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409" r:id="rId2"/>
    <p:sldId id="552" r:id="rId3"/>
    <p:sldId id="277" r:id="rId4"/>
    <p:sldId id="389" r:id="rId5"/>
    <p:sldId id="280" r:id="rId6"/>
    <p:sldId id="388" r:id="rId7"/>
    <p:sldId id="410" r:id="rId8"/>
    <p:sldId id="553" r:id="rId9"/>
    <p:sldId id="554" r:id="rId10"/>
    <p:sldId id="555" r:id="rId11"/>
    <p:sldId id="556" r:id="rId12"/>
    <p:sldId id="557" r:id="rId13"/>
    <p:sldId id="558" r:id="rId14"/>
    <p:sldId id="581" r:id="rId15"/>
    <p:sldId id="579" r:id="rId16"/>
    <p:sldId id="582" r:id="rId17"/>
    <p:sldId id="583" r:id="rId18"/>
    <p:sldId id="584" r:id="rId19"/>
    <p:sldId id="415" r:id="rId20"/>
    <p:sldId id="414" r:id="rId21"/>
    <p:sldId id="560" r:id="rId22"/>
    <p:sldId id="559" r:id="rId23"/>
    <p:sldId id="413" r:id="rId24"/>
    <p:sldId id="416" r:id="rId25"/>
    <p:sldId id="417" r:id="rId26"/>
    <p:sldId id="569" r:id="rId27"/>
    <p:sldId id="562" r:id="rId28"/>
    <p:sldId id="296" r:id="rId29"/>
    <p:sldId id="570" r:id="rId30"/>
    <p:sldId id="568" r:id="rId31"/>
    <p:sldId id="571" r:id="rId32"/>
    <p:sldId id="572" r:id="rId33"/>
    <p:sldId id="573" r:id="rId34"/>
    <p:sldId id="578" r:id="rId35"/>
    <p:sldId id="564" r:id="rId36"/>
    <p:sldId id="567" r:id="rId37"/>
    <p:sldId id="575" r:id="rId38"/>
    <p:sldId id="577" r:id="rId39"/>
    <p:sldId id="574" r:id="rId40"/>
    <p:sldId id="580" r:id="rId41"/>
    <p:sldId id="576" r:id="rId42"/>
    <p:sldId id="297" r:id="rId43"/>
    <p:sldId id="565" r:id="rId4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 autoAdjust="0"/>
  </p:normalViewPr>
  <p:slideViewPr>
    <p:cSldViewPr>
      <p:cViewPr varScale="1">
        <p:scale>
          <a:sx n="78" d="100"/>
          <a:sy n="78" d="100"/>
        </p:scale>
        <p:origin x="154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"/>
    </p:cViewPr>
  </p:sorterViewPr>
  <p:notesViewPr>
    <p:cSldViewPr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6993C-254F-406F-A7C8-00F065972C51}" type="datetimeFigureOut">
              <a:rPr lang="pt-BR" smtClean="0"/>
              <a:t>17/07/2021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C6750-D58B-4D21-AD5C-02BB5213EC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33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C6750-D58B-4D21-AD5C-02BB5213ECB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982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317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5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144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275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622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424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06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97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30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58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55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79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40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4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pic>
        <p:nvPicPr>
          <p:cNvPr id="6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16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29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46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0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83047-3E26-4F20-9CE5-6B4F278EEC7D}" type="datetimeFigureOut">
              <a:rPr lang="pt-BR" smtClean="0"/>
              <a:pPr/>
              <a:t>17/07/2021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9008-F21B-41EC-8523-CCBF59A605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3"/>
          <p:cNvSpPr/>
          <p:nvPr userDrawn="1"/>
        </p:nvSpPr>
        <p:spPr>
          <a:xfrm>
            <a:off x="3435" y="116632"/>
            <a:ext cx="9162081" cy="883931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36202 w 9144830"/>
              <a:gd name="connsiteY2" fmla="*/ 254203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254203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90301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62081"/>
              <a:gd name="connsiteY0" fmla="*/ 0 h 883931"/>
              <a:gd name="connsiteX1" fmla="*/ 9144830 w 9162081"/>
              <a:gd name="connsiteY1" fmla="*/ 0 h 883931"/>
              <a:gd name="connsiteX2" fmla="*/ 9162081 w 9162081"/>
              <a:gd name="connsiteY2" fmla="*/ 90301 h 883931"/>
              <a:gd name="connsiteX3" fmla="*/ 831 w 9162081"/>
              <a:gd name="connsiteY3" fmla="*/ 883931 h 883931"/>
              <a:gd name="connsiteX4" fmla="*/ 830 w 9162081"/>
              <a:gd name="connsiteY4" fmla="*/ 0 h 88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2081" h="883931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62081" y="-28939"/>
                  <a:pt x="9162081" y="90301"/>
                </a:cubicBezTo>
                <a:cubicBezTo>
                  <a:pt x="6334054" y="-29796"/>
                  <a:pt x="1103574" y="102476"/>
                  <a:pt x="831" y="883931"/>
                </a:cubicBezTo>
                <a:cubicBezTo>
                  <a:pt x="3706" y="554781"/>
                  <a:pt x="-2045" y="329150"/>
                  <a:pt x="830" y="0"/>
                </a:cubicBezTo>
                <a:close/>
              </a:path>
            </a:pathLst>
          </a:custGeom>
          <a:gradFill flip="none" rotWithShape="1">
            <a:gsLst>
              <a:gs pos="0">
                <a:srgbClr val="D20C1F">
                  <a:shade val="30000"/>
                  <a:satMod val="115000"/>
                </a:srgbClr>
              </a:gs>
              <a:gs pos="50000">
                <a:srgbClr val="D20C1F">
                  <a:shade val="67500"/>
                  <a:satMod val="115000"/>
                </a:srgbClr>
              </a:gs>
              <a:gs pos="100000">
                <a:srgbClr val="D20C1F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tângulo 3"/>
          <p:cNvSpPr/>
          <p:nvPr userDrawn="1"/>
        </p:nvSpPr>
        <p:spPr>
          <a:xfrm>
            <a:off x="-830" y="-27384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3"/>
          <p:cNvSpPr/>
          <p:nvPr userDrawn="1"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0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luizdellore/" TargetMode="External"/><Relationship Id="rId2" Type="http://schemas.openxmlformats.org/officeDocument/2006/relationships/hyperlink" Target="http://www.dellore.com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heitorsi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scon.stj.jus.br/SCON/jurisprudencia/toc.jsp?i=1&amp;b=ACOR&amp;livre=((%27RESP%27.clas.+e+@num=%271604412%27)+ou+(%27REsp%27+adj+%271604412%27.suce.))&amp;thesaurus=JURIDICO&amp;fr=veja" TargetMode="Externa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EPD17ju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232248"/>
          </a:xfrm>
        </p:spPr>
        <p:txBody>
          <a:bodyPr>
            <a:noAutofit/>
          </a:bodyPr>
          <a:lstStyle/>
          <a:p>
            <a:r>
              <a:rPr lang="pt-BR" dirty="0"/>
              <a:t>Enunciados CJF, súmulas e repetitivos relativos a recursos</a:t>
            </a:r>
            <a:br>
              <a:rPr lang="pt-BR" dirty="0"/>
            </a:br>
            <a:br>
              <a:rPr lang="pt-BR" dirty="0">
                <a:latin typeface="Myriad Pro" pitchFamily="34" charset="0"/>
              </a:rPr>
            </a:br>
            <a:r>
              <a:rPr lang="pt-BR" dirty="0">
                <a:latin typeface="Myriad Pro" pitchFamily="34" charset="0"/>
              </a:rPr>
              <a:t>Prof. Luiz Dellore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57200" y="4869160"/>
            <a:ext cx="82912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3200" b="1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1644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836712"/>
            <a:ext cx="8166276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i="1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Inadmissível recurso especial quanto à questão que, a despeito da oposição de embargos declaratórios, não foi apreciada pelo Tribunal a quo.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211, CORTE ESPECIAL, julgado em 01/07/1998, DJ 03/08/1998, p. 366)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CPC, art. 1.025. Consideram-se incluídos no acórdão os elementos que o embargante suscitou, para fins de pré-questionamento, ainda que os embargos de declaração sejam inadmitidos ou rejeitados, caso o tribunal superior considere existentes erro, omissão, contradição ou obscuridade.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É INADMISSIVEL RECURSO ESPECIAL QUANDO CABIVEIS EMBARGOS INFRINGENTES CONTRA O ACORDÃO PROFERIDO NO TRIBUNAL DE ORIGEM.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(Súmula 207, CORTE ESPECIAL, julgado em 01/04/1998, DJ 16/04/1998, p. 44)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CC331FCC-F0F2-4C2D-9E58-35FC3447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542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Não cabe recurso especial contra decisão proferida por órgão de segundo grau dos Juizados Especiais.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203, CORTE ESPECIAL, julgado em 23/05/2002, DJ 03/06/2002, p. 269, DJ 12/02/1998, p. 35)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IMPETRAÇÃO DE SEGURANÇA POR TERCEIRO, CONTRA ATO JUDICIAL, NÃO SE CONDICIONA A INTERPOSIÇÃO DE RECURSO.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(Súmula 202, CORTE ESPECIAL, julgado em 17/12/1997, DJ 02/02/1998, p. 181)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1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INADMISSIVEL RECURSO ESPECIAL, QUANDO O ACORDÃO RECORRIDO ASSENTA EM FUNDAMENTOS CONSTITUCIONAL E INFRACONSTITUCIONAL, QUALQUER DELES SUFICIENTE, POR SI SO, PARA MANTE-LO, E A PARTE VENCIDA NÃO MANIFESTA RECURSO EXTRAORDINARIO.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(Súmula 126, CORTE ESPECIAL, julgado em 09/03/1995, DJ 21/03/1995, p. 6369)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3713774-AD1B-4F8C-B8A0-0A2CFBE5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58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NA INSTANCIA ESPECIAL É INEXISTENTE RECURSO INTERPOSTO POR ADVOGADO SEM PROCURAÇÃO NOS AUTOS.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115, CORTE ESPECIAL, julgado em 27/10/1994, DJ 07/11/1994, p. 30050)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CPC, art. 76. Verificada a incapacidade processual ou a irregularidade da representação da parte, o juiz suspenderá o processo e designará prazo razoável para que seja sanado o vício. (...)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 2º Descumprida a determinação em fase recursal perante tribunal de justiça, tribunal regional federal ou tribunal superior, o relator: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- não conhecerá do recurso, se a providência couber ao recorrente;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 - determinará o desentranhamento das contrarrazões, se a providência couber ao recorrido.</a:t>
            </a:r>
            <a:endParaRPr lang="pt-BR" sz="2200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34DD25D3-EF1A-4343-92BD-98B151D6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726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A DIVERGENCIA ENTRE JULGADOS DO MESMO TRIBUNAL NÃO ENSEJA RECURSO ESPECIAL.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13, CORTE ESPECIAL, julgado em 08/11/1990, DJ 14/11/1990, p. 13025)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A PRETENSÃO DE SIMPLES REEXAME DE PROVA NÃO ENSEJA RECURSO ESPECIAL.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7, CORTE ESPECIAL, julgado em 28/06/1990, DJ 03/07/1990, p. 6478)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A SIMPLES INTERPRETAÇÃO DE CLAUSULA CONTRATUAL NÃO ENSEJA RECURSO ESPECIAL.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5, CORTE ESPECIAL, julgado em 10/05/1990, DJ 21/05/1990, p. 4407)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382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>
                <a:effectLst/>
              </a:rPr>
              <a:t>Súmula 735</a:t>
            </a:r>
          </a:p>
          <a:p>
            <a:pPr algn="just"/>
            <a:r>
              <a:rPr lang="pt-BR" sz="2400" u="sng" dirty="0">
                <a:effectLst/>
              </a:rPr>
              <a:t>Não cabe recurso extraordinário</a:t>
            </a:r>
            <a:r>
              <a:rPr lang="pt-BR" sz="2400" dirty="0">
                <a:effectLst/>
              </a:rPr>
              <a:t> contra acórdão que defere </a:t>
            </a:r>
            <a:r>
              <a:rPr lang="pt-BR" sz="2400" u="sng" dirty="0">
                <a:effectLst/>
              </a:rPr>
              <a:t>medida liminar</a:t>
            </a:r>
            <a:r>
              <a:rPr lang="pt-BR" sz="2400" dirty="0">
                <a:effectLst/>
              </a:rPr>
              <a:t>.</a:t>
            </a:r>
          </a:p>
          <a:p>
            <a:r>
              <a:rPr lang="pt-BR" sz="2400" b="1" dirty="0">
                <a:effectLst/>
              </a:rPr>
              <a:t>Data de Aprovação</a:t>
            </a:r>
          </a:p>
          <a:p>
            <a:r>
              <a:rPr lang="pt-BR" sz="2400" dirty="0">
                <a:effectLst/>
              </a:rPr>
              <a:t>Sessão Plenária de 26/11/2003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/>
              <a:t>Súmula 734</a:t>
            </a:r>
          </a:p>
          <a:p>
            <a:pPr algn="just"/>
            <a:r>
              <a:rPr lang="pt-BR" sz="2400" u="sng" dirty="0"/>
              <a:t>Não cabe reclamação</a:t>
            </a:r>
            <a:r>
              <a:rPr lang="pt-BR" sz="2400" dirty="0"/>
              <a:t> quando já houver </a:t>
            </a:r>
            <a:r>
              <a:rPr lang="pt-BR" sz="2400" u="sng" dirty="0"/>
              <a:t>transitado em julgado</a:t>
            </a:r>
            <a:r>
              <a:rPr lang="pt-BR" sz="2400" dirty="0"/>
              <a:t> o ato judicial que se alega tenha desrespeitado decisão do Supremo Tribunal Federal.</a:t>
            </a:r>
          </a:p>
          <a:p>
            <a:r>
              <a:rPr lang="pt-BR" sz="2400" b="1" dirty="0"/>
              <a:t>Data de Aprovação</a:t>
            </a:r>
          </a:p>
          <a:p>
            <a:r>
              <a:rPr lang="pt-BR" sz="2400" dirty="0"/>
              <a:t>Sessão Plenária de 26/11/2003</a:t>
            </a:r>
          </a:p>
        </p:txBody>
      </p:sp>
    </p:spTree>
    <p:extLst>
      <p:ext uri="{BB962C8B-B14F-4D97-AF65-F5344CB8AC3E}">
        <p14:creationId xmlns:p14="http://schemas.microsoft.com/office/powerpoint/2010/main" val="3239382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/>
              <a:t>Súmula 733</a:t>
            </a:r>
          </a:p>
          <a:p>
            <a:pPr algn="just"/>
            <a:r>
              <a:rPr lang="pt-BR" sz="2400" u="sng" dirty="0"/>
              <a:t>Não cabe recurso extraordinário</a:t>
            </a:r>
            <a:r>
              <a:rPr lang="pt-BR" sz="2400" dirty="0"/>
              <a:t> contra decisão proferida no processamento de </a:t>
            </a:r>
            <a:r>
              <a:rPr lang="pt-BR" sz="2400" u="sng" dirty="0"/>
              <a:t>precatórios</a:t>
            </a:r>
            <a:r>
              <a:rPr lang="pt-BR" sz="2400" dirty="0"/>
              <a:t>.</a:t>
            </a:r>
          </a:p>
          <a:p>
            <a:r>
              <a:rPr lang="pt-BR" sz="2400" b="1" dirty="0"/>
              <a:t>Data de Aprovação</a:t>
            </a:r>
          </a:p>
          <a:p>
            <a:r>
              <a:rPr lang="pt-BR" sz="2400" dirty="0"/>
              <a:t>Sessão Plenária de 26/11/2003 </a:t>
            </a: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/>
              <a:t>Súmula 636</a:t>
            </a:r>
          </a:p>
          <a:p>
            <a:pPr algn="just"/>
            <a:r>
              <a:rPr lang="pt-BR" sz="2400" u="sng" dirty="0"/>
              <a:t>Não cabe recurso extraordinário</a:t>
            </a:r>
            <a:r>
              <a:rPr lang="pt-BR" sz="2400" dirty="0"/>
              <a:t> por contrariedade ao princípio constitucional da </a:t>
            </a:r>
            <a:r>
              <a:rPr lang="pt-BR" sz="2400" u="sng" dirty="0"/>
              <a:t>legalidade</a:t>
            </a:r>
            <a:r>
              <a:rPr lang="pt-BR" sz="2400" dirty="0"/>
              <a:t>, quando a sua verificação pressuponha rever a interpretação dada a </a:t>
            </a:r>
            <a:r>
              <a:rPr lang="pt-BR" sz="2400" u="sng" dirty="0"/>
              <a:t>normas infraconstitucionais</a:t>
            </a:r>
            <a:r>
              <a:rPr lang="pt-BR" sz="2400" dirty="0"/>
              <a:t> pela decisão recorrida.</a:t>
            </a:r>
          </a:p>
          <a:p>
            <a:r>
              <a:rPr lang="pt-BR" sz="2400" b="1" dirty="0"/>
              <a:t>Data de Aprovação</a:t>
            </a:r>
          </a:p>
          <a:p>
            <a:r>
              <a:rPr lang="pt-BR" sz="2400" dirty="0"/>
              <a:t>Sessão Plenária de 24/09/2003</a:t>
            </a:r>
            <a:endParaRPr lang="pt-BR" sz="2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12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>
                <a:effectLst/>
              </a:rPr>
              <a:t>Súmula 514</a:t>
            </a:r>
          </a:p>
          <a:p>
            <a:pPr algn="just"/>
            <a:r>
              <a:rPr lang="pt-BR" sz="2400" dirty="0">
                <a:effectLst/>
              </a:rPr>
              <a:t>Admite-se </a:t>
            </a:r>
            <a:r>
              <a:rPr lang="pt-BR" sz="2400" u="sng" dirty="0">
                <a:effectLst/>
              </a:rPr>
              <a:t>ação rescisória</a:t>
            </a:r>
            <a:r>
              <a:rPr lang="pt-BR" sz="2400" dirty="0">
                <a:effectLst/>
              </a:rPr>
              <a:t> contra sentença transitada em julgado, </a:t>
            </a:r>
            <a:r>
              <a:rPr lang="pt-BR" sz="2400" u="sng" dirty="0">
                <a:effectLst/>
              </a:rPr>
              <a:t>ainda que contra ela não se tenha esgotado todos os recursos</a:t>
            </a:r>
            <a:r>
              <a:rPr lang="pt-BR" sz="2400" dirty="0">
                <a:effectLst/>
              </a:rPr>
              <a:t>.</a:t>
            </a:r>
          </a:p>
          <a:p>
            <a:r>
              <a:rPr lang="pt-BR" sz="2400" b="1" dirty="0">
                <a:effectLst/>
              </a:rPr>
              <a:t>Data de Aprovação</a:t>
            </a:r>
          </a:p>
          <a:p>
            <a:r>
              <a:rPr lang="pt-BR" sz="2400" dirty="0">
                <a:effectLst/>
              </a:rPr>
              <a:t>Sessão Plenária de 03/12/1969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>
                <a:effectLst/>
              </a:rPr>
              <a:t>Súmula 456</a:t>
            </a:r>
          </a:p>
          <a:p>
            <a:r>
              <a:rPr lang="pt-BR" sz="2400" dirty="0">
                <a:effectLst/>
              </a:rPr>
              <a:t>O Supremo Tribunal Federal, conhecendo do recurso extraordinário, julgará a causa, aplicando o direito à espécie.</a:t>
            </a:r>
          </a:p>
          <a:p>
            <a:r>
              <a:rPr lang="pt-BR" sz="2400" b="1" dirty="0">
                <a:effectLst/>
              </a:rPr>
              <a:t>Data de Aprovação</a:t>
            </a:r>
          </a:p>
          <a:p>
            <a:r>
              <a:rPr lang="pt-BR" sz="2400" dirty="0">
                <a:effectLst/>
              </a:rPr>
              <a:t>Sessão Plenária de 01/10/1964 </a:t>
            </a:r>
          </a:p>
        </p:txBody>
      </p:sp>
    </p:spTree>
    <p:extLst>
      <p:ext uri="{BB962C8B-B14F-4D97-AF65-F5344CB8AC3E}">
        <p14:creationId xmlns:p14="http://schemas.microsoft.com/office/powerpoint/2010/main" val="22952385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>
                <a:effectLst/>
              </a:rPr>
              <a:t>Súmula 267</a:t>
            </a:r>
          </a:p>
          <a:p>
            <a:r>
              <a:rPr lang="pt-BR" sz="2400" u="sng" dirty="0">
                <a:effectLst/>
              </a:rPr>
              <a:t>Não cabe mandado de segurança</a:t>
            </a:r>
            <a:r>
              <a:rPr lang="pt-BR" sz="2400" dirty="0">
                <a:effectLst/>
              </a:rPr>
              <a:t> contra </a:t>
            </a:r>
            <a:r>
              <a:rPr lang="pt-BR" sz="2400" u="sng" dirty="0">
                <a:effectLst/>
              </a:rPr>
              <a:t>ato judicial passível de recurso</a:t>
            </a:r>
            <a:r>
              <a:rPr lang="pt-BR" sz="2400" dirty="0">
                <a:effectLst/>
              </a:rPr>
              <a:t> ou correição.</a:t>
            </a:r>
          </a:p>
          <a:p>
            <a:r>
              <a:rPr lang="pt-BR" sz="2400" b="1" dirty="0">
                <a:effectLst/>
              </a:rPr>
              <a:t>Data de Aprovação</a:t>
            </a:r>
          </a:p>
          <a:p>
            <a:r>
              <a:rPr lang="pt-BR" sz="2400" dirty="0">
                <a:effectLst/>
              </a:rPr>
              <a:t>Sessão Plenária de 13/12/1963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400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/>
              <a:t>Súmula 279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Para simples reexame de prova não cabe recurso extraordinário.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400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/>
              <a:t>Súmula 282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É inadmissível o recurso extraordinário, quando não ventilada, na decisão recorrida, a questão federal suscitada.</a:t>
            </a:r>
          </a:p>
        </p:txBody>
      </p:sp>
    </p:spTree>
    <p:extLst>
      <p:ext uri="{BB962C8B-B14F-4D97-AF65-F5344CB8AC3E}">
        <p14:creationId xmlns:p14="http://schemas.microsoft.com/office/powerpoint/2010/main" val="3761260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692696"/>
            <a:ext cx="81662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r>
              <a:rPr lang="pt-BR" sz="2400" b="1" dirty="0">
                <a:effectLst/>
              </a:rPr>
              <a:t>Súmula 283</a:t>
            </a:r>
          </a:p>
          <a:p>
            <a:r>
              <a:rPr lang="pt-BR" sz="2400" dirty="0">
                <a:effectLst/>
              </a:rPr>
              <a:t>É inadmissível o recurso extraordinário, quando a decisão recorrida assenta em mais de um fundamento suficiente e o recurso não abrange todos </a:t>
            </a:r>
            <a:r>
              <a:rPr lang="pt-BR" sz="2400" dirty="0" err="1">
                <a:effectLst/>
              </a:rPr>
              <a:t>êles</a:t>
            </a:r>
            <a:r>
              <a:rPr lang="pt-BR" sz="2400" dirty="0">
                <a:effectLst/>
              </a:rPr>
              <a:t>.</a:t>
            </a:r>
          </a:p>
          <a:p>
            <a:endParaRPr lang="pt-BR" sz="2400" b="1" dirty="0">
              <a:effectLst/>
            </a:endParaRPr>
          </a:p>
          <a:p>
            <a:r>
              <a:rPr lang="pt-BR" sz="2400" b="1" dirty="0">
                <a:effectLst/>
              </a:rPr>
              <a:t>Súmula 284</a:t>
            </a:r>
          </a:p>
          <a:p>
            <a:r>
              <a:rPr lang="pt-BR" sz="2400" dirty="0">
                <a:effectLst/>
              </a:rPr>
              <a:t>É inadmissível o recurso extraordinário, quando a deficiência na sua fundamentação não permitir a exata compreensão da controvérsia.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230299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836712"/>
            <a:ext cx="728221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u="sng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Há muita divergência jurisprudencial nos tribunais?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Por quê?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E como afastar as divergências?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Divergência, REsp, RE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IRDR, IAC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 err="1">
                <a:latin typeface="Tahoma" panose="020B0604030504040204" pitchFamily="34" charset="0"/>
              </a:rPr>
              <a:t>Rcl</a:t>
            </a:r>
            <a:r>
              <a:rPr lang="pt-BR" sz="2200" dirty="0">
                <a:latin typeface="Tahoma" panose="020B0604030504040204" pitchFamily="34" charset="0"/>
              </a:rPr>
              <a:t>, AR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ADI, ADC, ADPF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u="sng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u="sng" dirty="0">
                <a:latin typeface="Tahoma" panose="020B0604030504040204" pitchFamily="34" charset="0"/>
              </a:rPr>
              <a:t>Como compatibilizar esses diversos instrumentos?</a:t>
            </a:r>
          </a:p>
        </p:txBody>
      </p:sp>
    </p:spTree>
    <p:extLst>
      <p:ext uri="{BB962C8B-B14F-4D97-AF65-F5344CB8AC3E}">
        <p14:creationId xmlns:p14="http://schemas.microsoft.com/office/powerpoint/2010/main" val="817204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C1CDDD1-1B8D-4FD4-B88A-7CFAA067D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92696"/>
            <a:ext cx="8712200" cy="55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altLang="pt-BR" sz="2400" dirty="0">
                <a:latin typeface="Times New Roman" panose="02020603050405020304" pitchFamily="18" charset="0"/>
              </a:rPr>
              <a:t>Prof. Luiz Dellore</a:t>
            </a: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Mestre e doutor em Processo Civil (USP)</a:t>
            </a: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Mestre em Constitucional (PUC/SP)</a:t>
            </a:r>
          </a:p>
          <a:p>
            <a:pPr algn="ctr"/>
            <a:r>
              <a:rPr lang="pt-BR" altLang="pt-BR" sz="2400" i="1" dirty="0" err="1">
                <a:latin typeface="Times New Roman" panose="02020603050405020304" pitchFamily="18" charset="0"/>
              </a:rPr>
              <a:t>Visiting</a:t>
            </a:r>
            <a:r>
              <a:rPr lang="pt-BR" altLang="pt-BR" sz="2400" i="1" dirty="0">
                <a:latin typeface="Times New Roman" panose="02020603050405020304" pitchFamily="18" charset="0"/>
              </a:rPr>
              <a:t> Scholar</a:t>
            </a:r>
            <a:r>
              <a:rPr lang="pt-BR" altLang="pt-BR" sz="2400" dirty="0">
                <a:latin typeface="Times New Roman" panose="02020603050405020304" pitchFamily="18" charset="0"/>
              </a:rPr>
              <a:t> na Syracuse e Cornell </a:t>
            </a:r>
            <a:r>
              <a:rPr lang="pt-BR" altLang="pt-BR" sz="2400" dirty="0" err="1">
                <a:latin typeface="Times New Roman" panose="02020603050405020304" pitchFamily="18" charset="0"/>
              </a:rPr>
              <a:t>Universities</a:t>
            </a:r>
            <a:endParaRPr lang="pt-BR" altLang="pt-BR" sz="2400" dirty="0">
              <a:latin typeface="Times New Roman" panose="02020603050405020304" pitchFamily="18" charset="0"/>
            </a:endParaRP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Professor da EPD, Mackenzie e outras instituições</a:t>
            </a: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Advogado da Caixa Econômica Federal</a:t>
            </a:r>
            <a:br>
              <a:rPr lang="pt-BR" altLang="pt-BR" sz="2400" dirty="0">
                <a:latin typeface="Times New Roman" panose="02020603050405020304" pitchFamily="18" charset="0"/>
              </a:rPr>
            </a:br>
            <a:r>
              <a:rPr lang="pt-BR" altLang="pt-BR" sz="2400" dirty="0">
                <a:latin typeface="Times New Roman" panose="02020603050405020304" pitchFamily="18" charset="0"/>
              </a:rPr>
              <a:t>Consultor jurídico</a:t>
            </a: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Ex-assessor de Ministro do STJ</a:t>
            </a:r>
          </a:p>
          <a:p>
            <a:pPr algn="ctr"/>
            <a:r>
              <a:rPr lang="pt-BR" altLang="pt-BR" sz="2400" dirty="0">
                <a:latin typeface="Times New Roman" panose="02020603050405020304" pitchFamily="18" charset="0"/>
              </a:rPr>
              <a:t>Membro do IBDP e do </a:t>
            </a:r>
            <a:r>
              <a:rPr lang="pt-BR" altLang="pt-BR" sz="2400" dirty="0" err="1">
                <a:latin typeface="Times New Roman" panose="02020603050405020304" pitchFamily="18" charset="0"/>
              </a:rPr>
              <a:t>Ceapro</a:t>
            </a:r>
            <a:r>
              <a:rPr lang="pt-BR" altLang="pt-BR" sz="2400" dirty="0">
                <a:latin typeface="Times New Roman" panose="02020603050405020304" pitchFamily="18" charset="0"/>
              </a:rPr>
              <a:t> </a:t>
            </a:r>
          </a:p>
          <a:p>
            <a:pPr algn="ctr"/>
            <a:endParaRPr lang="pt-BR" altLang="pt-BR" sz="900" dirty="0">
              <a:latin typeface="Times New Roman" panose="02020603050405020304" pitchFamily="18" charset="0"/>
            </a:endParaRPr>
          </a:p>
          <a:p>
            <a:pPr algn="ctr"/>
            <a:r>
              <a:rPr lang="pt-BR" altLang="pt-BR" sz="2700" dirty="0">
                <a:latin typeface="Times New Roman" panose="02020603050405020304" pitchFamily="18" charset="0"/>
                <a:hlinkClick r:id="rId2"/>
              </a:rPr>
              <a:t>www.dellore.com</a:t>
            </a:r>
            <a:endParaRPr lang="pt-BR" altLang="pt-BR" sz="2700" dirty="0">
              <a:latin typeface="Times New Roman" panose="02020603050405020304" pitchFamily="18" charset="0"/>
            </a:endParaRPr>
          </a:p>
          <a:p>
            <a:pPr algn="ctr"/>
            <a:r>
              <a:rPr lang="pt-BR" altLang="pt-BR" sz="2700" dirty="0">
                <a:latin typeface="Times New Roman" panose="02020603050405020304" pitchFamily="18" charset="0"/>
              </a:rPr>
              <a:t>Instagram: @</a:t>
            </a:r>
            <a:r>
              <a:rPr lang="pt-BR" altLang="pt-BR" sz="2700" dirty="0" err="1">
                <a:latin typeface="Times New Roman" panose="02020603050405020304" pitchFamily="18" charset="0"/>
              </a:rPr>
              <a:t>luizdellore</a:t>
            </a:r>
            <a:endParaRPr lang="pt-BR" altLang="pt-BR" sz="2700" dirty="0">
              <a:latin typeface="Times New Roman" panose="02020603050405020304" pitchFamily="18" charset="0"/>
            </a:endParaRPr>
          </a:p>
          <a:p>
            <a:pPr algn="ctr"/>
            <a:r>
              <a:rPr lang="pt-BR" altLang="pt-BR" sz="2700" dirty="0">
                <a:latin typeface="Times New Roman" panose="02020603050405020304" pitchFamily="18" charset="0"/>
                <a:hlinkClick r:id="rId3"/>
              </a:rPr>
              <a:t>www.facebook.com/luizdellore/</a:t>
            </a:r>
            <a:r>
              <a:rPr lang="pt-BR" altLang="pt-BR" sz="2700" dirty="0">
                <a:latin typeface="Times New Roman" panose="02020603050405020304" pitchFamily="18" charset="0"/>
              </a:rPr>
              <a:t> (</a:t>
            </a:r>
            <a:r>
              <a:rPr lang="pt-BR" altLang="pt-BR" sz="2700" dirty="0" err="1">
                <a:latin typeface="Times New Roman" panose="02020603050405020304" pitchFamily="18" charset="0"/>
              </a:rPr>
              <a:t>Prof</a:t>
            </a:r>
            <a:r>
              <a:rPr lang="pt-BR" altLang="pt-BR" sz="2700" dirty="0">
                <a:latin typeface="Times New Roman" panose="02020603050405020304" pitchFamily="18" charset="0"/>
              </a:rPr>
              <a:t> Luiz Dellore)</a:t>
            </a:r>
          </a:p>
          <a:p>
            <a:pPr algn="ctr"/>
            <a:r>
              <a:rPr lang="pt-BR" altLang="pt-BR" sz="2700" dirty="0">
                <a:latin typeface="Times New Roman" panose="02020603050405020304" pitchFamily="18" charset="0"/>
              </a:rPr>
              <a:t>LinkedIn: Luiz Dellore</a:t>
            </a:r>
          </a:p>
          <a:p>
            <a:pPr algn="ctr"/>
            <a:r>
              <a:rPr lang="pt-BR" altLang="pt-BR" sz="27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 @dellore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732881" y="814264"/>
            <a:ext cx="758353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200" dirty="0">
                <a:latin typeface="Trebuchet MS" panose="020B0603020202020204" pitchFamily="34" charset="0"/>
              </a:rPr>
              <a:t>Jornadas de Direito Processual do CJF:</a:t>
            </a:r>
            <a:endParaRPr lang="pt-BR" sz="2800" dirty="0">
              <a:latin typeface="Trebuchet MS" panose="020B0603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pt-BR" sz="28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66 – Admite-se a correção da falta de comprovação do </a:t>
            </a:r>
            <a:r>
              <a:rPr lang="pt-BR" sz="2800" i="1" dirty="0">
                <a:solidFill>
                  <a:srgbClr val="FF0000"/>
                </a:solidFill>
              </a:rPr>
              <a:t>feriado local </a:t>
            </a:r>
            <a:r>
              <a:rPr lang="pt-BR" sz="2800" i="1" dirty="0"/>
              <a:t>ou da suspensão do expediente forense, posteriormente à interposição do recurso, com fundamento no art. 932, parágrafo único, do CPC.</a:t>
            </a:r>
            <a:r>
              <a:rPr lang="pt-BR" sz="2800" i="1" dirty="0">
                <a:latin typeface="Trebuchet MS" panose="020B0603020202020204" pitchFamily="34" charset="0"/>
              </a:rPr>
              <a:t>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800" i="1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67 – Há interesse recursal no pleito da parte para impugnar a multa do art. 334, § 8º, do CPC por meio de apelação, embora tenha sido vitoriosa na demanda.</a:t>
            </a:r>
            <a:endParaRPr lang="pt-BR" sz="2800" i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5987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732881" y="814264"/>
            <a:ext cx="758353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69 – A hipótese do art. 1.015, parágrafo único, do CPC abrange os processos concursais, de </a:t>
            </a:r>
            <a:r>
              <a:rPr lang="pt-BR" sz="2800" i="1" dirty="0">
                <a:solidFill>
                  <a:srgbClr val="FF0000"/>
                </a:solidFill>
              </a:rPr>
              <a:t>falência e recuperação</a:t>
            </a:r>
            <a:r>
              <a:rPr lang="pt-BR" sz="2800" i="1" dirty="0"/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dirty="0"/>
              <a:t>* L. 11.101, art. 189, § 1º, II (redação 14.112/20)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800" i="1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70 – É agravável o pronunciamento judicial que postergar a análise de pedido de tutela provisória ou condicioná-la a qualquer exigência.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800" i="1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74 – O termo “manifestamente” previsto no § 4º do art. 1.021 do CPC se refere tanto à improcedência quanto à inadmissibilidade do agravo</a:t>
            </a:r>
          </a:p>
        </p:txBody>
      </p:sp>
    </p:spTree>
    <p:extLst>
      <p:ext uri="{BB962C8B-B14F-4D97-AF65-F5344CB8AC3E}">
        <p14:creationId xmlns:p14="http://schemas.microsoft.com/office/powerpoint/2010/main" val="42515744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732881" y="814264"/>
            <a:ext cx="758353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pt-BR" sz="28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/>
              <a:t>ENUNCIADO 75 – </a:t>
            </a:r>
            <a:r>
              <a:rPr lang="pt-BR" sz="2800" i="1" dirty="0">
                <a:solidFill>
                  <a:srgbClr val="FF0000"/>
                </a:solidFill>
              </a:rPr>
              <a:t>Cabem embargos declaratórios </a:t>
            </a:r>
            <a:r>
              <a:rPr lang="pt-BR" sz="2800" i="1" dirty="0"/>
              <a:t>contra decisão que </a:t>
            </a:r>
            <a:r>
              <a:rPr lang="pt-BR" sz="2800" i="1" dirty="0">
                <a:solidFill>
                  <a:srgbClr val="FF0000"/>
                </a:solidFill>
              </a:rPr>
              <a:t>não admite </a:t>
            </a:r>
            <a:r>
              <a:rPr lang="pt-BR" sz="2800" i="1" dirty="0"/>
              <a:t>recurso especial ou extraordinário, no tribunal de origem ou no tribunal superior, com a consequente interrupção do prazo recurs</a:t>
            </a:r>
            <a:r>
              <a:rPr lang="pt-BR" sz="2800" i="1" dirty="0">
                <a:latin typeface="+mj-lt"/>
              </a:rPr>
              <a:t>al.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800" i="1" dirty="0">
              <a:latin typeface="+mj-lt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800" i="1" dirty="0">
                <a:latin typeface="+mj-lt"/>
                <a:cs typeface="Arial" pitchFamily="34" charset="0"/>
              </a:rPr>
              <a:t>ENUNCIADO 76 – É considerada omissa, para efeitos do cabimento dos embargos de declaração, a decisão que, na superação de precedente, não se manifesta sobre a modulação de efeitos.</a:t>
            </a:r>
          </a:p>
        </p:txBody>
      </p:sp>
    </p:spTree>
    <p:extLst>
      <p:ext uri="{BB962C8B-B14F-4D97-AF65-F5344CB8AC3E}">
        <p14:creationId xmlns:p14="http://schemas.microsoft.com/office/powerpoint/2010/main" val="1410646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764704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i="1" dirty="0"/>
              <a:t>ENUNCIADO 77 – Para impugnar decisão que obsta trânsito a recurso excepcional e que contenha simultaneamente fundamento relacionado à sistemática dos recursos repetitivos ou da repercussão geral (art. 1.030, I, do CPC) e fundamento relacionado à análise dos pressupostos de admissibilidade recursais (art. 1.030, V, do CPC), a parte sucumbente deve interpor, simultaneamente, agravo interno (art. 1.021 do CPC) caso queira impugnar a parte relativa aos recursos repetitivos ou repercussão geral e agravo em recurso especial/extraordinário (art. 1.042 do CPC) caso queira impugnar a parte relativa aos fundamentos de inadmissão por ausência dos pressupostos recursais.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0810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911617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i="1" dirty="0"/>
              <a:t>ENUNCIADO 79 – Na hipótese do art. 1.032 do CPC, cabe ao relator, após possibilitar que o recorrente adite o seu recurso para inclusão de preliminar sustentando a existência de repercussão geral, oportunizar ao recorrido que, igualmente, adite suas contrarrazões para sustentar a inexistência da repercussão.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 80 – Quando o Supremo Tribunal Federal considerar como reflexa a ofensa à Constituição afirmada no recurso extraordinário, deverá, antes de remetê-lo ao Superior Tribunal de Justiça para julgamento como recurso especial, conceder prazo de quinze dias para que as partes complementem suas razões e contrarrazões de recurso.</a:t>
            </a:r>
          </a:p>
        </p:txBody>
      </p:sp>
    </p:spTree>
    <p:extLst>
      <p:ext uri="{BB962C8B-B14F-4D97-AF65-F5344CB8AC3E}">
        <p14:creationId xmlns:p14="http://schemas.microsoft.com/office/powerpoint/2010/main" val="4275926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764704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i="1" dirty="0"/>
              <a:t>ENUNCIADO 81 – A devolução dos autos pelo Superior Tribunal de Justiça ou Supremo Tribunal Federal ao tribunal de origem depende de decisão fundamentada, contra a qual cabe agravo na forma do art. 1.037, § 13, II, do CPC</a:t>
            </a: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 83 – Caso os embargos de divergência impliquem alteração das conclusões do julgamento anterior, o recorrido que já tiver interposto o recurso extraordinário terá o direito de complementar ou alterar suas razões, nos exatos limites da modificação, no prazo de quinze dias, contados da intimação da decisão dos embargos de divergência.</a:t>
            </a:r>
            <a:endParaRPr 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00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620688"/>
            <a:ext cx="777686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i="1" dirty="0"/>
              <a:t>Enunciado 137: Se o recurso do qual se originou a decisão embargada comportou a aplicação da técnica  do  art.  942  do  CPC,  os  declaratórios  eventualmente  opostos  serão  julgados  com  a composição ampliada.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  138:  É  </a:t>
            </a:r>
            <a:r>
              <a:rPr lang="pt-BR" sz="2400" i="1" dirty="0">
                <a:solidFill>
                  <a:srgbClr val="FF0000"/>
                </a:solidFill>
              </a:rPr>
              <a:t>cabível  reclamação  </a:t>
            </a:r>
            <a:r>
              <a:rPr lang="pt-BR" sz="2400" i="1" dirty="0"/>
              <a:t>contra  acórdão  que  aplicou  indevidamente  tese  jurídica firmada em acórdão proferido em julgamento de recursos extraordinário ou especial repetitivos, após o esgotamento das instâncias ordinárias, por analogia ao quanto previsto no art. 988, § 4º, do CPC. 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 141: É possível a conversão de Incidente de Assunção de Competência em Incidente de Resolução de Demandas Repetitivas, se demonstrada a efetiva repetição de processos em que se discute a mesma questão de direito. </a:t>
            </a:r>
          </a:p>
        </p:txBody>
      </p:sp>
    </p:spTree>
    <p:extLst>
      <p:ext uri="{BB962C8B-B14F-4D97-AF65-F5344CB8AC3E}">
        <p14:creationId xmlns:p14="http://schemas.microsoft.com/office/powerpoint/2010/main" val="409373822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620688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i="1" dirty="0"/>
              <a:t>Enunciado 144: No caso de apelação, o deferimento de tutela provisória em sentença retira‐lhe o efeito suspensivo referente ao capítulo atingido pela tutela.  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 145: O recurso cabível contra a decisão que julga a liquidação de sentença é o Agravo de Instrumento</a:t>
            </a:r>
          </a:p>
          <a:p>
            <a:pPr algn="just"/>
            <a:endParaRPr lang="pt-BR" sz="2400" i="1" dirty="0"/>
          </a:p>
          <a:p>
            <a:pPr algn="just"/>
            <a:r>
              <a:rPr lang="pt-BR" sz="2400" i="1" dirty="0"/>
              <a:t>Enunciado 158: A sentença de rejeição dos embargos à execução opostos pela Fazenda Pública não está sujeita à remessa necessária. </a:t>
            </a:r>
          </a:p>
        </p:txBody>
      </p:sp>
    </p:spTree>
    <p:extLst>
      <p:ext uri="{BB962C8B-B14F-4D97-AF65-F5344CB8AC3E}">
        <p14:creationId xmlns:p14="http://schemas.microsoft.com/office/powerpoint/2010/main" val="343069433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A862DD89-1687-4FF2-9009-C3707DA1C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68" y="116632"/>
            <a:ext cx="8476238" cy="54666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RECURSO ESPECIAL. PROCESSUAL CIVIL. FERIADO LOCAL. NECESSIDADE DE COMPROVAÇÃO NO ATO DE INTERPOSIÇÃO DO RECURSO. MODULAÇÃO DOS EFEITOS DA DECISÃO. NECESSIDADE. SEGURANÇA JURÍDICA. PROTEÇÃO DA CONFIANÇA.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1. O novo Código de Processo Civil inovou ao estabelecer, de forma expressa, no § 6º do art. 1.003 que </a:t>
            </a:r>
            <a:r>
              <a:rPr lang="pt-BR" sz="1500" u="sng" dirty="0"/>
              <a:t>"o recorrente comprovará a ocorrência de feriado local no ato de interposição do recurso".</a:t>
            </a:r>
            <a:r>
              <a:rPr lang="pt-BR" sz="1500" dirty="0"/>
              <a:t> A interpretação sistemática do CPC/2015, notadamente do § 3º do art. 1.029 e do § 2º do art. 1.036, conduz à conclusão de que o novo diploma </a:t>
            </a:r>
            <a:r>
              <a:rPr lang="pt-BR" sz="1500" u="sng" dirty="0"/>
              <a:t>atribuiu à intempestividade o epíteto de vício grave, não havendo se falar, portanto, em possibilidade de saná-lo por meio da incidência do disposto no parágrafo único do art. 932 do mesmo Código.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2. Assim, sob a vigência do CPC/2015, </a:t>
            </a:r>
            <a:r>
              <a:rPr lang="pt-BR" sz="1500" u="sng" dirty="0"/>
              <a:t>é necessária a comprovação nos autos de feriado local por meio de documento idôneo </a:t>
            </a:r>
            <a:r>
              <a:rPr lang="pt-BR" sz="1500" b="1" u="sng" dirty="0"/>
              <a:t>no ato de interposição do recurso</a:t>
            </a:r>
            <a:r>
              <a:rPr lang="pt-BR" sz="1500" dirty="0"/>
              <a:t>. (...)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5. Destarte, é necessário e razoável, ante o amplo debate sobre o tema instalado nesta Corte Especial e considerando os princípios da segurança jurídica, da proteção da confiança, da isonomia e da primazia da decisão de mérito, que </a:t>
            </a:r>
            <a:r>
              <a:rPr lang="pt-BR" sz="1500" u="sng" dirty="0"/>
              <a:t>sejam </a:t>
            </a:r>
            <a:r>
              <a:rPr lang="pt-BR" sz="1500" b="1" u="sng" dirty="0"/>
              <a:t>modulados os efeitos</a:t>
            </a:r>
            <a:r>
              <a:rPr lang="pt-BR" sz="1500" u="sng" dirty="0"/>
              <a:t> da presente decisão, de modo que seja aplicada, tão somente, aos recursos interpostos após a publicação do acórdão respectivo, a teor do § 3º do art. 927 do CPC/2015</a:t>
            </a:r>
            <a:r>
              <a:rPr lang="pt-BR" sz="1500" dirty="0"/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6. No caso concreto, compulsando os autos, observa-se que, conforme documentação colacionada à fl. 918, os recorrentes, no âmbito do agravo interno, comprovaram a ocorrência de feriado local no dia 27/2/2017, </a:t>
            </a:r>
            <a:r>
              <a:rPr lang="pt-BR" sz="1500" u="sng" dirty="0"/>
              <a:t>segunda-feira de carnaval</a:t>
            </a:r>
            <a:r>
              <a:rPr lang="pt-BR" sz="1500" dirty="0"/>
              <a:t>, motivo pelo qual, tendo o prazo recursal se iniciado em 15/2/2017 (quarta-feira), o recurso especial interposto em 9/3/2017 (quinta-feira) deve ser considerado tempestivo.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7. Recurso especial conhecido.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500" dirty="0"/>
              <a:t>(</a:t>
            </a:r>
            <a:r>
              <a:rPr lang="pt-BR" sz="1500" dirty="0" err="1"/>
              <a:t>REsp</a:t>
            </a:r>
            <a:r>
              <a:rPr lang="pt-BR" sz="1500" dirty="0"/>
              <a:t> 1813684/SP, Rel. Ministro RAUL ARAÚJO, Rel. p/ Acórdão Ministro LUIS FELIPE SALOMÃO, CORTE ESPECIAL, julgado em 02/10/2019, </a:t>
            </a:r>
            <a:r>
              <a:rPr lang="pt-BR" sz="1500" dirty="0" err="1"/>
              <a:t>DJe</a:t>
            </a:r>
            <a:r>
              <a:rPr lang="pt-BR" sz="1500" dirty="0"/>
              <a:t> 18/11/2019)</a:t>
            </a:r>
          </a:p>
        </p:txBody>
      </p:sp>
    </p:spTree>
    <p:extLst>
      <p:ext uri="{BB962C8B-B14F-4D97-AF65-F5344CB8AC3E}">
        <p14:creationId xmlns:p14="http://schemas.microsoft.com/office/powerpoint/2010/main" val="2103822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05289515-378E-49B5-962C-F18882D742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" y="891540"/>
            <a:ext cx="8290560" cy="507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5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1268760"/>
            <a:ext cx="80222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Arial" pitchFamily="34" charset="0"/>
                <a:cs typeface="Arial" pitchFamily="34" charset="0"/>
              </a:rPr>
              <a:t>Qual a “linha do tempo” envolvendo os recursos?</a:t>
            </a:r>
          </a:p>
          <a:p>
            <a:pPr algn="ctr"/>
            <a:endParaRPr lang="pt-BR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3600" dirty="0">
                <a:latin typeface="Arial" pitchFamily="34" charset="0"/>
                <a:cs typeface="Arial" pitchFamily="34" charset="0"/>
              </a:rPr>
              <a:t>Pense do 1º grau ao STF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C2F814B-D8D6-4A75-BF5E-FF89D9CF0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27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Trebuchet MS" panose="020B0603020202020204" pitchFamily="34" charset="0"/>
            </a:endParaRPr>
          </a:p>
          <a:p>
            <a:pPr algn="just"/>
            <a:r>
              <a:rPr lang="pt-BR" sz="2000" dirty="0"/>
              <a:t>“Os embargos opostos não ensejam conhecimento, porquanto manifestamente incabíveis. Nos moldes do artigo 1.030, § 1º, do Código de Processo Civil, da decisão de inadmissibilidade proferida com fundamento no inciso V do mesmo dispositivo legal, caberá apenas agravo em recurso extraordinário para o tribunal superior (artigo 1.042 do CPC). De fato, uma vez inadmitido o recurso extraordinário, esgota-se a jurisdição do Tribunal de origem, sendo cabível, tão somente, o agravo em recurso extraordinário para o Supremo Tribunal Federal, recurso sobre o qual a Corte local não tem mais jurisdição, cabendo-lhe, tão somente, a remessa dos autos à Suprema Corte. </a:t>
            </a:r>
            <a:r>
              <a:rPr lang="pt-BR" sz="2000" b="1" dirty="0"/>
              <a:t>Desse modo, é incabível a oposição de embargos de declaração contra decisão que não admite o recurso extraordinário</a:t>
            </a:r>
            <a:r>
              <a:rPr lang="pt-BR" sz="2000" dirty="0"/>
              <a:t>” (ED em RE em ED no RMS 46.957, Decisão da Min. MARIA THEREZA DE ASSIS MOURA, 15/05/2019)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4214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BC528D82-A100-4852-B29F-B4BB861BB5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86F40A2-1FAA-45E5-BB49-351C4531E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5736" y="1052736"/>
            <a:ext cx="489654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9EFCD0-EFE4-4875-B232-FE9DB255DDA3}"/>
              </a:ext>
            </a:extLst>
          </p:cNvPr>
          <p:cNvSpPr txBox="1"/>
          <p:nvPr/>
        </p:nvSpPr>
        <p:spPr>
          <a:xfrm>
            <a:off x="395536" y="188640"/>
            <a:ext cx="842493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pt-BR" sz="1500" b="1" i="0" u="none" strike="noStrike" dirty="0" err="1">
                <a:solidFill>
                  <a:srgbClr val="262626"/>
                </a:solidFill>
                <a:effectLst/>
                <a:latin typeface="inherit"/>
                <a:hlinkClick r:id="rId3"/>
              </a:rPr>
              <a:t>heitorsica</a:t>
            </a:r>
            <a:endParaRPr lang="pt-BR" sz="1500" b="1" i="0" dirty="0">
              <a:solidFill>
                <a:srgbClr val="262626"/>
              </a:solidFill>
              <a:effectLst/>
              <a:latin typeface="-apple-system"/>
            </a:endParaRPr>
          </a:p>
          <a:p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Litigante interpõe </a:t>
            </a:r>
            <a:r>
              <a:rPr lang="pt-BR" sz="1500" b="0" i="0" dirty="0" err="1">
                <a:solidFill>
                  <a:srgbClr val="262626"/>
                </a:solidFill>
                <a:effectLst/>
                <a:latin typeface="-apple-system"/>
              </a:rPr>
              <a:t>REsp.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Presidência do tribunal local nega seguimento por entender que contraria precedente do STJ em regime de recursos repetitivos.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Litigante entende que seu caso se distingue daqueles acobertados pelo precedente e interpõe agravo interno.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Tribunal local nega provimento ao agravo interno.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O que o litigante deve fazer?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a) chorar embaixo da pia em posição fetal;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b) interpor agravo de decisão denegatória;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c) interpor novo REsp (pois a decisão que julgou o agravo interno é de “última instância”);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d) manejar reclamação;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e) impetrar MS a ser julgado no próprio tribunal local.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STJ, analisando caso regido pelo CPC73, proferiu em 17/5/21 decisão que se coaduna com o CPC15, dizendo que a alternativa correta é a “e”.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Na mesma decisão, STJ refuta a alternativa “b”.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Nunca vi alguém tentar a “c”.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STJ já havia descartado a “d” (</a:t>
            </a:r>
            <a:r>
              <a:rPr lang="pt-BR" sz="1500" b="0" i="0" dirty="0" err="1">
                <a:solidFill>
                  <a:srgbClr val="262626"/>
                </a:solidFill>
                <a:effectLst/>
                <a:latin typeface="-apple-system"/>
              </a:rPr>
              <a:t>Rcl</a:t>
            </a: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 36476).</a:t>
            </a: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b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</a:br>
            <a:r>
              <a:rPr lang="pt-BR" sz="1500" b="0" i="0" dirty="0">
                <a:solidFill>
                  <a:srgbClr val="262626"/>
                </a:solidFill>
                <a:effectLst/>
                <a:latin typeface="-apple-system"/>
              </a:rPr>
              <a:t>A alternativa “a” é sempre cabível.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1032902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BC528D82-A100-4852-B29F-B4BB861BB5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86F40A2-1FAA-45E5-BB49-351C4531E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5736" y="1052736"/>
            <a:ext cx="489654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9EFCD0-EFE4-4875-B232-FE9DB255DDA3}"/>
              </a:ext>
            </a:extLst>
          </p:cNvPr>
          <p:cNvSpPr txBox="1"/>
          <p:nvPr/>
        </p:nvSpPr>
        <p:spPr>
          <a:xfrm>
            <a:off x="395536" y="188640"/>
            <a:ext cx="8424936" cy="610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pt-BR" sz="1700" dirty="0"/>
              <a:t>Quanto ao cabimento MS:</a:t>
            </a:r>
          </a:p>
          <a:p>
            <a:pPr algn="l" fontAlgn="base"/>
            <a:endParaRPr lang="pt-BR" sz="1700" dirty="0"/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PROCESSUAL CIVIL. MANDADO DE SEGURANÇA. IMPETRAÇÃO CONTRA DECISÃO JUDICIAL. IRRECORRIBILIDADE E TERATOLOGIA. EXISTÊNCIA. WRIT. CABIMENTO. (...)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5. A parte recorrente, ora agravada, diante da negativa de seguimento do seu apelo especial com fulcro no art. 543-C, § 7º, I, do CPC/1973, </a:t>
            </a:r>
            <a:r>
              <a:rPr lang="pt-BR" sz="1700" b="0" i="0" u="sng" dirty="0">
                <a:solidFill>
                  <a:srgbClr val="262626"/>
                </a:solidFill>
                <a:effectLst/>
                <a:latin typeface="-apple-system"/>
              </a:rPr>
              <a:t>agitou o recurso cabível, qual seja, o agravo interno/regimental questionando a conformidade do acórdão recorrido com a tese recursal julgada sob o rito dos recursos repetitivos, mas não teve êxito na pretensão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.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6. A decisão de admissibilidade nada mais tratou senão a conformidade do acórdão recorrido com a tese repetitiva; descabe, assim, falar em dupla impugnação mediante a interposição conjunta de agravo em recurso especial ou mesmo em preclusão pela falta de manejo do agravo do art. 544 do CPC/1973.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7. A irrecorribilidade do acórdão objeto da impetração, que </a:t>
            </a:r>
            <a:r>
              <a:rPr lang="pt-BR" sz="1700" b="0" i="0" u="sng" dirty="0">
                <a:solidFill>
                  <a:srgbClr val="262626"/>
                </a:solidFill>
                <a:effectLst/>
                <a:latin typeface="-apple-system"/>
              </a:rPr>
              <a:t>nem sequer admite </a:t>
            </a:r>
            <a:r>
              <a:rPr lang="pt-BR" sz="1700" b="1" i="0" u="sng" dirty="0">
                <a:solidFill>
                  <a:srgbClr val="262626"/>
                </a:solidFill>
                <a:effectLst/>
                <a:latin typeface="-apple-system"/>
              </a:rPr>
              <a:t>reclamação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, como decidido pela Corte Especial (</a:t>
            </a:r>
            <a:r>
              <a:rPr lang="pt-BR" sz="1700" b="0" i="0" dirty="0" err="1">
                <a:solidFill>
                  <a:srgbClr val="262626"/>
                </a:solidFill>
                <a:effectLst/>
                <a:latin typeface="-apple-system"/>
              </a:rPr>
              <a:t>Rcl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 36.476/SP, Rel. Ministra NANCY ANDRIGHI, julgado em 05/02/2020, DJe 06/03/2020), evidencia, no caso concreto, </a:t>
            </a:r>
            <a:r>
              <a:rPr lang="pt-BR" sz="1700" b="0" i="0" u="sng" dirty="0">
                <a:solidFill>
                  <a:srgbClr val="262626"/>
                </a:solidFill>
                <a:effectLst/>
                <a:latin typeface="-apple-system"/>
              </a:rPr>
              <a:t>situação de exceção a admitir a via do </a:t>
            </a:r>
            <a:r>
              <a:rPr lang="pt-BR" sz="1700" b="0" i="0" u="sng" dirty="0" err="1">
                <a:solidFill>
                  <a:srgbClr val="262626"/>
                </a:solidFill>
                <a:effectLst/>
                <a:latin typeface="-apple-system"/>
              </a:rPr>
              <a:t>mandamus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. (...) 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9. Do confronto entre o acórdão recorrido e o recurso especial obstado, constata-se que a lide não discutia "a </a:t>
            </a:r>
            <a:r>
              <a:rPr lang="pt-BR" sz="1700" b="0" i="0" u="sng" dirty="0">
                <a:solidFill>
                  <a:srgbClr val="262626"/>
                </a:solidFill>
                <a:effectLst/>
                <a:latin typeface="-apple-system"/>
              </a:rPr>
              <a:t>extensão do prazo prescricional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 da pretensão executória da multa administrativa, mas </a:t>
            </a:r>
            <a:r>
              <a:rPr lang="pt-BR" sz="1700" b="0" i="0" u="sng" dirty="0">
                <a:solidFill>
                  <a:srgbClr val="262626"/>
                </a:solidFill>
                <a:effectLst/>
                <a:latin typeface="-apple-system"/>
              </a:rPr>
              <a:t>qual seria o seu termo inicial</a:t>
            </a:r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, (...)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10. Caracterizadas a irrecorribilidade e a teratologia do decisum atacado, exsurge cabível o uso excepcional da via mandamental. (...)</a:t>
            </a:r>
          </a:p>
          <a:p>
            <a:pPr algn="just" fontAlgn="base"/>
            <a:r>
              <a:rPr lang="pt-BR" sz="1700" b="0" i="0" dirty="0">
                <a:solidFill>
                  <a:srgbClr val="262626"/>
                </a:solidFill>
                <a:effectLst/>
                <a:latin typeface="-apple-system"/>
              </a:rPr>
              <a:t>(AgInt no RMS 53.790/RJ, Rel. Ministro GURGEL DE FARIA, PRIMEIRA TURMA, julgado em 17/05/2021, DJe 26/05/2021)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2654309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BC528D82-A100-4852-B29F-B4BB861BB5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86F40A2-1FAA-45E5-BB49-351C4531E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5736" y="1052736"/>
            <a:ext cx="489654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9EFCD0-EFE4-4875-B232-FE9DB255DDA3}"/>
              </a:ext>
            </a:extLst>
          </p:cNvPr>
          <p:cNvSpPr txBox="1"/>
          <p:nvPr/>
        </p:nvSpPr>
        <p:spPr>
          <a:xfrm>
            <a:off x="395536" y="188640"/>
            <a:ext cx="842493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2800" dirty="0"/>
              <a:t>Quanto ao novo </a:t>
            </a:r>
            <a:r>
              <a:rPr lang="pt-BR" sz="2800" dirty="0" err="1"/>
              <a:t>Resp</a:t>
            </a:r>
            <a:r>
              <a:rPr lang="pt-BR" sz="2800" dirty="0"/>
              <a:t>:</a:t>
            </a:r>
          </a:p>
          <a:p>
            <a:pPr algn="just" fontAlgn="base"/>
            <a:endParaRPr lang="pt-BR" sz="2000" dirty="0"/>
          </a:p>
          <a:p>
            <a:pPr algn="just" fontAlgn="base"/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AGRAVO INTERNO NO AGRAVO EM RECURSO ESPECIAL. PROCESSUAL CIVIL. DECISÃO DE ADMISSIBILIDADE. NEGATIVA. RECURSO REPETITIVO. AGRAVO INTERNO. RECURSO ESPECIAL. NÃO CABIMENTO. </a:t>
            </a:r>
          </a:p>
          <a:p>
            <a:pPr algn="just" fontAlgn="base"/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1. Recurso especial interposto contra acórdão publicado na vigência do Código de Processo Civil de 2015 (Enunciados Administrativos </a:t>
            </a:r>
            <a:r>
              <a:rPr lang="pt-BR" sz="2100" b="0" i="0" dirty="0" err="1">
                <a:solidFill>
                  <a:srgbClr val="262626"/>
                </a:solidFill>
                <a:effectLst/>
                <a:latin typeface="-apple-system"/>
              </a:rPr>
              <a:t>nºs</a:t>
            </a:r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 2 e 3/STJ). </a:t>
            </a:r>
          </a:p>
          <a:p>
            <a:pPr algn="just" fontAlgn="base"/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2. A jurisprudência do Superior Tribunal de Justiça entende </a:t>
            </a:r>
            <a:r>
              <a:rPr lang="pt-BR" sz="2100" b="0" i="0" u="sng" dirty="0">
                <a:solidFill>
                  <a:srgbClr val="262626"/>
                </a:solidFill>
                <a:effectLst/>
                <a:latin typeface="-apple-system"/>
              </a:rPr>
              <a:t>não ser cabível novo recurso especial para reexaminar acórdão que, julgando agravo interno, manteve a decisão da presidência do tribunal local, a qual inadmitiu o primeiro recurso especial com fulcro em entendimento firmado em recurso repetitivo</a:t>
            </a:r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. Precedentes. </a:t>
            </a:r>
          </a:p>
          <a:p>
            <a:pPr algn="just" fontAlgn="base"/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3. Agravo interno não provido.</a:t>
            </a:r>
          </a:p>
          <a:p>
            <a:pPr algn="just" fontAlgn="base"/>
            <a:r>
              <a:rPr lang="pt-BR" sz="2100" b="0" i="0" dirty="0">
                <a:solidFill>
                  <a:srgbClr val="262626"/>
                </a:solidFill>
                <a:effectLst/>
                <a:latin typeface="-apple-system"/>
              </a:rPr>
              <a:t>(STJ - AgInt no AREsp: 1586417 PR 2019/0280172-8, Relator: Ministro RICARDO VILLAS BÔAS CUEVA, Data de Julgamento: 25/05/2020, T3 - TERCEIRA TURMA, Data de Publicação: DJe 28/05/2020)</a:t>
            </a:r>
            <a:endParaRPr lang="pt-BR" sz="2100" dirty="0"/>
          </a:p>
          <a:p>
            <a:pPr algn="l" fontAlgn="base"/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2548029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BC528D82-A100-4852-B29F-B4BB861BB5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986F40A2-1FAA-45E5-BB49-351C4531E5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5736" y="1052736"/>
            <a:ext cx="489654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9EFCD0-EFE4-4875-B232-FE9DB255DDA3}"/>
              </a:ext>
            </a:extLst>
          </p:cNvPr>
          <p:cNvSpPr txBox="1"/>
          <p:nvPr/>
        </p:nvSpPr>
        <p:spPr>
          <a:xfrm>
            <a:off x="395536" y="188640"/>
            <a:ext cx="842493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2800" dirty="0"/>
              <a:t>E, para agravar a situação </a:t>
            </a:r>
            <a:r>
              <a:rPr lang="pt-BR" sz="2800" dirty="0" err="1"/>
              <a:t>ref</a:t>
            </a:r>
            <a:r>
              <a:rPr lang="pt-BR" sz="2800" dirty="0"/>
              <a:t> o repetitivo erroneamente aplicado:</a:t>
            </a:r>
          </a:p>
          <a:p>
            <a:pPr algn="just" fontAlgn="base"/>
            <a:endParaRPr lang="pt-BR" sz="2000" dirty="0"/>
          </a:p>
          <a:p>
            <a:pPr algn="just" fontAlgn="base"/>
            <a:endParaRPr lang="pt-BR" sz="2000" dirty="0"/>
          </a:p>
          <a:p>
            <a:pPr algn="just" fontAlgn="base"/>
            <a:endParaRPr lang="pt-BR" sz="2000" dirty="0"/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7FA7F6F3-4F39-4715-A42D-87E6400B0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1786890"/>
            <a:ext cx="8191500" cy="328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56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la de celular com publicação numa rede social&#10;&#10;Descrição gerada automaticamente">
            <a:extLst>
              <a:ext uri="{FF2B5EF4-FFF2-40B4-BE49-F238E27FC236}">
                <a16:creationId xmlns:a16="http://schemas.microsoft.com/office/drawing/2014/main" id="{7C0266A3-8778-44AA-A635-A412DAF41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23" y="620688"/>
            <a:ext cx="8532953" cy="533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59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539552" y="58033"/>
            <a:ext cx="83529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[...] </a:t>
            </a:r>
            <a:r>
              <a:rPr lang="en-US" altLang="en-US" sz="1700" u="sng" dirty="0">
                <a:solidFill>
                  <a:srgbClr val="575756"/>
                </a:solidFill>
                <a:latin typeface="Verdana" panose="020B0604030504040204" pitchFamily="34" charset="0"/>
              </a:rPr>
              <a:t>INCIDENTE DE ASSUNÇÃO DE COMPETÊNCIA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. AÇÃO DE EXECUÇÃO DE TÍTULO EXTRAJUDICIAL. </a:t>
            </a:r>
            <a:r>
              <a:rPr lang="en-US" altLang="en-US" sz="1700" b="1" u="sng" dirty="0">
                <a:solidFill>
                  <a:srgbClr val="575756"/>
                </a:solidFill>
                <a:latin typeface="Verdana" panose="020B0604030504040204" pitchFamily="34" charset="0"/>
              </a:rPr>
              <a:t>PRESCRIÇÃO INTERCORRENTE </a:t>
            </a:r>
            <a:r>
              <a:rPr lang="en-US" altLang="en-US" sz="1700" u="sng" dirty="0">
                <a:solidFill>
                  <a:srgbClr val="575756"/>
                </a:solidFill>
                <a:latin typeface="Verdana" panose="020B0604030504040204" pitchFamily="34" charset="0"/>
              </a:rPr>
              <a:t>DA PRETENSÃO EXECUTÓRIA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. CABIMENTO. TERMO INICIAL. NECESSIDADE DE PRÉVIA INTIMAÇÃO DO CREDOR-EXEQUENTE. [...] 1. As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teses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serem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firmadas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para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efeito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art. 947 do CPC/2015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as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seguintes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: 1.1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Incide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intercorrente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causas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regidas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pelo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CPC/73,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quando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exequente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permanece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inerte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por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prazo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superior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direito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material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vindicado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conforme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interpretação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extraída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art. 202,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parágrafo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único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do Código Civil de 2002. 1.2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termo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inicial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prazo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prescricional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vigência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CPC/1973,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conta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-se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fim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prazo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judicial de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suspensão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processo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ou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inexistindo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prazo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fixado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transcurso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de um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ano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(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aplicação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analógica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art. 40, § 2º, da Lei 6.830/1980). 1.3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termo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inicial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art. 1.056 do CPC/2015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incidência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apenas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hipóteses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que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processo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encontrava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suspenso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data da entrada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vigor da novel lei processual,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uma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vez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que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pode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extrair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interpretação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que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viabilize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reinício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ou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reabertura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prazo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prescricional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ocorridos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vigência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revogado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CPC/1973 (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aplicação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irretroativa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norma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processual). 1.4.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contraditório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é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princípio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que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deve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ser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respeitado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todas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as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manifestações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Poder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Judiciário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que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deve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zelar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pela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sua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observância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inclusive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nas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hipóteses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declaração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de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ofício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intercorrente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devendo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o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credor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ser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previamente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intimado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para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opor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algum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fato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impeditivo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à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incidência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da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prescrição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. [...] (</a:t>
            </a:r>
            <a:r>
              <a:rPr lang="en-US" altLang="en-US" sz="1700" dirty="0" err="1">
                <a:solidFill>
                  <a:srgbClr val="2465A4"/>
                </a:solidFill>
                <a:latin typeface="Verdana" panose="020B0604030504040204" pitchFamily="34" charset="0"/>
                <a:hlinkClick r:id="rId2"/>
              </a:rPr>
              <a:t>REsp</a:t>
            </a:r>
            <a:r>
              <a:rPr lang="en-US" altLang="en-US" sz="1700" dirty="0">
                <a:solidFill>
                  <a:srgbClr val="2465A4"/>
                </a:solidFill>
                <a:latin typeface="Verdana" panose="020B0604030504040204" pitchFamily="34" charset="0"/>
                <a:hlinkClick r:id="rId2"/>
              </a:rPr>
              <a:t> 1604412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SC, Rel.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Ministro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MARCO AURÉLIO BELLIZZE, SEGUNDA SEÇÃO,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julgado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em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27/06/2018, </a:t>
            </a:r>
            <a:r>
              <a:rPr lang="en-US" altLang="en-US" sz="1700" dirty="0" err="1">
                <a:solidFill>
                  <a:srgbClr val="575756"/>
                </a:solidFill>
                <a:latin typeface="Verdana" panose="020B0604030504040204" pitchFamily="34" charset="0"/>
              </a:rPr>
              <a:t>DJe</a:t>
            </a:r>
            <a:r>
              <a:rPr lang="en-US" altLang="en-US" sz="1700" dirty="0">
                <a:solidFill>
                  <a:srgbClr val="575756"/>
                </a:solidFill>
                <a:latin typeface="Verdana" panose="020B0604030504040204" pitchFamily="34" charset="0"/>
              </a:rPr>
              <a:t> 22/08/2018)</a:t>
            </a:r>
            <a:endParaRPr lang="en-US" altLang="en-US" sz="1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51494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latin typeface="+mj-lt"/>
              </a:rPr>
              <a:t>E  quanto aos Juizados?</a:t>
            </a:r>
          </a:p>
          <a:p>
            <a:pPr algn="just"/>
            <a:endParaRPr lang="pt-BR" sz="2200" dirty="0">
              <a:latin typeface="+mj-lt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200" u="sng" dirty="0"/>
              <a:t>Se um colégio recursal (JEC), em relação a matéria infraconstitucional, decide de maneira distinta da de um outro colégio recursal ou do STJ?</a:t>
            </a:r>
          </a:p>
          <a:p>
            <a:pPr marL="0" indent="0" algn="just">
              <a:defRPr/>
            </a:pPr>
            <a:endParaRPr lang="pt-BR" sz="2200" u="sng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200" dirty="0"/>
              <a:t>A resposta clássica, no JEC, seria a impossibilidade de se adotar qualquer medida, já que incabível o REsp (e, também, incabível a AR – L. 9.099/95, art. 59).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t-BR" sz="22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200" dirty="0"/>
              <a:t>Súmula 203 do STJ: “Não cabe recurso especial contra decisão proferida por órgão de segundo grau dos juizados especiais”.</a:t>
            </a:r>
          </a:p>
          <a:p>
            <a:pPr algn="just"/>
            <a:endParaRPr lang="pt-BR" sz="2200" dirty="0">
              <a:latin typeface="+mj-lt"/>
            </a:endParaRPr>
          </a:p>
          <a:p>
            <a:pPr algn="just"/>
            <a:r>
              <a:rPr lang="pt-BR" sz="2400" dirty="0"/>
              <a:t>STF, em agosto de </a:t>
            </a:r>
            <a:r>
              <a:rPr lang="pt-BR" sz="2400" u="sng" dirty="0"/>
              <a:t>2009</a:t>
            </a:r>
            <a:r>
              <a:rPr lang="pt-BR" sz="2400" dirty="0"/>
              <a:t> (RE 571572): até que haja modificação legislativa, com a criação de um incidente de uniformização de jurisprudência (que existe no âmbito do JEF e do JEFP), será cabível </a:t>
            </a:r>
            <a:r>
              <a:rPr lang="pt-BR" sz="2400" u="sng" dirty="0"/>
              <a:t>reclamação ao STJ</a:t>
            </a:r>
            <a:r>
              <a:rPr lang="pt-BR" sz="2400" dirty="0"/>
              <a:t> se uma decisão de Colégio Recursal de JEC for contrária à jurisprudência do STJ.</a:t>
            </a:r>
          </a:p>
          <a:p>
            <a:pPr algn="just"/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610655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effectLst/>
              </a:rPr>
              <a:t>(...) JURISPRUDÊNCIA DO SUPERIOR TRIBUNAL DE JUSTIÇA. APLICAÇÃO ÀS CONTROVÉRSIAS SUBMETIDAS AOS JUIZADOS ESPECIAIS ESTADUAIS. </a:t>
            </a:r>
            <a:r>
              <a:rPr lang="pt-BR" u="sng" dirty="0">
                <a:effectLst/>
              </a:rPr>
              <a:t>RECLAMAÇÃO PARA O SUPERIOR TRIBUNAL DE JUSTIÇA. </a:t>
            </a:r>
            <a:r>
              <a:rPr lang="pt-BR" b="1" u="sng" dirty="0">
                <a:effectLst/>
              </a:rPr>
              <a:t>CABIMENTO EXCEPCIONAL ENQUANTO NÃO CRIADO</a:t>
            </a:r>
            <a:r>
              <a:rPr lang="pt-BR" u="sng" dirty="0">
                <a:effectLst/>
              </a:rPr>
              <a:t>, POR LEI FEDERAL, O </a:t>
            </a:r>
            <a:r>
              <a:rPr lang="pt-BR" b="1" u="sng" dirty="0">
                <a:effectLst/>
              </a:rPr>
              <a:t>ÓRGÃO UNIFORMIZADOR</a:t>
            </a:r>
            <a:r>
              <a:rPr lang="pt-BR" dirty="0">
                <a:effectLst/>
              </a:rPr>
              <a:t>. (...) 2. Quanto ao pedido de aplicação da jurisprudência do Superior Tribunal de Justiça, observe-se que aquela egrégia Corte foi incumbida pela Carta Magna da missão de uniformizar a interpretação da legislação infraconstitucional, embora seja inadmissível a interposição de recurso especial contra as decisões proferidas pelas turmas recursais dos juizados especiais. 3. No âmbito federal, a Lei 10.259/2001 criou a Turma de Uniformização da Jurisprudência, que pode ser acionada quando a decisão da turma recursal contrariar a jurisprudência do STJ. É possível, ainda, a provocação dessa Corte Superior após o julgamento da matéria pela citada Turma de Uniformização. 4. </a:t>
            </a:r>
            <a:r>
              <a:rPr lang="pt-BR" u="sng" dirty="0">
                <a:effectLst/>
              </a:rPr>
              <a:t>Inexistência de órgão uniformizador no âmbito dos juizados estaduais, circunstância que inviabiliza a aplicação da jurisprudência do STJ. </a:t>
            </a:r>
            <a:r>
              <a:rPr lang="pt-BR" b="1" u="sng" dirty="0">
                <a:effectLst/>
              </a:rPr>
              <a:t>Risco de manutenção de decisões divergentes</a:t>
            </a:r>
            <a:r>
              <a:rPr lang="pt-BR" u="sng" dirty="0">
                <a:effectLst/>
              </a:rPr>
              <a:t> quanto à interpretação da legislação federal, gerando insegurança jurídica e uma prestação jurisdicional incompleta, em decorrência da inexistência de outro meio eficaz para resolvê-la.</a:t>
            </a:r>
            <a:r>
              <a:rPr lang="pt-BR" dirty="0">
                <a:effectLst/>
              </a:rPr>
              <a:t> 5. Embargos declaratórios acolhidos apenas para declarar o cabimento, em caráter excepcional, da reclamação prevista no art. 105, I, f, da Constituição Federal, para fazer prevalecer, até a criação da turma de uniformização dos juizados especiais estaduais, a jurisprudência do Superior Tribunal de Justiça na interpretação da legislação infraconstitucional. (RE 571572 ED, Órgão julgador: Tribunal Pleno, Relator(a): Min. ELLEN GRACIE, DJ 27/11/2009)</a:t>
            </a:r>
          </a:p>
          <a:p>
            <a:pPr algn="just"/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549158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/>
              <a:t>E o STJ regulou o uso da </a:t>
            </a:r>
            <a:r>
              <a:rPr lang="pt-BR" sz="2000" dirty="0" err="1"/>
              <a:t>Rcl</a:t>
            </a:r>
            <a:r>
              <a:rPr lang="pt-BR" sz="2000" dirty="0"/>
              <a:t> na Resolução n. 12/2009-STJ.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Trebuchet MS" panose="020B0603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000" dirty="0"/>
              <a:t>Contudo, houve uma grande quantidade de reclamações ajuizadas no Tribunal.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000" i="1" dirty="0"/>
              <a:t>(mas, por qual razão?)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000" dirty="0"/>
              <a:t> 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000" dirty="0"/>
              <a:t>Com isso, teve início um movimento de recuo no cabimento das reclamações (situações típicas de “jurisprudência defensiva”; apenas para temas de mérito, e para precedente vinculante).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t-BR" sz="20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en-US" sz="2000" dirty="0"/>
              <a:t>Com o CPC15, quando já há o cabimento de reclamação para uma série de situações (art. 988), houve receio de que haveria uma explosão no uso de reclamações.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altLang="en-US" sz="20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en-US" sz="2000" dirty="0"/>
              <a:t>Diante disso, o que o STJ fez?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en-US" sz="2000" u="sng" dirty="0"/>
              <a:t>“Fechou a porta” para o uso da </a:t>
            </a:r>
            <a:r>
              <a:rPr lang="pt-BR" altLang="en-US" sz="2000" u="sng" dirty="0" err="1"/>
              <a:t>Rcl</a:t>
            </a:r>
            <a:r>
              <a:rPr lang="pt-BR" altLang="en-US" sz="2000" u="sng" dirty="0"/>
              <a:t> no STJ</a:t>
            </a:r>
            <a:r>
              <a:rPr lang="pt-BR" altLang="en-US" sz="2000" dirty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en-US" sz="2000" dirty="0"/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en-US" sz="2000" dirty="0"/>
              <a:t>Por isso, foi editada a Resolução 3/2016, a partir do julgamento da </a:t>
            </a:r>
            <a:r>
              <a:rPr lang="pt-BR" altLang="en-US" sz="2000" dirty="0" err="1"/>
              <a:t>Rcl</a:t>
            </a:r>
            <a:r>
              <a:rPr lang="pt-BR" altLang="en-US" sz="2000" dirty="0"/>
              <a:t> 18506: a </a:t>
            </a:r>
            <a:r>
              <a:rPr lang="pt-BR" altLang="en-US" sz="2000" u="sng" dirty="0"/>
              <a:t>competência para a reclamação é dos </a:t>
            </a:r>
            <a:r>
              <a:rPr lang="pt-BR" altLang="en-US" sz="2000" u="sng" dirty="0" err="1"/>
              <a:t>TJs</a:t>
            </a:r>
            <a:r>
              <a:rPr lang="pt-BR" altLang="en-US" sz="2000" dirty="0"/>
              <a:t>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t-BR" sz="20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t-BR" sz="2000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sz="2000" dirty="0"/>
              <a:t>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3547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704423" y="556842"/>
            <a:ext cx="773422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b="1" u="sng" dirty="0">
                <a:latin typeface="Tahoma" panose="020B0604030504040204" pitchFamily="34" charset="0"/>
                <a:cs typeface="Tahoma" panose="020B0604030504040204" pitchFamily="34" charset="0"/>
              </a:rPr>
              <a:t>Panorama recursal:</a:t>
            </a:r>
            <a:r>
              <a:rPr lang="pt-BR" sz="2200" b="1" dirty="0">
                <a:latin typeface="Tahoma" panose="020B0604030504040204" pitchFamily="34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Para saber o cabimento de cada recurso, a regra mais fácil é analisar a </a:t>
            </a:r>
            <a:r>
              <a:rPr lang="pt-BR" sz="2200" u="sng" dirty="0">
                <a:latin typeface="Tahoma" panose="020B0604030504040204" pitchFamily="34" charset="0"/>
              </a:rPr>
              <a:t>natureza da decisão</a:t>
            </a:r>
            <a:r>
              <a:rPr lang="pt-BR" sz="2200" dirty="0">
                <a:latin typeface="Tahoma" panose="020B0604030504040204" pitchFamily="34" charset="0"/>
              </a:rPr>
              <a:t>: conforme a natureza da decisão impugnada, determina-se o recurso cabível.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b="1" u="sng" dirty="0">
                <a:latin typeface="Tahoma" panose="020B0604030504040204" pitchFamily="34" charset="0"/>
              </a:rPr>
              <a:t>* 1º grau</a:t>
            </a:r>
            <a:r>
              <a:rPr lang="pt-BR" sz="2200" u="sng" dirty="0">
                <a:latin typeface="Tahoma" panose="020B0604030504040204" pitchFamily="34" charset="0"/>
              </a:rPr>
              <a:t>:</a:t>
            </a:r>
            <a:endParaRPr lang="pt-BR" sz="2200" dirty="0">
              <a:latin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As decisões do juiz (CPC, art. 203):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sentença (§ 1</a:t>
            </a:r>
            <a:r>
              <a:rPr lang="pt-BR" sz="2200" baseline="30000" dirty="0">
                <a:latin typeface="Tahoma" panose="020B0604030504040204" pitchFamily="34" charset="0"/>
              </a:rPr>
              <a:t>o</a:t>
            </a:r>
            <a:r>
              <a:rPr lang="pt-BR" sz="2200" dirty="0">
                <a:latin typeface="Tahoma" panose="020B0604030504040204" pitchFamily="34" charset="0"/>
              </a:rPr>
              <a:t>),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decisão interlocutória (§ 2</a:t>
            </a:r>
            <a:r>
              <a:rPr lang="pt-BR" sz="2200" baseline="30000" dirty="0">
                <a:latin typeface="Tahoma" panose="020B0604030504040204" pitchFamily="34" charset="0"/>
              </a:rPr>
              <a:t>o</a:t>
            </a:r>
            <a:r>
              <a:rPr lang="pt-BR" sz="2200" dirty="0">
                <a:latin typeface="Tahoma" panose="020B0604030504040204" pitchFamily="34" charset="0"/>
              </a:rPr>
              <a:t>) e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despacho (§ 3</a:t>
            </a:r>
            <a:r>
              <a:rPr lang="pt-BR" sz="2200" baseline="30000" dirty="0">
                <a:latin typeface="Tahoma" panose="020B0604030504040204" pitchFamily="34" charset="0"/>
              </a:rPr>
              <a:t>o</a:t>
            </a:r>
            <a:r>
              <a:rPr lang="pt-BR" sz="2200" dirty="0">
                <a:latin typeface="Tahoma" panose="020B0604030504040204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Da </a:t>
            </a:r>
            <a:r>
              <a:rPr lang="pt-BR" sz="2200" u="sng" dirty="0">
                <a:latin typeface="Tahoma" panose="020B0604030504040204" pitchFamily="34" charset="0"/>
              </a:rPr>
              <a:t>sentença</a:t>
            </a:r>
            <a:r>
              <a:rPr lang="pt-BR" sz="2200" dirty="0">
                <a:latin typeface="Tahoma" panose="020B0604030504040204" pitchFamily="34" charset="0"/>
              </a:rPr>
              <a:t>, cabe </a:t>
            </a:r>
            <a:r>
              <a:rPr lang="pt-BR" sz="2200" u="sng" dirty="0">
                <a:latin typeface="Tahoma" panose="020B0604030504040204" pitchFamily="34" charset="0"/>
              </a:rPr>
              <a:t>apelação</a:t>
            </a:r>
            <a:endParaRPr lang="pt-BR" sz="2200" dirty="0">
              <a:latin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Da </a:t>
            </a:r>
            <a:r>
              <a:rPr lang="pt-BR" sz="2200" u="sng" dirty="0">
                <a:latin typeface="Tahoma" panose="020B0604030504040204" pitchFamily="34" charset="0"/>
              </a:rPr>
              <a:t>decisão interlocutória</a:t>
            </a:r>
            <a:r>
              <a:rPr lang="pt-BR" sz="2200" dirty="0">
                <a:latin typeface="Tahoma" panose="020B0604030504040204" pitchFamily="34" charset="0"/>
              </a:rPr>
              <a:t>, cabe </a:t>
            </a:r>
            <a:r>
              <a:rPr lang="pt-BR" sz="2200" u="sng" dirty="0">
                <a:latin typeface="Tahoma" panose="020B0604030504040204" pitchFamily="34" charset="0"/>
              </a:rPr>
              <a:t>agravo</a:t>
            </a:r>
            <a:endParaRPr lang="pt-BR" sz="2200" dirty="0">
              <a:latin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Do </a:t>
            </a:r>
            <a:r>
              <a:rPr lang="pt-BR" sz="2200" u="sng" dirty="0">
                <a:latin typeface="Tahoma" panose="020B0604030504040204" pitchFamily="34" charset="0"/>
              </a:rPr>
              <a:t>despacho</a:t>
            </a:r>
            <a:r>
              <a:rPr lang="pt-BR" sz="2200" dirty="0">
                <a:latin typeface="Tahoma" panose="020B0604030504040204" pitchFamily="34" charset="0"/>
              </a:rPr>
              <a:t> não cabe recurso – trata-se de decisão </a:t>
            </a:r>
            <a:r>
              <a:rPr lang="pt-BR" sz="2200" u="sng" dirty="0">
                <a:latin typeface="Tahoma" panose="020B0604030504040204" pitchFamily="34" charset="0"/>
              </a:rPr>
              <a:t>irrecorrível</a:t>
            </a:r>
            <a:endParaRPr lang="pt-BR" sz="2200" dirty="0">
              <a:latin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b="1" u="sng" dirty="0">
                <a:latin typeface="Tahoma" panose="020B0604030504040204" pitchFamily="34" charset="0"/>
              </a:rPr>
              <a:t>* Tribunal</a:t>
            </a:r>
            <a:r>
              <a:rPr lang="pt-BR" sz="2200" b="1" dirty="0">
                <a:latin typeface="Tahoma" panose="020B0604030504040204" pitchFamily="34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acórdão (CPC, art. 204)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decisão monocrática (CPC, art. 932)</a:t>
            </a:r>
            <a:endParaRPr lang="pt-BR" sz="2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245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+mj-lt"/>
              </a:rPr>
              <a:t>E quanto ao RE decorrente de acórdão de JEC?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Conferir:</a:t>
            </a:r>
          </a:p>
          <a:p>
            <a:pPr algn="just"/>
            <a:endParaRPr lang="pt-BR" sz="2000" dirty="0">
              <a:latin typeface="+mj-lt"/>
            </a:endParaRPr>
          </a:p>
          <a:p>
            <a:r>
              <a:rPr lang="pt-BR" sz="2000" b="1" dirty="0">
                <a:effectLst/>
              </a:rPr>
              <a:t>Súmula 727/STF</a:t>
            </a:r>
          </a:p>
          <a:p>
            <a:r>
              <a:rPr lang="pt-BR" sz="2000" dirty="0">
                <a:effectLst/>
              </a:rPr>
              <a:t>Não pode o magistrado deixar de encaminhar ao Supremo Tribunal Federal o agravo de instrumento interposto da decisão que não admite recurso extraordinário, ainda que referente a causa instaurada no âmbito dos juizados especiais.</a:t>
            </a:r>
          </a:p>
          <a:p>
            <a:r>
              <a:rPr lang="pt-BR" sz="2000" b="1" dirty="0">
                <a:effectLst/>
              </a:rPr>
              <a:t>Data de Aprovação</a:t>
            </a:r>
          </a:p>
          <a:p>
            <a:r>
              <a:rPr lang="pt-BR" sz="2000" dirty="0">
                <a:effectLst/>
              </a:rPr>
              <a:t>Sessão Plenária de 26/11/2003 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Isso ainda se aplica?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endParaRPr lang="pt-B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88526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>
                <a:latin typeface="+mj-lt"/>
              </a:rPr>
              <a:t>Há chance de subir RE em caso de JEC?</a:t>
            </a:r>
          </a:p>
          <a:p>
            <a:pPr algn="just"/>
            <a:endParaRPr lang="pt-BR" sz="2000" dirty="0"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CBB050-7E41-49E6-8EBB-6C6EEAA968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647" y="1119874"/>
            <a:ext cx="5351780" cy="2414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ABBA492-A1FD-45E8-A437-8A6077FA37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084" y="4272727"/>
            <a:ext cx="5462905" cy="1699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8540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4"/>
          <p:cNvSpPr/>
          <p:nvPr/>
        </p:nvSpPr>
        <p:spPr>
          <a:xfrm>
            <a:off x="1620700" y="1840981"/>
            <a:ext cx="6337300" cy="32400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AVALIAÇÃO DO CURSO</a:t>
            </a: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82425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17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83568" y="411988"/>
            <a:ext cx="813690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44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4400" dirty="0">
                <a:latin typeface="Trebuchet MS" panose="020B0603020202020204" pitchFamily="34" charset="0"/>
              </a:rPr>
              <a:t>AVALIE SEU CURSO!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44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hlinkClick r:id="rId2"/>
              </a:rPr>
              <a:t>tinyurl.com/EPD17jul</a:t>
            </a:r>
            <a:endParaRPr lang="en-US" sz="4400" dirty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44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hlinkClick r:id="rId2"/>
              </a:rPr>
              <a:t>https://tinyurl.com/EPD17jul</a:t>
            </a:r>
            <a:r>
              <a:rPr lang="en-US" sz="4400" dirty="0"/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44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 err="1">
                <a:latin typeface="Trebuchet MS" panose="020B0603020202020204" pitchFamily="34" charset="0"/>
              </a:rPr>
              <a:t>Obrigado</a:t>
            </a:r>
            <a:r>
              <a:rPr lang="en-US" sz="4400" dirty="0">
                <a:latin typeface="Trebuchet MS" panose="020B0603020202020204" pitchFamily="34" charset="0"/>
              </a:rPr>
              <a:t>!</a:t>
            </a:r>
            <a:endParaRPr lang="pt-BR" sz="4400" dirty="0">
              <a:latin typeface="Trebuchet MS" panose="020B0603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4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5289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7" y="1268760"/>
            <a:ext cx="69847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100" dirty="0">
                <a:latin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pt-BR" sz="2100" dirty="0">
                <a:latin typeface="Tahoma" panose="020B0604030504040204" pitchFamily="34" charset="0"/>
              </a:rPr>
              <a:t> </a:t>
            </a:r>
            <a:r>
              <a:rPr lang="pt-BR" sz="2200" dirty="0">
                <a:latin typeface="Tahoma" panose="020B0604030504040204" pitchFamily="34" charset="0"/>
              </a:rPr>
              <a:t>Dos </a:t>
            </a:r>
            <a:r>
              <a:rPr lang="pt-BR" sz="2200" u="sng" dirty="0">
                <a:latin typeface="Tahoma" panose="020B0604030504040204" pitchFamily="34" charset="0"/>
              </a:rPr>
              <a:t>acórdãos</a:t>
            </a:r>
            <a:r>
              <a:rPr lang="pt-BR" sz="2200" dirty="0">
                <a:latin typeface="Tahoma" panose="020B0604030504040204" pitchFamily="34" charset="0"/>
              </a:rPr>
              <a:t>, podem caber, nos termos específicos de cada recurso: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ROC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RESP, RE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Embargos de divergência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2200" dirty="0">
                <a:latin typeface="Tahoma" panose="020B0604030504040204" pitchFamily="34" charset="0"/>
              </a:rPr>
              <a:t>De </a:t>
            </a:r>
            <a:r>
              <a:rPr lang="pt-BR" sz="2200" u="sng" dirty="0">
                <a:latin typeface="Tahoma" panose="020B0604030504040204" pitchFamily="34" charset="0"/>
              </a:rPr>
              <a:t>decisões monocráticas</a:t>
            </a:r>
            <a:r>
              <a:rPr lang="pt-BR" sz="2200" dirty="0">
                <a:latin typeface="Tahoma" panose="020B0604030504040204" pitchFamily="34" charset="0"/>
              </a:rPr>
              <a:t> dos relatores: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Agravo </a:t>
            </a:r>
            <a:r>
              <a:rPr lang="pt-BR" sz="2200" dirty="0">
                <a:solidFill>
                  <a:srgbClr val="FF0000"/>
                </a:solidFill>
                <a:latin typeface="Tahoma" panose="020B0604030504040204" pitchFamily="34" charset="0"/>
              </a:rPr>
              <a:t>interno</a:t>
            </a: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</a:t>
            </a:r>
            <a:r>
              <a:rPr lang="pt-BR" sz="2200" dirty="0">
                <a:solidFill>
                  <a:srgbClr val="FF0000"/>
                </a:solidFill>
                <a:latin typeface="Tahoma" panose="020B0604030504040204" pitchFamily="34" charset="0"/>
              </a:rPr>
              <a:t>Agravo em recurso especial ou extraordinário</a:t>
            </a:r>
            <a:r>
              <a:rPr lang="pt-BR" sz="2200" dirty="0">
                <a:latin typeface="Tahoma" panose="020B0604030504040204" pitchFamily="34" charset="0"/>
              </a:rPr>
              <a:t> (AREsp / ARE - CPC, art. 1.042).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Cabível de </a:t>
            </a:r>
            <a:r>
              <a:rPr lang="pt-BR" sz="2200" u="sng" dirty="0">
                <a:latin typeface="Tahoma" panose="020B0604030504040204" pitchFamily="34" charset="0"/>
              </a:rPr>
              <a:t>qualquer decisão que tenha alguma carga decisória:</a:t>
            </a: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- Embargos de declaração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331B4D37-52EB-4C5D-A4DC-DCBED9B84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27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938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836712"/>
            <a:ext cx="728221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Art. 932.  Incumbe ao relator: (...)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III - </a:t>
            </a:r>
            <a:r>
              <a:rPr lang="pt-BR" sz="2200" u="sng" dirty="0">
                <a:latin typeface="Tahoma" panose="020B0604030504040204" pitchFamily="34" charset="0"/>
              </a:rPr>
              <a:t>não conhecer</a:t>
            </a:r>
            <a:r>
              <a:rPr lang="pt-BR" sz="2200" dirty="0">
                <a:latin typeface="Tahoma" panose="020B0604030504040204" pitchFamily="34" charset="0"/>
              </a:rPr>
              <a:t> de recurso inadmissível, prejudicado ou que não tenha impugnado especificamente os fundamentos da decisão recorrida;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IV - </a:t>
            </a:r>
            <a:r>
              <a:rPr lang="pt-BR" sz="2200" u="sng" dirty="0">
                <a:latin typeface="Tahoma" panose="020B0604030504040204" pitchFamily="34" charset="0"/>
              </a:rPr>
              <a:t>negar provimento</a:t>
            </a:r>
            <a:r>
              <a:rPr lang="pt-BR" sz="2200" dirty="0">
                <a:latin typeface="Tahoma" panose="020B0604030504040204" pitchFamily="34" charset="0"/>
              </a:rPr>
              <a:t> a recurso que for contrário a: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a) </a:t>
            </a:r>
            <a:r>
              <a:rPr lang="pt-BR" sz="2200" u="sng" dirty="0">
                <a:latin typeface="Tahoma" panose="020B0604030504040204" pitchFamily="34" charset="0"/>
              </a:rPr>
              <a:t>súmula</a:t>
            </a:r>
            <a:r>
              <a:rPr lang="pt-BR" sz="2200" dirty="0">
                <a:latin typeface="Tahoma" panose="020B0604030504040204" pitchFamily="34" charset="0"/>
              </a:rPr>
              <a:t> do Supremo Tribunal Federal, do Superior Tribunal de Justiça ou do próprio tribunal;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b) acórdão proferido pelo Supremo Tribunal Federal ou pelo Superior Tribunal de Justiça em julgamento de </a:t>
            </a:r>
            <a:r>
              <a:rPr lang="pt-BR" sz="2200" u="sng" dirty="0">
                <a:latin typeface="Tahoma" panose="020B0604030504040204" pitchFamily="34" charset="0"/>
              </a:rPr>
              <a:t>recursos repetitivos</a:t>
            </a:r>
            <a:r>
              <a:rPr lang="pt-BR" sz="2200" dirty="0">
                <a:latin typeface="Tahoma" panose="020B0604030504040204" pitchFamily="34" charset="0"/>
              </a:rPr>
              <a:t>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c) entendimento firmado em </a:t>
            </a:r>
            <a:r>
              <a:rPr lang="pt-BR" sz="2200" u="sng" dirty="0">
                <a:latin typeface="Tahoma" panose="020B0604030504040204" pitchFamily="34" charset="0"/>
              </a:rPr>
              <a:t>incidente de resolução de demandas repetitivas</a:t>
            </a:r>
            <a:r>
              <a:rPr lang="pt-BR" sz="2200" dirty="0">
                <a:latin typeface="Tahoma" panose="020B0604030504040204" pitchFamily="34" charset="0"/>
              </a:rPr>
              <a:t> ou de </a:t>
            </a:r>
            <a:r>
              <a:rPr lang="pt-BR" sz="2200" u="sng" dirty="0">
                <a:latin typeface="Tahoma" panose="020B0604030504040204" pitchFamily="34" charset="0"/>
              </a:rPr>
              <a:t>assunção de competência</a:t>
            </a:r>
            <a:r>
              <a:rPr lang="pt-BR" sz="2200" dirty="0">
                <a:latin typeface="Tahoma" panose="020B0604030504040204" pitchFamily="34" charset="0"/>
              </a:rPr>
              <a:t>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V - </a:t>
            </a:r>
            <a:r>
              <a:rPr lang="pt-BR" sz="2200" i="1" dirty="0">
                <a:latin typeface="Tahoma" panose="020B0604030504040204" pitchFamily="34" charset="0"/>
              </a:rPr>
              <a:t>depois de facultada a apresentação de contrarrazões</a:t>
            </a:r>
            <a:r>
              <a:rPr lang="pt-BR" sz="2200" dirty="0">
                <a:latin typeface="Tahoma" panose="020B0604030504040204" pitchFamily="34" charset="0"/>
              </a:rPr>
              <a:t>, </a:t>
            </a:r>
            <a:r>
              <a:rPr lang="pt-BR" sz="2200" u="sng" dirty="0">
                <a:latin typeface="Tahoma" panose="020B0604030504040204" pitchFamily="34" charset="0"/>
              </a:rPr>
              <a:t>dar provimento </a:t>
            </a:r>
            <a:r>
              <a:rPr lang="pt-BR" sz="2200" dirty="0">
                <a:latin typeface="Tahoma" panose="020B0604030504040204" pitchFamily="34" charset="0"/>
              </a:rPr>
              <a:t>ao recurso se a decisão recorrida for contrária a: a), b), c)</a:t>
            </a:r>
            <a:endParaRPr lang="pt-BR" sz="2200" u="sng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8FD9C92A-F08D-4376-93DF-9D9878D6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24530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836712"/>
            <a:ext cx="728221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u="sng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O relator, monocraticamente e no Superior Tribunal de Justiça, poderá dar ou negar provimento ao recurso quando houver entendimento dominante acerca do tema. </a:t>
            </a:r>
            <a:r>
              <a:rPr lang="pt-BR" sz="2200" dirty="0">
                <a:latin typeface="Tahoma" panose="020B0604030504040204" pitchFamily="34" charset="0"/>
              </a:rPr>
              <a:t>(Súmula 568, CORTE ESPECIAL, julgado em 16/03/2016, </a:t>
            </a:r>
            <a:r>
              <a:rPr lang="pt-BR" sz="2200" dirty="0" err="1">
                <a:latin typeface="Tahoma" panose="020B0604030504040204" pitchFamily="34" charset="0"/>
              </a:rPr>
              <a:t>DJe</a:t>
            </a:r>
            <a:r>
              <a:rPr lang="pt-BR" sz="2200" dirty="0">
                <a:latin typeface="Tahoma" panose="020B0604030504040204" pitchFamily="34" charset="0"/>
              </a:rPr>
              <a:t> 17/03/2016)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u="sng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u="sng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CC5F049-240C-4787-A8E8-AEEE6865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043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749597"/>
            <a:ext cx="816627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STJ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i="1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Não é necessário ratificar o recurso especial interposto na pendência do julgamento dos embargos de declaração, quando inalterado o resultado anterior.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579, CORTE ESPECIAL, julgado em 01/07/2016, </a:t>
            </a:r>
            <a:r>
              <a:rPr lang="pt-BR" sz="2200" dirty="0" err="1">
                <a:latin typeface="Tahoma" panose="020B0604030504040204" pitchFamily="34" charset="0"/>
              </a:rPr>
              <a:t>DJe</a:t>
            </a:r>
            <a:r>
              <a:rPr lang="pt-BR" sz="2200" dirty="0">
                <a:latin typeface="Tahoma" panose="020B0604030504040204" pitchFamily="34" charset="0"/>
              </a:rPr>
              <a:t> 01/08/2016)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srgbClr val="FF0000"/>
                </a:solidFill>
                <a:latin typeface="Tahoma" panose="020B0604030504040204" pitchFamily="34" charset="0"/>
              </a:rPr>
              <a:t>É inadmissível o recurso especial interposto antes da publicação do acórdão dos embargos de declaração, sem posterior ratificação. SÚMULA 418 CANCELADA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i="1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Para fins do art. 105, III, a, da Constituição Federal, não é cabível recurso especial fundado em alegada violação de enunciado de súmula.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518, CORTE ESPECIAL, julgado em 26/02/2015, </a:t>
            </a:r>
            <a:r>
              <a:rPr lang="pt-BR" sz="2200" dirty="0" err="1">
                <a:latin typeface="Tahoma" panose="020B0604030504040204" pitchFamily="34" charset="0"/>
              </a:rPr>
              <a:t>DJe</a:t>
            </a:r>
            <a:r>
              <a:rPr lang="pt-BR" sz="2200" dirty="0">
                <a:latin typeface="Tahoma" panose="020B0604030504040204" pitchFamily="34" charset="0"/>
              </a:rPr>
              <a:t> 02/03/2015)</a:t>
            </a:r>
            <a:endParaRPr lang="pt-BR" sz="2200" u="sng" dirty="0">
              <a:latin typeface="Tahoma" panose="020B060403050404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A256068-5E68-42CE-8C4F-8B6510B0B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123" y="58799"/>
            <a:ext cx="81754" cy="217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1740" rIns="0" bIns="317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575756"/>
                </a:solidFill>
                <a:effectLst/>
                <a:latin typeface="Verdana" panose="020B0604030504040204" pitchFamily="34" charset="0"/>
              </a:rPr>
              <a:t>É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EE88A09-E6F2-47F1-BAED-AB267ECF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362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6" y="836712"/>
            <a:ext cx="816627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SÚMULAS STJ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i="1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Admite-se que o preparo seja efetuado no primeiro dia útil subsequente, quando a interposição do recurso ocorrer após o encerramento do expediente bancário.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484, CORTE ESPECIAL, julgado em 28/06/2012, </a:t>
            </a:r>
            <a:r>
              <a:rPr lang="pt-BR" sz="2200" dirty="0" err="1">
                <a:latin typeface="Tahoma" panose="020B0604030504040204" pitchFamily="34" charset="0"/>
              </a:rPr>
              <a:t>DJe</a:t>
            </a:r>
            <a:r>
              <a:rPr lang="pt-BR" sz="2200" dirty="0">
                <a:latin typeface="Tahoma" panose="020B0604030504040204" pitchFamily="34" charset="0"/>
              </a:rPr>
              <a:t> 01/08/2012)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O prazo decadencial da ação rescisória só se inicia quando não for cabível qualquer recurso do último pronunciamento judicial.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401, CORTE ESPECIAL, julgado em 07/10/2009, </a:t>
            </a:r>
            <a:r>
              <a:rPr lang="pt-BR" sz="2200" dirty="0" err="1">
                <a:latin typeface="Tahoma" panose="020B0604030504040204" pitchFamily="34" charset="0"/>
              </a:rPr>
              <a:t>DJe</a:t>
            </a:r>
            <a:r>
              <a:rPr lang="pt-BR" sz="2200" dirty="0">
                <a:latin typeface="Tahoma" panose="020B0604030504040204" pitchFamily="34" charset="0"/>
              </a:rPr>
              <a:t> 13/10/2009)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t-BR" sz="2200" dirty="0">
              <a:latin typeface="Tahoma" panose="020B060403050404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i="1" dirty="0">
                <a:latin typeface="Tahoma" panose="020B0604030504040204" pitchFamily="34" charset="0"/>
              </a:rPr>
              <a:t>O art. 557 do CPC, que autoriza o relator a decidir o recurso, alcança o reexame necessário.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latin typeface="Tahoma" panose="020B0604030504040204" pitchFamily="34" charset="0"/>
              </a:rPr>
              <a:t>(Súmula 253, CORTE ESPECIAL, julgado em 20/06/2001, DJ 15/08/2001, p. 264)</a:t>
            </a:r>
            <a:endParaRPr lang="pt-BR" sz="2200" u="sng" dirty="0">
              <a:latin typeface="Tahoma" panose="020B060403050404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A2C79B8-32BB-4C31-B801-D03567AB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997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8355</TotalTime>
  <Words>4412</Words>
  <Application>Microsoft Office PowerPoint</Application>
  <PresentationFormat>Apresentação na tela (4:3)</PresentationFormat>
  <Paragraphs>294</Paragraphs>
  <Slides>43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54" baseType="lpstr">
      <vt:lpstr>-apple-system</vt:lpstr>
      <vt:lpstr>Arial</vt:lpstr>
      <vt:lpstr>Calibri</vt:lpstr>
      <vt:lpstr>inherit</vt:lpstr>
      <vt:lpstr>Myriad Pro</vt:lpstr>
      <vt:lpstr>Tahoma</vt:lpstr>
      <vt:lpstr>Times New Roman</vt:lpstr>
      <vt:lpstr>Trebuchet MS</vt:lpstr>
      <vt:lpstr>Verdana</vt:lpstr>
      <vt:lpstr>Wingdings</vt:lpstr>
      <vt:lpstr>Tema do Office</vt:lpstr>
      <vt:lpstr>Enunciados CJF, súmulas e repetitivos relativos a recursos  Prof. Luiz Dellore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Campanha de Divulgação Pós Graduação</dc:title>
  <dc:creator>marketing</dc:creator>
  <cp:lastModifiedBy>LUIZ GUILHERME P DELLORE</cp:lastModifiedBy>
  <cp:revision>240</cp:revision>
  <dcterms:created xsi:type="dcterms:W3CDTF">2012-10-26T18:35:06Z</dcterms:created>
  <dcterms:modified xsi:type="dcterms:W3CDTF">2021-07-18T02:54:00Z</dcterms:modified>
</cp:coreProperties>
</file>