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4"/>
  </p:notesMasterIdLst>
  <p:sldIdLst>
    <p:sldId id="275" r:id="rId2"/>
    <p:sldId id="440" r:id="rId3"/>
    <p:sldId id="390" r:id="rId4"/>
    <p:sldId id="1403" r:id="rId5"/>
    <p:sldId id="1423" r:id="rId6"/>
    <p:sldId id="1424" r:id="rId7"/>
    <p:sldId id="1425" r:id="rId8"/>
    <p:sldId id="1429" r:id="rId9"/>
    <p:sldId id="1428" r:id="rId10"/>
    <p:sldId id="437" r:id="rId11"/>
    <p:sldId id="1387" r:id="rId12"/>
    <p:sldId id="1426" r:id="rId13"/>
    <p:sldId id="1431" r:id="rId14"/>
    <p:sldId id="1416" r:id="rId15"/>
    <p:sldId id="1427" r:id="rId16"/>
    <p:sldId id="1434" r:id="rId17"/>
    <p:sldId id="1433" r:id="rId18"/>
    <p:sldId id="1435" r:id="rId19"/>
    <p:sldId id="1430" r:id="rId20"/>
    <p:sldId id="1422" r:id="rId21"/>
    <p:sldId id="1432" r:id="rId22"/>
    <p:sldId id="1385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496EEA-D813-4C2A-A83F-77A6A49A155C}" v="129" dt="2024-03-16T13:59:47.6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01" autoAdjust="0"/>
    <p:restoredTop sz="94660" autoAdjust="0"/>
  </p:normalViewPr>
  <p:slideViewPr>
    <p:cSldViewPr>
      <p:cViewPr varScale="1">
        <p:scale>
          <a:sx n="75" d="100"/>
          <a:sy n="75" d="100"/>
        </p:scale>
        <p:origin x="169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6"/>
    </p:cViewPr>
  </p:sorterViewPr>
  <p:notesViewPr>
    <p:cSldViewPr>
      <p:cViewPr varScale="1">
        <p:scale>
          <a:sx n="67" d="100"/>
          <a:sy n="67" d="100"/>
        </p:scale>
        <p:origin x="274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Z GUILHERME P DELLORE" userId="d71dc86d-b896-4f9d-aef3-938abe0c89f4" providerId="ADAL" clId="{57496EEA-D813-4C2A-A83F-77A6A49A155C}"/>
    <pc:docChg chg="custSel addSld modSld sldOrd">
      <pc:chgData name="LUIZ GUILHERME P DELLORE" userId="d71dc86d-b896-4f9d-aef3-938abe0c89f4" providerId="ADAL" clId="{57496EEA-D813-4C2A-A83F-77A6A49A155C}" dt="2024-03-16T15:01:33.541" v="167" actId="20577"/>
      <pc:docMkLst>
        <pc:docMk/>
      </pc:docMkLst>
      <pc:sldChg chg="modSp mod">
        <pc:chgData name="LUIZ GUILHERME P DELLORE" userId="d71dc86d-b896-4f9d-aef3-938abe0c89f4" providerId="ADAL" clId="{57496EEA-D813-4C2A-A83F-77A6A49A155C}" dt="2024-03-16T15:01:33.541" v="167" actId="20577"/>
        <pc:sldMkLst>
          <pc:docMk/>
          <pc:sldMk cId="4122311448" sldId="275"/>
        </pc:sldMkLst>
        <pc:spChg chg="mod">
          <ac:chgData name="LUIZ GUILHERME P DELLORE" userId="d71dc86d-b896-4f9d-aef3-938abe0c89f4" providerId="ADAL" clId="{57496EEA-D813-4C2A-A83F-77A6A49A155C}" dt="2024-03-16T13:16:42.762" v="2" actId="20577"/>
          <ac:spMkLst>
            <pc:docMk/>
            <pc:sldMk cId="4122311448" sldId="275"/>
            <ac:spMk id="5" creationId="{00000000-0000-0000-0000-000000000000}"/>
          </ac:spMkLst>
        </pc:spChg>
        <pc:spChg chg="mod">
          <ac:chgData name="LUIZ GUILHERME P DELLORE" userId="d71dc86d-b896-4f9d-aef3-938abe0c89f4" providerId="ADAL" clId="{57496EEA-D813-4C2A-A83F-77A6A49A155C}" dt="2024-03-16T15:01:33.541" v="167" actId="20577"/>
          <ac:spMkLst>
            <pc:docMk/>
            <pc:sldMk cId="4122311448" sldId="275"/>
            <ac:spMk id="7" creationId="{00000000-0000-0000-0000-000000000000}"/>
          </ac:spMkLst>
        </pc:spChg>
      </pc:sldChg>
      <pc:sldChg chg="modSp modAnim">
        <pc:chgData name="LUIZ GUILHERME P DELLORE" userId="d71dc86d-b896-4f9d-aef3-938abe0c89f4" providerId="ADAL" clId="{57496EEA-D813-4C2A-A83F-77A6A49A155C}" dt="2024-03-16T13:59:47.668" v="163" actId="20577"/>
        <pc:sldMkLst>
          <pc:docMk/>
          <pc:sldMk cId="1920132167" sldId="390"/>
        </pc:sldMkLst>
        <pc:spChg chg="mod">
          <ac:chgData name="LUIZ GUILHERME P DELLORE" userId="d71dc86d-b896-4f9d-aef3-938abe0c89f4" providerId="ADAL" clId="{57496EEA-D813-4C2A-A83F-77A6A49A155C}" dt="2024-03-16T13:59:47.668" v="163" actId="20577"/>
          <ac:spMkLst>
            <pc:docMk/>
            <pc:sldMk cId="1920132167" sldId="390"/>
            <ac:spMk id="2" creationId="{00000000-0000-0000-0000-000000000000}"/>
          </ac:spMkLst>
        </pc:spChg>
      </pc:sldChg>
      <pc:sldChg chg="modAnim">
        <pc:chgData name="LUIZ GUILHERME P DELLORE" userId="d71dc86d-b896-4f9d-aef3-938abe0c89f4" providerId="ADAL" clId="{57496EEA-D813-4C2A-A83F-77A6A49A155C}" dt="2024-03-16T13:32:38.806" v="40"/>
        <pc:sldMkLst>
          <pc:docMk/>
          <pc:sldMk cId="4049485437" sldId="1416"/>
        </pc:sldMkLst>
      </pc:sldChg>
      <pc:sldChg chg="addSp modSp mod modAnim">
        <pc:chgData name="LUIZ GUILHERME P DELLORE" userId="d71dc86d-b896-4f9d-aef3-938abe0c89f4" providerId="ADAL" clId="{57496EEA-D813-4C2A-A83F-77A6A49A155C}" dt="2024-03-16T13:31:52.089" v="31"/>
        <pc:sldMkLst>
          <pc:docMk/>
          <pc:sldMk cId="2327380975" sldId="1426"/>
        </pc:sldMkLst>
        <pc:spChg chg="add mod">
          <ac:chgData name="LUIZ GUILHERME P DELLORE" userId="d71dc86d-b896-4f9d-aef3-938abe0c89f4" providerId="ADAL" clId="{57496EEA-D813-4C2A-A83F-77A6A49A155C}" dt="2024-03-16T13:31:44.751" v="30" actId="1076"/>
          <ac:spMkLst>
            <pc:docMk/>
            <pc:sldMk cId="2327380975" sldId="1426"/>
            <ac:spMk id="3" creationId="{845A14A9-9105-000D-9AE5-0A0FDDCD32E0}"/>
          </ac:spMkLst>
        </pc:spChg>
        <pc:picChg chg="mod">
          <ac:chgData name="LUIZ GUILHERME P DELLORE" userId="d71dc86d-b896-4f9d-aef3-938abe0c89f4" providerId="ADAL" clId="{57496EEA-D813-4C2A-A83F-77A6A49A155C}" dt="2024-03-16T13:31:17.860" v="23" actId="1035"/>
          <ac:picMkLst>
            <pc:docMk/>
            <pc:sldMk cId="2327380975" sldId="1426"/>
            <ac:picMk id="4" creationId="{3ED07388-021E-C187-CC7D-87F58CE3D51D}"/>
          </ac:picMkLst>
        </pc:picChg>
      </pc:sldChg>
      <pc:sldChg chg="modSp mod modAnim">
        <pc:chgData name="LUIZ GUILHERME P DELLORE" userId="d71dc86d-b896-4f9d-aef3-938abe0c89f4" providerId="ADAL" clId="{57496EEA-D813-4C2A-A83F-77A6A49A155C}" dt="2024-03-16T13:32:25.390" v="37"/>
        <pc:sldMkLst>
          <pc:docMk/>
          <pc:sldMk cId="2135923143" sldId="1431"/>
        </pc:sldMkLst>
        <pc:spChg chg="mod">
          <ac:chgData name="LUIZ GUILHERME P DELLORE" userId="d71dc86d-b896-4f9d-aef3-938abe0c89f4" providerId="ADAL" clId="{57496EEA-D813-4C2A-A83F-77A6A49A155C}" dt="2024-03-16T13:32:11.851" v="34" actId="20577"/>
          <ac:spMkLst>
            <pc:docMk/>
            <pc:sldMk cId="2135923143" sldId="1431"/>
            <ac:spMk id="2" creationId="{18AA0D1C-5197-C2F1-5E0B-B8673B8921BF}"/>
          </ac:spMkLst>
        </pc:spChg>
      </pc:sldChg>
      <pc:sldChg chg="addSp modSp add mod ord modAnim">
        <pc:chgData name="LUIZ GUILHERME P DELLORE" userId="d71dc86d-b896-4f9d-aef3-938abe0c89f4" providerId="ADAL" clId="{57496EEA-D813-4C2A-A83F-77A6A49A155C}" dt="2024-03-16T13:58:27.009" v="154" actId="20577"/>
        <pc:sldMkLst>
          <pc:docMk/>
          <pc:sldMk cId="3411681963" sldId="1433"/>
        </pc:sldMkLst>
        <pc:spChg chg="mod">
          <ac:chgData name="LUIZ GUILHERME P DELLORE" userId="d71dc86d-b896-4f9d-aef3-938abe0c89f4" providerId="ADAL" clId="{57496EEA-D813-4C2A-A83F-77A6A49A155C}" dt="2024-03-16T13:58:27.009" v="154" actId="20577"/>
          <ac:spMkLst>
            <pc:docMk/>
            <pc:sldMk cId="3411681963" sldId="1433"/>
            <ac:spMk id="2" creationId="{18AA0D1C-5197-C2F1-5E0B-B8673B8921BF}"/>
          </ac:spMkLst>
        </pc:spChg>
        <pc:spChg chg="add">
          <ac:chgData name="LUIZ GUILHERME P DELLORE" userId="d71dc86d-b896-4f9d-aef3-938abe0c89f4" providerId="ADAL" clId="{57496EEA-D813-4C2A-A83F-77A6A49A155C}" dt="2024-03-16T13:48:33.538" v="94"/>
          <ac:spMkLst>
            <pc:docMk/>
            <pc:sldMk cId="3411681963" sldId="1433"/>
            <ac:spMk id="3" creationId="{1662DFDC-632B-7C36-3F01-ABCF40E2B531}"/>
          </ac:spMkLst>
        </pc:spChg>
      </pc:sldChg>
      <pc:sldChg chg="modSp add ord">
        <pc:chgData name="LUIZ GUILHERME P DELLORE" userId="d71dc86d-b896-4f9d-aef3-938abe0c89f4" providerId="ADAL" clId="{57496EEA-D813-4C2A-A83F-77A6A49A155C}" dt="2024-03-16T13:55:39.265" v="125"/>
        <pc:sldMkLst>
          <pc:docMk/>
          <pc:sldMk cId="2640428965" sldId="1434"/>
        </pc:sldMkLst>
        <pc:spChg chg="mod">
          <ac:chgData name="LUIZ GUILHERME P DELLORE" userId="d71dc86d-b896-4f9d-aef3-938abe0c89f4" providerId="ADAL" clId="{57496EEA-D813-4C2A-A83F-77A6A49A155C}" dt="2024-03-16T13:55:31.882" v="123" actId="20577"/>
          <ac:spMkLst>
            <pc:docMk/>
            <pc:sldMk cId="2640428965" sldId="1434"/>
            <ac:spMk id="2" creationId="{18AA0D1C-5197-C2F1-5E0B-B8673B8921BF}"/>
          </ac:spMkLst>
        </pc:spChg>
      </pc:sldChg>
      <pc:sldChg chg="modSp add modAnim">
        <pc:chgData name="LUIZ GUILHERME P DELLORE" userId="d71dc86d-b896-4f9d-aef3-938abe0c89f4" providerId="ADAL" clId="{57496EEA-D813-4C2A-A83F-77A6A49A155C}" dt="2024-03-16T13:59:16.248" v="162" actId="20577"/>
        <pc:sldMkLst>
          <pc:docMk/>
          <pc:sldMk cId="2544158376" sldId="1435"/>
        </pc:sldMkLst>
        <pc:spChg chg="mod">
          <ac:chgData name="LUIZ GUILHERME P DELLORE" userId="d71dc86d-b896-4f9d-aef3-938abe0c89f4" providerId="ADAL" clId="{57496EEA-D813-4C2A-A83F-77A6A49A155C}" dt="2024-03-16T13:59:16.248" v="162" actId="20577"/>
          <ac:spMkLst>
            <pc:docMk/>
            <pc:sldMk cId="2544158376" sldId="1435"/>
            <ac:spMk id="2" creationId="{18AA0D1C-5197-C2F1-5E0B-B8673B8921B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6993C-254F-406F-A7C8-00F065972C51}" type="datetimeFigureOut">
              <a:rPr lang="pt-BR" smtClean="0"/>
              <a:t>16/03/2024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C6750-D58B-4D21-AD5C-02BB5213EC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335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5B7F9F6-AC7B-4D87-BCCE-FAD4756F4548}" type="slidenum">
              <a:rPr lang="pt-BR" altLang="pt-BR"/>
              <a:pPr algn="r" eaLnBrk="1" hangingPunct="1">
                <a:spcBef>
                  <a:spcPct val="0"/>
                </a:spcBef>
              </a:pPr>
              <a:t>7</a:t>
            </a:fld>
            <a:endParaRPr lang="pt-BR" altLang="pt-BR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948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5B7F9F6-AC7B-4D87-BCCE-FAD4756F4548}" type="slidenum">
              <a:rPr lang="pt-BR" altLang="pt-BR"/>
              <a:pPr algn="r" eaLnBrk="1" hangingPunct="1">
                <a:spcBef>
                  <a:spcPct val="0"/>
                </a:spcBef>
              </a:pPr>
              <a:t>8</a:t>
            </a:fld>
            <a:endParaRPr lang="pt-BR" altLang="pt-BR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724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5B7F9F6-AC7B-4D87-BCCE-FAD4756F4548}" type="slidenum">
              <a:rPr lang="pt-BR" altLang="pt-BR"/>
              <a:pPr algn="r" eaLnBrk="1" hangingPunct="1">
                <a:spcBef>
                  <a:spcPct val="0"/>
                </a:spcBef>
              </a:pPr>
              <a:t>9</a:t>
            </a:fld>
            <a:endParaRPr lang="pt-BR" altLang="pt-BR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33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5B7F9F6-AC7B-4D87-BCCE-FAD4756F4548}" type="slidenum">
              <a:rPr lang="pt-BR" altLang="pt-BR"/>
              <a:pPr algn="r" eaLnBrk="1" hangingPunct="1">
                <a:spcBef>
                  <a:spcPct val="0"/>
                </a:spcBef>
              </a:pPr>
              <a:t>10</a:t>
            </a:fld>
            <a:endParaRPr lang="pt-BR" altLang="pt-BR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168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5B7F9F6-AC7B-4D87-BCCE-FAD4756F4548}" type="slidenum">
              <a:rPr lang="pt-BR" altLang="pt-BR"/>
              <a:pPr algn="r" eaLnBrk="1" hangingPunct="1">
                <a:spcBef>
                  <a:spcPct val="0"/>
                </a:spcBef>
              </a:pPr>
              <a:t>11</a:t>
            </a:fld>
            <a:endParaRPr lang="pt-BR" altLang="pt-BR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757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5B7F9F6-AC7B-4D87-BCCE-FAD4756F4548}" type="slidenum">
              <a:rPr lang="pt-BR" altLang="pt-BR"/>
              <a:pPr algn="r" eaLnBrk="1" hangingPunct="1">
                <a:spcBef>
                  <a:spcPct val="0"/>
                </a:spcBef>
              </a:pPr>
              <a:t>12</a:t>
            </a:fld>
            <a:endParaRPr lang="pt-BR" altLang="pt-BR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8071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5B7F9F6-AC7B-4D87-BCCE-FAD4756F4548}" type="slidenum">
              <a:rPr lang="pt-BR" altLang="pt-BR"/>
              <a:pPr algn="r" eaLnBrk="1" hangingPunct="1">
                <a:spcBef>
                  <a:spcPct val="0"/>
                </a:spcBef>
              </a:pPr>
              <a:t>15</a:t>
            </a:fld>
            <a:endParaRPr lang="pt-BR" altLang="pt-BR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186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pPr/>
              <a:t>16/03/2024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8973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pPr/>
              <a:t>16/03/2024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9301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pPr/>
              <a:t>16/03/2024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7583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pPr/>
              <a:t>16/03/2024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7555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pPr/>
              <a:t>16/03/2024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8793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pPr/>
              <a:t>16/03/2024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0409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pPr/>
              <a:t>16/03/2024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843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pic>
        <p:nvPicPr>
          <p:cNvPr id="6" name="Picture 47" descr="\\192.168.0.9\Marketing\Bruno\2013.1\Outros\logo_epd_online_ok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414" y="6082161"/>
            <a:ext cx="908340" cy="58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0166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pPr/>
              <a:t>16/03/2024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2299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pPr/>
              <a:t>16/03/2024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746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pPr/>
              <a:t>16/03/2024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8036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83047-3E26-4F20-9CE5-6B4F278EEC7D}" type="datetimeFigureOut">
              <a:rPr lang="pt-BR" smtClean="0"/>
              <a:pPr/>
              <a:t>16/03/2024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A9008-F21B-41EC-8523-CCBF59A6055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3"/>
          <p:cNvSpPr/>
          <p:nvPr userDrawn="1"/>
        </p:nvSpPr>
        <p:spPr>
          <a:xfrm>
            <a:off x="3435" y="116632"/>
            <a:ext cx="9162081" cy="883931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36202 w 9144830"/>
              <a:gd name="connsiteY2" fmla="*/ 254203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185856"/>
              <a:gd name="connsiteX1" fmla="*/ 9144830 w 9144830"/>
              <a:gd name="connsiteY1" fmla="*/ 0 h 1185856"/>
              <a:gd name="connsiteX2" fmla="*/ 9136202 w 9144830"/>
              <a:gd name="connsiteY2" fmla="*/ 254203 h 1185856"/>
              <a:gd name="connsiteX3" fmla="*/ 831 w 9144830"/>
              <a:gd name="connsiteY3" fmla="*/ 1185856 h 1185856"/>
              <a:gd name="connsiteX4" fmla="*/ 830 w 9144830"/>
              <a:gd name="connsiteY4" fmla="*/ 0 h 1185856"/>
              <a:gd name="connsiteX0" fmla="*/ 830 w 9144830"/>
              <a:gd name="connsiteY0" fmla="*/ 0 h 1185856"/>
              <a:gd name="connsiteX1" fmla="*/ 9144830 w 9144830"/>
              <a:gd name="connsiteY1" fmla="*/ 0 h 1185856"/>
              <a:gd name="connsiteX2" fmla="*/ 9136202 w 9144830"/>
              <a:gd name="connsiteY2" fmla="*/ 254203 h 1185856"/>
              <a:gd name="connsiteX3" fmla="*/ 831 w 9144830"/>
              <a:gd name="connsiteY3" fmla="*/ 1185856 h 1185856"/>
              <a:gd name="connsiteX4" fmla="*/ 830 w 9144830"/>
              <a:gd name="connsiteY4" fmla="*/ 0 h 1185856"/>
              <a:gd name="connsiteX0" fmla="*/ 830 w 9144830"/>
              <a:gd name="connsiteY0" fmla="*/ 0 h 806293"/>
              <a:gd name="connsiteX1" fmla="*/ 9144830 w 9144830"/>
              <a:gd name="connsiteY1" fmla="*/ 0 h 806293"/>
              <a:gd name="connsiteX2" fmla="*/ 9136202 w 9144830"/>
              <a:gd name="connsiteY2" fmla="*/ 254203 h 806293"/>
              <a:gd name="connsiteX3" fmla="*/ 831 w 9144830"/>
              <a:gd name="connsiteY3" fmla="*/ 806293 h 806293"/>
              <a:gd name="connsiteX4" fmla="*/ 830 w 9144830"/>
              <a:gd name="connsiteY4" fmla="*/ 0 h 806293"/>
              <a:gd name="connsiteX0" fmla="*/ 830 w 9144830"/>
              <a:gd name="connsiteY0" fmla="*/ 0 h 806293"/>
              <a:gd name="connsiteX1" fmla="*/ 9144830 w 9144830"/>
              <a:gd name="connsiteY1" fmla="*/ 0 h 806293"/>
              <a:gd name="connsiteX2" fmla="*/ 9136202 w 9144830"/>
              <a:gd name="connsiteY2" fmla="*/ 90301 h 806293"/>
              <a:gd name="connsiteX3" fmla="*/ 831 w 9144830"/>
              <a:gd name="connsiteY3" fmla="*/ 806293 h 806293"/>
              <a:gd name="connsiteX4" fmla="*/ 830 w 9144830"/>
              <a:gd name="connsiteY4" fmla="*/ 0 h 806293"/>
              <a:gd name="connsiteX0" fmla="*/ 830 w 9144830"/>
              <a:gd name="connsiteY0" fmla="*/ 0 h 883931"/>
              <a:gd name="connsiteX1" fmla="*/ 9144830 w 9144830"/>
              <a:gd name="connsiteY1" fmla="*/ 0 h 883931"/>
              <a:gd name="connsiteX2" fmla="*/ 9136202 w 9144830"/>
              <a:gd name="connsiteY2" fmla="*/ 90301 h 883931"/>
              <a:gd name="connsiteX3" fmla="*/ 831 w 9144830"/>
              <a:gd name="connsiteY3" fmla="*/ 883931 h 883931"/>
              <a:gd name="connsiteX4" fmla="*/ 830 w 9144830"/>
              <a:gd name="connsiteY4" fmla="*/ 0 h 883931"/>
              <a:gd name="connsiteX0" fmla="*/ 830 w 9144830"/>
              <a:gd name="connsiteY0" fmla="*/ 0 h 883931"/>
              <a:gd name="connsiteX1" fmla="*/ 9144830 w 9144830"/>
              <a:gd name="connsiteY1" fmla="*/ 0 h 883931"/>
              <a:gd name="connsiteX2" fmla="*/ 9136202 w 9144830"/>
              <a:gd name="connsiteY2" fmla="*/ 90301 h 883931"/>
              <a:gd name="connsiteX3" fmla="*/ 831 w 9144830"/>
              <a:gd name="connsiteY3" fmla="*/ 883931 h 883931"/>
              <a:gd name="connsiteX4" fmla="*/ 830 w 9144830"/>
              <a:gd name="connsiteY4" fmla="*/ 0 h 883931"/>
              <a:gd name="connsiteX0" fmla="*/ 830 w 9144830"/>
              <a:gd name="connsiteY0" fmla="*/ 0 h 883931"/>
              <a:gd name="connsiteX1" fmla="*/ 9144830 w 9144830"/>
              <a:gd name="connsiteY1" fmla="*/ 0 h 883931"/>
              <a:gd name="connsiteX2" fmla="*/ 9136202 w 9144830"/>
              <a:gd name="connsiteY2" fmla="*/ 90301 h 883931"/>
              <a:gd name="connsiteX3" fmla="*/ 831 w 9144830"/>
              <a:gd name="connsiteY3" fmla="*/ 883931 h 883931"/>
              <a:gd name="connsiteX4" fmla="*/ 830 w 9144830"/>
              <a:gd name="connsiteY4" fmla="*/ 0 h 883931"/>
              <a:gd name="connsiteX0" fmla="*/ 830 w 9144830"/>
              <a:gd name="connsiteY0" fmla="*/ 0 h 883931"/>
              <a:gd name="connsiteX1" fmla="*/ 9144830 w 9144830"/>
              <a:gd name="connsiteY1" fmla="*/ 0 h 883931"/>
              <a:gd name="connsiteX2" fmla="*/ 9136202 w 9144830"/>
              <a:gd name="connsiteY2" fmla="*/ 90301 h 883931"/>
              <a:gd name="connsiteX3" fmla="*/ 831 w 9144830"/>
              <a:gd name="connsiteY3" fmla="*/ 883931 h 883931"/>
              <a:gd name="connsiteX4" fmla="*/ 830 w 9144830"/>
              <a:gd name="connsiteY4" fmla="*/ 0 h 883931"/>
              <a:gd name="connsiteX0" fmla="*/ 830 w 9144830"/>
              <a:gd name="connsiteY0" fmla="*/ 0 h 883931"/>
              <a:gd name="connsiteX1" fmla="*/ 9144830 w 9144830"/>
              <a:gd name="connsiteY1" fmla="*/ 0 h 883931"/>
              <a:gd name="connsiteX2" fmla="*/ 9136202 w 9144830"/>
              <a:gd name="connsiteY2" fmla="*/ 90301 h 883931"/>
              <a:gd name="connsiteX3" fmla="*/ 831 w 9144830"/>
              <a:gd name="connsiteY3" fmla="*/ 883931 h 883931"/>
              <a:gd name="connsiteX4" fmla="*/ 830 w 9144830"/>
              <a:gd name="connsiteY4" fmla="*/ 0 h 883931"/>
              <a:gd name="connsiteX0" fmla="*/ 830 w 9162081"/>
              <a:gd name="connsiteY0" fmla="*/ 0 h 883931"/>
              <a:gd name="connsiteX1" fmla="*/ 9144830 w 9162081"/>
              <a:gd name="connsiteY1" fmla="*/ 0 h 883931"/>
              <a:gd name="connsiteX2" fmla="*/ 9162081 w 9162081"/>
              <a:gd name="connsiteY2" fmla="*/ 90301 h 883931"/>
              <a:gd name="connsiteX3" fmla="*/ 831 w 9162081"/>
              <a:gd name="connsiteY3" fmla="*/ 883931 h 883931"/>
              <a:gd name="connsiteX4" fmla="*/ 830 w 9162081"/>
              <a:gd name="connsiteY4" fmla="*/ 0 h 883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2081" h="883931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62081" y="-28939"/>
                  <a:pt x="9162081" y="90301"/>
                </a:cubicBezTo>
                <a:cubicBezTo>
                  <a:pt x="6334054" y="-29796"/>
                  <a:pt x="1103574" y="102476"/>
                  <a:pt x="831" y="883931"/>
                </a:cubicBezTo>
                <a:cubicBezTo>
                  <a:pt x="3706" y="554781"/>
                  <a:pt x="-2045" y="329150"/>
                  <a:pt x="830" y="0"/>
                </a:cubicBezTo>
                <a:close/>
              </a:path>
            </a:pathLst>
          </a:custGeom>
          <a:gradFill flip="none" rotWithShape="1">
            <a:gsLst>
              <a:gs pos="0">
                <a:srgbClr val="D20C1F">
                  <a:shade val="30000"/>
                  <a:satMod val="115000"/>
                </a:srgbClr>
              </a:gs>
              <a:gs pos="50000">
                <a:srgbClr val="D20C1F">
                  <a:shade val="67500"/>
                  <a:satMod val="115000"/>
                </a:srgbClr>
              </a:gs>
              <a:gs pos="100000">
                <a:srgbClr val="D20C1F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tângulo 3"/>
          <p:cNvSpPr/>
          <p:nvPr userDrawn="1"/>
        </p:nvSpPr>
        <p:spPr>
          <a:xfrm>
            <a:off x="-830" y="-27384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3"/>
          <p:cNvSpPr/>
          <p:nvPr userDrawn="1"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Picture 47" descr="\\192.168.0.9\Marketing\Bruno\2013.1\Outros\logo_epd_online_ok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414" y="6082161"/>
            <a:ext cx="908340" cy="58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05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luizdellore/" TargetMode="External"/><Relationship Id="rId2" Type="http://schemas.openxmlformats.org/officeDocument/2006/relationships/hyperlink" Target="http://www.dellore.com/" TargetMode="Externa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luizdellore/" TargetMode="External"/><Relationship Id="rId2" Type="http://schemas.openxmlformats.org/officeDocument/2006/relationships/hyperlink" Target="http://www.dellore.com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-27384"/>
            <a:ext cx="9144000" cy="688538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1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223224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altLang="pt-BR" b="1" dirty="0">
                <a:solidFill>
                  <a:schemeClr val="bg1">
                    <a:lumMod val="50000"/>
                  </a:schemeClr>
                </a:solidFill>
                <a:latin typeface="Myriad Pro"/>
                <a:cs typeface="Times New Roman" panose="02020603050405020304" pitchFamily="18" charset="0"/>
              </a:rPr>
              <a:t>EPD</a:t>
            </a:r>
            <a:endParaRPr lang="pt-BR" dirty="0">
              <a:solidFill>
                <a:schemeClr val="tx1">
                  <a:lumMod val="50000"/>
                  <a:lumOff val="50000"/>
                </a:schemeClr>
              </a:solidFill>
              <a:latin typeface="Myriad Pro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426368" y="2348880"/>
            <a:ext cx="8291264" cy="3744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Processo estrutural</a:t>
            </a:r>
          </a:p>
          <a:p>
            <a:endParaRPr lang="pt-BR" sz="1200" b="1" dirty="0">
              <a:solidFill>
                <a:schemeClr val="tx1">
                  <a:lumMod val="50000"/>
                  <a:lumOff val="50000"/>
                </a:schemeClr>
              </a:solidFill>
              <a:latin typeface="Myriad Pro" pitchFamily="34" charset="0"/>
            </a:endParaRPr>
          </a:p>
          <a:p>
            <a:endParaRPr lang="pt-BR" sz="3200" b="1" dirty="0">
              <a:solidFill>
                <a:schemeClr val="tx1">
                  <a:lumMod val="50000"/>
                  <a:lumOff val="50000"/>
                </a:schemeClr>
              </a:solidFill>
              <a:latin typeface="Myriad Pro" pitchFamily="34" charset="0"/>
            </a:endParaRPr>
          </a:p>
          <a:p>
            <a:r>
              <a:rPr lang="pt-BR" sz="4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Prof. </a:t>
            </a:r>
            <a:r>
              <a:rPr lang="pt-BR" sz="4000" b="1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Luiz Dellore</a:t>
            </a:r>
            <a:endParaRPr lang="pt-BR" sz="4000" b="1" dirty="0">
              <a:solidFill>
                <a:schemeClr val="tx1">
                  <a:lumMod val="50000"/>
                  <a:lumOff val="50000"/>
                </a:schemeClr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31144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5562DC8-F142-9E26-BE3A-C8412AE31C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2855" y="83530"/>
            <a:ext cx="5418290" cy="6690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292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4" descr="Divisor">
            <a:extLst>
              <a:ext uri="{FF2B5EF4-FFF2-40B4-BE49-F238E27FC236}">
                <a16:creationId xmlns:a16="http://schemas.microsoft.com/office/drawing/2014/main" id="{135AB27D-F93F-B6AF-75A4-8057B571961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70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00F1D8F-2C3B-9EAC-4CE4-14B9CABB3AD2}"/>
              </a:ext>
            </a:extLst>
          </p:cNvPr>
          <p:cNvSpPr txBox="1"/>
          <p:nvPr/>
        </p:nvSpPr>
        <p:spPr>
          <a:xfrm>
            <a:off x="539552" y="548680"/>
            <a:ext cx="770485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Então, qual o contexto?</a:t>
            </a:r>
          </a:p>
          <a:p>
            <a:pPr algn="l"/>
            <a:endParaRPr lang="pt-BR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800" b="0" i="0" u="none" strike="noStrike" baseline="0" dirty="0">
                <a:latin typeface="Arial" panose="020B0604020202020204" pitchFamily="34" charset="0"/>
              </a:rPr>
              <a:t>Para alguns, PJ não deve apenas decidir o conflito entre A e B. </a:t>
            </a:r>
          </a:p>
          <a:p>
            <a:pPr algn="just"/>
            <a:endParaRPr lang="pt-BR" sz="1800" b="0" i="0" u="none" strike="noStrike" baseline="0" dirty="0">
              <a:latin typeface="Arial" panose="020B0604020202020204" pitchFamily="34" charset="0"/>
            </a:endParaRPr>
          </a:p>
          <a:p>
            <a:pPr algn="just"/>
            <a:r>
              <a:rPr lang="pt-BR" sz="1800" b="0" i="0" u="none" strike="noStrike" baseline="0" dirty="0">
                <a:latin typeface="Arial" panose="020B0604020202020204" pitchFamily="34" charset="0"/>
              </a:rPr>
              <a:t>Há casos que, pela sua complexidade, demandam uma atuação </a:t>
            </a:r>
            <a:r>
              <a:rPr lang="pt-BR" sz="1800" b="0" u="none" strike="noStrike" baseline="0" dirty="0">
                <a:latin typeface="Arial" panose="020B0604020202020204" pitchFamily="34" charset="0"/>
              </a:rPr>
              <a:t>distinta</a:t>
            </a:r>
            <a:r>
              <a:rPr lang="pt-BR" sz="1800" b="0" i="0" u="none" strike="noStrike" baseline="0" dirty="0">
                <a:latin typeface="Arial" panose="020B0604020202020204" pitchFamily="34" charset="0"/>
              </a:rPr>
              <a:t>, de modo que a tarefa dos juízes </a:t>
            </a:r>
            <a:r>
              <a:rPr lang="pt-BR" sz="1800" b="0" i="0" u="sng" strike="noStrike" baseline="0" dirty="0">
                <a:latin typeface="Arial" panose="020B0604020202020204" pitchFamily="34" charset="0"/>
              </a:rPr>
              <a:t>não se limita a interpretar as leis para dizer quem está certo e quem está errado</a:t>
            </a:r>
            <a:r>
              <a:rPr lang="pt-BR" sz="1800" b="0" i="0" u="none" strike="noStrike" baseline="0" dirty="0">
                <a:latin typeface="Arial" panose="020B0604020202020204" pitchFamily="34" charset="0"/>
              </a:rPr>
              <a:t>, mas é a de dar </a:t>
            </a:r>
            <a:r>
              <a:rPr lang="pt-BR" sz="1800" b="0" i="0" u="sng" strike="noStrike" baseline="0" dirty="0">
                <a:latin typeface="Arial" panose="020B0604020202020204" pitchFamily="34" charset="0"/>
              </a:rPr>
              <a:t>respostas </a:t>
            </a:r>
            <a:r>
              <a:rPr lang="pt-BR" sz="1800" b="0" i="1" u="sng" strike="noStrike" baseline="0" dirty="0">
                <a:latin typeface="Arial" panose="020B0604020202020204" pitchFamily="34" charset="0"/>
              </a:rPr>
              <a:t>criativas</a:t>
            </a:r>
            <a:r>
              <a:rPr lang="pt-BR" sz="1800" b="0" i="0" u="none" strike="noStrike" baseline="0" dirty="0">
                <a:latin typeface="Arial" panose="020B0604020202020204" pitchFamily="34" charset="0"/>
              </a:rPr>
              <a:t>, a fim de que se chegue a um remédio efetivo à controvérsia, sob o ponto de vista constitucional.</a:t>
            </a:r>
          </a:p>
          <a:p>
            <a:pPr algn="just"/>
            <a:endParaRPr lang="pt-BR" dirty="0">
              <a:latin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</a:rPr>
              <a:t>Necessário, então, uma </a:t>
            </a:r>
            <a:r>
              <a:rPr lang="pt-BR" u="sng" dirty="0">
                <a:latin typeface="Arial" panose="020B0604020202020204" pitchFamily="34" charset="0"/>
              </a:rPr>
              <a:t>postura mais ativa do juiz</a:t>
            </a:r>
            <a:r>
              <a:rPr lang="pt-BR" dirty="0">
                <a:latin typeface="Arial" panose="020B0604020202020204" pitchFamily="34" charset="0"/>
              </a:rPr>
              <a:t>, que atuará, por meio da reforma estrutural, para </a:t>
            </a:r>
            <a:r>
              <a:rPr lang="pt-BR" u="sng" dirty="0">
                <a:latin typeface="Arial" panose="020B0604020202020204" pitchFamily="34" charset="0"/>
              </a:rPr>
              <a:t>rearranjar instituições</a:t>
            </a:r>
            <a:r>
              <a:rPr lang="pt-BR" dirty="0">
                <a:latin typeface="Arial" panose="020B0604020202020204" pitchFamily="34" charset="0"/>
              </a:rPr>
              <a:t>, realizar </a:t>
            </a:r>
            <a:r>
              <a:rPr lang="pt-BR" u="sng" dirty="0">
                <a:latin typeface="Arial" panose="020B0604020202020204" pitchFamily="34" charset="0"/>
              </a:rPr>
              <a:t>política pública </a:t>
            </a:r>
            <a:r>
              <a:rPr lang="pt-BR" dirty="0">
                <a:latin typeface="Arial" panose="020B0604020202020204" pitchFamily="34" charset="0"/>
              </a:rPr>
              <a:t>ou </a:t>
            </a:r>
            <a:r>
              <a:rPr lang="pt-BR" u="sng" dirty="0">
                <a:latin typeface="Arial" panose="020B0604020202020204" pitchFamily="34" charset="0"/>
              </a:rPr>
              <a:t>resolver litígio complexo</a:t>
            </a:r>
            <a:r>
              <a:rPr lang="pt-BR" dirty="0">
                <a:latin typeface="Arial" panose="020B0604020202020204" pitchFamily="34" charset="0"/>
              </a:rPr>
              <a:t>. Tudo isso tendo em vista, em última instância, a </a:t>
            </a:r>
            <a:r>
              <a:rPr lang="pt-BR" u="sng" dirty="0">
                <a:latin typeface="Arial" panose="020B0604020202020204" pitchFamily="34" charset="0"/>
              </a:rPr>
              <a:t>concretização de valores constitucionais</a:t>
            </a:r>
            <a:r>
              <a:rPr lang="pt-BR" dirty="0">
                <a:latin typeface="Arial" panose="020B0604020202020204" pitchFamily="34" charset="0"/>
              </a:rPr>
              <a:t>.</a:t>
            </a:r>
          </a:p>
          <a:p>
            <a:endParaRPr kumimoji="0" lang="pt-BR" altLang="pt-BR" cap="none" normalizeH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r>
              <a:rPr lang="pt-BR" altLang="pt-BR" dirty="0">
                <a:latin typeface="Arial" panose="020B0604020202020204" pitchFamily="34" charset="0"/>
              </a:rPr>
              <a:t>Assim, o processo estrutural está </a:t>
            </a:r>
            <a:r>
              <a:rPr lang="pt-BR" altLang="pt-BR" u="sng" dirty="0">
                <a:latin typeface="Arial" panose="020B0604020202020204" pitchFamily="34" charset="0"/>
              </a:rPr>
              <a:t>ligado ao ativismo judicial</a:t>
            </a:r>
            <a:r>
              <a:rPr lang="pt-BR" altLang="pt-BR" dirty="0">
                <a:latin typeface="Arial" panose="020B0604020202020204" pitchFamily="34" charset="0"/>
              </a:rPr>
              <a:t>.</a:t>
            </a:r>
          </a:p>
          <a:p>
            <a:r>
              <a:rPr kumimoji="0" lang="pt-BR" altLang="pt-BR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(há quem divirja acerca dessa afirmação)</a:t>
            </a:r>
          </a:p>
          <a:p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pt-BR" altLang="pt-BR" dirty="0">
                <a:latin typeface="Arial" panose="020B0604020202020204" pitchFamily="34" charset="0"/>
              </a:rPr>
              <a:t>Nesse contexto, o Poder Judiciário é constantemente provocado para intervir em políticas públicas, seja controlando-as, seja determinando sua implementação.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99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3ED07388-021E-C187-CC7D-87F58CE3D5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6632"/>
            <a:ext cx="9144000" cy="5587188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845A14A9-9105-000D-9AE5-0A0FDDCD32E0}"/>
              </a:ext>
            </a:extLst>
          </p:cNvPr>
          <p:cNvSpPr txBox="1"/>
          <p:nvPr/>
        </p:nvSpPr>
        <p:spPr>
          <a:xfrm>
            <a:off x="467544" y="5805264"/>
            <a:ext cx="78488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600" b="0" i="0" dirty="0">
                <a:solidFill>
                  <a:srgbClr val="3C3A3B"/>
                </a:solidFill>
                <a:effectLst/>
                <a:latin typeface="Open Sans" panose="020B0606030504020204" pitchFamily="34" charset="0"/>
              </a:rPr>
              <a:t>Ação Civil Pública nº 5095710-55.2021.4.02.5101,  31ª Vara Federal da Subseção Judiciária do Rio de Janeiro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32738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ubtítulo 1">
            <a:extLst>
              <a:ext uri="{FF2B5EF4-FFF2-40B4-BE49-F238E27FC236}">
                <a16:creationId xmlns:a16="http://schemas.microsoft.com/office/drawing/2014/main" id="{18AA0D1C-5197-C2F1-5E0B-B8673B8921BF}"/>
              </a:ext>
            </a:extLst>
          </p:cNvPr>
          <p:cNvSpPr txBox="1">
            <a:spLocks/>
          </p:cNvSpPr>
          <p:nvPr/>
        </p:nvSpPr>
        <p:spPr>
          <a:xfrm>
            <a:off x="827584" y="620688"/>
            <a:ext cx="6867227" cy="60486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Vitorelli</a:t>
            </a: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pt-BR" altLang="pt-B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Litígios estruturais</a:t>
            </a: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são litígios coletivos irradiados decorrentes do modo como uma estrutura burocrática, usualmente pública, mas, excepcionalmente, privada, opera. 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pt-BR" altLang="pt-B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funcionamento da estrutura é a causa do litígio e da sua alteração depende a solução. 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pt-BR" altLang="pt-B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Tratar apenas os efeitos do litígio pode trazer resultados aparentes e de curso prazo, mas que não serão duradouros nem significativos. 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pt-BR" altLang="pt-B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Pelo contrário, é possível que soluções não estruturais agravem o litígio, no longo prazo.</a:t>
            </a:r>
          </a:p>
        </p:txBody>
      </p:sp>
    </p:spTree>
    <p:extLst>
      <p:ext uri="{BB962C8B-B14F-4D97-AF65-F5344CB8AC3E}">
        <p14:creationId xmlns:p14="http://schemas.microsoft.com/office/powerpoint/2010/main" val="21359231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ubtítulo 1">
            <a:extLst>
              <a:ext uri="{FF2B5EF4-FFF2-40B4-BE49-F238E27FC236}">
                <a16:creationId xmlns:a16="http://schemas.microsoft.com/office/drawing/2014/main" id="{18AA0D1C-5197-C2F1-5E0B-B8673B8921BF}"/>
              </a:ext>
            </a:extLst>
          </p:cNvPr>
          <p:cNvSpPr txBox="1">
            <a:spLocks/>
          </p:cNvSpPr>
          <p:nvPr/>
        </p:nvSpPr>
        <p:spPr>
          <a:xfrm>
            <a:off x="827584" y="620688"/>
            <a:ext cx="6867227" cy="60486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Vitorelli</a:t>
            </a: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pt-BR" altLang="pt-B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Processos estruturais</a:t>
            </a: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são demandas judiciais nas quais se busca reestruturar uma instituição pública ou privada cujo comportamento causa, fomenta ou viabiliza um litígio estrutural. 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Essa reestruturação envolve a elaboração de um plano de longo prazo para alteração do funcionamento da instituição e sua implementação, mediante providências sucessivas e incrementais, que garantam que os resultados visados sejam alcançados, sem provocar efeitos colaterais indesejados ou minimizando-os. 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implementação desse plano se dá por intermédio de uma execução estrutural, na qual suas etapas são cumpridas, avaliadas e reavaliadas continuamente, do ponto de vista dos avanços que proporcionam. 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juiz atua como um fator de reequilibro da disputa de poder entre os subgrupos que integram a sociedade que protagoniza o litígio.</a:t>
            </a:r>
          </a:p>
        </p:txBody>
      </p:sp>
    </p:spTree>
    <p:extLst>
      <p:ext uri="{BB962C8B-B14F-4D97-AF65-F5344CB8AC3E}">
        <p14:creationId xmlns:p14="http://schemas.microsoft.com/office/powerpoint/2010/main" val="40494854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4" descr="Divisor">
            <a:extLst>
              <a:ext uri="{FF2B5EF4-FFF2-40B4-BE49-F238E27FC236}">
                <a16:creationId xmlns:a16="http://schemas.microsoft.com/office/drawing/2014/main" id="{135AB27D-F93F-B6AF-75A4-8057B571961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70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00F1D8F-2C3B-9EAC-4CE4-14B9CABB3AD2}"/>
              </a:ext>
            </a:extLst>
          </p:cNvPr>
          <p:cNvSpPr txBox="1"/>
          <p:nvPr/>
        </p:nvSpPr>
        <p:spPr>
          <a:xfrm>
            <a:off x="539552" y="548680"/>
            <a:ext cx="770485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Características do processo estrutural:</a:t>
            </a:r>
          </a:p>
          <a:p>
            <a:pPr algn="l"/>
            <a:endParaRPr lang="pt-BR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- flexibilização do procedimento, com atenuação do princípio da demanda, para que haja maior maleabilidade e adaptabilidade do provimento jurisdicional à situação concreta; </a:t>
            </a:r>
          </a:p>
          <a:p>
            <a:pPr algn="just"/>
            <a:endParaRPr lang="pt-BR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- as decisões em cascata, sujeitas a fiscalização e ajustes, que implicam atuação continuada do Poder Judiciário na efetivação das decisões; </a:t>
            </a:r>
          </a:p>
          <a:p>
            <a:pPr algn="just"/>
            <a:endParaRPr lang="pt-BR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- a alta abertura dialógica, em relação não só aos envolvidos diretamente no litígio, mas àqueles que nele possuem algum grau de interesse;</a:t>
            </a:r>
          </a:p>
          <a:p>
            <a:pPr algn="just"/>
            <a:endParaRPr lang="pt-BR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- A multipolaridade, visando à adequada representação dos interessados na demanda; </a:t>
            </a:r>
          </a:p>
          <a:p>
            <a:pPr algn="just"/>
            <a:endParaRPr lang="pt-BR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- o pragmatismo, pela necessidade de consideração das consequências práticas das decisões</a:t>
            </a:r>
          </a:p>
          <a:p>
            <a:pPr algn="just"/>
            <a:endParaRPr lang="pt-BR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- a tutela prospectiva, orientada ao futuro.</a:t>
            </a:r>
            <a:endParaRPr lang="pt-BR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47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ubtítulo 1">
            <a:extLst>
              <a:ext uri="{FF2B5EF4-FFF2-40B4-BE49-F238E27FC236}">
                <a16:creationId xmlns:a16="http://schemas.microsoft.com/office/drawing/2014/main" id="{18AA0D1C-5197-C2F1-5E0B-B8673B8921BF}"/>
              </a:ext>
            </a:extLst>
          </p:cNvPr>
          <p:cNvSpPr txBox="1">
            <a:spLocks/>
          </p:cNvSpPr>
          <p:nvPr/>
        </p:nvSpPr>
        <p:spPr>
          <a:xfrm>
            <a:off x="827584" y="620688"/>
            <a:ext cx="7920880" cy="547260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Enunciados do CJF sobre estruturais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 Jornada de Direito Processual Civil; Comissão VI - Processo Coletivo e Estrutural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pt-BR" altLang="pt-BR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Enunciado 220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necessária a adoção de medidas para a cooperação do Estado e da sociedade civil na construção de soluções para a controvérsia estrutural, mediante participação dos potenciais atingidos e beneficiários da medida estruturante.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pt-BR" altLang="pt-BR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Enunciado 221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atuação dialógica e cooperativa do magistrado e demais sujeitos processuais é característica essencial do processo estrutural.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pt-BR" altLang="pt-BR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Enunciado 224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caso de ação coletiva para a defesa de interesses individuais homogêneos, o juiz poderá intimar o réu para apresentar plano de cumprimento da decisão e notificar as vítimas acerca do plano apresentado.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pt-BR" altLang="pt-BR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Enunciado 225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 processos estruturais admite-se ao legitimado formular pedido de elaboração e implementação de um plano de recomposição institucional, pelo réu ou terceiro, que, após oitiva dos interessados e eventuais ajustes, será homologado, passando a servir como meta da intervenção na instituição ou política cuja reestruturação se faz necessária.</a:t>
            </a:r>
          </a:p>
        </p:txBody>
      </p:sp>
    </p:spTree>
    <p:extLst>
      <p:ext uri="{BB962C8B-B14F-4D97-AF65-F5344CB8AC3E}">
        <p14:creationId xmlns:p14="http://schemas.microsoft.com/office/powerpoint/2010/main" val="26404289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ubtítulo 1">
            <a:extLst>
              <a:ext uri="{FF2B5EF4-FFF2-40B4-BE49-F238E27FC236}">
                <a16:creationId xmlns:a16="http://schemas.microsoft.com/office/drawing/2014/main" id="{18AA0D1C-5197-C2F1-5E0B-B8673B8921BF}"/>
              </a:ext>
            </a:extLst>
          </p:cNvPr>
          <p:cNvSpPr txBox="1">
            <a:spLocks/>
          </p:cNvSpPr>
          <p:nvPr/>
        </p:nvSpPr>
        <p:spPr>
          <a:xfrm>
            <a:off x="827584" y="692696"/>
            <a:ext cx="7920880" cy="547260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Enunciado 227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Admite-se a prova estatística ou por amostragem no direito brasileiro, especialmente no processo coletivo e estrutural.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pt-BR" altLang="pt-BR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Enunciado 228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possível a declaração formal da condição de vulnerabilidade processual da parte ou dos membros do grupo nos processos judiciais coletivos ou estruturais, de ofício ou mediante requerimento, explicitando, na decisão que a declarar, a aplicação de institutos processuais voltados à igualdade entre as partes.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pt-BR" altLang="pt-BR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Enunciado 230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 ações coletivas e estruturais ajuizadas pelos legitimados políticos ou institucionais, admite-se a participação dos representantes adequados dos grupos sociais titulares da pretensão coletiva, tais como sindicatos, associações, comunidades indígenas, quilombolas e povos tradicionais.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pt-BR" altLang="pt-BR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Enunciado 231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cooperação interinstitucional é uma forma de consecução dos processos estruturais e deve ser sempre estimulada.</a:t>
            </a:r>
          </a:p>
        </p:txBody>
      </p:sp>
    </p:spTree>
    <p:extLst>
      <p:ext uri="{BB962C8B-B14F-4D97-AF65-F5344CB8AC3E}">
        <p14:creationId xmlns:p14="http://schemas.microsoft.com/office/powerpoint/2010/main" val="34116819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ubtítulo 1">
            <a:extLst>
              <a:ext uri="{FF2B5EF4-FFF2-40B4-BE49-F238E27FC236}">
                <a16:creationId xmlns:a16="http://schemas.microsoft.com/office/drawing/2014/main" id="{18AA0D1C-5197-C2F1-5E0B-B8673B8921BF}"/>
              </a:ext>
            </a:extLst>
          </p:cNvPr>
          <p:cNvSpPr txBox="1">
            <a:spLocks/>
          </p:cNvSpPr>
          <p:nvPr/>
        </p:nvSpPr>
        <p:spPr>
          <a:xfrm>
            <a:off x="827584" y="460660"/>
            <a:ext cx="7920880" cy="547260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Enunciado 233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processo estrutural, o papel do juiz não se limita a proferir decisões impositivas, mas também a diagnosticar o problema estrutural a partir da complexidade da situação que gerou a demanda e identificar as possibilidades jurídicas de atuação do Poder Judiciário para contribuir para um projeto de reestruturação.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pt-BR" altLang="pt-BR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Enunciado 234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processo estrutural, é pertinente a sucessão de decisões judiciais em etapas quanto à adequação, ao modo e ao prazo para a implementação das medidas de transição para a estrutura ideal.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pt-BR" altLang="pt-BR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1583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ubtítulo 1">
            <a:extLst>
              <a:ext uri="{FF2B5EF4-FFF2-40B4-BE49-F238E27FC236}">
                <a16:creationId xmlns:a16="http://schemas.microsoft.com/office/drawing/2014/main" id="{18AA0D1C-5197-C2F1-5E0B-B8673B8921BF}"/>
              </a:ext>
            </a:extLst>
          </p:cNvPr>
          <p:cNvSpPr txBox="1">
            <a:spLocks/>
          </p:cNvSpPr>
          <p:nvPr/>
        </p:nvSpPr>
        <p:spPr>
          <a:xfrm>
            <a:off x="827584" y="620688"/>
            <a:ext cx="6867227" cy="60486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 de Lei 8.058/2014, que se destina a regular “o controle e intervenção em políticas públicas pelo Poder Judiciário” e dispõe, já em seu art. 2º, parágrafo único, que o processo, nesse caso, terá características “estruturais, a fim de facilitar o diálogo institucional entre os Poderes”.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pt-BR" altLang="pt-B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pt-BR" altLang="pt-B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96609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323528" y="548680"/>
            <a:ext cx="8712968" cy="559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pt-BR" altLang="pt-BR" sz="2400" dirty="0">
                <a:latin typeface="Times New Roman" panose="02020603050405020304" pitchFamily="18" charset="0"/>
              </a:rPr>
              <a:t>Prof. Luiz Dellore</a:t>
            </a:r>
          </a:p>
          <a:p>
            <a:pPr algn="ctr">
              <a:spcBef>
                <a:spcPct val="0"/>
              </a:spcBef>
            </a:pPr>
            <a:r>
              <a:rPr lang="pt-BR" altLang="pt-BR" sz="2400" dirty="0">
                <a:latin typeface="Times New Roman" panose="02020603050405020304" pitchFamily="18" charset="0"/>
              </a:rPr>
              <a:t>Mestre e doutor em Processo Civil (USP)</a:t>
            </a:r>
          </a:p>
          <a:p>
            <a:pPr algn="ctr">
              <a:spcBef>
                <a:spcPct val="0"/>
              </a:spcBef>
            </a:pPr>
            <a:r>
              <a:rPr lang="pt-BR" altLang="pt-BR" sz="2400" dirty="0">
                <a:latin typeface="Times New Roman" panose="02020603050405020304" pitchFamily="18" charset="0"/>
              </a:rPr>
              <a:t>Mestre em Constitucional (PUC/SP)</a:t>
            </a:r>
          </a:p>
          <a:p>
            <a:pPr algn="ctr">
              <a:spcBef>
                <a:spcPct val="0"/>
              </a:spcBef>
            </a:pPr>
            <a:r>
              <a:rPr lang="pt-BR" altLang="pt-BR" sz="2400" i="1" dirty="0">
                <a:latin typeface="Times New Roman" panose="02020603050405020304" pitchFamily="18" charset="0"/>
              </a:rPr>
              <a:t>Visiting Scholar</a:t>
            </a:r>
            <a:r>
              <a:rPr lang="pt-BR" altLang="pt-BR" sz="2400" dirty="0">
                <a:latin typeface="Times New Roman" panose="02020603050405020304" pitchFamily="18" charset="0"/>
              </a:rPr>
              <a:t> na </a:t>
            </a:r>
            <a:r>
              <a:rPr lang="pt-BR" altLang="pt-BR" sz="2400" i="1" dirty="0">
                <a:latin typeface="Times New Roman" panose="02020603050405020304" pitchFamily="18" charset="0"/>
              </a:rPr>
              <a:t>Syracuse</a:t>
            </a:r>
            <a:r>
              <a:rPr lang="pt-BR" altLang="pt-BR" sz="2400" dirty="0">
                <a:latin typeface="Times New Roman" panose="02020603050405020304" pitchFamily="18" charset="0"/>
              </a:rPr>
              <a:t> e </a:t>
            </a:r>
            <a:r>
              <a:rPr lang="pt-BR" altLang="pt-BR" sz="2400" i="1" dirty="0">
                <a:latin typeface="Times New Roman" panose="02020603050405020304" pitchFamily="18" charset="0"/>
              </a:rPr>
              <a:t>Cornell </a:t>
            </a:r>
            <a:r>
              <a:rPr lang="pt-BR" altLang="pt-BR" sz="2400" i="1" dirty="0" err="1">
                <a:latin typeface="Times New Roman" panose="02020603050405020304" pitchFamily="18" charset="0"/>
              </a:rPr>
              <a:t>Universities</a:t>
            </a:r>
            <a:endParaRPr lang="pt-BR" altLang="pt-BR" sz="2400" i="1" dirty="0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pt-BR" altLang="pt-BR" sz="2400" dirty="0">
                <a:latin typeface="Times New Roman" panose="02020603050405020304" pitchFamily="18" charset="0"/>
              </a:rPr>
              <a:t>Professor de Processo Civil do Mackenzie e IBMEC</a:t>
            </a:r>
          </a:p>
          <a:p>
            <a:pPr algn="ctr">
              <a:spcBef>
                <a:spcPct val="0"/>
              </a:spcBef>
            </a:pPr>
            <a:r>
              <a:rPr lang="pt-BR" altLang="pt-BR" sz="2400" dirty="0">
                <a:latin typeface="Times New Roman" panose="02020603050405020304" pitchFamily="18" charset="0"/>
              </a:rPr>
              <a:t>Advogado da Caixa Econômica Federal</a:t>
            </a:r>
          </a:p>
          <a:p>
            <a:pPr algn="ctr">
              <a:spcBef>
                <a:spcPct val="0"/>
              </a:spcBef>
            </a:pPr>
            <a:r>
              <a:rPr lang="pt-BR" altLang="pt-BR" sz="2400" dirty="0">
                <a:latin typeface="Times New Roman" panose="02020603050405020304" pitchFamily="18" charset="0"/>
              </a:rPr>
              <a:t>Consultor Jurídico</a:t>
            </a:r>
          </a:p>
          <a:p>
            <a:pPr algn="ctr">
              <a:spcBef>
                <a:spcPct val="0"/>
              </a:spcBef>
            </a:pPr>
            <a:r>
              <a:rPr lang="pt-BR" altLang="pt-BR" sz="2400" dirty="0">
                <a:latin typeface="Times New Roman" panose="02020603050405020304" pitchFamily="18" charset="0"/>
              </a:rPr>
              <a:t>Ex-assessor de Ministro do STJ</a:t>
            </a:r>
          </a:p>
          <a:p>
            <a:pPr algn="ctr">
              <a:spcBef>
                <a:spcPct val="0"/>
              </a:spcBef>
            </a:pPr>
            <a:r>
              <a:rPr lang="pt-BR" altLang="pt-BR" sz="2400" dirty="0">
                <a:latin typeface="Times New Roman" panose="02020603050405020304" pitchFamily="18" charset="0"/>
              </a:rPr>
              <a:t>Membro do IBDP e do </a:t>
            </a:r>
            <a:r>
              <a:rPr lang="pt-BR" altLang="pt-BR" sz="2400" dirty="0" err="1">
                <a:latin typeface="Times New Roman" panose="02020603050405020304" pitchFamily="18" charset="0"/>
              </a:rPr>
              <a:t>Ceapro</a:t>
            </a:r>
            <a:r>
              <a:rPr lang="pt-BR" altLang="pt-BR" sz="2400" dirty="0">
                <a:latin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</a:pPr>
            <a:endParaRPr lang="pt-BR" altLang="pt-BR" sz="900" dirty="0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pt-BR" altLang="pt-BR" sz="2700" dirty="0">
                <a:latin typeface="Times New Roman" panose="02020603050405020304" pitchFamily="18" charset="0"/>
                <a:hlinkClick r:id="rId2"/>
              </a:rPr>
              <a:t>www.dellore.com</a:t>
            </a:r>
            <a:endParaRPr lang="pt-BR" altLang="pt-BR" sz="2700" dirty="0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pt-BR" altLang="pt-BR" sz="2700" dirty="0">
                <a:latin typeface="Times New Roman" panose="02020603050405020304" pitchFamily="18" charset="0"/>
              </a:rPr>
              <a:t>Instagram: @</a:t>
            </a:r>
            <a:r>
              <a:rPr lang="pt-BR" altLang="pt-BR" sz="2700" dirty="0" err="1">
                <a:latin typeface="Times New Roman" panose="02020603050405020304" pitchFamily="18" charset="0"/>
              </a:rPr>
              <a:t>luizdellore</a:t>
            </a:r>
            <a:endParaRPr lang="pt-BR" altLang="pt-BR" sz="2700" dirty="0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pt-BR" altLang="pt-BR" sz="2700" dirty="0">
                <a:latin typeface="Times New Roman" panose="02020603050405020304" pitchFamily="18" charset="0"/>
                <a:hlinkClick r:id="rId3"/>
              </a:rPr>
              <a:t>www.facebook.com/luizdellore/</a:t>
            </a:r>
            <a:r>
              <a:rPr lang="pt-BR" altLang="pt-BR" sz="2700" dirty="0">
                <a:latin typeface="Times New Roman" panose="02020603050405020304" pitchFamily="18" charset="0"/>
              </a:rPr>
              <a:t> (</a:t>
            </a:r>
            <a:r>
              <a:rPr lang="pt-BR" altLang="pt-BR" sz="2700" dirty="0" err="1">
                <a:latin typeface="Times New Roman" panose="02020603050405020304" pitchFamily="18" charset="0"/>
              </a:rPr>
              <a:t>Prof</a:t>
            </a:r>
            <a:r>
              <a:rPr lang="pt-BR" altLang="pt-BR" sz="2700" dirty="0">
                <a:latin typeface="Times New Roman" panose="02020603050405020304" pitchFamily="18" charset="0"/>
              </a:rPr>
              <a:t> Luiz Dellore)</a:t>
            </a:r>
          </a:p>
          <a:p>
            <a:pPr algn="ctr">
              <a:spcBef>
                <a:spcPct val="0"/>
              </a:spcBef>
            </a:pPr>
            <a:r>
              <a:rPr lang="pt-BR" altLang="pt-BR" sz="2700" dirty="0">
                <a:latin typeface="Times New Roman" panose="02020603050405020304" pitchFamily="18" charset="0"/>
              </a:rPr>
              <a:t>LinkedIn: Luiz Dellore</a:t>
            </a:r>
          </a:p>
          <a:p>
            <a:pPr algn="ctr">
              <a:spcBef>
                <a:spcPct val="0"/>
              </a:spcBef>
            </a:pPr>
            <a:r>
              <a:rPr lang="pt-BR" altLang="pt-BR" sz="2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Twitter: @dellore</a:t>
            </a:r>
          </a:p>
        </p:txBody>
      </p:sp>
    </p:spTree>
    <p:extLst>
      <p:ext uri="{BB962C8B-B14F-4D97-AF65-F5344CB8AC3E}">
        <p14:creationId xmlns:p14="http://schemas.microsoft.com/office/powerpoint/2010/main" val="7078379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ubtítulo 1">
            <a:extLst>
              <a:ext uri="{FF2B5EF4-FFF2-40B4-BE49-F238E27FC236}">
                <a16:creationId xmlns:a16="http://schemas.microsoft.com/office/drawing/2014/main" id="{18AA0D1C-5197-C2F1-5E0B-B8673B8921BF}"/>
              </a:ext>
            </a:extLst>
          </p:cNvPr>
          <p:cNvSpPr txBox="1">
            <a:spLocks/>
          </p:cNvSpPr>
          <p:nvPr/>
        </p:nvSpPr>
        <p:spPr>
          <a:xfrm>
            <a:off x="827584" y="620688"/>
            <a:ext cx="6867227" cy="6048672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ACP, ajuizada pelo MPT, em que se buscava a extinção dos contratos de pessoal terceirizado que trabalhava no HC da UFPR. No entender da Procuradoria do Trabalho, a terceirização dos serviços (de enfermagem e de farmácia) ofendia as regras trabalhistas, de modo que tais contratos deveriam ser rescindidos. 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Segundo a UFPR, a extinção imediata de tais contratos inviabilizaria as atividades do hospital universitário, porque aquele pessoal representava aproximadamente a metade dos trabalhadores das áreas de enfermagem e farmácia disponíveis.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é difícil notar que as respostas binárias facultadas pelo processo civil clássico seriam materialmente inócuas. Por esse motivo, a solução adotada pelo Juiz foi compor um acordo de longo prazo entre as partes, estipulando metas de “substituição” dos terceirizados por servidores públicos. 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 termos da conciliação, a Universidade demitiria os terceirizados à medida que conseguisse vagas para concursos públicos (para os mesmos postos); ademais, a cada dois anos, as partes deveriam reunir-se em juízo para avaliar a progressão dessa “substituição”. Em outros termos, agiu-se de modo rente àquilo que nossa doutrina costuma alcunhar como “estrutural”.</a:t>
            </a:r>
          </a:p>
        </p:txBody>
      </p:sp>
    </p:spTree>
    <p:extLst>
      <p:ext uri="{BB962C8B-B14F-4D97-AF65-F5344CB8AC3E}">
        <p14:creationId xmlns:p14="http://schemas.microsoft.com/office/powerpoint/2010/main" val="13127400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ubtítulo 1">
            <a:extLst>
              <a:ext uri="{FF2B5EF4-FFF2-40B4-BE49-F238E27FC236}">
                <a16:creationId xmlns:a16="http://schemas.microsoft.com/office/drawing/2014/main" id="{18AA0D1C-5197-C2F1-5E0B-B8673B8921BF}"/>
              </a:ext>
            </a:extLst>
          </p:cNvPr>
          <p:cNvSpPr txBox="1">
            <a:spLocks/>
          </p:cNvSpPr>
          <p:nvPr/>
        </p:nvSpPr>
        <p:spPr>
          <a:xfrm>
            <a:off x="827584" y="620688"/>
            <a:ext cx="6867227" cy="6048672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ACP, proposta pelo MP/RJ em face do Estado do Rio de Janeiro e da sociedade Supervia Concessionária de Transporte. 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Destacou-se na inicial ser objeto da medida a “promoção de adequadas condições de acessibilidade para pessoas com deficiência nos trens e estações localizadas no município do Rio de Janeiro, operados pela concessionária Supervia”. 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Afirmou a inicial que “a presente demanda, diante da sua complexidade, dinamicidade e diversidade de interesses deve ser reconhecida como litígio estrutural, isto porque, apesar de toda esta complexidade, não se pode afastar a urgência do caso, eis que a cada dia um sem-número de pessoas com deficiência veem seu direito fundamental social vinculado.”</a:t>
            </a:r>
          </a:p>
          <a:p>
            <a:pPr marL="0" lvl="0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essa premissa repercutiu diretamente nos pedidos formulados, voltados a </a:t>
            </a:r>
            <a:r>
              <a:rPr lang="pt-BR" altLang="pt-BR" sz="20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corrigir a situação de ilegalidade de modo continuado e prospectivo</a:t>
            </a: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71655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323528" y="548680"/>
            <a:ext cx="8712968" cy="4547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pt-BR" altLang="pt-BR" sz="3500" dirty="0">
                <a:latin typeface="Times New Roman" panose="02020603050405020304" pitchFamily="18" charset="0"/>
              </a:rPr>
              <a:t>Obrigado!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pt-BR" altLang="pt-BR" sz="3500" dirty="0"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pt-BR" altLang="pt-BR" sz="3500" dirty="0">
                <a:latin typeface="Times New Roman" panose="02020603050405020304" pitchFamily="18" charset="0"/>
              </a:rPr>
              <a:t>Prof. Luiz Dellore</a:t>
            </a:r>
          </a:p>
          <a:p>
            <a:pPr algn="ctr">
              <a:spcBef>
                <a:spcPct val="0"/>
              </a:spcBef>
            </a:pPr>
            <a:endParaRPr lang="pt-BR" altLang="pt-BR" sz="3500" dirty="0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pt-BR" altLang="pt-BR" sz="3200" dirty="0">
                <a:latin typeface="Times New Roman" panose="02020603050405020304" pitchFamily="18" charset="0"/>
                <a:hlinkClick r:id="rId2"/>
              </a:rPr>
              <a:t>www.dellore.com</a:t>
            </a:r>
            <a:endParaRPr lang="pt-BR" altLang="pt-BR" sz="3200" dirty="0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pt-BR" altLang="pt-BR" sz="3200" dirty="0">
                <a:latin typeface="Times New Roman" panose="02020603050405020304" pitchFamily="18" charset="0"/>
              </a:rPr>
              <a:t>Instagram: @luizdellore</a:t>
            </a:r>
          </a:p>
          <a:p>
            <a:pPr algn="ctr">
              <a:spcBef>
                <a:spcPct val="0"/>
              </a:spcBef>
            </a:pPr>
            <a:r>
              <a:rPr lang="pt-BR" altLang="pt-BR" sz="3200" dirty="0">
                <a:latin typeface="Times New Roman" panose="02020603050405020304" pitchFamily="18" charset="0"/>
              </a:rPr>
              <a:t>LinkedIn: Luiz Dellore</a:t>
            </a:r>
          </a:p>
          <a:p>
            <a:pPr algn="ctr">
              <a:spcBef>
                <a:spcPct val="0"/>
              </a:spcBef>
            </a:pPr>
            <a:r>
              <a:rPr lang="pt-BR" altLang="pt-BR" sz="3200" dirty="0">
                <a:latin typeface="Times New Roman" panose="02020603050405020304" pitchFamily="18" charset="0"/>
                <a:hlinkClick r:id="rId3"/>
              </a:rPr>
              <a:t>www.facebook.com/luizdellore/</a:t>
            </a:r>
            <a:r>
              <a:rPr lang="pt-BR" altLang="pt-BR" sz="3200" dirty="0">
                <a:latin typeface="Times New Roman" panose="02020603050405020304" pitchFamily="18" charset="0"/>
              </a:rPr>
              <a:t> (</a:t>
            </a:r>
            <a:r>
              <a:rPr lang="pt-BR" altLang="pt-BR" sz="3200" dirty="0" err="1">
                <a:latin typeface="Times New Roman" panose="02020603050405020304" pitchFamily="18" charset="0"/>
              </a:rPr>
              <a:t>Prof</a:t>
            </a:r>
            <a:r>
              <a:rPr lang="pt-BR" altLang="pt-BR" sz="3200" dirty="0">
                <a:latin typeface="Times New Roman" panose="02020603050405020304" pitchFamily="18" charset="0"/>
              </a:rPr>
              <a:t> Luiz Dellore)</a:t>
            </a:r>
          </a:p>
          <a:p>
            <a:pPr algn="ctr">
              <a:spcBef>
                <a:spcPct val="0"/>
              </a:spcBef>
            </a:pPr>
            <a:r>
              <a:rPr lang="pt-BR" altLang="pt-BR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Twitter: @dellore</a:t>
            </a:r>
          </a:p>
        </p:txBody>
      </p:sp>
    </p:spTree>
    <p:extLst>
      <p:ext uri="{BB962C8B-B14F-4D97-AF65-F5344CB8AC3E}">
        <p14:creationId xmlns:p14="http://schemas.microsoft.com/office/powerpoint/2010/main" val="34398087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827121" y="548680"/>
            <a:ext cx="74888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400" dirty="0"/>
          </a:p>
          <a:p>
            <a:pPr algn="just"/>
            <a:r>
              <a:rPr lang="pt-BR" sz="2400" dirty="0"/>
              <a:t>Qual é o papel do juiz, no sistema de Justiça brasileiro?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O juiz pode / deve agir no lugar do legislador e do executivo?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E se o legislador e executivo forem omissos?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Como resolver os graves problemas da sociedade brasileira?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É um processo judicial que irá resolver nossos problemas?</a:t>
            </a:r>
          </a:p>
        </p:txBody>
      </p:sp>
    </p:spTree>
    <p:extLst>
      <p:ext uri="{BB962C8B-B14F-4D97-AF65-F5344CB8AC3E}">
        <p14:creationId xmlns:p14="http://schemas.microsoft.com/office/powerpoint/2010/main" val="19201321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827584" y="836712"/>
            <a:ext cx="74888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/>
              <a:t>Se “A” e “B” tem um contrato, que não é cumprido, o que fazer?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Se uma empresa viola o direito de diversos consumidores, o que fazer?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Cada consumidor pode ingressar em juízo, ou então um ente coletivo pode ingressar em juízo com ação coletiva.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E se temos um problema cuja solução não envolva apenas a intervenção do Judiciário, mas que demande solução que passe por uma alteração legislativa e/ou por uma intervenção do Poder Executivo, o que fazer?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Seria suficiente um processo coletivo? Ou uma ação de controle concentrado de constitucionalidade (ADI, ADC, ADPF)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Quais seriam exemplos dessa situação?</a:t>
            </a:r>
          </a:p>
        </p:txBody>
      </p:sp>
    </p:spTree>
    <p:extLst>
      <p:ext uri="{BB962C8B-B14F-4D97-AF65-F5344CB8AC3E}">
        <p14:creationId xmlns:p14="http://schemas.microsoft.com/office/powerpoint/2010/main" val="659550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827584" y="836712"/>
            <a:ext cx="74888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/>
              <a:t>EUA, </a:t>
            </a:r>
            <a:r>
              <a:rPr lang="pt-BR" sz="2000" i="1" dirty="0"/>
              <a:t>Brown v. Board </a:t>
            </a:r>
            <a:r>
              <a:rPr lang="pt-BR" sz="2000" i="1" dirty="0" err="1"/>
              <a:t>of</a:t>
            </a:r>
            <a:r>
              <a:rPr lang="pt-BR" sz="2000" i="1" dirty="0"/>
              <a:t> </a:t>
            </a:r>
            <a:r>
              <a:rPr lang="pt-BR" sz="2000" i="1" dirty="0" err="1"/>
              <a:t>Education</a:t>
            </a:r>
            <a:r>
              <a:rPr lang="pt-BR" sz="2000" i="1" dirty="0"/>
              <a:t> I e II </a:t>
            </a:r>
            <a:r>
              <a:rPr lang="pt-BR" sz="2000" dirty="0"/>
              <a:t>(1954 e 1955)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A Suprema Corte norte-americana considerou inconstitucional a doutrina do </a:t>
            </a:r>
            <a:r>
              <a:rPr lang="pt-BR" sz="2000" i="1" dirty="0" err="1"/>
              <a:t>separate</a:t>
            </a:r>
            <a:r>
              <a:rPr lang="pt-BR" sz="2000" i="1" dirty="0"/>
              <a:t> </a:t>
            </a:r>
            <a:r>
              <a:rPr lang="pt-BR" sz="2000" i="1" dirty="0" err="1"/>
              <a:t>but</a:t>
            </a:r>
            <a:r>
              <a:rPr lang="pt-BR" sz="2000" i="1" dirty="0"/>
              <a:t> </a:t>
            </a:r>
            <a:r>
              <a:rPr lang="pt-BR" sz="2000" i="1" dirty="0" err="1"/>
              <a:t>equal</a:t>
            </a:r>
            <a:r>
              <a:rPr lang="pt-BR" sz="2000" dirty="0"/>
              <a:t> nas escolas. </a:t>
            </a:r>
          </a:p>
          <a:p>
            <a:pPr algn="just"/>
            <a:r>
              <a:rPr lang="pt-BR" sz="2000" dirty="0"/>
              <a:t>Determinou ainda a adoção de medidas concretas e diferidas no tempo para erradicar o sistema escolar dual baseado na cor da pele.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Características:</a:t>
            </a:r>
          </a:p>
          <a:p>
            <a:pPr algn="just"/>
            <a:r>
              <a:rPr lang="pt-BR" sz="2000" dirty="0"/>
              <a:t>uma demanda multipolarizada; </a:t>
            </a:r>
          </a:p>
          <a:p>
            <a:pPr algn="just"/>
            <a:r>
              <a:rPr lang="pt-BR" sz="2000" dirty="0"/>
              <a:t>orientada para o futuro; </a:t>
            </a:r>
          </a:p>
          <a:p>
            <a:pPr algn="just"/>
            <a:r>
              <a:rPr lang="pt-BR" sz="2000" dirty="0"/>
              <a:t>formada por pretensões difusas; </a:t>
            </a:r>
          </a:p>
          <a:p>
            <a:pPr algn="just"/>
            <a:r>
              <a:rPr lang="pt-BR" sz="2000" dirty="0"/>
              <a:t>baseada em direitos fundamentais cujo conteúdo requer concreção;</a:t>
            </a:r>
          </a:p>
          <a:p>
            <a:pPr algn="just"/>
            <a:r>
              <a:rPr lang="pt-BR" sz="2000" dirty="0"/>
              <a:t>que visa à reforma de uma instituição social; </a:t>
            </a:r>
          </a:p>
          <a:p>
            <a:pPr algn="just"/>
            <a:r>
              <a:rPr lang="pt-BR" sz="2000" dirty="0"/>
              <a:t>cuja implementação exige ações diferidas no tempo, que não se esgotam com a prolação da sentença; </a:t>
            </a:r>
          </a:p>
          <a:p>
            <a:pPr algn="just"/>
            <a:r>
              <a:rPr lang="pt-BR" sz="2000" dirty="0"/>
              <a:t>conduzida por juiz e partes em cooperação</a:t>
            </a:r>
          </a:p>
        </p:txBody>
      </p:sp>
    </p:spTree>
    <p:extLst>
      <p:ext uri="{BB962C8B-B14F-4D97-AF65-F5344CB8AC3E}">
        <p14:creationId xmlns:p14="http://schemas.microsoft.com/office/powerpoint/2010/main" val="36260367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827584" y="836712"/>
            <a:ext cx="74888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/>
              <a:t>Outros exemplos de problemas a serem solucionados por processos estruturais: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- a discriminação da mulher no mercado de trabalho;</a:t>
            </a:r>
          </a:p>
          <a:p>
            <a:pPr algn="just"/>
            <a:r>
              <a:rPr lang="pt-BR" sz="2000" dirty="0"/>
              <a:t>- as condições dos presídios;</a:t>
            </a:r>
          </a:p>
          <a:p>
            <a:pPr algn="just"/>
            <a:r>
              <a:rPr lang="pt-BR" sz="2000" dirty="0"/>
              <a:t>- o tratamento nas instituições psiquiátricas;</a:t>
            </a:r>
          </a:p>
          <a:p>
            <a:pPr algn="just"/>
            <a:r>
              <a:rPr lang="pt-BR" sz="2000" dirty="0"/>
              <a:t>- prevenção de danos ambientais</a:t>
            </a:r>
          </a:p>
        </p:txBody>
      </p:sp>
    </p:spTree>
    <p:extLst>
      <p:ext uri="{BB962C8B-B14F-4D97-AF65-F5344CB8AC3E}">
        <p14:creationId xmlns:p14="http://schemas.microsoft.com/office/powerpoint/2010/main" val="11240880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E9701AC-013C-8961-F09E-AD7E8FB31A1F}"/>
              </a:ext>
            </a:extLst>
          </p:cNvPr>
          <p:cNvSpPr txBox="1"/>
          <p:nvPr/>
        </p:nvSpPr>
        <p:spPr>
          <a:xfrm>
            <a:off x="827584" y="441240"/>
            <a:ext cx="748883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Recurso Especial 1.733.412/SP, rel. Ministro Og Fernandes:</a:t>
            </a:r>
          </a:p>
          <a:p>
            <a:endParaRPr lang="pt-BR" sz="2000" dirty="0"/>
          </a:p>
          <a:p>
            <a:pPr algn="just"/>
            <a:r>
              <a:rPr lang="pt-BR" sz="2000" dirty="0"/>
              <a:t>- Reconheceu a necessidade de adoção de um modelo de processo do tipo estrutural para tratar de litígio complexo oriundo do Tribunal de Justiça do Estado de São Paulo, que envolvia </a:t>
            </a:r>
            <a:r>
              <a:rPr lang="pt-BR" sz="2000" u="sng" dirty="0"/>
              <a:t>melhorias no serviço público de saúde prestado pelo Hospital Municipal Ermelino Matarazzo</a:t>
            </a:r>
            <a:r>
              <a:rPr lang="pt-BR" sz="2000" dirty="0"/>
              <a:t>, localizado na cidade de São Paulo.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- O tribunal de origem havia </a:t>
            </a:r>
            <a:r>
              <a:rPr lang="pt-BR" sz="2000" u="sng" dirty="0"/>
              <a:t>deixado de interferir no Hospital</a:t>
            </a:r>
            <a:r>
              <a:rPr lang="pt-BR" sz="2000" dirty="0"/>
              <a:t>, reconhecendo que se tratava de </a:t>
            </a:r>
            <a:r>
              <a:rPr lang="pt-BR" sz="2000" u="sng" dirty="0"/>
              <a:t>providência que fugia à sua atuação</a:t>
            </a:r>
            <a:r>
              <a:rPr lang="pt-BR" sz="2000" dirty="0"/>
              <a:t>, cujo enfrentamento implicaria </a:t>
            </a:r>
            <a:r>
              <a:rPr lang="pt-BR" sz="2000" u="sng" dirty="0"/>
              <a:t>indevida interferência na esfera administrativa</a:t>
            </a:r>
            <a:r>
              <a:rPr lang="pt-BR" sz="2000" dirty="0"/>
              <a:t>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- O STJ afirmou se tratar de </a:t>
            </a:r>
            <a:r>
              <a:rPr lang="pt-BR" sz="2000" u="sng" dirty="0"/>
              <a:t>litígio do tipo estrutural</a:t>
            </a:r>
            <a:r>
              <a:rPr lang="pt-BR" sz="2000" dirty="0"/>
              <a:t>, o qual demandava </a:t>
            </a:r>
            <a:r>
              <a:rPr lang="pt-BR" sz="2000" u="sng" dirty="0"/>
              <a:t>atuação diversa do Judiciário</a:t>
            </a:r>
            <a:r>
              <a:rPr lang="pt-BR" sz="2000" dirty="0"/>
              <a:t>, tendo em vista o direito fundamental sub judice (o direito à saúde).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- o STJ deu provimento ao REsp do MPSP para determinar o retorno do feito à origem.</a:t>
            </a:r>
          </a:p>
        </p:txBody>
      </p:sp>
    </p:spTree>
    <p:extLst>
      <p:ext uri="{BB962C8B-B14F-4D97-AF65-F5344CB8AC3E}">
        <p14:creationId xmlns:p14="http://schemas.microsoft.com/office/powerpoint/2010/main" val="363991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E9701AC-013C-8961-F09E-AD7E8FB31A1F}"/>
              </a:ext>
            </a:extLst>
          </p:cNvPr>
          <p:cNvSpPr txBox="1"/>
          <p:nvPr/>
        </p:nvSpPr>
        <p:spPr>
          <a:xfrm>
            <a:off x="827584" y="260648"/>
            <a:ext cx="748883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/>
              <a:t>Em 1º grau, o MPSP pediu a condenação do Município de São Paulo à correção das diversas irregularidades constatadas no Hospital. Os pedidos listaram 30  medidas a serem adotadas, tais como a adequação das salas de atendimento, trocas de móveis e equipamentos, conserto de elevadores, preenchimento do quadro de médicos, aquisição de medicamentos etc.</a:t>
            </a:r>
          </a:p>
          <a:p>
            <a:endParaRPr lang="pt-BR" sz="2000" dirty="0"/>
          </a:p>
          <a:p>
            <a:pPr algn="just"/>
            <a:r>
              <a:rPr lang="pt-BR" sz="2000" dirty="0"/>
              <a:t>Na petição inicial, argumentou que o direito à saúde deveria ser assegurado </a:t>
            </a:r>
            <a:r>
              <a:rPr lang="pt-BR" sz="2000" u="sng" dirty="0"/>
              <a:t>de forma integral, universal e igualitária à população</a:t>
            </a:r>
            <a:r>
              <a:rPr lang="pt-BR" sz="2000" dirty="0"/>
              <a:t> pela Administração Pública, por se tratar de </a:t>
            </a:r>
            <a:r>
              <a:rPr lang="pt-BR" sz="2000" u="sng" dirty="0"/>
              <a:t>direito fundamental</a:t>
            </a:r>
            <a:r>
              <a:rPr lang="pt-BR" sz="2000" dirty="0"/>
              <a:t>, dotado de aplicabilidade imediata. Ainda, ressaltou que não se estaria estabelecendo prioridades na atuação da Administração Pública, pois o exercício da discricionariedade não poderia ensejar situações ilegais, deixando ao desamparo direitos fundamentais e indisponíveis.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O juízo determinou fosse realizada </a:t>
            </a:r>
            <a:r>
              <a:rPr lang="pt-BR" sz="2000" u="sng" dirty="0"/>
              <a:t>vistoria</a:t>
            </a:r>
            <a:r>
              <a:rPr lang="pt-BR" sz="2000" dirty="0"/>
              <a:t> para verificar a situação do Hospital. A vistoria constatou </a:t>
            </a:r>
            <a:r>
              <a:rPr lang="pt-BR" sz="2000" u="sng" dirty="0"/>
              <a:t>diversas irregularidades</a:t>
            </a:r>
            <a:r>
              <a:rPr lang="pt-BR" sz="2000" dirty="0"/>
              <a:t> a serem sanadas – em especial, quanto à falta de espaço para pacientes, alta taxa de mortalidade institucional, falta de médicos, problemas com a higiene do espaço, além de </a:t>
            </a:r>
            <a:r>
              <a:rPr lang="pt-BR" sz="2000" u="sng" dirty="0"/>
              <a:t>extrema desorganização</a:t>
            </a:r>
            <a:r>
              <a:rPr lang="pt-B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954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E9701AC-013C-8961-F09E-AD7E8FB31A1F}"/>
              </a:ext>
            </a:extLst>
          </p:cNvPr>
          <p:cNvSpPr txBox="1"/>
          <p:nvPr/>
        </p:nvSpPr>
        <p:spPr>
          <a:xfrm>
            <a:off x="827584" y="441240"/>
            <a:ext cx="748883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/>
              <a:t>O juízo da 12ª Vara Cível da Comarca de São Paulo entendeu que acolher a pretensão ministerial </a:t>
            </a:r>
            <a:r>
              <a:rPr lang="pt-BR" sz="2000" u="sng" dirty="0"/>
              <a:t>implicaria interferência indevida do Poder Judiciário em esferas que não lhe competiriam</a:t>
            </a:r>
            <a:r>
              <a:rPr lang="pt-BR" sz="2000" dirty="0"/>
              <a:t>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Para o magistrado, a pretensão visava “através da via jurisdicional” a implantar “políticas públicas de saúde, </a:t>
            </a:r>
            <a:r>
              <a:rPr lang="pt-BR" sz="2000" u="sng" dirty="0"/>
              <a:t>a fim de obter a resolução de todas as dificuldades do sistema de saúde</a:t>
            </a:r>
            <a:r>
              <a:rPr lang="pt-BR" sz="2000" dirty="0"/>
              <a:t> no Hospital Municipal Professor Alípio Correa Neto”.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Assim, julgou improcedente o pedido, pautado na estrita noção de separação de poderes.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O TJSP manteve a sentença, sob o fundamento de que </a:t>
            </a:r>
            <a:r>
              <a:rPr lang="pt-BR" sz="2000" i="1" dirty="0"/>
              <a:t>“o acolhimento do pedido implicaria ofensa ao princípio da separação de poderes previsto no art. 2º da Constituição Federal, pois, sem dúvida, estaria o Judiciário imiscuindo-se em assunto de </a:t>
            </a:r>
            <a:r>
              <a:rPr lang="pt-BR" sz="2000" i="1" u="sng" dirty="0"/>
              <a:t>competência discricionária da Administração Pública</a:t>
            </a:r>
            <a:r>
              <a:rPr lang="pt-BR" sz="2000" i="1" dirty="0"/>
              <a:t>”</a:t>
            </a:r>
            <a:r>
              <a:rPr lang="pt-B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584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10745</TotalTime>
  <Words>2257</Words>
  <Application>Microsoft Office PowerPoint</Application>
  <PresentationFormat>Apresentação na tela (4:3)</PresentationFormat>
  <Paragraphs>178</Paragraphs>
  <Slides>22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8" baseType="lpstr">
      <vt:lpstr>Arial</vt:lpstr>
      <vt:lpstr>Calibri</vt:lpstr>
      <vt:lpstr>Myriad Pro</vt:lpstr>
      <vt:lpstr>Open Sans</vt:lpstr>
      <vt:lpstr>Times New Roman</vt:lpstr>
      <vt:lpstr>Tema do Office</vt:lpstr>
      <vt:lpstr>EPD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Campanha de Divulgação Pós Graduação</dc:title>
  <dc:creator>marketing</dc:creator>
  <cp:lastModifiedBy>LUIZ GUILHERME P DELLORE</cp:lastModifiedBy>
  <cp:revision>235</cp:revision>
  <dcterms:created xsi:type="dcterms:W3CDTF">2012-10-26T18:35:06Z</dcterms:created>
  <dcterms:modified xsi:type="dcterms:W3CDTF">2024-03-16T15:01:36Z</dcterms:modified>
</cp:coreProperties>
</file>