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78" r:id="rId5"/>
    <p:sldId id="287" r:id="rId6"/>
    <p:sldId id="279" r:id="rId7"/>
    <p:sldId id="280" r:id="rId8"/>
    <p:sldId id="288" r:id="rId9"/>
    <p:sldId id="296" r:id="rId10"/>
    <p:sldId id="389" r:id="rId11"/>
    <p:sldId id="281" r:id="rId12"/>
    <p:sldId id="282" r:id="rId13"/>
    <p:sldId id="283" r:id="rId14"/>
    <p:sldId id="284" r:id="rId15"/>
    <p:sldId id="285" r:id="rId16"/>
    <p:sldId id="292" r:id="rId17"/>
    <p:sldId id="293" r:id="rId18"/>
    <p:sldId id="294" r:id="rId19"/>
    <p:sldId id="388" r:id="rId20"/>
    <p:sldId id="295" r:id="rId21"/>
    <p:sldId id="323" r:id="rId22"/>
    <p:sldId id="300" r:id="rId23"/>
    <p:sldId id="307" r:id="rId24"/>
    <p:sldId id="301" r:id="rId25"/>
    <p:sldId id="302" r:id="rId26"/>
    <p:sldId id="303" r:id="rId27"/>
    <p:sldId id="354" r:id="rId28"/>
    <p:sldId id="355" r:id="rId29"/>
    <p:sldId id="356" r:id="rId30"/>
    <p:sldId id="357" r:id="rId31"/>
    <p:sldId id="362" r:id="rId32"/>
    <p:sldId id="363" r:id="rId33"/>
    <p:sldId id="358" r:id="rId34"/>
    <p:sldId id="359" r:id="rId35"/>
    <p:sldId id="368" r:id="rId36"/>
    <p:sldId id="360" r:id="rId37"/>
    <p:sldId id="361" r:id="rId38"/>
    <p:sldId id="369" r:id="rId39"/>
    <p:sldId id="364" r:id="rId40"/>
    <p:sldId id="365" r:id="rId41"/>
    <p:sldId id="366" r:id="rId42"/>
    <p:sldId id="367" r:id="rId43"/>
    <p:sldId id="370" r:id="rId44"/>
    <p:sldId id="374" r:id="rId45"/>
    <p:sldId id="371" r:id="rId46"/>
    <p:sldId id="373" r:id="rId47"/>
    <p:sldId id="372" r:id="rId48"/>
    <p:sldId id="375" r:id="rId49"/>
    <p:sldId id="376" r:id="rId50"/>
    <p:sldId id="377" r:id="rId51"/>
    <p:sldId id="378" r:id="rId52"/>
    <p:sldId id="379" r:id="rId53"/>
    <p:sldId id="380" r:id="rId54"/>
    <p:sldId id="381" r:id="rId55"/>
    <p:sldId id="382" r:id="rId56"/>
    <p:sldId id="383" r:id="rId57"/>
    <p:sldId id="384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Z GUILHERME P DELLORE" userId="d71dc86d-b896-4f9d-aef3-938abe0c89f4" providerId="ADAL" clId="{3BAFCF65-82BA-405F-B43E-4D45A4B1B235}"/>
    <pc:docChg chg="modSld">
      <pc:chgData name="LUIZ GUILHERME P DELLORE" userId="d71dc86d-b896-4f9d-aef3-938abe0c89f4" providerId="ADAL" clId="{3BAFCF65-82BA-405F-B43E-4D45A4B1B235}" dt="2024-08-18T03:51:00.588" v="5" actId="20577"/>
      <pc:docMkLst>
        <pc:docMk/>
      </pc:docMkLst>
      <pc:sldChg chg="modSp mod">
        <pc:chgData name="LUIZ GUILHERME P DELLORE" userId="d71dc86d-b896-4f9d-aef3-938abe0c89f4" providerId="ADAL" clId="{3BAFCF65-82BA-405F-B43E-4D45A4B1B235}" dt="2024-08-18T03:51:00.588" v="5" actId="20577"/>
        <pc:sldMkLst>
          <pc:docMk/>
          <pc:sldMk cId="1769817260" sldId="276"/>
        </pc:sldMkLst>
        <pc:spChg chg="mod">
          <ac:chgData name="LUIZ GUILHERME P DELLORE" userId="d71dc86d-b896-4f9d-aef3-938abe0c89f4" providerId="ADAL" clId="{3BAFCF65-82BA-405F-B43E-4D45A4B1B235}" dt="2024-08-18T03:51:00.588" v="5" actId="20577"/>
          <ac:spMkLst>
            <pc:docMk/>
            <pc:sldMk cId="1769817260" sldId="27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39861-1E38-4B99-80FF-8198199AF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2CECD1-E4D4-43FC-AD9D-E51DED732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1C06E8-0912-4F5A-9C2C-91BB4DE8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E7EE88-C188-44BA-A432-2D42D0A2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DFE604-5FB7-4DF3-AD72-DC76F995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3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EDE7B0-FACD-4A5E-9058-A4C747A3B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F98FB00-4F01-4813-81A5-93E4A1478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C84397-7664-426F-BBF4-3D408699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5EECF5-8FA3-49B9-8328-67E7A1B1E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86AFE9-9211-451C-AEC1-D2716952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FB41D3-63BB-44A0-A235-757B88AD7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E18BCD6-6572-4D4F-BBFB-AD8EE3C16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4B1FF8-3CAB-4403-92B2-51ECE9BCA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BDA510-056D-4139-BAB1-079D4FC96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9F2599-7C0F-4B81-9A42-4525F93DE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7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9A383-C033-45B0-81B9-A0E499EAA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D612B3-E94B-47F0-A27C-0C75EB4DF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6DC9B5-7CB4-4BEA-9652-9228B0C63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AB9BA8-974E-400D-880B-125953C5B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0105B0-867C-47DB-91F8-7F44A236B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76434-5197-4D27-8BAB-3ADE0C58C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F3D23CB-8305-440D-8A82-D654C2598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7C6E0E-B71F-48A6-B947-B70DC00ED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A56AFE-D38F-4140-BF11-C6252DAA3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24A791-F245-4AC4-9923-01D018D28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1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801503-5F77-4EF2-A911-7E2F2DC6E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C0B6D9-0FAE-4FA0-BF93-F85C0FE70A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C89EEAC-8EE1-404E-8A1B-E1A119AD8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72AD9CE-7538-4399-80A4-7787DDB3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2D9FE9C-7911-45B1-B178-D86758FA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FC9FFE-9855-4D57-9629-493753783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4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1597E-F0E8-4E15-BE09-B6D7B93A2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084942-055C-4919-B3AA-BA3489B35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EA0CC9D-9A89-4424-8B22-5D1543DE4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8341919-2847-40BD-8215-221E0947F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43A8C00-7C9E-46D4-A652-32B50A7F3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4507AE2-384E-4DFE-ADE6-92F6D694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C5370BF-BC28-4118-8AC7-8723CEDE1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B2E149D-4928-4C1C-9F6E-F4F4121A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8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FADF8-6BBA-4741-ADC3-6738F4880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8273976-F948-4268-9B5C-1B9E7BFF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8305B28-F1D2-4A5C-8A8A-C545CF9CF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AAA6417-7C68-423C-9173-4003B9B76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1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3D0FAFE-9634-450C-9505-2C221FA72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F74EB7F-B0AA-45A3-8DBB-F204F6A3A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A8E30D7-AD39-4EE1-B63B-FBDC76305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4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6AE13-FA73-45A4-ADEF-05A0316A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6C3EF8-4A42-4C61-8D48-8C261D59C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94CCB44-5B00-4C16-AEFF-1CC97EE20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9FB8E77-6115-47BC-9938-F7446179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D6406D4-D675-47F7-B779-FBC8EC880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0B31C5-17DD-451F-B7E1-9EB7AEA9D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6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AB185-C849-4933-9109-6F6520D44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01C0063-9FF2-41CC-A5FE-2660ED9F27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25451E-4324-41D9-B85C-E4BEBC7AC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CE0866-4743-4FDA-A598-634077C8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1B8794-7FC5-42E1-A233-77BC8958C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2A767E-1853-4F68-B075-5D63914F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293E37-CBA0-4B2B-B1AC-AA3CFBE5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AEF69E-8FE1-4183-B4C1-C3295DDB9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7F3638-6071-4B2B-A4A5-335959EC0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C3A56-1972-4BB6-BB02-EAA9C57DF98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B1DA49-557B-4DA2-A354-5480865D7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2E01D1-D536-4E04-B974-0375DBC532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817EF-0CF6-406E-8C70-0AD6DCE71A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43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genjuridico.com.br/2015/04/27/principio-da-cooperacao/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llore.com/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genjuridico.com.br/2015/04/06/livre-convencimento-motivado-cpc/" TargetMode="External"/><Relationship Id="rId2" Type="http://schemas.openxmlformats.org/officeDocument/2006/relationships/hyperlink" Target="http://www.conjur.com.br/2013-abr-15/lenio-streck-assim-cada-analisa-acordo-convencimento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j.gov.br/webstj/processo/justica/jurisprudencia.asp?tipo=num_pro&amp;valor=Ag%20961322" TargetMode="Externa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genjuridico.com.br/2016/02/22/novo-cpc-industria-dano-moral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981200" y="-27384"/>
            <a:ext cx="8229600" cy="4536504"/>
          </a:xfrm>
        </p:spPr>
        <p:txBody>
          <a:bodyPr>
            <a:normAutofit/>
          </a:bodyPr>
          <a:lstStyle/>
          <a:p>
            <a:pPr algn="ctr"/>
            <a:br>
              <a:rPr lang="pt-BR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</a:br>
            <a:r>
              <a:rPr lang="pt-BR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EPD</a:t>
            </a:r>
            <a:br>
              <a:rPr lang="pt-BR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</a:br>
            <a:br>
              <a:rPr lang="pt-BR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</a:b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Princípios Processuais</a:t>
            </a:r>
            <a:b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</a:b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 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981200" y="4869160"/>
            <a:ext cx="82912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Prof. Luiz Dellore </a:t>
            </a:r>
          </a:p>
        </p:txBody>
      </p:sp>
    </p:spTree>
    <p:extLst>
      <p:ext uri="{BB962C8B-B14F-4D97-AF65-F5344CB8AC3E}">
        <p14:creationId xmlns:p14="http://schemas.microsoft.com/office/powerpoint/2010/main" val="412231144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313896" y="1268761"/>
            <a:ext cx="94369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EMENTA Agravo regimental no recurso extraordinário com agravo. Direito Civil. Prequestionamento. Ausência. Usucapião. Requisitos. </a:t>
            </a:r>
            <a:r>
              <a:rPr lang="pt-BR" u="sng" dirty="0"/>
              <a:t>Legislação infraconstitucional. Ofensa reflexa</a:t>
            </a:r>
            <a:r>
              <a:rPr lang="pt-BR" dirty="0"/>
              <a:t>. Fatos e provas. Reexame. Impossibilidade. Precedentes. (...)</a:t>
            </a:r>
          </a:p>
          <a:p>
            <a:pPr algn="just"/>
            <a:r>
              <a:rPr lang="pt-BR" dirty="0"/>
              <a:t>2. A afronta aos </a:t>
            </a:r>
            <a:r>
              <a:rPr lang="pt-BR" u="sng" dirty="0"/>
              <a:t>princípios da legalidade, do devido processo legal, da ampla defesa, do contraditório, dos limites da coisa julgada ou da prestação jurisdicional</a:t>
            </a:r>
            <a:r>
              <a:rPr lang="pt-BR" dirty="0"/>
              <a:t>, quando depende, para ser reconhecida como tal, da análise de normas infraconstitucionais, configura apenas </a:t>
            </a:r>
            <a:r>
              <a:rPr lang="pt-BR" u="sng" dirty="0"/>
              <a:t>ofensa indireta ou reflexa à Constituição Federal</a:t>
            </a:r>
            <a:r>
              <a:rPr lang="pt-BR" dirty="0"/>
              <a:t>. </a:t>
            </a:r>
          </a:p>
          <a:p>
            <a:pPr algn="just"/>
            <a:r>
              <a:rPr lang="pt-BR" dirty="0"/>
              <a:t>3. Inviável, em recurso extraordinário, o reexame dos fatos e das provas dos autos e a análise da legislação infraconstitucional. Incidência das Súmulas </a:t>
            </a:r>
            <a:r>
              <a:rPr lang="pt-BR" dirty="0" err="1"/>
              <a:t>nºs</a:t>
            </a:r>
            <a:r>
              <a:rPr lang="pt-BR" dirty="0"/>
              <a:t> 279 e 636/STF. </a:t>
            </a:r>
          </a:p>
          <a:p>
            <a:pPr algn="just"/>
            <a:r>
              <a:rPr lang="pt-BR" dirty="0"/>
              <a:t>4. Agravo regimental não provido, com imposição de multa de 1% do valor atualizado da causa (art. 1.021, § 4º, do CPC</a:t>
            </a:r>
            <a:r>
              <a:rPr lang="pt-BR"/>
              <a:t>). </a:t>
            </a:r>
          </a:p>
          <a:p>
            <a:pPr algn="just"/>
            <a:r>
              <a:rPr lang="pt-BR"/>
              <a:t>5</a:t>
            </a:r>
            <a:r>
              <a:rPr lang="pt-BR" dirty="0"/>
              <a:t>. Havendo prévia fixação de honorários advocatícios pelas instâncias de origem, seu valor monetário será majorado em 10% (dez por cento) em desfavor da parte recorrente, nos termos do art. 85, § 11, do Código de Processo Civil, observados os limites dos §§ 2º e 3º do referido artigo e a eventual concessão de justiça gratuita.</a:t>
            </a:r>
          </a:p>
          <a:p>
            <a:pPr algn="just"/>
            <a:r>
              <a:rPr lang="pt-BR" dirty="0"/>
              <a:t>(ARE 1143628 </a:t>
            </a:r>
            <a:r>
              <a:rPr lang="pt-BR" dirty="0" err="1"/>
              <a:t>AgR</a:t>
            </a:r>
            <a:r>
              <a:rPr lang="pt-BR" dirty="0"/>
              <a:t>, Relator(a):  Min. DIAS TOFFOLI (Presidente), Tribunal Pleno, julgado em 19/11/2018, PROCESSO ELETRÔNICO DJe-267 DIVULG 12-12-2018 PUBLIC 13-12-2018)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61720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824878"/>
            <a:ext cx="698477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>
                <a:latin typeface="Arial" pitchFamily="34" charset="0"/>
                <a:cs typeface="Arial" pitchFamily="34" charset="0"/>
              </a:rPr>
              <a:t>PRINCÍPIOS TAMBÉM PREVISTOS NA CF</a:t>
            </a:r>
          </a:p>
          <a:p>
            <a:pPr algn="just"/>
            <a:endParaRPr lang="pt-BR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3</a:t>
            </a:r>
            <a:r>
              <a:rPr lang="pt-BR" altLang="pt-BR" sz="2400" b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Não se excluirá da apreciação jurisdicional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ameaça ou lesão a direito.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4</a:t>
            </a:r>
            <a:r>
              <a:rPr lang="pt-BR" altLang="pt-BR" sz="2400" b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As partes têm o direito de obter em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prazo razoável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 solução integral do mérito, incluída a atividade satisfativa.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7</a:t>
            </a:r>
            <a:r>
              <a:rPr lang="pt-BR" altLang="pt-BR" sz="2400" b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É assegurada às partes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paridade de tratamento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em relação ao exercício de direitos e faculdades processuais, aos meios de defesa, aos ônus, aos deveres e à aplicação de sanções processuais, competindo ao juiz zelar pelo efetivo contraditório.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76755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8º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Ao aplicar o ordenamento jurídico, o juiz atenderá aos fins sociais e às exigências do bem comum, resguardando e promovendo a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dignidade da pessoa humana e observando a proporcionalidade, a razoabilidade, a legalidade, a publicidade e a eficiência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9</a:t>
            </a:r>
            <a:r>
              <a:rPr lang="pt-BR" altLang="pt-BR" sz="2400" b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Não se proferirá decisão contra uma das partes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sem que ela seja previamente ouvida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11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 Todos os julgamentos dos órgãos do Poder Judiciário serão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públicos, e fundamentadas todas as decisões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sob pena de nulidade.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9515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OUTROS PRINCÍPIOS EXPRESSAMENTE PREVISTOS NO INÍCIO DO CPC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2</a:t>
            </a:r>
            <a:r>
              <a:rPr lang="pt-BR" sz="2400" b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O processo começa por 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iniciativa da parte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se desenvolve por impulso oficial, salvo as exceções previstas em lei.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5</a:t>
            </a:r>
            <a:r>
              <a:rPr lang="pt-BR" altLang="pt-BR" sz="2400" b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Aquele que de qualquer forma participa do processo deve comportar-se de acordo com a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boa-fé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348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0"/>
            <a:ext cx="6984776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6º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Todos os sujeitos do processo devem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cooperar entre si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para que se obtenha, em tempo razoável, decisão de mérito justa e efetiva. (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cooperação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10.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juiz não pode decidir, em grau algum de jurisdição, com base em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fundamento a respeito do qual não se tenha dado às partes oportunidade de se manifestar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ainda que se trate de matéria sobre a qual deva decidir de ofício. (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vedação de decisão surpresa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pt-BR" alt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12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 Os juízes e os tribunais deverão obedecer à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ordem cronológica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de conclusão para proferir sentença ou acórdão (redação original).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0052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0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3) PRINCÍPIOS EM ESPÉCIE</a:t>
            </a:r>
          </a:p>
        </p:txBody>
      </p:sp>
    </p:spTree>
    <p:extLst>
      <p:ext uri="{BB962C8B-B14F-4D97-AF65-F5344CB8AC3E}">
        <p14:creationId xmlns:p14="http://schemas.microsoft.com/office/powerpoint/2010/main" val="92560791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982715"/>
            <a:ext cx="766221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itchFamily="34" charset="0"/>
                <a:cs typeface="Arial" pitchFamily="34" charset="0"/>
              </a:rPr>
              <a:t>1) PRINCÍPIO DA COOPERAÇÃO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CPC, art. 6º. 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Todos os sujeitos do processo devem </a:t>
            </a:r>
            <a:r>
              <a:rPr lang="pt-BR" alt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cooperar entre si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para que se obtenha, em tempo razoável, decisão de mérito justa e efetiva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 que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não é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esse princípio? 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juiz ajudar a parte na procedência do pedido;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partes se ajudarem mutuamente;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contencioso sem disputa.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>
                <a:hlinkClick r:id="rId2"/>
              </a:rPr>
              <a:t>http://genjuridico.com.br/2015/04/27/principio-da-cooperacao/</a:t>
            </a:r>
            <a:r>
              <a:rPr lang="en-US" sz="2400" dirty="0"/>
              <a:t>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640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797510"/>
            <a:ext cx="69847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que é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o princípio da cooperação?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mandado de citação deve trazer o prazo para contestação (art. 250, III);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juiz, ao determinar a emenda, indicar qual o ponto a ser corrigido (art. 321);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juiz deve indicar de quem é o ônus da prova (art. 357, III); 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réu, ao apontar que é parte ilegítima, indica quem deve figurar no polo passivo (art. 339);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advogado intima a testemunha (art. 455);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perícia consensual (art. 471);</a:t>
            </a:r>
          </a:p>
          <a:p>
            <a:pPr marL="342900" indent="-342900" algn="just">
              <a:buFontTx/>
              <a:buChar char="-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saneamento compartilhado (art. 357, § 3º);</a:t>
            </a:r>
          </a:p>
          <a:p>
            <a:pPr marL="342900" indent="-342900" algn="just">
              <a:buFontTx/>
              <a:buChar char="-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o que mais, em tempos de corona vírus?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055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itchFamily="34" charset="0"/>
                <a:cs typeface="Arial" pitchFamily="34" charset="0"/>
              </a:rPr>
              <a:t>2) JULGAMENTO EM ORDEM CRONOLÓGICA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CPC, art. 12. 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Os juízes e os tribunais </a:t>
            </a:r>
            <a:r>
              <a:rPr lang="pt-BR" alt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deverão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obedecer à </a:t>
            </a:r>
            <a:r>
              <a:rPr lang="pt-BR" alt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ordem cronológica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de conclusão para proferir sentença ou acórdão.</a:t>
            </a:r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 próprio artigo traz uma série de exceções.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§ 2o Estão excluídos da regra do caput: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- sentenças proferidas em audiência / improcedência liminar do pedido;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- o julgamento de processos em bloco para aplicação de tese firmada em repetitivos;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- decisões sem mérito e monocráticas de relator</a:t>
            </a:r>
          </a:p>
        </p:txBody>
      </p:sp>
    </p:spTree>
    <p:extLst>
      <p:ext uri="{BB962C8B-B14F-4D97-AF65-F5344CB8AC3E}">
        <p14:creationId xmlns:p14="http://schemas.microsoft.com/office/powerpoint/2010/main" val="3053551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279576" y="1124744"/>
            <a:ext cx="69847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Redação atual (que entrou em vigor).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Art. 12.  Os juízes e os tribunais atenderão,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preferencialmente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, à ordem cronológica de conclusão para proferir sentença ou acórdão. 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(Redação dada pela Lei nº 13.256, de 2016)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§ 1º A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lista de processos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aptos a julgamento deverá estar permanentemente à disposição para consulta pública em cartório e na rede mundial de computadores.</a:t>
            </a:r>
          </a:p>
        </p:txBody>
      </p:sp>
    </p:spTree>
    <p:extLst>
      <p:ext uri="{BB962C8B-B14F-4D97-AF65-F5344CB8AC3E}">
        <p14:creationId xmlns:p14="http://schemas.microsoft.com/office/powerpoint/2010/main" val="26909586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6" y="1052736"/>
            <a:ext cx="7374188" cy="559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Prof. Luiz Dellore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Mestre e doutor em Processo Civil (USP)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Mestre em Constitucional (PUC/SP)</a:t>
            </a:r>
          </a:p>
          <a:p>
            <a:pPr algn="ctr">
              <a:spcBef>
                <a:spcPct val="0"/>
              </a:spcBef>
            </a:pP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Visiting Scholar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Syracuse e Cornell </a:t>
            </a: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Universities</a:t>
            </a: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Professor da EPD, Mackenzie e IBMEC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Advogado da Caixa Econômica Federal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Consultor jurídico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Ex-assessor de Ministro do STJ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Membro </a:t>
            </a:r>
            <a:r>
              <a:rPr lang="pt-BR" altLang="pt-BR" sz="2400">
                <a:latin typeface="Arial" panose="020B0604020202020204" pitchFamily="34" charset="0"/>
                <a:cs typeface="Arial" panose="020B0604020202020204" pitchFamily="34" charset="0"/>
              </a:rPr>
              <a:t>do IBDP, IIDP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 diretor do Ceapro </a:t>
            </a:r>
          </a:p>
          <a:p>
            <a:pPr algn="ctr">
              <a:spcBef>
                <a:spcPct val="0"/>
              </a:spcBef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www.dellore.com</a:t>
            </a: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facebook.com/</a:t>
            </a: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luizdellore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LinkedIn: Luiz Dellore</a:t>
            </a:r>
          </a:p>
          <a:p>
            <a:pPr algn="ctr">
              <a:spcBef>
                <a:spcPct val="0"/>
              </a:spcBef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Instagram: @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luizdellore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: @</a:t>
            </a: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dellore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1726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0"/>
            <a:ext cx="69847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 previsão, caso não observada, tem sanção processual ou ao magistrado?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100" i="1" dirty="0">
                <a:latin typeface="Arial" pitchFamily="34" charset="0"/>
                <a:cs typeface="Arial" pitchFamily="34" charset="0"/>
              </a:rPr>
              <a:t>Art. 153.  O </a:t>
            </a:r>
            <a:r>
              <a:rPr lang="pt-BR" sz="2100" i="1" u="sng" dirty="0">
                <a:latin typeface="Arial" pitchFamily="34" charset="0"/>
                <a:cs typeface="Arial" pitchFamily="34" charset="0"/>
              </a:rPr>
              <a:t>escrivão</a:t>
            </a:r>
            <a:r>
              <a:rPr lang="pt-BR" sz="2100" i="1" dirty="0">
                <a:latin typeface="Arial" pitchFamily="34" charset="0"/>
                <a:cs typeface="Arial" pitchFamily="34" charset="0"/>
              </a:rPr>
              <a:t> ou chefe de secretaria </a:t>
            </a:r>
            <a:r>
              <a:rPr lang="pt-BR" sz="2100" i="1" u="sng" dirty="0">
                <a:latin typeface="Arial" pitchFamily="34" charset="0"/>
                <a:cs typeface="Arial" pitchFamily="34" charset="0"/>
              </a:rPr>
              <a:t>deverá obedecer à ordem cronológica</a:t>
            </a:r>
            <a:r>
              <a:rPr lang="pt-BR" sz="2100" i="1" dirty="0">
                <a:latin typeface="Arial" pitchFamily="34" charset="0"/>
                <a:cs typeface="Arial" pitchFamily="34" charset="0"/>
              </a:rPr>
              <a:t> de recebimento para publicação e efetivação dos pronunciamentos judiciais.</a:t>
            </a:r>
          </a:p>
          <a:p>
            <a:pPr algn="just"/>
            <a:endParaRPr lang="pt-BR" sz="5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100" i="1" dirty="0">
                <a:latin typeface="Arial" pitchFamily="34" charset="0"/>
                <a:cs typeface="Arial" pitchFamily="34" charset="0"/>
              </a:rPr>
              <a:t>Art. 153.  O escrivão ou o chefe de secretaria atenderá, </a:t>
            </a:r>
            <a:r>
              <a:rPr lang="pt-BR" sz="2100" i="1" u="sng" dirty="0">
                <a:latin typeface="Arial" pitchFamily="34" charset="0"/>
                <a:cs typeface="Arial" pitchFamily="34" charset="0"/>
              </a:rPr>
              <a:t>preferencialmente</a:t>
            </a:r>
            <a:r>
              <a:rPr lang="pt-BR" sz="2100" i="1" dirty="0">
                <a:latin typeface="Arial" pitchFamily="34" charset="0"/>
                <a:cs typeface="Arial" pitchFamily="34" charset="0"/>
              </a:rPr>
              <a:t>, à ordem cronológica de recebimento para publicação e efetivação dos pronunciamentos judiciais.  (Redação dada pela Lei nº 13.256, de 2016) </a:t>
            </a:r>
          </a:p>
          <a:p>
            <a:pPr algn="just"/>
            <a:endParaRPr lang="pt-BR" sz="5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§ 5o Constatada a preterição, o juiz determinará o imediato cumprimento do ato e a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instauração de processo administrativo disciplinar contra o servidor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41675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945891"/>
            <a:ext cx="69847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Enunciados ENFAM (Escola Nacional de Formação e Aperfeiçoamento de Magistrados):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- O rol do art. 12, § 2º, do CPC/2015 é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exemplificativo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, de modo que o juiz poderá, fundamentadamente, proferir sentença ou acórdão fora da ordem cronológica de conclusão, desde que preservadas a moralidade, a publicidade, a impessoalidade e a eficiência na gestão da unidade judiciária.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- A violação das regras dos arts. 12 e 153 do CPC/2015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não é causa de nulidade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dos atos praticados no processo decidido/cumprido fora da ordem cronológica, tampouco caracteriza, por si só,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parcialidade do julgador ou do serventuário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40157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itchFamily="34" charset="0"/>
                <a:cs typeface="Arial" pitchFamily="34" charset="0"/>
              </a:rPr>
              <a:t>3) PRINCÍPIO DO CONTRADITÓRIO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É positivado no art. 5º da CF:</a:t>
            </a:r>
          </a:p>
          <a:p>
            <a:pPr marL="719138" algn="just"/>
            <a:r>
              <a:rPr lang="pt-BR" sz="2400" i="1" dirty="0">
                <a:latin typeface="Arial" pitchFamily="34" charset="0"/>
                <a:cs typeface="Arial" pitchFamily="34" charset="0"/>
              </a:rPr>
              <a:t>LV - aos litigantes, em processo judicial ou administrativo, e aos acusados em geral são assegurados o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contraditório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e ampla defesa, com os meios e recursos a ela inerentes.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Também presente no CPC, art. 9º.</a:t>
            </a:r>
          </a:p>
          <a:p>
            <a:pPr marL="719138" algn="just"/>
            <a:r>
              <a:rPr lang="pt-BR" sz="2400" i="1" dirty="0">
                <a:latin typeface="Arial" pitchFamily="34" charset="0"/>
                <a:cs typeface="Arial" pitchFamily="34" charset="0"/>
              </a:rPr>
              <a:t>Não se proferirá decisão contra uma das partes sem que ela seja previamente ouvida.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Há exceções?</a:t>
            </a:r>
          </a:p>
        </p:txBody>
      </p:sp>
    </p:spTree>
    <p:extLst>
      <p:ext uri="{BB962C8B-B14F-4D97-AF65-F5344CB8AC3E}">
        <p14:creationId xmlns:p14="http://schemas.microsoft.com/office/powerpoint/2010/main" val="27764645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Positivação da regra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audiatur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et altera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pars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cujo contraponto é o pedido de liminar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inaudita altera parte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Exceções, em que o contraditório é diferido: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Parágrafo único.  O disposto no caput não se aplica: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I - à tutela provisória de urgência;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II - às hipóteses de tutela da evidência previstas no art. 311, incisos II e III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(súmula vinculante)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III - à decisão prevista no art. 701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(tutela da evidência na monitória)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22293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 contraditório pode ser entendido por um binômio: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informação e manifestação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 primeiro é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indispensável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(a parte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deve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estar ciente do ato da outra parte – e do processo).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 segundo, é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possível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(a parte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pode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mesmo ciente, não se manifestar).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Porém, busca o CPC15 um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contraditório efetivo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informação, manifestação e resposta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do Judiciário.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Exemplo: vedação das decisões-surpresa.</a:t>
            </a:r>
          </a:p>
        </p:txBody>
      </p:sp>
    </p:spTree>
    <p:extLst>
      <p:ext uri="{BB962C8B-B14F-4D97-AF65-F5344CB8AC3E}">
        <p14:creationId xmlns:p14="http://schemas.microsoft.com/office/powerpoint/2010/main" val="7447451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Seria isso algo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distinto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do contraditório? 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Art. 10.  O juiz não pode decidir, em grau algum de jurisdição, com base em fundamento a respeito do qual não se tenha dado às partes oportunidade de se manifestar, ainda que se trate de matéria sobre a qual deva decidir de ofício.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Para quais situações isso se aplica?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Prescrição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Seria para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todas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as hipóteses ou há exceções?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Improcedência liminar?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(CPC, art. 322).</a:t>
            </a:r>
          </a:p>
        </p:txBody>
      </p:sp>
    </p:spTree>
    <p:extLst>
      <p:ext uri="{BB962C8B-B14F-4D97-AF65-F5344CB8AC3E}">
        <p14:creationId xmlns:p14="http://schemas.microsoft.com/office/powerpoint/2010/main" val="30891817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Enunciados ENFAM a respeito do tema. 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- Entende-se por “fundamento” referido no art. 10 do CPC/2015 o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substrato fático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que orienta o pedido, e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não o enquadramento jurídico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atribuído pelas partes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- É desnecessário ouvir as partes quando a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manifestação não puder influenciar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na solução da causa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- Na declaração de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incompetência absoluta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não se aplica o disposto no art. 10, parte final, do CPC/2015.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237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4) PRINCÍPIO DISPOSITIVO OU DA INÉRCIA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Brocardo latino: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ne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procedat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judex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ex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officio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Princípio que confirma que o Poder Judiciário é inerte, as partes é que dispõem da possibilidade de ingressar em juízo. 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Ninguém será compelido a ingressar em juízo e não pode o juiz fazê-lo de ofício.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Por quê?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Imparcialidade.</a:t>
            </a:r>
          </a:p>
        </p:txBody>
      </p:sp>
    </p:spTree>
    <p:extLst>
      <p:ext uri="{BB962C8B-B14F-4D97-AF65-F5344CB8AC3E}">
        <p14:creationId xmlns:p14="http://schemas.microsoft.com/office/powerpoint/2010/main" val="294903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Previsto no CPC, art. 2º:</a:t>
            </a:r>
          </a:p>
          <a:p>
            <a:pPr marL="719138" algn="just"/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O processo começa por </a:t>
            </a:r>
            <a:r>
              <a:rPr 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iniciativa da parte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e se desenvolve por </a:t>
            </a:r>
            <a:r>
              <a:rPr 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impulso oficial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, salvo as exceções previstas em lei.</a:t>
            </a:r>
          </a:p>
          <a:p>
            <a:pPr marL="719138" algn="just"/>
            <a:endParaRPr lang="pt-B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Princípios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dispositivo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do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impulso oficial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Quais exceções?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Quando juiz puder atuar de ofício.</a:t>
            </a:r>
          </a:p>
          <a:p>
            <a:pPr algn="just"/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(expressão aparece 56 vezes no CPC15; ex: pressupostos processuais e condições da ação – art. 337, § 5º).</a:t>
            </a:r>
          </a:p>
        </p:txBody>
      </p:sp>
    </p:spTree>
    <p:extLst>
      <p:ext uri="{BB962C8B-B14F-4D97-AF65-F5344CB8AC3E}">
        <p14:creationId xmlns:p14="http://schemas.microsoft.com/office/powerpoint/2010/main" val="425686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Ainda, a respeito do princípio dispositivo e atuação do magistrado, ganha relevo a discussão relacionada ao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ativismo judicial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Decorre do princípio dispositivo 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princípio da congruência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Se o Judiciário somente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se movimenta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quando provocado (princípio dispositivo), o PJ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não pode conceder algo além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do que foi pleiteado pela parte (decisão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extra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ou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ultra petita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 princípio consta de 2 dispositivos do CPC.</a:t>
            </a:r>
          </a:p>
        </p:txBody>
      </p:sp>
    </p:spTree>
    <p:extLst>
      <p:ext uri="{BB962C8B-B14F-4D97-AF65-F5344CB8AC3E}">
        <p14:creationId xmlns:p14="http://schemas.microsoft.com/office/powerpoint/2010/main" val="102733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78197" y="1268761"/>
            <a:ext cx="698477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>
                <a:latin typeface="Arial" pitchFamily="34" charset="0"/>
                <a:cs typeface="Arial" pitchFamily="34" charset="0"/>
              </a:rPr>
              <a:t>Roteiro da exposição:</a:t>
            </a:r>
          </a:p>
          <a:p>
            <a:pPr algn="just"/>
            <a:endParaRPr lang="pt-BR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600" dirty="0">
                <a:latin typeface="Arial" pitchFamily="34" charset="0"/>
                <a:cs typeface="Arial" pitchFamily="34" charset="0"/>
              </a:rPr>
              <a:t>1) Princípios: conceito e relevância</a:t>
            </a:r>
          </a:p>
          <a:p>
            <a:pPr algn="just"/>
            <a:endParaRPr lang="pt-BR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600" dirty="0">
                <a:latin typeface="Arial" pitchFamily="34" charset="0"/>
                <a:cs typeface="Arial" pitchFamily="34" charset="0"/>
              </a:rPr>
              <a:t>2) Modificações do CPC15 quanto ao tema</a:t>
            </a:r>
          </a:p>
          <a:p>
            <a:pPr algn="just"/>
            <a:endParaRPr lang="pt-BR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600" dirty="0">
                <a:latin typeface="Arial" pitchFamily="34" charset="0"/>
                <a:cs typeface="Arial" pitchFamily="34" charset="0"/>
              </a:rPr>
              <a:t>3) Princípios em espécie </a:t>
            </a:r>
          </a:p>
          <a:p>
            <a:pPr algn="just"/>
            <a:r>
              <a:rPr lang="pt-BR" sz="2600" dirty="0">
                <a:latin typeface="Arial" pitchFamily="34" charset="0"/>
                <a:cs typeface="Arial" pitchFamily="34" charset="0"/>
              </a:rPr>
              <a:t>(previstos na Constituição e/ou no CPC15)</a:t>
            </a:r>
          </a:p>
        </p:txBody>
      </p:sp>
    </p:spTree>
    <p:extLst>
      <p:ext uri="{BB962C8B-B14F-4D97-AF65-F5344CB8AC3E}">
        <p14:creationId xmlns:p14="http://schemas.microsoft.com/office/powerpoint/2010/main" val="9012707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0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Art. 141.  O juiz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decidirá o mérito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nos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limites propostos pelas partes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sendo-lhe vedado conhecer de questões não suscitadas a cujo respeito a lei exige iniciativa da parte.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Art. 492.  É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vedado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ao juiz proferir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decisão de natureza diversa da pedida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bem como condenar a parte em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quantidade superior ou em objeto diverso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do que lhe foi demandado.</a:t>
            </a:r>
          </a:p>
        </p:txBody>
      </p:sp>
    </p:spTree>
    <p:extLst>
      <p:ext uri="{BB962C8B-B14F-4D97-AF65-F5344CB8AC3E}">
        <p14:creationId xmlns:p14="http://schemas.microsoft.com/office/powerpoint/2010/main" val="133520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5) PRINCÍPIO DA ORALIDADE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Oralidade pode ser: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(i)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modo de realização dos atos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do processo, quando são eles verbalmente concretizados (atos realizados em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audiência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);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(ii) em sentido amplo, como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princípio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processual (que acarreta a existência de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subprincípios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 princípio da oralidade estava presente no CPC/73 por meio de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diversos subprincípios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83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Mas, por que a preferência pela oralidade?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BENTHAM, no século XVIII, destacava 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superioridade do processo oral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ao escrito, apontando a possibilidade de se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perceber a verdade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“na fisionomia, no som da voz, na firmeza, na prontidão, nas emoções de medo, na simplicidade da inocência, no embaraço da má-fé”.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Será que isso se verifica hoje?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Sensível redução da oralidade no CPC15.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Supressões: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Afirmação de que o juiz deve colher “direta e pessoalmente” a prova (CPC73,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art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446, II – princípio da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imediatidade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).</a:t>
            </a:r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Previsão de que o juiz que aprecia a prova é o juiz que sentencia (CPC73, art. 132 – princípio da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identidade física do juiz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Mas, no sistema anterior, era aplicada a identidade física do juiz?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80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Redação original: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Art. 132. O juiz, titular ou substituto, que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iniciar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a audiência, concluirá a instrução, julgando a lide,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salvo se for transferido, promovido ou aposentado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; casos em que passará os autos ao seu sucessor. (...).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 </a:t>
            </a:r>
            <a:br>
              <a:rPr lang="pt-BR" sz="2400" i="1" dirty="0">
                <a:latin typeface="Arial" pitchFamily="34" charset="0"/>
                <a:cs typeface="Arial" pitchFamily="34" charset="0"/>
              </a:rPr>
            </a:br>
            <a:r>
              <a:rPr lang="pt-BR" sz="2400" dirty="0">
                <a:latin typeface="Arial" pitchFamily="34" charset="0"/>
                <a:cs typeface="Arial" pitchFamily="34" charset="0"/>
              </a:rPr>
              <a:t>Última redação: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Art. 132. O juiz, titular ou substituto, que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concluir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a audiência julgará a lide, salvo se estiver convocado, licenciado,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afastado por qualquer motivo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, promovido ou aposentado, casos em que passará os autos ao seu sucessor.</a:t>
            </a:r>
          </a:p>
        </p:txBody>
      </p:sp>
    </p:spTree>
    <p:extLst>
      <p:ext uri="{BB962C8B-B14F-4D97-AF65-F5344CB8AC3E}">
        <p14:creationId xmlns:p14="http://schemas.microsoft.com/office/powerpoint/2010/main" val="289610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 como era a jurisprudência?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IDENTIDADE FÍSICA. JUIZ.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FÉRIAS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  <a:br>
              <a:rPr lang="pt-BR" sz="2400" dirty="0">
                <a:latin typeface="Arial" pitchFamily="34" charset="0"/>
                <a:cs typeface="Arial" pitchFamily="34" charset="0"/>
              </a:rPr>
            </a:br>
            <a:r>
              <a:rPr lang="pt-B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juiz substituto pode proferir a sentença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quando 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juiz que concluiu a instrução processual entra em gozo de férias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sem que desse ato resulte ofensa ao princípio da identidade física do juiz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Na espécie, há farta prova colhida nos autos que parecem suficientes para que o magistrado substituto forme sua convicção para sentenciar. Precedentes citados: REsp 134.678-RS, DJ 12/4/1999, e REsp 262.631-RS, DJ 20/8/2001. REsp 650.594-MA, Rel. Min. Aldir Passarinho Junior, julgado em 26/10/2004.</a:t>
            </a:r>
            <a:endParaRPr lang="pt-BR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6577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0"/>
            <a:ext cx="698477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Mas restou algo da oralidade no CPC15?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Audiência inaugural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porém perante o mediador / conciliador (CPC, art. 334).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Princípio da concentração, sendo 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audiência una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 o juiz “devendo” proferir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sentença logo após a produção das provas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(assim,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imediatidade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Art. 365.  A audiência é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una e contínua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, podendo ser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excepcional e justificadamente cindida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na ausência de perito ou de testemunha, desde que haja concordância das partes.</a:t>
            </a:r>
          </a:p>
          <a:p>
            <a:pPr algn="just"/>
            <a:endParaRPr lang="pt-BR" sz="10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Mas, sempre assim?</a:t>
            </a:r>
          </a:p>
        </p:txBody>
      </p:sp>
    </p:spTree>
    <p:extLst>
      <p:ext uri="{BB962C8B-B14F-4D97-AF65-F5344CB8AC3E}">
        <p14:creationId xmlns:p14="http://schemas.microsoft.com/office/powerpoint/2010/main" val="104221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Não.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Art. 365, Parágrafo único.  Diante da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impossibilidade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de realização da instrução, do debate e do julgamento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no mesmo dia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, o juiz marcará seu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prosseguimento para a data mais próxima possível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, em pauta preferencial.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Além disso: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Art. 366.  Encerrado o debate ou oferecidas as razões finais, o juiz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proferirá sentença em audiência ou no prazo de 30 (trinta) dias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27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6) PRINCÍPIO DO (LIVRE?) CONVENCIMENTO MOTIVADO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CPC/73, art. 131. O juiz apreciará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livremente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a prova, atendendo aos fatos e circunstâncias constantes dos autos, ainda que não alegados pelas partes; mas deverá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indicar, na sentença, os motivos que </a:t>
            </a:r>
            <a:r>
              <a:rPr lang="pt-BR" sz="2400" u="sng" dirty="0" err="1">
                <a:latin typeface="Arial" pitchFamily="34" charset="0"/>
                <a:cs typeface="Arial" pitchFamily="34" charset="0"/>
              </a:rPr>
              <a:t>Ihe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 formaram o convencimento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CPC15, art. 371.  O juiz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apreciará a prova constante dos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autos, independentemente do sujeito que a tiver promovido, e indicará na decisão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as razões da formação de seu convencimento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226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759478" y="858414"/>
            <a:ext cx="771299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Acabou ou não o “livre” convencimento do magistrado?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Sim: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Lênio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Streck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“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Se todos têm livre convencimento, ninguém tem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E assim forma-se o caos.”</a:t>
            </a:r>
          </a:p>
          <a:p>
            <a:pPr algn="just"/>
            <a:r>
              <a:rPr lang="pt-BR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pt-BR" sz="2000" dirty="0">
                <a:latin typeface="Arial" pitchFamily="34" charset="0"/>
                <a:cs typeface="Arial" pitchFamily="34" charset="0"/>
                <a:hlinkClick r:id="rId2"/>
              </a:rPr>
              <a:t>http://www.conjur.com.br/2013-abr-15/</a:t>
            </a:r>
            <a:r>
              <a:rPr lang="pt-BR" sz="2000" dirty="0" err="1">
                <a:latin typeface="Arial" pitchFamily="34" charset="0"/>
                <a:cs typeface="Arial" pitchFamily="34" charset="0"/>
                <a:hlinkClick r:id="rId2"/>
              </a:rPr>
              <a:t>lenio</a:t>
            </a:r>
            <a:r>
              <a:rPr lang="pt-BR" sz="2000" dirty="0">
                <a:latin typeface="Arial" pitchFamily="34" charset="0"/>
                <a:cs typeface="Arial" pitchFamily="34" charset="0"/>
                <a:hlinkClick r:id="rId2"/>
              </a:rPr>
              <a:t>-</a:t>
            </a:r>
            <a:r>
              <a:rPr lang="pt-BR" sz="2000" dirty="0" err="1">
                <a:latin typeface="Arial" pitchFamily="34" charset="0"/>
                <a:cs typeface="Arial" pitchFamily="34" charset="0"/>
                <a:hlinkClick r:id="rId2"/>
              </a:rPr>
              <a:t>streck</a:t>
            </a:r>
            <a:r>
              <a:rPr lang="pt-BR" sz="2000" dirty="0">
                <a:latin typeface="Arial" pitchFamily="34" charset="0"/>
                <a:cs typeface="Arial" pitchFamily="34" charset="0"/>
                <a:hlinkClick r:id="rId2"/>
              </a:rPr>
              <a:t>-assim-cada-analisa-acordo-convencimento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Não: Fernando Gajardoni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“(...) na Justiça dos homens o fator humano é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insuprimível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Por isso,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enquanto os julgamentos forem humanos, a livre convicção do julgador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dentro de algumas importantes balizas, sempre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estará presente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” </a:t>
            </a:r>
          </a:p>
          <a:p>
            <a:pPr algn="just"/>
            <a:r>
              <a:rPr lang="pt-BR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hlinkClick r:id="rId3"/>
              </a:rPr>
              <a:t>http://genjuridico.com.br/2015/04/06/livre-convencimento-motivado-cpc/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3016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r>
              <a:rPr lang="pt-BR" altLang="pt-BR" sz="2600" dirty="0">
                <a:latin typeface="Arial" panose="020B0604020202020204" pitchFamily="34" charset="0"/>
                <a:cs typeface="Arial" panose="020B0604020202020204" pitchFamily="34" charset="0"/>
              </a:rPr>
              <a:t>1) PRINCÍPIOS: CONCEITO E RELEVÂNCIA</a:t>
            </a:r>
          </a:p>
        </p:txBody>
      </p:sp>
    </p:spTree>
    <p:extLst>
      <p:ext uri="{BB962C8B-B14F-4D97-AF65-F5344CB8AC3E}">
        <p14:creationId xmlns:p14="http://schemas.microsoft.com/office/powerpoint/2010/main" val="1680193668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 princípio regula 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apreciação das provas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existentes nos autos.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Assim, o juiz não está vinculado a qualquer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prova em específico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mas ao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conjunto probatório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Portanto, não existem as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provas tarifadas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(no passado: regime da prova legal). 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Tanto é assim que 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juiz não está vinculado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à conclusão do perito no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laudo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(CPC, art. 479).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Mas, sempre o juiz pode se afastar do laudo?</a:t>
            </a:r>
          </a:p>
        </p:txBody>
      </p:sp>
    </p:spTree>
    <p:extLst>
      <p:ext uri="{BB962C8B-B14F-4D97-AF65-F5344CB8AC3E}">
        <p14:creationId xmlns:p14="http://schemas.microsoft.com/office/powerpoint/2010/main" val="129717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0"/>
            <a:ext cx="698477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Há hipóteses de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provas técnicas de alta confiabilidade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em que é muito difícil, para o magistrado, afastar a sua conclusão. </a:t>
            </a:r>
          </a:p>
          <a:p>
            <a:pPr algn="just"/>
            <a:endParaRPr lang="pt-BR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Basta imaginar, em uma investigação de paternidade, um exame de DNA.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Logo, o princípio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não dá ao juiz total liberdade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limite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ao (livre) convencimento é a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motivação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Assim, deve o juiz motivar na sentença a opção por determinadas provas na formação de sua convicção, considerando ainda as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regras legais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(ex: fato notório) e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máximas de experiências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(CPC, arts. 374 e 375).</a:t>
            </a:r>
            <a:endParaRPr lang="pt-BR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99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052737"/>
            <a:ext cx="7158163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300" dirty="0">
                <a:latin typeface="Arial" pitchFamily="34" charset="0"/>
                <a:cs typeface="Arial" pitchFamily="34" charset="0"/>
              </a:rPr>
              <a:t>PRÊMIO. SENA POSTERIOR. PERDA. BILHETE. Cuida-se de recurso em que se busca o </a:t>
            </a:r>
            <a:r>
              <a:rPr lang="pt-BR" sz="2300" u="sng" dirty="0">
                <a:latin typeface="Arial" pitchFamily="34" charset="0"/>
                <a:cs typeface="Arial" pitchFamily="34" charset="0"/>
              </a:rPr>
              <a:t>recebimento do prêmio referente ao sorteio</a:t>
            </a:r>
            <a:r>
              <a:rPr lang="pt-BR" sz="2300" dirty="0">
                <a:latin typeface="Arial" pitchFamily="34" charset="0"/>
                <a:cs typeface="Arial" pitchFamily="34" charset="0"/>
              </a:rPr>
              <a:t> da sena posterior. Não foi feito o pagamento reclamado pelo autor, uma vez que não fora apresentado o recibo comprobatório da aposta. </a:t>
            </a:r>
            <a:r>
              <a:rPr lang="pt-BR" sz="2300" u="sng" dirty="0">
                <a:latin typeface="Arial" pitchFamily="34" charset="0"/>
                <a:cs typeface="Arial" pitchFamily="34" charset="0"/>
              </a:rPr>
              <a:t>O autor perdeu seu comprovante</a:t>
            </a:r>
            <a:r>
              <a:rPr lang="pt-BR" sz="2300" dirty="0">
                <a:latin typeface="Arial" pitchFamily="34" charset="0"/>
                <a:cs typeface="Arial" pitchFamily="34" charset="0"/>
              </a:rPr>
              <a:t>. A exigência de que só existe </a:t>
            </a:r>
            <a:r>
              <a:rPr lang="pt-BR" sz="2300" u="sng" dirty="0">
                <a:latin typeface="Arial" pitchFamily="34" charset="0"/>
                <a:cs typeface="Arial" pitchFamily="34" charset="0"/>
              </a:rPr>
              <a:t>certa prova</a:t>
            </a:r>
            <a:r>
              <a:rPr lang="pt-BR" sz="2300" dirty="0">
                <a:latin typeface="Arial" pitchFamily="34" charset="0"/>
                <a:cs typeface="Arial" pitchFamily="34" charset="0"/>
              </a:rPr>
              <a:t> para a comprovação de fatos relevantes, tornou-se </a:t>
            </a:r>
            <a:r>
              <a:rPr lang="pt-BR" sz="2300" u="sng" dirty="0">
                <a:latin typeface="Arial" pitchFamily="34" charset="0"/>
                <a:cs typeface="Arial" pitchFamily="34" charset="0"/>
              </a:rPr>
              <a:t>ultrapassada na ciência processual, que hoje segue o princípio do livre convencimento motivado do juiz</a:t>
            </a:r>
            <a:r>
              <a:rPr lang="pt-BR" sz="2300" dirty="0">
                <a:latin typeface="Arial" pitchFamily="34" charset="0"/>
                <a:cs typeface="Arial" pitchFamily="34" charset="0"/>
              </a:rPr>
              <a:t>. O Min. Relator não afasta a relevância da necessidade do bilhete ou recibo, a fim de garantir o pagamento do prêmio, mas, segundo ele, o sistema do </a:t>
            </a:r>
            <a:r>
              <a:rPr lang="pt-BR" sz="2300" u="sng" dirty="0">
                <a:latin typeface="Arial" pitchFamily="34" charset="0"/>
                <a:cs typeface="Arial" pitchFamily="34" charset="0"/>
              </a:rPr>
              <a:t>livre convencimento judicial motivado melhor serve ao objetivo do sistema jurisdicional contemporâneo</a:t>
            </a:r>
            <a:r>
              <a:rPr lang="pt-BR" sz="2300" dirty="0">
                <a:latin typeface="Arial" pitchFamily="34" charset="0"/>
                <a:cs typeface="Arial" pitchFamily="34" charset="0"/>
              </a:rPr>
              <a:t>. </a:t>
            </a:r>
            <a:r>
              <a:rPr lang="pt-BR" sz="2300" u="sng" dirty="0">
                <a:latin typeface="Arial" pitchFamily="34" charset="0"/>
                <a:cs typeface="Arial" pitchFamily="34" charset="0"/>
              </a:rPr>
              <a:t>(...)</a:t>
            </a:r>
          </a:p>
        </p:txBody>
      </p:sp>
    </p:spTree>
    <p:extLst>
      <p:ext uri="{BB962C8B-B14F-4D97-AF65-F5344CB8AC3E}">
        <p14:creationId xmlns:p14="http://schemas.microsoft.com/office/powerpoint/2010/main" val="16100915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(...). 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Na hipótese, 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conjugação dos fatos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permite conferir veracidade às alegações do autor: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a explicação dos números escolhidos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; o fato de haver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só um ganhador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só o autor se apresentar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; o prêmio saiu para 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casa lotérica em que o autor sempre aposta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; o fato de o autor ter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reclamado o prêmio logo após o resultado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 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incineração do documento (matriz) pela CEF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ter sido feita ainda quando estava sub judice a questão do pagamento do prêmio. (...). REsp 636.175-PB, Rel. Min. Castro Filho, julgado em 2/2/2006.</a:t>
            </a:r>
          </a:p>
        </p:txBody>
      </p:sp>
    </p:spTree>
    <p:extLst>
      <p:ext uri="{BB962C8B-B14F-4D97-AF65-F5344CB8AC3E}">
        <p14:creationId xmlns:p14="http://schemas.microsoft.com/office/powerpoint/2010/main" val="30683476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7) PRINCÍPIO RELACIONADOS ÀS NULIDADES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 processo é muito ligado à observância das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formas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E é importante que assim seja, para garantir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segurança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aos litigantes.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Porém, a observância irrestrita das formas engessa o andamento do processo e acaba por possibilitar a utilização indevida de expedientes procedimentais para tumultuar o feito.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Dicotomia: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segurança necessária x burocracia indevida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32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0"/>
            <a:ext cx="698477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Assim, para evitar a declaração irrestrita de nulidades, existem alguns princípios.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Destaque para 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instrumentalidade das formas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(sempre limitada pelo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devido processo legal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pt-BR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Art. 277.  Quando a lei prescrever determinada forma, o juiz considerará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válido o ato se, realizado de outro modo, lhe alcançar a finalidade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 instrumentalidade é complementada pela máxima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pas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de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nullitè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sans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grief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10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Art. 282,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§ 1º O ato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não será repetido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nem sua falta será suprida quando não prejudicar a parte.</a:t>
            </a:r>
          </a:p>
        </p:txBody>
      </p:sp>
    </p:spTree>
    <p:extLst>
      <p:ext uri="{BB962C8B-B14F-4D97-AF65-F5344CB8AC3E}">
        <p14:creationId xmlns:p14="http://schemas.microsoft.com/office/powerpoint/2010/main" val="175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AG. TRASLADO. PROCURAÇÃO. AGRAVADO.</a:t>
            </a:r>
            <a:b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(…)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alguns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específicos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quais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ausente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cópia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procuração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outorgada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a um dos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advogados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subscritores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contrarrazões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recurso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especial, tem dado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temperamento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interpretação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do art. 525, I, do CPC,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acentuando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que,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estando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recorrido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representado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pelos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mesmos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procuradores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atendida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intimação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apresentar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contraminuta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recurso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especial,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ausente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qualquer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prejuízo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aplicando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princípio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3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instrumentalidade</a:t>
            </a:r>
            <a:r>
              <a:rPr lang="en-US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23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formas</a:t>
            </a:r>
            <a:r>
              <a:rPr lang="en-US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 e do </a:t>
            </a:r>
            <a:r>
              <a:rPr lang="en-US" sz="23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pas de </a:t>
            </a:r>
            <a:r>
              <a:rPr lang="en-US" sz="23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nullité</a:t>
            </a:r>
            <a:r>
              <a:rPr lang="en-US" sz="23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sans grief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 AgRg no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Ag 961.322-SP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Rel. para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acórdão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Min.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Honildo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Amaral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de Mello Castro (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Desembargador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convocado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do TJ-AP),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julgado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11/5/2010.</a:t>
            </a:r>
            <a:endParaRPr lang="pt-BR" sz="23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1433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 instrumentalidade pode ser percebida ainda na regra prevista no CPC, art. 282, § 2º: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§ 2º Quando puder decidir o mérito a favor da parte a quem aproveite a decretação da nulidade, o juiz não a pronunciará nem mandará repetir o ato ou suprir-lhe a falta.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Ou seja: ainda que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haja nulidade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ela não será reconhecida, se possível o julgamento do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mérito em favor daquele que alegou a nulidade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Como pedir isso na petição recursal?</a:t>
            </a:r>
          </a:p>
        </p:txBody>
      </p:sp>
    </p:spTree>
    <p:extLst>
      <p:ext uri="{BB962C8B-B14F-4D97-AF65-F5344CB8AC3E}">
        <p14:creationId xmlns:p14="http://schemas.microsoft.com/office/powerpoint/2010/main" val="415292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 base para a instrumentalidade é o princípio da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liberdade das formas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Art. 188.  Os atos e os termos processuais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independem de forma determinada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, salvo quando a lei expressamente a exigir, considerando-se válidos os que, realizados de outro modo, lhe preencham a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finalidade essencial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Contudo, é certo que isso não significa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total liberdade de formas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(novamente, limite é o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devido processo legal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).</a:t>
            </a:r>
            <a:endParaRPr lang="pt-BR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25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351584" y="980729"/>
            <a:ext cx="698477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300" dirty="0">
                <a:latin typeface="Arial" pitchFamily="34" charset="0"/>
                <a:cs typeface="Arial" pitchFamily="34" charset="0"/>
              </a:rPr>
              <a:t>Ora, o princípio da instrumentalidade das formas (CPC, art. 244), apesar de permear todo o sistema processual, </a:t>
            </a:r>
            <a:r>
              <a:rPr lang="pt-BR" sz="2300" u="sng" dirty="0">
                <a:latin typeface="Arial" pitchFamily="34" charset="0"/>
                <a:cs typeface="Arial" pitchFamily="34" charset="0"/>
              </a:rPr>
              <a:t>não pode ser aplicado se o vício procedimental implica violação aos princípios da ampla defesa, contraditório e devido processo legal</a:t>
            </a:r>
            <a:r>
              <a:rPr lang="pt-BR" sz="2300" dirty="0">
                <a:latin typeface="Arial" pitchFamily="34" charset="0"/>
                <a:cs typeface="Arial" pitchFamily="34" charset="0"/>
              </a:rPr>
              <a:t> (CF, art. 5º, LIV e LV). A </a:t>
            </a:r>
            <a:r>
              <a:rPr lang="pt-BR" sz="2300" u="sng" dirty="0">
                <a:latin typeface="Arial" pitchFamily="34" charset="0"/>
                <a:cs typeface="Arial" pitchFamily="34" charset="0"/>
              </a:rPr>
              <a:t>inexistência de publicação de pauta</a:t>
            </a:r>
            <a:r>
              <a:rPr lang="pt-BR" sz="2300" dirty="0">
                <a:latin typeface="Arial" pitchFamily="34" charset="0"/>
                <a:cs typeface="Arial" pitchFamily="34" charset="0"/>
              </a:rPr>
              <a:t> para o julgamento do agravo e o </a:t>
            </a:r>
            <a:r>
              <a:rPr lang="pt-BR" sz="2300" u="sng" dirty="0">
                <a:latin typeface="Arial" pitchFamily="34" charset="0"/>
                <a:cs typeface="Arial" pitchFamily="34" charset="0"/>
              </a:rPr>
              <a:t>julgamento sem a juntada de peça de defesa</a:t>
            </a:r>
            <a:r>
              <a:rPr lang="pt-BR" sz="2300" dirty="0">
                <a:latin typeface="Arial" pitchFamily="34" charset="0"/>
                <a:cs typeface="Arial" pitchFamily="34" charset="0"/>
              </a:rPr>
              <a:t> são vícios que não podem ser suplantados com base na aplicação da instrumentalidade – que não pode ser confundida com total liberdade de formas que implique impossibilidade de defesa da parte em desrespeito a princípio processual constitucional.</a:t>
            </a:r>
            <a:br>
              <a:rPr lang="pt-BR" sz="2300" dirty="0">
                <a:latin typeface="Arial" pitchFamily="34" charset="0"/>
                <a:cs typeface="Arial" pitchFamily="34" charset="0"/>
              </a:rPr>
            </a:br>
            <a:r>
              <a:rPr lang="pt-BR" sz="2300" dirty="0">
                <a:latin typeface="Arial" pitchFamily="34" charset="0"/>
                <a:cs typeface="Arial" pitchFamily="34" charset="0"/>
              </a:rPr>
              <a:t>(STJ, MC 018940, Ministro ANTONIO CARLOS FERREIRA, DJe 10/02/2012)</a:t>
            </a:r>
            <a:endParaRPr lang="pt-BR" sz="23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477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princípios são a base na qual se assenta qualquer ramo do direito, permeando toda sua aplicação. Podem estar positivados ou não.</a:t>
            </a:r>
          </a:p>
          <a:p>
            <a:pPr algn="just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princípios aqui discutidos, em grande parte, são também aplicados ao processo do trabalho, penal e eleitoral</a:t>
            </a:r>
          </a:p>
          <a:p>
            <a:pPr algn="just">
              <a:spcBef>
                <a:spcPct val="0"/>
              </a:spcBef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Para DE PLÁCIDO E SILVA, princípios são o 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“conjunto de regras ou preceitos, que se fixam para servir de norma a toda espécie de ação jurídica, traçando, assim, a conduta a ser tida em qualquer operação jurídica. Desse modo, exprimem sentido mais relevante que o da própria norma ou regra jurídica”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6253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0"/>
            <a:ext cx="69847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Complementam o sistema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principiológico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relacionado às nulidades: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princípio da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causalidade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pelo qual, decretada a nulidade de um ato, os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atos que dele decorrerem devem ter também a nulidade decretada.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princípio da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conservação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o qual determina que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não há nulidade dos atos que sejam independentes daquele que foi anulado.</a:t>
            </a:r>
          </a:p>
        </p:txBody>
      </p:sp>
    </p:spTree>
    <p:extLst>
      <p:ext uri="{BB962C8B-B14F-4D97-AF65-F5344CB8AC3E}">
        <p14:creationId xmlns:p14="http://schemas.microsoft.com/office/powerpoint/2010/main" val="382454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Art. 281.  Anulado o ato, consideram-se de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nenhum efeito todos os subsequentes que dele dependam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todavia, 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nulidade de uma parte do ato não prejudicará as outras que dela sejam independentes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Art. 283.  O erro de forma do processo acarreta unicamente a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anulação dos atos que não possam ser aproveitados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devendo ser praticados os que forem necessários a fim de se observarem as prescrições legais.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Parágrafo único.  Dar-se-á 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aproveitamento dos atos praticados desde que não resulte prejuízo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à defesa de qualquer parte</a:t>
            </a:r>
          </a:p>
        </p:txBody>
      </p:sp>
    </p:spTree>
    <p:extLst>
      <p:ext uri="{BB962C8B-B14F-4D97-AF65-F5344CB8AC3E}">
        <p14:creationId xmlns:p14="http://schemas.microsoft.com/office/powerpoint/2010/main" val="348529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Questões para debate: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1) Pode o juiz deferir tutela de urgência de ofício?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CPC/73, art. 273. O juiz poderá,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a requerimento da parte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, antecipar, total ou parcialmente, os efeitos da tutela pretendida no pedido inicial, desde que, existindo prova inequívoca, se convença da verossimilhança da alegação (...).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CPC15, Art. 300.  A tutela de urgência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será concedida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quando houver elementos que evidenciem a probabilidade do direito e o perigo de dano ou o risco ao resultado útil do processo.</a:t>
            </a:r>
          </a:p>
        </p:txBody>
      </p:sp>
    </p:spTree>
    <p:extLst>
      <p:ext uri="{BB962C8B-B14F-4D97-AF65-F5344CB8AC3E}">
        <p14:creationId xmlns:p14="http://schemas.microsoft.com/office/powerpoint/2010/main" val="32353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0"/>
            <a:ext cx="69847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>
                <a:latin typeface="Arial" pitchFamily="34" charset="0"/>
                <a:cs typeface="Arial" pitchFamily="34" charset="0"/>
              </a:rPr>
              <a:t>PROCESSUAL CIVIL. PREVIDENCIÁRIO. SALÁRIO-MATERNIDADE. TUTELA ANTECIPADA DE OFÍCIO CONCEDIDA NO ACÓRDÃO. ADMISSIBILIDADE EM HIPÓTESES EXCEPCIONAIS. (...)</a:t>
            </a:r>
          </a:p>
          <a:p>
            <a:pPr algn="just"/>
            <a:r>
              <a:rPr lang="pt-BR" sz="2200" dirty="0">
                <a:latin typeface="Arial" pitchFamily="34" charset="0"/>
                <a:cs typeface="Arial" pitchFamily="34" charset="0"/>
              </a:rPr>
              <a:t>5. A doutrina admite, em </a:t>
            </a:r>
            <a:r>
              <a:rPr lang="pt-BR" sz="2200" u="sng" dirty="0">
                <a:latin typeface="Arial" pitchFamily="34" charset="0"/>
                <a:cs typeface="Arial" pitchFamily="34" charset="0"/>
              </a:rPr>
              <a:t>hipóteses extremas, a concessão da tutela antecipada de ofício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 (...)</a:t>
            </a:r>
          </a:p>
          <a:p>
            <a:pPr algn="just"/>
            <a:r>
              <a:rPr lang="pt-BR" sz="2200" dirty="0">
                <a:latin typeface="Arial" pitchFamily="34" charset="0"/>
                <a:cs typeface="Arial" pitchFamily="34" charset="0"/>
              </a:rPr>
              <a:t>6. A jurisprudência do STJ não destoa em situações semelhantes, ao reconhecer que a </a:t>
            </a:r>
            <a:r>
              <a:rPr lang="pt-BR" sz="2200" u="sng" dirty="0">
                <a:latin typeface="Arial" pitchFamily="34" charset="0"/>
                <a:cs typeface="Arial" pitchFamily="34" charset="0"/>
              </a:rPr>
              <a:t>determinação de implementação imediata do benefício previdenciário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tem caráter mandamental, e não de execução provisória, e </a:t>
            </a:r>
            <a:r>
              <a:rPr lang="pt-BR" sz="2200" u="sng" dirty="0">
                <a:latin typeface="Arial" pitchFamily="34" charset="0"/>
                <a:cs typeface="Arial" pitchFamily="34" charset="0"/>
              </a:rPr>
              <a:t>independe, assim, de requerimento expresso da parte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 (...).</a:t>
            </a:r>
          </a:p>
          <a:p>
            <a:pPr algn="just"/>
            <a:r>
              <a:rPr lang="pt-BR" sz="2200" dirty="0">
                <a:latin typeface="Arial" pitchFamily="34" charset="0"/>
                <a:cs typeface="Arial" pitchFamily="34" charset="0"/>
              </a:rPr>
              <a:t>(REsp 1309137/MG, Rel. Ministro HERMAN BENJAMIN, SEGUNDA TURMA, julgado em 08/05/2012, DJe 22/05/2012) </a:t>
            </a:r>
          </a:p>
        </p:txBody>
      </p:sp>
    </p:spTree>
    <p:extLst>
      <p:ext uri="{BB962C8B-B14F-4D97-AF65-F5344CB8AC3E}">
        <p14:creationId xmlns:p14="http://schemas.microsoft.com/office/powerpoint/2010/main" val="22929403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0"/>
            <a:ext cx="69847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200" dirty="0">
                <a:latin typeface="Arial" charset="0"/>
              </a:rPr>
              <a:t>PROCESSO CIVIL. RECURSO ESPECIAL. AÇÃO CIVIL PÚBLICA. </a:t>
            </a:r>
            <a:r>
              <a:rPr lang="pt-BR" altLang="pt-BR" sz="2200" u="sng" dirty="0">
                <a:latin typeface="Arial" charset="0"/>
              </a:rPr>
              <a:t>TUTELA ANTECIPADA. NECESSIDADE DE REQUERIMENTO</a:t>
            </a:r>
            <a:r>
              <a:rPr lang="pt-BR" altLang="pt-BR" sz="2200" dirty="0">
                <a:latin typeface="Arial" charset="0"/>
              </a:rPr>
              <a:t>. DISSÍDIO JURISPRUDENCIAL. AUSENTE. (...)</a:t>
            </a:r>
          </a:p>
          <a:p>
            <a:pPr algn="just">
              <a:spcBef>
                <a:spcPct val="0"/>
              </a:spcBef>
            </a:pPr>
            <a:r>
              <a:rPr lang="pt-BR" altLang="pt-BR" sz="2200" dirty="0">
                <a:latin typeface="Arial" charset="0"/>
              </a:rPr>
              <a:t>4. </a:t>
            </a:r>
            <a:r>
              <a:rPr lang="pt-BR" altLang="pt-BR" sz="2200" u="sng" dirty="0">
                <a:latin typeface="Arial" charset="0"/>
              </a:rPr>
              <a:t>A possibilidade de o juiz poder determinar, de ofício, medidas que assegurem o resultado prático da tutela, dentre elas a fixação de astreintes (art. 84, §4º, do CDC), não se confunde com a concessão da própria tutela, que depende de pedido da parte</a:t>
            </a:r>
            <a:r>
              <a:rPr lang="pt-BR" altLang="pt-BR" sz="2200" dirty="0">
                <a:latin typeface="Arial" charset="0"/>
              </a:rPr>
              <a:t>, como qualquer outra tutela, de acordo com o </a:t>
            </a:r>
            <a:r>
              <a:rPr lang="pt-BR" altLang="pt-BR" sz="2200" b="1" u="sng" dirty="0">
                <a:latin typeface="Arial" charset="0"/>
              </a:rPr>
              <a:t>princípio da demanda</a:t>
            </a:r>
            <a:r>
              <a:rPr lang="pt-BR" altLang="pt-BR" sz="2200" dirty="0">
                <a:latin typeface="Arial" charset="0"/>
              </a:rPr>
              <a:t>, previsto nos art. 2º e 128 e 262 do CPC. (...) 6. </a:t>
            </a:r>
            <a:r>
              <a:rPr lang="pt-BR" altLang="pt-BR" sz="2200" u="sng" dirty="0">
                <a:latin typeface="Arial" charset="0"/>
              </a:rPr>
              <a:t>Impossibilidade de concessão de ofício da antecipação de tutela.</a:t>
            </a:r>
            <a:endParaRPr lang="pt-BR" altLang="pt-BR" sz="2200" dirty="0">
              <a:latin typeface="Arial" charset="0"/>
            </a:endParaRPr>
          </a:p>
          <a:p>
            <a:pPr algn="just">
              <a:spcBef>
                <a:spcPct val="0"/>
              </a:spcBef>
            </a:pPr>
            <a:r>
              <a:rPr lang="pt-BR" altLang="pt-BR" sz="2200" dirty="0">
                <a:latin typeface="Arial" charset="0"/>
              </a:rPr>
              <a:t>(REsp 1178500/SP, Rel. Ministra NANCY ANDRIGHI, TERCEIRA TURMA, julgado em 04/12/2012, DJe 18/12/2012)</a:t>
            </a:r>
          </a:p>
        </p:txBody>
      </p:sp>
    </p:spTree>
    <p:extLst>
      <p:ext uri="{BB962C8B-B14F-4D97-AF65-F5344CB8AC3E}">
        <p14:creationId xmlns:p14="http://schemas.microsoft.com/office/powerpoint/2010/main" val="224840864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300" dirty="0">
                <a:latin typeface="Arial" charset="0"/>
              </a:rPr>
              <a:t>PROCESSUAL CIVIL E PREVIDENCIÁRIO. RURAL. </a:t>
            </a:r>
            <a:r>
              <a:rPr lang="pt-BR" altLang="pt-BR" sz="2300" u="sng" dirty="0">
                <a:latin typeface="Arial" charset="0"/>
              </a:rPr>
              <a:t>APOSENTADORIA POR INVALIDEZ. CONCESSÃO DE </a:t>
            </a:r>
            <a:r>
              <a:rPr lang="pt-BR" altLang="pt-BR" sz="2300" b="1" u="sng" dirty="0">
                <a:latin typeface="Arial" charset="0"/>
              </a:rPr>
              <a:t>TUTELA ANTECIPADA DE OFÍCIO</a:t>
            </a:r>
            <a:r>
              <a:rPr lang="pt-BR" altLang="pt-BR" sz="2300" u="sng" dirty="0">
                <a:latin typeface="Arial" charset="0"/>
              </a:rPr>
              <a:t> PELA CORTE DE ORIGEM. ALEGAÇÃO DE AUSÊNCIA DE PEDIDO POR PARTE DO SEGURADO. PETIÇÃO INICIAL REDIGIDA DE FORMA SINGELA, MAS QUE CONTÉM OS ELEMENTOS QUE INDICAM OS FATOS, OS FUNDAMENTOS E O PEDIDO PARA A IMPLEMENTAÇÃO DO BENEFÍCIO A PARTIR DA CITAÇÃO, O QUE DENOTA PRETENSÃO PELO PROVIMENTO ANTECIPADO</a:t>
            </a:r>
            <a:r>
              <a:rPr lang="pt-BR" altLang="pt-BR" sz="2300" dirty="0">
                <a:latin typeface="Arial" charset="0"/>
              </a:rPr>
              <a:t>. (...). (REsp 1319769/GO, Rel. p/ Acórdão Ministro BENEDITO GONÇALVES, PRIMEIRA TURMA, julgado em 20/08/2013, DJe 20/09/2013).</a:t>
            </a:r>
            <a:endParaRPr lang="pt-BR" altLang="pt-BR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7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2) Cabe dano moral como pedido genérico? Ou isso viola algum princípio?</a:t>
            </a:r>
          </a:p>
          <a:p>
            <a:pPr algn="just"/>
            <a:endParaRPr lang="pt-BR" sz="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(...) 3. A recorrida formulou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pedido genérico de condenação, remetendo ao juízo a fixação do valor e da forma de pagamento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Logo, o arbitramento de indenização total no valor de R$ 108.000,00, em parcela única, não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configura vício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ultra petita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pois a prestação jurisdicional deu-se nos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exatos limites objetivos do pedido, com observância do princípio processual da congruência (CPC, arts. 2º, 128 e 460)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  <a:br>
              <a:rPr lang="pt-BR" sz="2400" dirty="0">
                <a:latin typeface="Arial" pitchFamily="34" charset="0"/>
                <a:cs typeface="Arial" pitchFamily="34" charset="0"/>
              </a:rPr>
            </a:br>
            <a:r>
              <a:rPr lang="pt-BR" sz="2400" dirty="0">
                <a:latin typeface="Arial" pitchFamily="34" charset="0"/>
                <a:cs typeface="Arial" pitchFamily="34" charset="0"/>
              </a:rPr>
              <a:t>(...) (REsp 688.536/PA, Rel. Ministra  DENISE ARRUDA, PRIMEIRA TURMA, julgado em 02.12.2006, DJ 18.12.2006 p. 314)</a:t>
            </a:r>
          </a:p>
        </p:txBody>
      </p:sp>
    </p:spTree>
    <p:extLst>
      <p:ext uri="{BB962C8B-B14F-4D97-AF65-F5344CB8AC3E}">
        <p14:creationId xmlns:p14="http://schemas.microsoft.com/office/powerpoint/2010/main" val="4274032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Isso permanece no CPC15?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Art. 292.  O valor da causa constará da petição inicial ou da reconvenção e será:</a:t>
            </a:r>
          </a:p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V - na ação indenizatória, </a:t>
            </a:r>
            <a:r>
              <a:rPr lang="pt-BR" sz="2400" i="1" u="sng" dirty="0">
                <a:latin typeface="Arial" pitchFamily="34" charset="0"/>
                <a:cs typeface="Arial" pitchFamily="34" charset="0"/>
              </a:rPr>
              <a:t>inclusive a fundada em dano moral, o valor pretendido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Evolução ou involução?</a:t>
            </a:r>
          </a:p>
          <a:p>
            <a:pPr algn="just"/>
            <a:endParaRPr lang="pt-BR" sz="2400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>
                <a:hlinkClick r:id="rId2"/>
              </a:rPr>
              <a:t>http://genjuridico.com.br/2016/02/22/novo-cpc-industria-dano-moral/</a:t>
            </a:r>
            <a:endParaRPr lang="pt-BR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00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 diferença entre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princípio e regra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é que a aplicação do primeiro é muito mais ampla, sem muitas limitações – ao passo que as regras são aplicáveis para determinadas situações específicas, previstas em si mesmas.</a:t>
            </a:r>
          </a:p>
          <a:p>
            <a:pPr algn="just"/>
            <a:endParaRPr lang="pt-BR" sz="2400" u="sng" dirty="0">
              <a:latin typeface="Arial" pitchFamily="34" charset="0"/>
              <a:cs typeface="Arial" pitchFamily="34" charset="0"/>
            </a:endParaRPr>
          </a:p>
          <a:p>
            <a:r>
              <a:rPr lang="pt-BR" sz="2400" u="sng" dirty="0">
                <a:latin typeface="Arial" pitchFamily="34" charset="0"/>
                <a:cs typeface="Arial" pitchFamily="34" charset="0"/>
              </a:rPr>
              <a:t>Norma é o gênero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do qual </a:t>
            </a:r>
            <a:r>
              <a:rPr lang="pt-BR" sz="2400" u="sng" dirty="0">
                <a:latin typeface="Arial" pitchFamily="34" charset="0"/>
                <a:cs typeface="Arial" pitchFamily="34" charset="0"/>
              </a:rPr>
              <a:t>princípio e regra são espécies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Assim:</a:t>
            </a:r>
            <a:br>
              <a:rPr lang="pt-BR" sz="2400" dirty="0">
                <a:latin typeface="Arial" pitchFamily="34" charset="0"/>
                <a:cs typeface="Arial" pitchFamily="34" charset="0"/>
              </a:rPr>
            </a:br>
            <a:r>
              <a:rPr lang="pt-BR" sz="2400" dirty="0">
                <a:latin typeface="Arial" pitchFamily="34" charset="0"/>
                <a:cs typeface="Arial" pitchFamily="34" charset="0"/>
              </a:rPr>
              <a:t>- princípios têm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baixa densidade normativa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alta abstração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;</a:t>
            </a:r>
            <a:br>
              <a:rPr lang="pt-BR" sz="2400" dirty="0">
                <a:latin typeface="Arial" pitchFamily="34" charset="0"/>
                <a:cs typeface="Arial" pitchFamily="34" charset="0"/>
              </a:rPr>
            </a:br>
            <a:r>
              <a:rPr lang="pt-BR" sz="2400" dirty="0">
                <a:latin typeface="Arial" pitchFamily="34" charset="0"/>
                <a:cs typeface="Arial" pitchFamily="34" charset="0"/>
              </a:rPr>
              <a:t>- regras têm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alta densidade normativa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 têm 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baixa abstração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Ainda: princípio pode ser deduzido; regra, não.</a:t>
            </a:r>
          </a:p>
        </p:txBody>
      </p:sp>
    </p:spTree>
    <p:extLst>
      <p:ext uri="{BB962C8B-B14F-4D97-AF65-F5344CB8AC3E}">
        <p14:creationId xmlns:p14="http://schemas.microsoft.com/office/powerpoint/2010/main" val="3079699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2) MODIFICAÇÕES DO CPC15 QUANTO AOS PRINCÍPIOS.</a:t>
            </a:r>
          </a:p>
          <a:p>
            <a:pPr algn="just"/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61929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Primeiro capítulo do primeiro livro do CPC: </a:t>
            </a: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DAS NORMAS FUNDAMENTAIS DO PROCESSO CIVIL</a:t>
            </a:r>
          </a:p>
          <a:p>
            <a:pPr algn="just"/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1</a:t>
            </a:r>
            <a:r>
              <a:rPr lang="pt-BR" altLang="pt-BR" sz="2400" b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O processo civil será ordenado, disciplinado e interpretado conforme os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valores e as normas fundamentais estabelecidos na Constituição da República Federativa do Brasil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observando-se as disposições deste Código.</a:t>
            </a:r>
          </a:p>
          <a:p>
            <a:pPr algn="just"/>
            <a:b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Previsão, no CPC, de princípios processuais constitucionais. </a:t>
            </a: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Qual a consequência prática disso?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1654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488306" y="167793"/>
            <a:ext cx="1944216" cy="778098"/>
          </a:xfrm>
        </p:spPr>
        <p:txBody>
          <a:bodyPr>
            <a:normAutofit/>
          </a:bodyPr>
          <a:lstStyle/>
          <a:p>
            <a:pPr algn="l"/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Pós-Graduação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178197" y="1268761"/>
            <a:ext cx="69847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Nesse sentido, como exemplo:</a:t>
            </a:r>
          </a:p>
          <a:p>
            <a:pPr algn="just"/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(...) As alegações de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desrespeito aos postulados da legalidade, do devido processo legal, da motivação dos atos decisórios, do contraditório, dos limites da coisa julgada e da prestação jurisdicional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se dependentes de reexame prévio de normas inferiores, podem configurar, quando muito, situações de ofensa meramente reflexa ao texto da Constituição. Agravo regimental a que se nega provimento. (AI-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AgR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639900 / GO – GOIÁS, Relator(a):  Min. EROS GRAU, Julgamento: 12/06/2007, Órgão Julgador: Segunda Turma, DJ 29-06-2007 PP-00108).</a:t>
            </a:r>
          </a:p>
        </p:txBody>
      </p:sp>
    </p:spTree>
    <p:extLst>
      <p:ext uri="{BB962C8B-B14F-4D97-AF65-F5344CB8AC3E}">
        <p14:creationId xmlns:p14="http://schemas.microsoft.com/office/powerpoint/2010/main" val="3300822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4899</Words>
  <Application>Microsoft Office PowerPoint</Application>
  <PresentationFormat>Widescreen</PresentationFormat>
  <Paragraphs>385</Paragraphs>
  <Slides>57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57</vt:i4>
      </vt:variant>
    </vt:vector>
  </HeadingPairs>
  <TitlesOfParts>
    <vt:vector size="62" baseType="lpstr">
      <vt:lpstr>Arial</vt:lpstr>
      <vt:lpstr>Calibri</vt:lpstr>
      <vt:lpstr>Calibri Light</vt:lpstr>
      <vt:lpstr>Myriad Pro</vt:lpstr>
      <vt:lpstr>Tema do Office</vt:lpstr>
      <vt:lpstr> EPD  Princípios Processuais  </vt:lpstr>
      <vt:lpstr>Pós-Graduação</vt:lpstr>
      <vt:lpstr>Apresentação do PowerPoint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  <vt:lpstr>Pós-Graduação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EPD  Princípios Processuais  </dc:title>
  <dc:creator>LUIZ GUILHERME P DELLORE</dc:creator>
  <cp:lastModifiedBy>LUIZ GUILHERME P DELLORE</cp:lastModifiedBy>
  <cp:revision>7</cp:revision>
  <dcterms:created xsi:type="dcterms:W3CDTF">2020-03-26T20:15:02Z</dcterms:created>
  <dcterms:modified xsi:type="dcterms:W3CDTF">2024-08-18T03:51:02Z</dcterms:modified>
</cp:coreProperties>
</file>