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5" r:id="rId2"/>
    <p:sldId id="276" r:id="rId3"/>
    <p:sldId id="436" r:id="rId4"/>
    <p:sldId id="440" r:id="rId5"/>
    <p:sldId id="278" r:id="rId6"/>
    <p:sldId id="287" r:id="rId7"/>
    <p:sldId id="279" r:id="rId8"/>
    <p:sldId id="388" r:id="rId9"/>
    <p:sldId id="389" r:id="rId10"/>
    <p:sldId id="288" r:id="rId11"/>
    <p:sldId id="296" r:id="rId12"/>
    <p:sldId id="281" r:id="rId13"/>
    <p:sldId id="282" r:id="rId14"/>
    <p:sldId id="283" r:id="rId15"/>
    <p:sldId id="284" r:id="rId16"/>
    <p:sldId id="427" r:id="rId17"/>
    <p:sldId id="429" r:id="rId18"/>
    <p:sldId id="390" r:id="rId19"/>
    <p:sldId id="439" r:id="rId20"/>
    <p:sldId id="437" r:id="rId21"/>
    <p:sldId id="438" r:id="rId22"/>
    <p:sldId id="423" r:id="rId2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01" autoAdjust="0"/>
    <p:restoredTop sz="94660" autoAdjust="0"/>
  </p:normalViewPr>
  <p:slideViewPr>
    <p:cSldViewPr>
      <p:cViewPr varScale="1">
        <p:scale>
          <a:sx n="78" d="100"/>
          <a:sy n="78" d="100"/>
        </p:scale>
        <p:origin x="1618"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6"/>
    </p:cViewPr>
  </p:sorterViewPr>
  <p:notesViewPr>
    <p:cSldViewPr>
      <p:cViewPr varScale="1">
        <p:scale>
          <a:sx n="67" d="100"/>
          <a:sy n="67" d="100"/>
        </p:scale>
        <p:origin x="274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6993C-254F-406F-A7C8-00F065972C51}" type="datetimeFigureOut">
              <a:rPr lang="pt-BR" smtClean="0"/>
              <a:t>27/03/2021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AC6750-D58B-4D21-AD5C-02BB5213ECB8}" type="slidenum">
              <a:rPr lang="pt-BR" smtClean="0"/>
              <a:t>‹nº›</a:t>
            </a:fld>
            <a:endParaRPr lang="pt-BR"/>
          </a:p>
        </p:txBody>
      </p:sp>
    </p:spTree>
    <p:extLst>
      <p:ext uri="{BB962C8B-B14F-4D97-AF65-F5344CB8AC3E}">
        <p14:creationId xmlns:p14="http://schemas.microsoft.com/office/powerpoint/2010/main" val="3677335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88AC6750-D58B-4D21-AD5C-02BB5213ECB8}" type="slidenum">
              <a:rPr lang="pt-BR" smtClean="0"/>
              <a:t>11</a:t>
            </a:fld>
            <a:endParaRPr lang="pt-BR"/>
          </a:p>
        </p:txBody>
      </p:sp>
    </p:spTree>
    <p:extLst>
      <p:ext uri="{BB962C8B-B14F-4D97-AF65-F5344CB8AC3E}">
        <p14:creationId xmlns:p14="http://schemas.microsoft.com/office/powerpoint/2010/main" val="3881341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eaLnBrk="1" hangingPunct="1">
              <a:spcBef>
                <a:spcPct val="0"/>
              </a:spcBef>
            </a:pPr>
            <a:fld id="{85B7F9F6-AC7B-4D87-BCCE-FAD4756F4548}" type="slidenum">
              <a:rPr lang="pt-BR" altLang="pt-BR"/>
              <a:pPr algn="r" eaLnBrk="1" hangingPunct="1">
                <a:spcBef>
                  <a:spcPct val="0"/>
                </a:spcBef>
              </a:pPr>
              <a:t>20</a:t>
            </a:fld>
            <a:endParaRPr lang="pt-BR" altLang="pt-B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1168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69023AFE-A289-4514-8941-DDE6C24BA5A7}" type="slidenum">
              <a:rPr lang="pt-BR" smtClean="0"/>
              <a:t>21</a:t>
            </a:fld>
            <a:endParaRPr lang="pt-BR"/>
          </a:p>
        </p:txBody>
      </p:sp>
    </p:spTree>
    <p:extLst>
      <p:ext uri="{BB962C8B-B14F-4D97-AF65-F5344CB8AC3E}">
        <p14:creationId xmlns:p14="http://schemas.microsoft.com/office/powerpoint/2010/main" val="4078033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123897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107930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3547583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2987555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316879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111040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235843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pic>
        <p:nvPicPr>
          <p:cNvPr id="6" name="Picture 47" descr="\\192.168.0.9\Marketing\Bruno\2013.1\Outros\logo_epd_online_o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36414" y="6082161"/>
            <a:ext cx="908340" cy="58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16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395229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125746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B1C83047-3E26-4F20-9CE5-6B4F278EEC7D}" type="datetimeFigureOut">
              <a:rPr lang="pt-BR" smtClean="0"/>
              <a:pPr/>
              <a:t>27/03/2021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7CA9008-F21B-41EC-8523-CCBF59A60558}" type="slidenum">
              <a:rPr lang="pt-BR" smtClean="0"/>
              <a:pPr/>
              <a:t>‹nº›</a:t>
            </a:fld>
            <a:endParaRPr lang="pt-BR"/>
          </a:p>
        </p:txBody>
      </p:sp>
    </p:spTree>
    <p:extLst>
      <p:ext uri="{BB962C8B-B14F-4D97-AF65-F5344CB8AC3E}">
        <p14:creationId xmlns:p14="http://schemas.microsoft.com/office/powerpoint/2010/main" val="3198036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83047-3E26-4F20-9CE5-6B4F278EEC7D}" type="datetimeFigureOut">
              <a:rPr lang="pt-BR" smtClean="0"/>
              <a:pPr/>
              <a:t>27/03/2021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A9008-F21B-41EC-8523-CCBF59A60558}" type="slidenum">
              <a:rPr lang="pt-BR" smtClean="0"/>
              <a:pPr/>
              <a:t>‹nº›</a:t>
            </a:fld>
            <a:endParaRPr lang="pt-BR"/>
          </a:p>
        </p:txBody>
      </p:sp>
      <p:sp>
        <p:nvSpPr>
          <p:cNvPr id="8" name="Retângulo 3"/>
          <p:cNvSpPr/>
          <p:nvPr userDrawn="1"/>
        </p:nvSpPr>
        <p:spPr>
          <a:xfrm>
            <a:off x="3435" y="116632"/>
            <a:ext cx="9162081" cy="883931"/>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36202 w 9144830"/>
              <a:gd name="connsiteY2" fmla="*/ 254203 h 1099592"/>
              <a:gd name="connsiteX3" fmla="*/ 831 w 9144830"/>
              <a:gd name="connsiteY3" fmla="*/ 1099592 h 1099592"/>
              <a:gd name="connsiteX4" fmla="*/ 830 w 9144830"/>
              <a:gd name="connsiteY4" fmla="*/ 0 h 1099592"/>
              <a:gd name="connsiteX0" fmla="*/ 830 w 9144830"/>
              <a:gd name="connsiteY0" fmla="*/ 0 h 1185856"/>
              <a:gd name="connsiteX1" fmla="*/ 9144830 w 9144830"/>
              <a:gd name="connsiteY1" fmla="*/ 0 h 1185856"/>
              <a:gd name="connsiteX2" fmla="*/ 9136202 w 9144830"/>
              <a:gd name="connsiteY2" fmla="*/ 254203 h 1185856"/>
              <a:gd name="connsiteX3" fmla="*/ 831 w 9144830"/>
              <a:gd name="connsiteY3" fmla="*/ 1185856 h 1185856"/>
              <a:gd name="connsiteX4" fmla="*/ 830 w 9144830"/>
              <a:gd name="connsiteY4" fmla="*/ 0 h 1185856"/>
              <a:gd name="connsiteX0" fmla="*/ 830 w 9144830"/>
              <a:gd name="connsiteY0" fmla="*/ 0 h 1185856"/>
              <a:gd name="connsiteX1" fmla="*/ 9144830 w 9144830"/>
              <a:gd name="connsiteY1" fmla="*/ 0 h 1185856"/>
              <a:gd name="connsiteX2" fmla="*/ 9136202 w 9144830"/>
              <a:gd name="connsiteY2" fmla="*/ 254203 h 1185856"/>
              <a:gd name="connsiteX3" fmla="*/ 831 w 9144830"/>
              <a:gd name="connsiteY3" fmla="*/ 1185856 h 1185856"/>
              <a:gd name="connsiteX4" fmla="*/ 830 w 9144830"/>
              <a:gd name="connsiteY4" fmla="*/ 0 h 1185856"/>
              <a:gd name="connsiteX0" fmla="*/ 830 w 9144830"/>
              <a:gd name="connsiteY0" fmla="*/ 0 h 806293"/>
              <a:gd name="connsiteX1" fmla="*/ 9144830 w 9144830"/>
              <a:gd name="connsiteY1" fmla="*/ 0 h 806293"/>
              <a:gd name="connsiteX2" fmla="*/ 9136202 w 9144830"/>
              <a:gd name="connsiteY2" fmla="*/ 254203 h 806293"/>
              <a:gd name="connsiteX3" fmla="*/ 831 w 9144830"/>
              <a:gd name="connsiteY3" fmla="*/ 806293 h 806293"/>
              <a:gd name="connsiteX4" fmla="*/ 830 w 9144830"/>
              <a:gd name="connsiteY4" fmla="*/ 0 h 806293"/>
              <a:gd name="connsiteX0" fmla="*/ 830 w 9144830"/>
              <a:gd name="connsiteY0" fmla="*/ 0 h 806293"/>
              <a:gd name="connsiteX1" fmla="*/ 9144830 w 9144830"/>
              <a:gd name="connsiteY1" fmla="*/ 0 h 806293"/>
              <a:gd name="connsiteX2" fmla="*/ 9136202 w 9144830"/>
              <a:gd name="connsiteY2" fmla="*/ 90301 h 806293"/>
              <a:gd name="connsiteX3" fmla="*/ 831 w 9144830"/>
              <a:gd name="connsiteY3" fmla="*/ 806293 h 806293"/>
              <a:gd name="connsiteX4" fmla="*/ 830 w 9144830"/>
              <a:gd name="connsiteY4" fmla="*/ 0 h 806293"/>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62081"/>
              <a:gd name="connsiteY0" fmla="*/ 0 h 883931"/>
              <a:gd name="connsiteX1" fmla="*/ 9144830 w 9162081"/>
              <a:gd name="connsiteY1" fmla="*/ 0 h 883931"/>
              <a:gd name="connsiteX2" fmla="*/ 9162081 w 9162081"/>
              <a:gd name="connsiteY2" fmla="*/ 90301 h 883931"/>
              <a:gd name="connsiteX3" fmla="*/ 831 w 9162081"/>
              <a:gd name="connsiteY3" fmla="*/ 883931 h 883931"/>
              <a:gd name="connsiteX4" fmla="*/ 830 w 9162081"/>
              <a:gd name="connsiteY4" fmla="*/ 0 h 883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2081" h="883931">
                <a:moveTo>
                  <a:pt x="830" y="0"/>
                </a:moveTo>
                <a:lnTo>
                  <a:pt x="9144830" y="0"/>
                </a:lnTo>
                <a:cubicBezTo>
                  <a:pt x="9144830" y="119240"/>
                  <a:pt x="9162081" y="-28939"/>
                  <a:pt x="9162081" y="90301"/>
                </a:cubicBezTo>
                <a:cubicBezTo>
                  <a:pt x="6334054" y="-29796"/>
                  <a:pt x="1103574" y="102476"/>
                  <a:pt x="831" y="883931"/>
                </a:cubicBezTo>
                <a:cubicBezTo>
                  <a:pt x="3706" y="554781"/>
                  <a:pt x="-2045" y="329150"/>
                  <a:pt x="830" y="0"/>
                </a:cubicBezTo>
                <a:close/>
              </a:path>
            </a:pathLst>
          </a:custGeom>
          <a:gradFill flip="none" rotWithShape="1">
            <a:gsLst>
              <a:gs pos="0">
                <a:srgbClr val="D20C1F">
                  <a:shade val="30000"/>
                  <a:satMod val="115000"/>
                </a:srgbClr>
              </a:gs>
              <a:gs pos="50000">
                <a:srgbClr val="D20C1F">
                  <a:shade val="67500"/>
                  <a:satMod val="115000"/>
                </a:srgbClr>
              </a:gs>
              <a:gs pos="100000">
                <a:srgbClr val="D20C1F">
                  <a:shade val="100000"/>
                  <a:satMod val="115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lumMod val="50000"/>
                  <a:lumOff val="50000"/>
                </a:schemeClr>
              </a:solidFill>
            </a:endParaRPr>
          </a:p>
        </p:txBody>
      </p:sp>
      <p:sp>
        <p:nvSpPr>
          <p:cNvPr id="7" name="Retângulo 3"/>
          <p:cNvSpPr/>
          <p:nvPr userDrawn="1"/>
        </p:nvSpPr>
        <p:spPr>
          <a:xfrm>
            <a:off x="-830" y="-27384"/>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3"/>
          <p:cNvSpPr/>
          <p:nvPr userDrawn="1"/>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0" name="Picture 47" descr="\\192.168.0.9\Marketing\Bruno\2013.1\Outros\logo_epd_online_ok.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936414" y="6082161"/>
            <a:ext cx="908340" cy="58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05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jota.info/opiniao-e-analise/colunas/novo-cpc/ncpc-atipicidade-de-medidas-executivas-ja-e-realidade-17042017"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luizdellore/" TargetMode="External"/><Relationship Id="rId2" Type="http://schemas.openxmlformats.org/officeDocument/2006/relationships/hyperlink" Target="http://www.dellore.com/"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facebook.com/luizdellore/" TargetMode="External"/><Relationship Id="rId2" Type="http://schemas.openxmlformats.org/officeDocument/2006/relationships/hyperlink" Target="http://www.dellore.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0" y="-27384"/>
            <a:ext cx="9144000" cy="6885384"/>
          </a:xfrm>
          <a:prstGeom prst="rect">
            <a:avLst/>
          </a:prstGeom>
          <a:gradFill flip="none" rotWithShape="1">
            <a:gsLst>
              <a:gs pos="0">
                <a:schemeClr val="bg1"/>
              </a:gs>
              <a:gs pos="100000">
                <a:schemeClr val="bg1">
                  <a:lumMod val="8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1</a:t>
            </a:r>
          </a:p>
        </p:txBody>
      </p:sp>
      <p:sp>
        <p:nvSpPr>
          <p:cNvPr id="5" name="Título 1"/>
          <p:cNvSpPr>
            <a:spLocks noGrp="1"/>
          </p:cNvSpPr>
          <p:nvPr>
            <p:ph type="title"/>
          </p:nvPr>
        </p:nvSpPr>
        <p:spPr>
          <a:xfrm>
            <a:off x="457200" y="-27384"/>
            <a:ext cx="8229600" cy="2232248"/>
          </a:xfrm>
        </p:spPr>
        <p:txBody>
          <a:bodyPr>
            <a:normAutofit/>
          </a:bodyPr>
          <a:lstStyle/>
          <a:p>
            <a:pPr>
              <a:lnSpc>
                <a:spcPct val="90000"/>
              </a:lnSpc>
            </a:pPr>
            <a:r>
              <a:rPr lang="pt-BR" altLang="pt-BR" sz="6000" b="1" dirty="0">
                <a:solidFill>
                  <a:schemeClr val="bg1">
                    <a:lumMod val="50000"/>
                  </a:schemeClr>
                </a:solidFill>
                <a:latin typeface="Myriad Pro"/>
                <a:cs typeface="Times New Roman" panose="02020603050405020304" pitchFamily="18" charset="0"/>
              </a:rPr>
              <a:t>Execução:</a:t>
            </a:r>
            <a:br>
              <a:rPr lang="pt-BR" altLang="pt-BR" sz="6000" b="1" dirty="0">
                <a:solidFill>
                  <a:schemeClr val="bg1">
                    <a:lumMod val="50000"/>
                  </a:schemeClr>
                </a:solidFill>
                <a:latin typeface="Myriad Pro"/>
                <a:cs typeface="Times New Roman" panose="02020603050405020304" pitchFamily="18" charset="0"/>
              </a:rPr>
            </a:br>
            <a:r>
              <a:rPr lang="pt-BR" altLang="pt-BR" sz="6000" b="1" dirty="0">
                <a:solidFill>
                  <a:schemeClr val="bg1">
                    <a:lumMod val="50000"/>
                  </a:schemeClr>
                </a:solidFill>
                <a:latin typeface="Myriad Pro"/>
                <a:cs typeface="Times New Roman" panose="02020603050405020304" pitchFamily="18" charset="0"/>
              </a:rPr>
              <a:t>visão geral</a:t>
            </a:r>
            <a:endParaRPr lang="pt-BR" sz="6000" dirty="0">
              <a:solidFill>
                <a:schemeClr val="tx1">
                  <a:lumMod val="50000"/>
                  <a:lumOff val="50000"/>
                </a:schemeClr>
              </a:solidFill>
              <a:latin typeface="Myriad Pro" pitchFamily="34" charset="0"/>
            </a:endParaRPr>
          </a:p>
        </p:txBody>
      </p:sp>
      <p:sp>
        <p:nvSpPr>
          <p:cNvPr id="7" name="Título 1"/>
          <p:cNvSpPr txBox="1">
            <a:spLocks/>
          </p:cNvSpPr>
          <p:nvPr/>
        </p:nvSpPr>
        <p:spPr>
          <a:xfrm>
            <a:off x="457200" y="3068960"/>
            <a:ext cx="8291264" cy="316835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9500" b="1" dirty="0">
                <a:solidFill>
                  <a:schemeClr val="tx1">
                    <a:lumMod val="50000"/>
                    <a:lumOff val="50000"/>
                  </a:schemeClr>
                </a:solidFill>
                <a:latin typeface="Myriad Pro" pitchFamily="34" charset="0"/>
              </a:rPr>
              <a:t>EPD</a:t>
            </a:r>
            <a:endParaRPr lang="pt-BR" sz="3200" b="1" dirty="0">
              <a:solidFill>
                <a:schemeClr val="tx1">
                  <a:lumMod val="50000"/>
                  <a:lumOff val="50000"/>
                </a:schemeClr>
              </a:solidFill>
              <a:latin typeface="Myriad Pro" pitchFamily="34" charset="0"/>
            </a:endParaRPr>
          </a:p>
          <a:p>
            <a:endParaRPr lang="pt-BR" sz="3200" b="1" dirty="0">
              <a:solidFill>
                <a:schemeClr val="tx1">
                  <a:lumMod val="50000"/>
                  <a:lumOff val="50000"/>
                </a:schemeClr>
              </a:solidFill>
              <a:latin typeface="Myriad Pro" pitchFamily="34" charset="0"/>
            </a:endParaRPr>
          </a:p>
          <a:p>
            <a:r>
              <a:rPr lang="pt-BR" sz="4000" b="1" dirty="0">
                <a:solidFill>
                  <a:schemeClr val="tx1">
                    <a:lumMod val="50000"/>
                    <a:lumOff val="50000"/>
                  </a:schemeClr>
                </a:solidFill>
                <a:latin typeface="Myriad Pro" pitchFamily="34" charset="0"/>
              </a:rPr>
              <a:t>Prof. Luiz Dellore </a:t>
            </a:r>
          </a:p>
        </p:txBody>
      </p:sp>
    </p:spTree>
    <p:extLst>
      <p:ext uri="{BB962C8B-B14F-4D97-AF65-F5344CB8AC3E}">
        <p14:creationId xmlns:p14="http://schemas.microsoft.com/office/powerpoint/2010/main" val="412231144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7" y="980728"/>
            <a:ext cx="6984776" cy="4154984"/>
          </a:xfrm>
          <a:prstGeom prst="rect">
            <a:avLst/>
          </a:prstGeom>
          <a:noFill/>
        </p:spPr>
        <p:txBody>
          <a:bodyPr wrap="square" rtlCol="0">
            <a:spAutoFit/>
          </a:bodyPr>
          <a:lstStyle/>
          <a:p>
            <a:pPr algn="ctr">
              <a:spcBef>
                <a:spcPct val="0"/>
              </a:spcBef>
            </a:pPr>
            <a:r>
              <a:rPr lang="pt-BR" altLang="pt-BR" sz="4400" dirty="0">
                <a:solidFill>
                  <a:srgbClr val="000000"/>
                </a:solidFill>
                <a:latin typeface="Tahoma" panose="020B0604030504040204" pitchFamily="34" charset="0"/>
                <a:ea typeface="MS PGothic" panose="020B0600070205080204" pitchFamily="34" charset="-128"/>
              </a:rPr>
              <a:t>Diante da existência de título executivo e inadimplemento, como proceder?</a:t>
            </a:r>
          </a:p>
          <a:p>
            <a:pPr algn="ctr">
              <a:spcBef>
                <a:spcPct val="0"/>
              </a:spcBef>
            </a:pPr>
            <a:endParaRPr lang="pt-BR" altLang="pt-BR" sz="4400" dirty="0">
              <a:solidFill>
                <a:srgbClr val="000000"/>
              </a:solidFill>
              <a:latin typeface="Tahoma" panose="020B0604030504040204" pitchFamily="34" charset="0"/>
              <a:ea typeface="MS PGothic" panose="020B0600070205080204" pitchFamily="34" charset="-128"/>
            </a:endParaRPr>
          </a:p>
          <a:p>
            <a:pPr algn="ctr">
              <a:spcBef>
                <a:spcPct val="0"/>
              </a:spcBef>
            </a:pPr>
            <a:r>
              <a:rPr lang="pt-BR" altLang="pt-BR" sz="4400" dirty="0">
                <a:solidFill>
                  <a:srgbClr val="000000"/>
                </a:solidFill>
                <a:latin typeface="Tahoma" panose="020B0604030504040204" pitchFamily="34" charset="0"/>
                <a:ea typeface="MS PGothic" panose="020B0600070205080204" pitchFamily="34" charset="-128"/>
              </a:rPr>
              <a:t>Sempre da mesma forma?</a:t>
            </a:r>
          </a:p>
        </p:txBody>
      </p:sp>
    </p:spTree>
    <p:extLst>
      <p:ext uri="{BB962C8B-B14F-4D97-AF65-F5344CB8AC3E}">
        <p14:creationId xmlns:p14="http://schemas.microsoft.com/office/powerpoint/2010/main" val="41981654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732881" y="923443"/>
            <a:ext cx="7446195" cy="4524315"/>
          </a:xfrm>
          <a:prstGeom prst="rect">
            <a:avLst/>
          </a:prstGeom>
          <a:noFill/>
        </p:spPr>
        <p:txBody>
          <a:bodyPr wrap="square" rtlCol="0">
            <a:spAutoFit/>
          </a:bodyPr>
          <a:lstStyle/>
          <a:p>
            <a:pPr algn="just">
              <a:spcBef>
                <a:spcPct val="0"/>
              </a:spcBef>
            </a:pPr>
            <a:r>
              <a:rPr lang="pt-BR" altLang="pt-BR" sz="2600" b="1" dirty="0">
                <a:solidFill>
                  <a:srgbClr val="000000"/>
                </a:solidFill>
                <a:latin typeface="Tahoma" panose="020B0604030504040204" pitchFamily="34" charset="0"/>
                <a:ea typeface="MS PGothic" panose="020B0600070205080204" pitchFamily="34" charset="-128"/>
              </a:rPr>
              <a:t>Inadimplemento + título executivo judicial:</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Cumprimento de sentença.</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PARTE ESPECIAL</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LIVRO I</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DO PROCESSO DE CONHECIMENTO E DO CUMPRIMENTO DE SENTENÇA</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TÍTULO II</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DO CUMPRIMENTO DA SENTENÇA</a:t>
            </a:r>
          </a:p>
        </p:txBody>
      </p:sp>
    </p:spTree>
    <p:extLst>
      <p:ext uri="{BB962C8B-B14F-4D97-AF65-F5344CB8AC3E}">
        <p14:creationId xmlns:p14="http://schemas.microsoft.com/office/powerpoint/2010/main" val="3300822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20363" y="982713"/>
            <a:ext cx="7734227" cy="4893647"/>
          </a:xfrm>
          <a:prstGeom prst="rect">
            <a:avLst/>
          </a:prstGeom>
          <a:noFill/>
        </p:spPr>
        <p:txBody>
          <a:bodyPr wrap="square" rtlCol="0">
            <a:spAutoFit/>
          </a:bodyPr>
          <a:lstStyle/>
          <a:p>
            <a:pPr>
              <a:spcBef>
                <a:spcPct val="0"/>
              </a:spcBef>
            </a:pPr>
            <a:r>
              <a:rPr lang="pt-BR" altLang="pt-BR" sz="2400" b="1" dirty="0">
                <a:solidFill>
                  <a:srgbClr val="000000"/>
                </a:solidFill>
                <a:latin typeface="Tahoma" panose="020B0604030504040204" pitchFamily="34" charset="0"/>
                <a:ea typeface="MS PGothic" panose="020B0600070205080204" pitchFamily="34" charset="-128"/>
              </a:rPr>
              <a:t>Inadimplemento + título executivo extrajudicial:</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Processo de execução.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PARTE ESPECIAL</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LIVRO II</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DO PROCESSO DE EXECUÇÃO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Sempre?</a:t>
            </a:r>
          </a:p>
          <a:p>
            <a:pPr algn="just">
              <a:spcBef>
                <a:spcPct val="0"/>
              </a:spcBef>
            </a:pPr>
            <a:r>
              <a:rPr lang="pt-BR" altLang="pt-BR" sz="2400" i="1" dirty="0">
                <a:solidFill>
                  <a:srgbClr val="000000"/>
                </a:solidFill>
                <a:latin typeface="Tahoma" panose="020B0604030504040204" pitchFamily="34" charset="0"/>
                <a:ea typeface="MS PGothic" panose="020B0600070205080204" pitchFamily="34" charset="-128"/>
              </a:rPr>
              <a:t>Art. 785.  A existência de </a:t>
            </a:r>
            <a:r>
              <a:rPr lang="pt-BR" altLang="pt-BR" sz="2400" i="1" u="sng" dirty="0">
                <a:solidFill>
                  <a:srgbClr val="000000"/>
                </a:solidFill>
                <a:latin typeface="Tahoma" panose="020B0604030504040204" pitchFamily="34" charset="0"/>
                <a:ea typeface="MS PGothic" panose="020B0600070205080204" pitchFamily="34" charset="-128"/>
              </a:rPr>
              <a:t>título executivo extrajudicial não impede</a:t>
            </a:r>
            <a:r>
              <a:rPr lang="pt-BR" altLang="pt-BR" sz="2400" i="1" dirty="0">
                <a:solidFill>
                  <a:srgbClr val="000000"/>
                </a:solidFill>
                <a:latin typeface="Tahoma" panose="020B0604030504040204" pitchFamily="34" charset="0"/>
                <a:ea typeface="MS PGothic" panose="020B0600070205080204" pitchFamily="34" charset="-128"/>
              </a:rPr>
              <a:t> a parte de </a:t>
            </a:r>
            <a:r>
              <a:rPr lang="pt-BR" altLang="pt-BR" sz="2400" i="1" u="sng" dirty="0">
                <a:solidFill>
                  <a:srgbClr val="000000"/>
                </a:solidFill>
                <a:latin typeface="Tahoma" panose="020B0604030504040204" pitchFamily="34" charset="0"/>
                <a:ea typeface="MS PGothic" panose="020B0600070205080204" pitchFamily="34" charset="-128"/>
              </a:rPr>
              <a:t>optar pelo processo de conhecimento</a:t>
            </a:r>
            <a:r>
              <a:rPr lang="pt-BR" altLang="pt-BR" sz="2400" i="1" dirty="0">
                <a:solidFill>
                  <a:srgbClr val="000000"/>
                </a:solidFill>
                <a:latin typeface="Tahoma" panose="020B0604030504040204" pitchFamily="34" charset="0"/>
                <a:ea typeface="MS PGothic" panose="020B0600070205080204" pitchFamily="34" charset="-128"/>
              </a:rPr>
              <a:t>, a fim de obter título executivo judicial.</a:t>
            </a:r>
          </a:p>
        </p:txBody>
      </p:sp>
    </p:spTree>
    <p:extLst>
      <p:ext uri="{BB962C8B-B14F-4D97-AF65-F5344CB8AC3E}">
        <p14:creationId xmlns:p14="http://schemas.microsoft.com/office/powerpoint/2010/main" val="90127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721798" y="680682"/>
            <a:ext cx="7810642" cy="5755422"/>
          </a:xfrm>
          <a:prstGeom prst="rect">
            <a:avLst/>
          </a:prstGeom>
          <a:noFill/>
        </p:spPr>
        <p:txBody>
          <a:bodyPr wrap="square" rtlCol="0">
            <a:spAutoFit/>
          </a:bodyPr>
          <a:lstStyle/>
          <a:p>
            <a:pPr algn="just">
              <a:spcBef>
                <a:spcPct val="0"/>
              </a:spcBef>
            </a:pPr>
            <a:r>
              <a:rPr lang="pt-BR" altLang="pt-BR" sz="2400" b="1" dirty="0">
                <a:solidFill>
                  <a:srgbClr val="000000"/>
                </a:solidFill>
                <a:latin typeface="Tahoma" panose="020B0604030504040204" pitchFamily="34" charset="0"/>
                <a:ea typeface="MS PGothic" panose="020B0600070205080204" pitchFamily="34" charset="-128"/>
              </a:rPr>
              <a:t>Inadimplemento SEM título executivo: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Processo de conhecimento. Qual procedimento?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b="1" dirty="0">
                <a:solidFill>
                  <a:srgbClr val="000000"/>
                </a:solidFill>
                <a:latin typeface="Tahoma" panose="020B0604030504040204" pitchFamily="34" charset="0"/>
                <a:ea typeface="MS PGothic" panose="020B0600070205080204" pitchFamily="34" charset="-128"/>
              </a:rPr>
              <a:t>Título executivo SEM inadimplemento:</a:t>
            </a: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Esperar! (aguardar o vencimento do título)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Porém, se houver alguma situação de urgência, é possível se cogitar de uma tutela provisória (tutela de urgência / arresto).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000" i="1" dirty="0">
                <a:solidFill>
                  <a:srgbClr val="000000"/>
                </a:solidFill>
                <a:latin typeface="Tahoma" panose="020B0604030504040204" pitchFamily="34" charset="0"/>
                <a:ea typeface="MS PGothic" panose="020B0600070205080204" pitchFamily="34" charset="-128"/>
              </a:rPr>
              <a:t>Art. 301.  A tutela de urgência de natureza cautelar pode ser efetivada mediante </a:t>
            </a:r>
            <a:r>
              <a:rPr lang="pt-BR" altLang="pt-BR" sz="2000" i="1" u="sng" dirty="0">
                <a:solidFill>
                  <a:srgbClr val="000000"/>
                </a:solidFill>
                <a:latin typeface="Tahoma" panose="020B0604030504040204" pitchFamily="34" charset="0"/>
                <a:ea typeface="MS PGothic" panose="020B0600070205080204" pitchFamily="34" charset="-128"/>
              </a:rPr>
              <a:t>arresto, sequestro</a:t>
            </a:r>
            <a:r>
              <a:rPr lang="pt-BR" altLang="pt-BR" sz="2000" i="1" dirty="0">
                <a:solidFill>
                  <a:srgbClr val="000000"/>
                </a:solidFill>
                <a:latin typeface="Tahoma" panose="020B0604030504040204" pitchFamily="34" charset="0"/>
                <a:ea typeface="MS PGothic" panose="020B0600070205080204" pitchFamily="34" charset="-128"/>
              </a:rPr>
              <a:t>, arrolamento de bens, registro de protesto contra alienação de bem e qualquer outra medida idônea para asseguração do direito.</a:t>
            </a:r>
          </a:p>
        </p:txBody>
      </p:sp>
    </p:spTree>
    <p:extLst>
      <p:ext uri="{BB962C8B-B14F-4D97-AF65-F5344CB8AC3E}">
        <p14:creationId xmlns:p14="http://schemas.microsoft.com/office/powerpoint/2010/main" val="90127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467545" y="836712"/>
            <a:ext cx="7923040" cy="5878532"/>
          </a:xfrm>
          <a:prstGeom prst="rect">
            <a:avLst/>
          </a:prstGeom>
          <a:noFill/>
        </p:spPr>
        <p:txBody>
          <a:bodyPr wrap="square" rtlCol="0">
            <a:spAutoFit/>
          </a:bodyPr>
          <a:lstStyle/>
          <a:p>
            <a:pPr>
              <a:spcBef>
                <a:spcPct val="0"/>
              </a:spcBef>
            </a:pPr>
            <a:r>
              <a:rPr lang="pt-BR" altLang="pt-BR" sz="3000" b="1" dirty="0">
                <a:solidFill>
                  <a:srgbClr val="000000"/>
                </a:solidFill>
                <a:latin typeface="Tahoma" panose="020B0604030504040204" pitchFamily="34" charset="0"/>
                <a:ea typeface="MS PGothic" panose="020B0600070205080204" pitchFamily="34" charset="-128"/>
              </a:rPr>
              <a:t>Cumprimento e execução: dois sistemas estanques?</a:t>
            </a:r>
          </a:p>
          <a:p>
            <a:pPr algn="just">
              <a:spcBef>
                <a:spcPct val="0"/>
              </a:spcBef>
            </a:pPr>
            <a:endParaRPr lang="pt-BR" altLang="pt-BR" sz="500" dirty="0">
              <a:solidFill>
                <a:srgbClr val="000000"/>
              </a:solidFill>
              <a:latin typeface="Tahoma" panose="020B0604030504040204" pitchFamily="34" charset="0"/>
              <a:ea typeface="MS PGothic" panose="020B0600070205080204" pitchFamily="34" charset="-128"/>
            </a:endParaRPr>
          </a:p>
          <a:p>
            <a:pPr algn="just">
              <a:spcBef>
                <a:spcPct val="0"/>
              </a:spcBef>
            </a:pPr>
            <a:endParaRPr lang="pt-BR" altLang="pt-BR" sz="25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200" i="1" dirty="0">
                <a:solidFill>
                  <a:srgbClr val="000000"/>
                </a:solidFill>
                <a:latin typeface="Tahoma" panose="020B0604030504040204" pitchFamily="34" charset="0"/>
                <a:ea typeface="MS PGothic" panose="020B0600070205080204" pitchFamily="34" charset="-128"/>
              </a:rPr>
              <a:t>Art. 513.  O </a:t>
            </a:r>
            <a:r>
              <a:rPr lang="pt-BR" altLang="pt-BR" sz="2200" i="1" u="sng" dirty="0">
                <a:solidFill>
                  <a:srgbClr val="000000"/>
                </a:solidFill>
                <a:latin typeface="Tahoma" panose="020B0604030504040204" pitchFamily="34" charset="0"/>
                <a:ea typeface="MS PGothic" panose="020B0600070205080204" pitchFamily="34" charset="-128"/>
              </a:rPr>
              <a:t>cumprimento da sentença</a:t>
            </a:r>
            <a:r>
              <a:rPr lang="pt-BR" altLang="pt-BR" sz="2200" i="1" dirty="0">
                <a:solidFill>
                  <a:srgbClr val="000000"/>
                </a:solidFill>
                <a:latin typeface="Tahoma" panose="020B0604030504040204" pitchFamily="34" charset="0"/>
                <a:ea typeface="MS PGothic" panose="020B0600070205080204" pitchFamily="34" charset="-128"/>
              </a:rPr>
              <a:t> será feito segundo as regras deste Título, observando-se, </a:t>
            </a:r>
            <a:r>
              <a:rPr lang="pt-BR" altLang="pt-BR" sz="2200" i="1" u="sng" dirty="0">
                <a:solidFill>
                  <a:srgbClr val="000000"/>
                </a:solidFill>
                <a:latin typeface="Tahoma" panose="020B0604030504040204" pitchFamily="34" charset="0"/>
                <a:ea typeface="MS PGothic" panose="020B0600070205080204" pitchFamily="34" charset="-128"/>
              </a:rPr>
              <a:t>no que couber</a:t>
            </a:r>
            <a:r>
              <a:rPr lang="pt-BR" altLang="pt-BR" sz="2200" i="1" dirty="0">
                <a:solidFill>
                  <a:srgbClr val="000000"/>
                </a:solidFill>
                <a:latin typeface="Tahoma" panose="020B0604030504040204" pitchFamily="34" charset="0"/>
                <a:ea typeface="MS PGothic" panose="020B0600070205080204" pitchFamily="34" charset="-128"/>
              </a:rPr>
              <a:t> e conforme a natureza da obrigação, </a:t>
            </a:r>
            <a:r>
              <a:rPr lang="pt-BR" altLang="pt-BR" sz="2200" i="1" u="sng" dirty="0">
                <a:solidFill>
                  <a:srgbClr val="000000"/>
                </a:solidFill>
                <a:latin typeface="Tahoma" panose="020B0604030504040204" pitchFamily="34" charset="0"/>
                <a:ea typeface="MS PGothic" panose="020B0600070205080204" pitchFamily="34" charset="-128"/>
              </a:rPr>
              <a:t>o </a:t>
            </a:r>
            <a:r>
              <a:rPr lang="pt-BR" altLang="pt-BR" sz="2200" b="1" i="1" u="sng" dirty="0">
                <a:solidFill>
                  <a:srgbClr val="000000"/>
                </a:solidFill>
                <a:latin typeface="Tahoma" panose="020B0604030504040204" pitchFamily="34" charset="0"/>
                <a:ea typeface="MS PGothic" panose="020B0600070205080204" pitchFamily="34" charset="-128"/>
              </a:rPr>
              <a:t>disposto no Livro II</a:t>
            </a:r>
            <a:r>
              <a:rPr lang="pt-BR" altLang="pt-BR" sz="2200" i="1" u="sng" dirty="0">
                <a:solidFill>
                  <a:srgbClr val="000000"/>
                </a:solidFill>
                <a:latin typeface="Tahoma" panose="020B0604030504040204" pitchFamily="34" charset="0"/>
                <a:ea typeface="MS PGothic" panose="020B0600070205080204" pitchFamily="34" charset="-128"/>
              </a:rPr>
              <a:t> da Parte Especial deste Código</a:t>
            </a:r>
            <a:r>
              <a:rPr lang="pt-BR" altLang="pt-BR" sz="2200" i="1" dirty="0">
                <a:solidFill>
                  <a:srgbClr val="000000"/>
                </a:solidFill>
                <a:latin typeface="Tahoma" panose="020B0604030504040204" pitchFamily="34" charset="0"/>
                <a:ea typeface="MS PGothic" panose="020B0600070205080204" pitchFamily="34" charset="-128"/>
              </a:rPr>
              <a:t>.</a:t>
            </a:r>
          </a:p>
          <a:p>
            <a:pPr algn="just">
              <a:spcBef>
                <a:spcPct val="0"/>
              </a:spcBef>
            </a:pPr>
            <a:endParaRPr lang="pt-BR" altLang="pt-BR" sz="2200" i="1"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200" i="1" dirty="0">
                <a:solidFill>
                  <a:srgbClr val="000000"/>
                </a:solidFill>
                <a:latin typeface="Tahoma" panose="020B0604030504040204" pitchFamily="34" charset="0"/>
                <a:ea typeface="MS PGothic" panose="020B0600070205080204" pitchFamily="34" charset="-128"/>
              </a:rPr>
              <a:t>Art. 771.  Este Livro regula o </a:t>
            </a:r>
            <a:r>
              <a:rPr lang="pt-BR" altLang="pt-BR" sz="2200" i="1" u="sng" dirty="0">
                <a:solidFill>
                  <a:srgbClr val="000000"/>
                </a:solidFill>
                <a:latin typeface="Tahoma" panose="020B0604030504040204" pitchFamily="34" charset="0"/>
                <a:ea typeface="MS PGothic" panose="020B0600070205080204" pitchFamily="34" charset="-128"/>
              </a:rPr>
              <a:t>procedimento da execução fundada em título extrajudicial</a:t>
            </a:r>
            <a:r>
              <a:rPr lang="pt-BR" altLang="pt-BR" sz="2200" i="1" dirty="0">
                <a:solidFill>
                  <a:srgbClr val="000000"/>
                </a:solidFill>
                <a:latin typeface="Tahoma" panose="020B0604030504040204" pitchFamily="34" charset="0"/>
                <a:ea typeface="MS PGothic" panose="020B0600070205080204" pitchFamily="34" charset="-128"/>
              </a:rPr>
              <a:t>, e suas disposições aplicam-se, também, no que couber, aos procedimentos especiais de execução, </a:t>
            </a:r>
            <a:r>
              <a:rPr lang="pt-BR" altLang="pt-BR" sz="2200" i="1" u="sng" dirty="0">
                <a:solidFill>
                  <a:srgbClr val="000000"/>
                </a:solidFill>
                <a:latin typeface="Tahoma" panose="020B0604030504040204" pitchFamily="34" charset="0"/>
                <a:ea typeface="MS PGothic" panose="020B0600070205080204" pitchFamily="34" charset="-128"/>
              </a:rPr>
              <a:t>aos atos executivos realizados </a:t>
            </a:r>
            <a:r>
              <a:rPr lang="pt-BR" altLang="pt-BR" sz="2200" b="1" i="1" u="sng" dirty="0">
                <a:solidFill>
                  <a:srgbClr val="000000"/>
                </a:solidFill>
                <a:latin typeface="Tahoma" panose="020B0604030504040204" pitchFamily="34" charset="0"/>
                <a:ea typeface="MS PGothic" panose="020B0600070205080204" pitchFamily="34" charset="-128"/>
              </a:rPr>
              <a:t>no procedimento de cumprimento de sentença</a:t>
            </a:r>
            <a:r>
              <a:rPr lang="pt-BR" altLang="pt-BR" sz="2200" i="1" dirty="0">
                <a:solidFill>
                  <a:srgbClr val="000000"/>
                </a:solidFill>
                <a:latin typeface="Tahoma" panose="020B0604030504040204" pitchFamily="34" charset="0"/>
                <a:ea typeface="MS PGothic" panose="020B0600070205080204" pitchFamily="34" charset="-128"/>
              </a:rPr>
              <a:t>, bem como aos efeitos de atos ou fatos processuais a que a lei atribuir força executiva.</a:t>
            </a:r>
          </a:p>
          <a:p>
            <a:pPr algn="just">
              <a:spcBef>
                <a:spcPct val="0"/>
              </a:spcBef>
            </a:pPr>
            <a:r>
              <a:rPr lang="pt-BR" altLang="pt-BR" sz="2200" i="1" dirty="0">
                <a:solidFill>
                  <a:srgbClr val="000000"/>
                </a:solidFill>
                <a:latin typeface="Tahoma" panose="020B0604030504040204" pitchFamily="34" charset="0"/>
                <a:ea typeface="MS PGothic" panose="020B0600070205080204" pitchFamily="34" charset="-128"/>
              </a:rPr>
              <a:t>Parágrafo único.  Aplicam-se </a:t>
            </a:r>
            <a:r>
              <a:rPr lang="pt-BR" altLang="pt-BR" sz="2200" i="1" u="sng" dirty="0">
                <a:solidFill>
                  <a:srgbClr val="000000"/>
                </a:solidFill>
                <a:latin typeface="Tahoma" panose="020B0604030504040204" pitchFamily="34" charset="0"/>
                <a:ea typeface="MS PGothic" panose="020B0600070205080204" pitchFamily="34" charset="-128"/>
              </a:rPr>
              <a:t>subsidiariamente à execução as </a:t>
            </a:r>
            <a:r>
              <a:rPr lang="pt-BR" altLang="pt-BR" sz="2200" b="1" i="1" u="sng" dirty="0">
                <a:solidFill>
                  <a:srgbClr val="000000"/>
                </a:solidFill>
                <a:latin typeface="Tahoma" panose="020B0604030504040204" pitchFamily="34" charset="0"/>
                <a:ea typeface="MS PGothic" panose="020B0600070205080204" pitchFamily="34" charset="-128"/>
              </a:rPr>
              <a:t>disposições do Livro I</a:t>
            </a:r>
            <a:r>
              <a:rPr lang="pt-BR" altLang="pt-BR" sz="2200" i="1" u="sng" dirty="0">
                <a:solidFill>
                  <a:srgbClr val="000000"/>
                </a:solidFill>
                <a:latin typeface="Tahoma" panose="020B0604030504040204" pitchFamily="34" charset="0"/>
                <a:ea typeface="MS PGothic" panose="020B0600070205080204" pitchFamily="34" charset="-128"/>
              </a:rPr>
              <a:t> da Parte Especial</a:t>
            </a:r>
            <a:r>
              <a:rPr lang="pt-BR" altLang="pt-BR" sz="2200" i="1" dirty="0">
                <a:solidFill>
                  <a:srgbClr val="000000"/>
                </a:solidFill>
                <a:latin typeface="Tahoma" panose="020B0604030504040204" pitchFamily="34" charset="0"/>
                <a:ea typeface="MS PGothic" panose="020B0600070205080204" pitchFamily="34" charset="-128"/>
              </a:rPr>
              <a:t>.</a:t>
            </a:r>
          </a:p>
        </p:txBody>
      </p:sp>
    </p:spTree>
    <p:extLst>
      <p:ext uri="{BB962C8B-B14F-4D97-AF65-F5344CB8AC3E}">
        <p14:creationId xmlns:p14="http://schemas.microsoft.com/office/powerpoint/2010/main" val="90127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11560" y="764704"/>
            <a:ext cx="7662219" cy="6217087"/>
          </a:xfrm>
          <a:prstGeom prst="rect">
            <a:avLst/>
          </a:prstGeom>
          <a:noFill/>
        </p:spPr>
        <p:txBody>
          <a:bodyPr wrap="square" rtlCol="0">
            <a:spAutoFit/>
          </a:bodyPr>
          <a:lstStyle/>
          <a:p>
            <a:pPr algn="just">
              <a:spcBef>
                <a:spcPct val="0"/>
              </a:spcBef>
            </a:pPr>
            <a:r>
              <a:rPr lang="pt-BR" altLang="pt-BR" sz="3200" b="1" dirty="0">
                <a:solidFill>
                  <a:srgbClr val="000000"/>
                </a:solidFill>
                <a:latin typeface="Tahoma" panose="020B0604030504040204" pitchFamily="34" charset="0"/>
                <a:ea typeface="MS PGothic" panose="020B0600070205080204" pitchFamily="34" charset="-128"/>
              </a:rPr>
              <a:t>Procedimentos executivos</a:t>
            </a:r>
          </a:p>
          <a:p>
            <a:pPr algn="just">
              <a:spcBef>
                <a:spcPct val="0"/>
              </a:spcBef>
            </a:pPr>
            <a:endParaRPr lang="pt-BR" altLang="pt-BR" sz="600" dirty="0">
              <a:solidFill>
                <a:srgbClr val="000000"/>
              </a:solidFill>
              <a:latin typeface="Tahoma" panose="020B0604030504040204" pitchFamily="34" charset="0"/>
              <a:ea typeface="MS PGothic" panose="020B0600070205080204" pitchFamily="34" charset="-128"/>
            </a:endParaRP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300" u="sng" dirty="0">
                <a:solidFill>
                  <a:srgbClr val="000000"/>
                </a:solidFill>
                <a:latin typeface="Tahoma" panose="020B0604030504040204" pitchFamily="34" charset="0"/>
                <a:ea typeface="MS PGothic" panose="020B0600070205080204" pitchFamily="34" charset="-128"/>
              </a:rPr>
              <a:t>Cumprimento da sentença</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(i) de </a:t>
            </a:r>
            <a:r>
              <a:rPr lang="pt-BR" altLang="pt-BR" sz="2300" u="sng" dirty="0">
                <a:solidFill>
                  <a:srgbClr val="000000"/>
                </a:solidFill>
                <a:latin typeface="Tahoma" panose="020B0604030504040204" pitchFamily="34" charset="0"/>
                <a:ea typeface="MS PGothic" panose="020B0600070205080204" pitchFamily="34" charset="-128"/>
              </a:rPr>
              <a:t>obrigação de pagar quantia</a:t>
            </a:r>
            <a:r>
              <a:rPr lang="pt-BR" altLang="pt-BR" sz="2300" dirty="0">
                <a:solidFill>
                  <a:srgbClr val="000000"/>
                </a:solidFill>
                <a:latin typeface="Tahoma" panose="020B0604030504040204" pitchFamily="34" charset="0"/>
                <a:ea typeface="MS PGothic" panose="020B0600070205080204" pitchFamily="34" charset="-128"/>
              </a:rPr>
              <a:t>, </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a:t>
            </a:r>
            <a:r>
              <a:rPr lang="pt-BR" altLang="pt-BR" sz="2300" dirty="0" err="1">
                <a:solidFill>
                  <a:srgbClr val="000000"/>
                </a:solidFill>
                <a:latin typeface="Tahoma" panose="020B0604030504040204" pitchFamily="34" charset="0"/>
                <a:ea typeface="MS PGothic" panose="020B0600070205080204" pitchFamily="34" charset="-128"/>
              </a:rPr>
              <a:t>ii</a:t>
            </a:r>
            <a:r>
              <a:rPr lang="pt-BR" altLang="pt-BR" sz="2300" dirty="0">
                <a:solidFill>
                  <a:srgbClr val="000000"/>
                </a:solidFill>
                <a:latin typeface="Tahoma" panose="020B0604030504040204" pitchFamily="34" charset="0"/>
                <a:ea typeface="MS PGothic" panose="020B0600070205080204" pitchFamily="34" charset="-128"/>
              </a:rPr>
              <a:t>) de obrigação de prestar alimentos, </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a:t>
            </a:r>
            <a:r>
              <a:rPr lang="pt-BR" altLang="pt-BR" sz="2300" dirty="0" err="1">
                <a:solidFill>
                  <a:srgbClr val="000000"/>
                </a:solidFill>
                <a:latin typeface="Tahoma" panose="020B0604030504040204" pitchFamily="34" charset="0"/>
                <a:ea typeface="MS PGothic" panose="020B0600070205080204" pitchFamily="34" charset="-128"/>
              </a:rPr>
              <a:t>iii</a:t>
            </a:r>
            <a:r>
              <a:rPr lang="pt-BR" altLang="pt-BR" sz="2300" dirty="0">
                <a:solidFill>
                  <a:srgbClr val="000000"/>
                </a:solidFill>
                <a:latin typeface="Tahoma" panose="020B0604030504040204" pitchFamily="34" charset="0"/>
                <a:ea typeface="MS PGothic" panose="020B0600070205080204" pitchFamily="34" charset="-128"/>
              </a:rPr>
              <a:t>) de obrigação de pagar quantia certa pela fazenda pública,</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a:t>
            </a:r>
            <a:r>
              <a:rPr lang="pt-BR" altLang="pt-BR" sz="2300" dirty="0" err="1">
                <a:solidFill>
                  <a:srgbClr val="000000"/>
                </a:solidFill>
                <a:latin typeface="Tahoma" panose="020B0604030504040204" pitchFamily="34" charset="0"/>
                <a:ea typeface="MS PGothic" panose="020B0600070205080204" pitchFamily="34" charset="-128"/>
              </a:rPr>
              <a:t>iv</a:t>
            </a:r>
            <a:r>
              <a:rPr lang="pt-BR" altLang="pt-BR" sz="2300" dirty="0">
                <a:solidFill>
                  <a:srgbClr val="000000"/>
                </a:solidFill>
                <a:latin typeface="Tahoma" panose="020B0604030504040204" pitchFamily="34" charset="0"/>
                <a:ea typeface="MS PGothic" panose="020B0600070205080204" pitchFamily="34" charset="-128"/>
              </a:rPr>
              <a:t>) que reconheça a exigibilidade de obrigação de fazer, de não fazer ou de entregar coisa.</a:t>
            </a:r>
          </a:p>
          <a:p>
            <a:pPr algn="just">
              <a:spcBef>
                <a:spcPct val="0"/>
              </a:spcBef>
            </a:pPr>
            <a:endParaRPr lang="pt-BR" altLang="pt-BR" sz="23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300" u="sng" dirty="0">
                <a:solidFill>
                  <a:srgbClr val="000000"/>
                </a:solidFill>
                <a:latin typeface="Tahoma" panose="020B0604030504040204" pitchFamily="34" charset="0"/>
                <a:ea typeface="MS PGothic" panose="020B0600070205080204" pitchFamily="34" charset="-128"/>
              </a:rPr>
              <a:t>Execução</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(i) para a entrega de coisa</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a:t>
            </a:r>
            <a:r>
              <a:rPr lang="pt-BR" altLang="pt-BR" sz="2300" dirty="0" err="1">
                <a:solidFill>
                  <a:srgbClr val="000000"/>
                </a:solidFill>
                <a:latin typeface="Tahoma" panose="020B0604030504040204" pitchFamily="34" charset="0"/>
                <a:ea typeface="MS PGothic" panose="020B0600070205080204" pitchFamily="34" charset="-128"/>
              </a:rPr>
              <a:t>ii</a:t>
            </a:r>
            <a:r>
              <a:rPr lang="pt-BR" altLang="pt-BR" sz="2300" dirty="0">
                <a:solidFill>
                  <a:srgbClr val="000000"/>
                </a:solidFill>
                <a:latin typeface="Tahoma" panose="020B0604030504040204" pitchFamily="34" charset="0"/>
                <a:ea typeface="MS PGothic" panose="020B0600070205080204" pitchFamily="34" charset="-128"/>
              </a:rPr>
              <a:t>) das obrigações de fazer ou de não fazer</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a:t>
            </a:r>
            <a:r>
              <a:rPr lang="pt-BR" altLang="pt-BR" sz="2300" dirty="0" err="1">
                <a:solidFill>
                  <a:srgbClr val="000000"/>
                </a:solidFill>
                <a:latin typeface="Tahoma" panose="020B0604030504040204" pitchFamily="34" charset="0"/>
                <a:ea typeface="MS PGothic" panose="020B0600070205080204" pitchFamily="34" charset="-128"/>
              </a:rPr>
              <a:t>iii</a:t>
            </a:r>
            <a:r>
              <a:rPr lang="pt-BR" altLang="pt-BR" sz="2300" dirty="0">
                <a:solidFill>
                  <a:srgbClr val="000000"/>
                </a:solidFill>
                <a:latin typeface="Tahoma" panose="020B0604030504040204" pitchFamily="34" charset="0"/>
                <a:ea typeface="MS PGothic" panose="020B0600070205080204" pitchFamily="34" charset="-128"/>
              </a:rPr>
              <a:t>) </a:t>
            </a:r>
            <a:r>
              <a:rPr lang="pt-BR" altLang="pt-BR" sz="2300" u="sng" dirty="0">
                <a:solidFill>
                  <a:srgbClr val="000000"/>
                </a:solidFill>
                <a:latin typeface="Tahoma" panose="020B0604030504040204" pitchFamily="34" charset="0"/>
                <a:ea typeface="MS PGothic" panose="020B0600070205080204" pitchFamily="34" charset="-128"/>
              </a:rPr>
              <a:t>por quantia certa</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a:t>
            </a:r>
            <a:r>
              <a:rPr lang="pt-BR" altLang="pt-BR" sz="2300" dirty="0" err="1">
                <a:solidFill>
                  <a:srgbClr val="000000"/>
                </a:solidFill>
                <a:latin typeface="Tahoma" panose="020B0604030504040204" pitchFamily="34" charset="0"/>
                <a:ea typeface="MS PGothic" panose="020B0600070205080204" pitchFamily="34" charset="-128"/>
              </a:rPr>
              <a:t>iv</a:t>
            </a:r>
            <a:r>
              <a:rPr lang="pt-BR" altLang="pt-BR" sz="2300" dirty="0">
                <a:solidFill>
                  <a:srgbClr val="000000"/>
                </a:solidFill>
                <a:latin typeface="Tahoma" panose="020B0604030504040204" pitchFamily="34" charset="0"/>
                <a:ea typeface="MS PGothic" panose="020B0600070205080204" pitchFamily="34" charset="-128"/>
              </a:rPr>
              <a:t>) contra a fazenda pública</a:t>
            </a:r>
          </a:p>
          <a:p>
            <a:pPr algn="just">
              <a:spcBef>
                <a:spcPct val="0"/>
              </a:spcBef>
            </a:pPr>
            <a:r>
              <a:rPr lang="pt-BR" altLang="pt-BR" sz="2300" dirty="0">
                <a:solidFill>
                  <a:srgbClr val="000000"/>
                </a:solidFill>
                <a:latin typeface="Tahoma" panose="020B0604030504040204" pitchFamily="34" charset="0"/>
                <a:ea typeface="MS PGothic" panose="020B0600070205080204" pitchFamily="34" charset="-128"/>
              </a:rPr>
              <a:t>(v) de alimentos</a:t>
            </a:r>
          </a:p>
        </p:txBody>
      </p:sp>
    </p:spTree>
    <p:extLst>
      <p:ext uri="{BB962C8B-B14F-4D97-AF65-F5344CB8AC3E}">
        <p14:creationId xmlns:p14="http://schemas.microsoft.com/office/powerpoint/2010/main" val="901270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83568" y="721105"/>
            <a:ext cx="7662219" cy="6463308"/>
          </a:xfrm>
          <a:prstGeom prst="rect">
            <a:avLst/>
          </a:prstGeom>
          <a:noFill/>
        </p:spPr>
        <p:txBody>
          <a:bodyPr wrap="square" rtlCol="0">
            <a:spAutoFit/>
          </a:bodyPr>
          <a:lstStyle/>
          <a:p>
            <a:pPr algn="just">
              <a:spcBef>
                <a:spcPct val="0"/>
              </a:spcBef>
            </a:pPr>
            <a:r>
              <a:rPr lang="pt-BR" altLang="pt-BR" sz="3200" b="1" dirty="0">
                <a:solidFill>
                  <a:srgbClr val="000000"/>
                </a:solidFill>
                <a:latin typeface="Tahoma" panose="020B0604030504040204" pitchFamily="34" charset="0"/>
                <a:ea typeface="MS PGothic" panose="020B0600070205080204" pitchFamily="34" charset="-128"/>
              </a:rPr>
              <a:t>Procedimentos executivos</a:t>
            </a:r>
          </a:p>
          <a:p>
            <a:pPr algn="just">
              <a:spcBef>
                <a:spcPct val="0"/>
              </a:spcBef>
            </a:pPr>
            <a:endParaRPr lang="pt-BR" altLang="pt-BR" sz="600" dirty="0">
              <a:solidFill>
                <a:srgbClr val="000000"/>
              </a:solidFill>
              <a:latin typeface="Tahoma" panose="020B0604030504040204" pitchFamily="34" charset="0"/>
              <a:ea typeface="MS PGothic" panose="020B0600070205080204" pitchFamily="34" charset="-128"/>
            </a:endParaRP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300" u="sng" dirty="0">
                <a:solidFill>
                  <a:srgbClr val="000000"/>
                </a:solidFill>
                <a:latin typeface="Tahoma" panose="020B0604030504040204" pitchFamily="34" charset="0"/>
                <a:ea typeface="MS PGothic" panose="020B0600070205080204" pitchFamily="34" charset="-128"/>
              </a:rPr>
              <a:t>Insolvência?</a:t>
            </a:r>
          </a:p>
          <a:p>
            <a:pPr algn="just">
              <a:spcBef>
                <a:spcPct val="0"/>
              </a:spcBef>
            </a:pPr>
            <a:r>
              <a:rPr lang="pt-BR" altLang="pt-BR" sz="2300" i="1" dirty="0">
                <a:solidFill>
                  <a:srgbClr val="000000"/>
                </a:solidFill>
                <a:latin typeface="Tahoma" panose="020B0604030504040204" pitchFamily="34" charset="0"/>
                <a:ea typeface="MS PGothic" panose="020B0600070205080204" pitchFamily="34" charset="-128"/>
              </a:rPr>
              <a:t>NCPC, art. 1.052.  Até a edição de lei específica, as execuções contra devedor insolvente, em curso ou que venham a ser propostas, permanecem reguladas pelo Livro II, Título IV, da Lei no 5.869, de 11 de janeiro de 1973.</a:t>
            </a:r>
          </a:p>
          <a:p>
            <a:pPr algn="just">
              <a:spcBef>
                <a:spcPct val="0"/>
              </a:spcBef>
            </a:pPr>
            <a:endParaRPr lang="pt-BR" altLang="pt-BR" sz="2300" i="1" dirty="0">
              <a:solidFill>
                <a:srgbClr val="000000"/>
              </a:solidFill>
              <a:latin typeface="Tahoma" panose="020B0604030504040204" pitchFamily="34" charset="0"/>
              <a:ea typeface="MS PGothic" panose="020B0600070205080204" pitchFamily="34" charset="-128"/>
            </a:endParaRPr>
          </a:p>
          <a:p>
            <a:pPr lvl="0" algn="just">
              <a:spcBef>
                <a:spcPct val="0"/>
              </a:spcBef>
            </a:pPr>
            <a:r>
              <a:rPr lang="pt-BR" sz="2400" dirty="0">
                <a:latin typeface="Calibri" panose="020F0502020204030204" pitchFamily="34" charset="0"/>
              </a:rPr>
              <a:t>Há ainda, em certos diplomas legais, previsão de uma execução extrajudicial. Ou seja, a perda do bem se dá </a:t>
            </a:r>
            <a:r>
              <a:rPr lang="pt-BR" sz="2400" u="sng" dirty="0">
                <a:latin typeface="Calibri" panose="020F0502020204030204" pitchFamily="34" charset="0"/>
              </a:rPr>
              <a:t>sem a participação do Poder Judiciário</a:t>
            </a:r>
            <a:r>
              <a:rPr lang="pt-BR" sz="2400" dirty="0">
                <a:latin typeface="Calibri" panose="020F0502020204030204" pitchFamily="34" charset="0"/>
              </a:rPr>
              <a:t>. </a:t>
            </a:r>
          </a:p>
          <a:p>
            <a:pPr lvl="0" algn="just">
              <a:spcBef>
                <a:spcPct val="0"/>
              </a:spcBef>
            </a:pPr>
            <a:endParaRPr lang="pt-BR" sz="2400" dirty="0">
              <a:latin typeface="Calibri" panose="020F0502020204030204" pitchFamily="34" charset="0"/>
            </a:endParaRPr>
          </a:p>
          <a:p>
            <a:pPr lvl="0" algn="just">
              <a:spcBef>
                <a:spcPct val="0"/>
              </a:spcBef>
            </a:pPr>
            <a:r>
              <a:rPr lang="pt-BR" sz="2400" dirty="0">
                <a:latin typeface="Calibri" panose="020F0502020204030204" pitchFamily="34" charset="0"/>
              </a:rPr>
              <a:t>Exemplos: </a:t>
            </a:r>
          </a:p>
          <a:p>
            <a:pPr marL="342900" lvl="0" indent="-342900" algn="just">
              <a:spcBef>
                <a:spcPct val="0"/>
              </a:spcBef>
              <a:buFontTx/>
              <a:buChar char="-"/>
            </a:pPr>
            <a:r>
              <a:rPr lang="pt-BR" sz="2400" dirty="0">
                <a:latin typeface="Calibri" panose="020F0502020204030204" pitchFamily="34" charset="0"/>
              </a:rPr>
              <a:t>DL 70/66, referente ao crédito imobiliário</a:t>
            </a:r>
          </a:p>
          <a:p>
            <a:pPr marL="342900" lvl="0" indent="-342900" algn="just">
              <a:spcBef>
                <a:spcPct val="0"/>
              </a:spcBef>
              <a:buFontTx/>
              <a:buChar char="-"/>
            </a:pPr>
            <a:r>
              <a:rPr lang="pt-BR" sz="2400" dirty="0">
                <a:latin typeface="Calibri" panose="020F0502020204030204" pitchFamily="34" charset="0"/>
              </a:rPr>
              <a:t>L. 9.514/97, AF</a:t>
            </a:r>
          </a:p>
          <a:p>
            <a:pPr lvl="0" algn="just">
              <a:spcBef>
                <a:spcPct val="0"/>
              </a:spcBef>
            </a:pPr>
            <a:endParaRPr lang="pt-BR" altLang="pt-BR" sz="2300" i="1" dirty="0">
              <a:solidFill>
                <a:srgbClr val="000000"/>
              </a:solidFill>
              <a:latin typeface="Tahoma" panose="020B0604030504040204" pitchFamily="34" charset="0"/>
              <a:ea typeface="MS PGothic" panose="020B0600070205080204" pitchFamily="34" charset="-128"/>
            </a:endParaRPr>
          </a:p>
        </p:txBody>
      </p:sp>
    </p:spTree>
    <p:extLst>
      <p:ext uri="{BB962C8B-B14F-4D97-AF65-F5344CB8AC3E}">
        <p14:creationId xmlns:p14="http://schemas.microsoft.com/office/powerpoint/2010/main" val="38472071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22737" y="863526"/>
            <a:ext cx="7662219" cy="6017032"/>
          </a:xfrm>
          <a:prstGeom prst="rect">
            <a:avLst/>
          </a:prstGeom>
          <a:noFill/>
        </p:spPr>
        <p:txBody>
          <a:bodyPr wrap="square" rtlCol="0">
            <a:spAutoFit/>
          </a:bodyPr>
          <a:lstStyle/>
          <a:p>
            <a:pPr algn="just">
              <a:spcBef>
                <a:spcPct val="0"/>
              </a:spcBef>
            </a:pPr>
            <a:r>
              <a:rPr lang="pt-BR" altLang="pt-BR" sz="3200" b="1" dirty="0">
                <a:solidFill>
                  <a:srgbClr val="000000"/>
                </a:solidFill>
                <a:latin typeface="Tahoma" panose="020B0604030504040204" pitchFamily="34" charset="0"/>
                <a:ea typeface="MS PGothic" panose="020B0600070205080204" pitchFamily="34" charset="-128"/>
              </a:rPr>
              <a:t>Mas a execução extrajudicial seria constitucional?</a:t>
            </a:r>
          </a:p>
          <a:p>
            <a:pPr algn="just">
              <a:spcBef>
                <a:spcPct val="0"/>
              </a:spcBef>
            </a:pPr>
            <a:endParaRPr lang="pt-BR" altLang="pt-BR" sz="3200" b="1" i="1" dirty="0">
              <a:solidFill>
                <a:srgbClr val="000000"/>
              </a:solidFill>
              <a:latin typeface="Tahoma" panose="020B0604030504040204" pitchFamily="34" charset="0"/>
              <a:ea typeface="MS PGothic" panose="020B0600070205080204" pitchFamily="34" charset="-128"/>
            </a:endParaRPr>
          </a:p>
          <a:p>
            <a:pPr lvl="0" algn="just" eaLnBrk="0" fontAlgn="base" hangingPunct="0">
              <a:spcBef>
                <a:spcPct val="0"/>
              </a:spcBef>
              <a:spcAft>
                <a:spcPct val="0"/>
              </a:spcAft>
            </a:pPr>
            <a:r>
              <a:rPr lang="pt-BR" sz="2600" i="1" dirty="0">
                <a:latin typeface="Calibri" panose="020F0502020204030204" pitchFamily="34" charset="0"/>
              </a:rPr>
              <a:t>AGRAVO REGIMENTAL NO RECURSO EXTRAORDINÁRIO. EXECUÇÃO EXTRAJUDICIAL. DECRETO-LEI N. 70/66. RECEPÇÃO PELA CONSTITUIÇÃO DO BRASIL. 1. </a:t>
            </a:r>
            <a:r>
              <a:rPr lang="pt-BR" sz="2600" i="1" u="sng" dirty="0">
                <a:latin typeface="Calibri" panose="020F0502020204030204" pitchFamily="34" charset="0"/>
              </a:rPr>
              <a:t>O decreto-lei n. 70/66, que dispõe sobre execução extrajudicial, foi recebido pela Constituição do Brasil</a:t>
            </a:r>
            <a:r>
              <a:rPr lang="pt-BR" sz="2600" i="1" dirty="0">
                <a:latin typeface="Calibri" panose="020F0502020204030204" pitchFamily="34" charset="0"/>
              </a:rPr>
              <a:t>. Agravo regimental a que se nega provimento.</a:t>
            </a:r>
            <a:endParaRPr lang="pt-BR" sz="2600" dirty="0">
              <a:latin typeface="Calibri" panose="020F0502020204030204" pitchFamily="34" charset="0"/>
            </a:endParaRPr>
          </a:p>
          <a:p>
            <a:pPr lvl="0" algn="just" eaLnBrk="0" fontAlgn="base" hangingPunct="0">
              <a:spcBef>
                <a:spcPct val="0"/>
              </a:spcBef>
              <a:spcAft>
                <a:spcPct val="0"/>
              </a:spcAft>
            </a:pPr>
            <a:r>
              <a:rPr lang="pt-BR" sz="2600" i="1" dirty="0">
                <a:latin typeface="Calibri" panose="020F0502020204030204" pitchFamily="34" charset="0"/>
              </a:rPr>
              <a:t>(RE 513546 </a:t>
            </a:r>
            <a:r>
              <a:rPr lang="pt-BR" sz="2600" i="1" dirty="0" err="1">
                <a:latin typeface="Calibri" panose="020F0502020204030204" pitchFamily="34" charset="0"/>
              </a:rPr>
              <a:t>AgR</a:t>
            </a:r>
            <a:r>
              <a:rPr lang="pt-BR" sz="2600" i="1" dirty="0">
                <a:latin typeface="Calibri" panose="020F0502020204030204" pitchFamily="34" charset="0"/>
              </a:rPr>
              <a:t>, Relator(a):  Min. EROS GRAU</a:t>
            </a:r>
            <a:r>
              <a:rPr lang="pt-BR" sz="2600" i="1" dirty="0">
                <a:latin typeface="Arial" panose="020B0604020202020204" pitchFamily="34" charset="0"/>
              </a:rPr>
              <a:t>, </a:t>
            </a:r>
            <a:r>
              <a:rPr lang="pt-BR" sz="2600" i="1" dirty="0">
                <a:latin typeface="Calibri" panose="020F0502020204030204" pitchFamily="34" charset="0"/>
              </a:rPr>
              <a:t>Segunda Turma, julgado em 24/06/2008, DJe-152 DIVULG 14-08-2008 PUBLIC 15-08-2008)</a:t>
            </a:r>
            <a:endParaRPr lang="pt-BR" sz="2600" dirty="0">
              <a:latin typeface="Calibri" panose="020F0502020204030204" pitchFamily="34" charset="0"/>
            </a:endParaRPr>
          </a:p>
          <a:p>
            <a:pPr algn="just">
              <a:spcBef>
                <a:spcPct val="0"/>
              </a:spcBef>
            </a:pPr>
            <a:endParaRPr lang="pt-BR" altLang="pt-BR" sz="3200" b="1" i="1" dirty="0">
              <a:solidFill>
                <a:srgbClr val="000000"/>
              </a:solidFill>
              <a:latin typeface="Tahoma" panose="020B0604030504040204" pitchFamily="34" charset="0"/>
              <a:ea typeface="MS PGothic" panose="020B0600070205080204" pitchFamily="34" charset="-128"/>
            </a:endParaRPr>
          </a:p>
          <a:p>
            <a:pPr algn="just">
              <a:spcBef>
                <a:spcPct val="0"/>
              </a:spcBef>
            </a:pPr>
            <a:endParaRPr lang="pt-BR" altLang="pt-BR" sz="2300" i="1" dirty="0">
              <a:solidFill>
                <a:srgbClr val="000000"/>
              </a:solidFill>
              <a:latin typeface="Tahoma" panose="020B0604030504040204" pitchFamily="34" charset="0"/>
              <a:ea typeface="MS PGothic" panose="020B0600070205080204" pitchFamily="34" charset="-128"/>
            </a:endParaRPr>
          </a:p>
        </p:txBody>
      </p:sp>
    </p:spTree>
    <p:extLst>
      <p:ext uri="{BB962C8B-B14F-4D97-AF65-F5344CB8AC3E}">
        <p14:creationId xmlns:p14="http://schemas.microsoft.com/office/powerpoint/2010/main" val="14042671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827584" y="836712"/>
            <a:ext cx="7488832" cy="5632311"/>
          </a:xfrm>
          <a:prstGeom prst="rect">
            <a:avLst/>
          </a:prstGeom>
          <a:noFill/>
        </p:spPr>
        <p:txBody>
          <a:bodyPr wrap="square" rtlCol="0">
            <a:spAutoFit/>
          </a:bodyPr>
          <a:lstStyle/>
          <a:p>
            <a:pPr algn="just">
              <a:buFont typeface="Wingdings" panose="05000000000000000000" pitchFamily="2" charset="2"/>
              <a:buNone/>
            </a:pPr>
            <a:r>
              <a:rPr lang="pt-BR" altLang="pt-BR" sz="2400" dirty="0"/>
              <a:t>DOS PODERES, DOS DEVERES E DA RESPONSABILIDADE DO JUIZ</a:t>
            </a:r>
          </a:p>
          <a:p>
            <a:pPr algn="just">
              <a:buFont typeface="Wingdings" panose="05000000000000000000" pitchFamily="2" charset="2"/>
              <a:buNone/>
            </a:pPr>
            <a:r>
              <a:rPr lang="pt-BR" altLang="pt-BR" sz="2400" dirty="0"/>
              <a:t>Art. 139.  O juiz dirigirá o processo conforme as disposições deste Código, incumbindo-lhe:</a:t>
            </a:r>
          </a:p>
          <a:p>
            <a:pPr algn="just">
              <a:buFont typeface="Wingdings" panose="05000000000000000000" pitchFamily="2" charset="2"/>
              <a:buNone/>
            </a:pPr>
            <a:r>
              <a:rPr lang="pt-BR" altLang="pt-BR" sz="2400" dirty="0"/>
              <a:t>I - assegurar às partes igualdade de tratamento;</a:t>
            </a:r>
          </a:p>
          <a:p>
            <a:pPr algn="just">
              <a:buFont typeface="Wingdings" panose="05000000000000000000" pitchFamily="2" charset="2"/>
              <a:buNone/>
            </a:pPr>
            <a:r>
              <a:rPr lang="pt-BR" altLang="pt-BR" sz="2400" dirty="0"/>
              <a:t>II - velar pela duração razoável do processo;</a:t>
            </a:r>
          </a:p>
          <a:p>
            <a:pPr algn="just">
              <a:buFont typeface="Wingdings" panose="05000000000000000000" pitchFamily="2" charset="2"/>
              <a:buNone/>
            </a:pPr>
            <a:r>
              <a:rPr lang="pt-BR" altLang="pt-BR" sz="2400" dirty="0"/>
              <a:t>III - prevenir ou reprimir qualquer ato contrário à dignidade da justiça e indeferir postulações meramente protelatórias;</a:t>
            </a:r>
          </a:p>
          <a:p>
            <a:pPr algn="just">
              <a:buFont typeface="Wingdings" panose="05000000000000000000" pitchFamily="2" charset="2"/>
              <a:buNone/>
            </a:pPr>
            <a:r>
              <a:rPr lang="pt-BR" altLang="pt-BR" sz="2400" dirty="0"/>
              <a:t>IV - determinar </a:t>
            </a:r>
            <a:r>
              <a:rPr lang="pt-BR" altLang="pt-BR" sz="2400" u="sng" dirty="0"/>
              <a:t>todas as medidas indutivas, coercitivas, mandamentais ou sub-rogatórias</a:t>
            </a:r>
            <a:r>
              <a:rPr lang="pt-BR" altLang="pt-BR" sz="2400" dirty="0"/>
              <a:t> necessárias para assegurar o </a:t>
            </a:r>
            <a:r>
              <a:rPr lang="pt-BR" altLang="pt-BR" sz="2400" u="sng" dirty="0"/>
              <a:t>cumprimento de ordem</a:t>
            </a:r>
            <a:r>
              <a:rPr lang="pt-BR" altLang="pt-BR" sz="2400" dirty="0"/>
              <a:t> judicial, </a:t>
            </a:r>
            <a:r>
              <a:rPr lang="pt-BR" altLang="pt-BR" sz="2400" u="sng" dirty="0"/>
              <a:t>inclusive</a:t>
            </a:r>
            <a:r>
              <a:rPr lang="pt-BR" altLang="pt-BR" sz="2400" dirty="0"/>
              <a:t> nas ações que tenham por objeto </a:t>
            </a:r>
            <a:r>
              <a:rPr lang="pt-BR" altLang="pt-BR" sz="2400" u="sng" dirty="0"/>
              <a:t>prestação pecuniária</a:t>
            </a:r>
            <a:r>
              <a:rPr lang="pt-BR" altLang="pt-BR" sz="2400" dirty="0"/>
              <a:t>;</a:t>
            </a:r>
          </a:p>
          <a:p>
            <a:pPr algn="just">
              <a:buFont typeface="Wingdings" panose="05000000000000000000" pitchFamily="2" charset="2"/>
              <a:buNone/>
            </a:pPr>
            <a:r>
              <a:rPr lang="pt-BR" altLang="pt-BR" sz="2400" dirty="0"/>
              <a:t>(...)</a:t>
            </a:r>
          </a:p>
          <a:p>
            <a:pPr algn="just">
              <a:buFont typeface="Wingdings" panose="05000000000000000000" pitchFamily="2" charset="2"/>
              <a:buNone/>
            </a:pPr>
            <a:r>
              <a:rPr lang="pt-BR" altLang="pt-BR" sz="2400" i="1" dirty="0"/>
              <a:t>O que isso significa, na prática?</a:t>
            </a:r>
          </a:p>
        </p:txBody>
      </p:sp>
    </p:spTree>
    <p:extLst>
      <p:ext uri="{BB962C8B-B14F-4D97-AF65-F5344CB8AC3E}">
        <p14:creationId xmlns:p14="http://schemas.microsoft.com/office/powerpoint/2010/main" val="19201321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tângulo 3"/>
          <p:cNvSpPr/>
          <p:nvPr/>
        </p:nvSpPr>
        <p:spPr>
          <a:xfrm>
            <a:off x="3435" y="168805"/>
            <a:ext cx="9162081" cy="883931"/>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36202 w 9144830"/>
              <a:gd name="connsiteY2" fmla="*/ 254203 h 1099592"/>
              <a:gd name="connsiteX3" fmla="*/ 831 w 9144830"/>
              <a:gd name="connsiteY3" fmla="*/ 1099592 h 1099592"/>
              <a:gd name="connsiteX4" fmla="*/ 830 w 9144830"/>
              <a:gd name="connsiteY4" fmla="*/ 0 h 1099592"/>
              <a:gd name="connsiteX0" fmla="*/ 830 w 9144830"/>
              <a:gd name="connsiteY0" fmla="*/ 0 h 1185856"/>
              <a:gd name="connsiteX1" fmla="*/ 9144830 w 9144830"/>
              <a:gd name="connsiteY1" fmla="*/ 0 h 1185856"/>
              <a:gd name="connsiteX2" fmla="*/ 9136202 w 9144830"/>
              <a:gd name="connsiteY2" fmla="*/ 254203 h 1185856"/>
              <a:gd name="connsiteX3" fmla="*/ 831 w 9144830"/>
              <a:gd name="connsiteY3" fmla="*/ 1185856 h 1185856"/>
              <a:gd name="connsiteX4" fmla="*/ 830 w 9144830"/>
              <a:gd name="connsiteY4" fmla="*/ 0 h 1185856"/>
              <a:gd name="connsiteX0" fmla="*/ 830 w 9144830"/>
              <a:gd name="connsiteY0" fmla="*/ 0 h 1185856"/>
              <a:gd name="connsiteX1" fmla="*/ 9144830 w 9144830"/>
              <a:gd name="connsiteY1" fmla="*/ 0 h 1185856"/>
              <a:gd name="connsiteX2" fmla="*/ 9136202 w 9144830"/>
              <a:gd name="connsiteY2" fmla="*/ 254203 h 1185856"/>
              <a:gd name="connsiteX3" fmla="*/ 831 w 9144830"/>
              <a:gd name="connsiteY3" fmla="*/ 1185856 h 1185856"/>
              <a:gd name="connsiteX4" fmla="*/ 830 w 9144830"/>
              <a:gd name="connsiteY4" fmla="*/ 0 h 1185856"/>
              <a:gd name="connsiteX0" fmla="*/ 830 w 9144830"/>
              <a:gd name="connsiteY0" fmla="*/ 0 h 806293"/>
              <a:gd name="connsiteX1" fmla="*/ 9144830 w 9144830"/>
              <a:gd name="connsiteY1" fmla="*/ 0 h 806293"/>
              <a:gd name="connsiteX2" fmla="*/ 9136202 w 9144830"/>
              <a:gd name="connsiteY2" fmla="*/ 254203 h 806293"/>
              <a:gd name="connsiteX3" fmla="*/ 831 w 9144830"/>
              <a:gd name="connsiteY3" fmla="*/ 806293 h 806293"/>
              <a:gd name="connsiteX4" fmla="*/ 830 w 9144830"/>
              <a:gd name="connsiteY4" fmla="*/ 0 h 806293"/>
              <a:gd name="connsiteX0" fmla="*/ 830 w 9144830"/>
              <a:gd name="connsiteY0" fmla="*/ 0 h 806293"/>
              <a:gd name="connsiteX1" fmla="*/ 9144830 w 9144830"/>
              <a:gd name="connsiteY1" fmla="*/ 0 h 806293"/>
              <a:gd name="connsiteX2" fmla="*/ 9136202 w 9144830"/>
              <a:gd name="connsiteY2" fmla="*/ 90301 h 806293"/>
              <a:gd name="connsiteX3" fmla="*/ 831 w 9144830"/>
              <a:gd name="connsiteY3" fmla="*/ 806293 h 806293"/>
              <a:gd name="connsiteX4" fmla="*/ 830 w 9144830"/>
              <a:gd name="connsiteY4" fmla="*/ 0 h 806293"/>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62081"/>
              <a:gd name="connsiteY0" fmla="*/ 0 h 883931"/>
              <a:gd name="connsiteX1" fmla="*/ 9144830 w 9162081"/>
              <a:gd name="connsiteY1" fmla="*/ 0 h 883931"/>
              <a:gd name="connsiteX2" fmla="*/ 9162081 w 9162081"/>
              <a:gd name="connsiteY2" fmla="*/ 90301 h 883931"/>
              <a:gd name="connsiteX3" fmla="*/ 831 w 9162081"/>
              <a:gd name="connsiteY3" fmla="*/ 883931 h 883931"/>
              <a:gd name="connsiteX4" fmla="*/ 830 w 9162081"/>
              <a:gd name="connsiteY4" fmla="*/ 0 h 883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2081" h="883931">
                <a:moveTo>
                  <a:pt x="830" y="0"/>
                </a:moveTo>
                <a:lnTo>
                  <a:pt x="9144830" y="0"/>
                </a:lnTo>
                <a:cubicBezTo>
                  <a:pt x="9144830" y="119240"/>
                  <a:pt x="9162081" y="-28939"/>
                  <a:pt x="9162081" y="90301"/>
                </a:cubicBezTo>
                <a:cubicBezTo>
                  <a:pt x="6334054" y="-29796"/>
                  <a:pt x="1103574" y="102476"/>
                  <a:pt x="831" y="883931"/>
                </a:cubicBezTo>
                <a:cubicBezTo>
                  <a:pt x="3706" y="554781"/>
                  <a:pt x="-2045" y="329150"/>
                  <a:pt x="830" y="0"/>
                </a:cubicBezTo>
                <a:close/>
              </a:path>
            </a:pathLst>
          </a:custGeom>
          <a:gradFill flip="none" rotWithShape="1">
            <a:gsLst>
              <a:gs pos="0">
                <a:srgbClr val="D20C1F">
                  <a:shade val="30000"/>
                  <a:satMod val="115000"/>
                </a:srgbClr>
              </a:gs>
              <a:gs pos="50000">
                <a:srgbClr val="D20C1F">
                  <a:shade val="67500"/>
                  <a:satMod val="115000"/>
                </a:srgbClr>
              </a:gs>
              <a:gs pos="100000">
                <a:srgbClr val="D20C1F">
                  <a:shade val="100000"/>
                  <a:satMod val="115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lumMod val="50000"/>
                  <a:lumOff val="50000"/>
                </a:schemeClr>
              </a:solidFill>
            </a:endParaRPr>
          </a:p>
        </p:txBody>
      </p:sp>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827121" y="764704"/>
            <a:ext cx="7488832" cy="6001643"/>
          </a:xfrm>
          <a:prstGeom prst="rect">
            <a:avLst/>
          </a:prstGeom>
          <a:noFill/>
        </p:spPr>
        <p:txBody>
          <a:bodyPr wrap="square" rtlCol="0">
            <a:spAutoFit/>
          </a:bodyPr>
          <a:lstStyle/>
          <a:p>
            <a:pPr algn="just"/>
            <a:r>
              <a:rPr lang="pt-BR" sz="2400" b="1" i="1" dirty="0"/>
              <a:t>Algumas decisões representativas a respeito da aplicação do art. 139, IV do NCPC</a:t>
            </a:r>
            <a:endParaRPr lang="pt-BR" sz="2400" i="1" dirty="0"/>
          </a:p>
          <a:p>
            <a:pPr algn="just"/>
            <a:r>
              <a:rPr lang="pt-BR" sz="2400" i="1" dirty="0"/>
              <a:t>A questão não é apenas debatida em sede doutrinária. Nos tribunais, a assunto já se mostra presente, bem como as inevitáveis divergências.</a:t>
            </a:r>
          </a:p>
          <a:p>
            <a:pPr algn="just"/>
            <a:r>
              <a:rPr lang="pt-BR" sz="2400" i="1" dirty="0"/>
              <a:t>A primeira decisão da qual se tem notícia, proferida com base no novo art. 139, IV, foi de São Paulo. No caso, em execução de quantia decorrente de aluguel comercial não pago, o executado não tinha nenhum patrimônio em seu nome, mas mantinha padrão de vida incompatível com esse patrimônio inexistente. Diante disso, a magistrada de 1º grau assim decidiu: (...)</a:t>
            </a:r>
          </a:p>
          <a:p>
            <a:pPr algn="just"/>
            <a:endParaRPr lang="pt-BR" sz="2400" i="1" dirty="0"/>
          </a:p>
          <a:p>
            <a:pPr algn="just"/>
            <a:r>
              <a:rPr lang="pt-BR" sz="2400" dirty="0">
                <a:hlinkClick r:id="rId2"/>
              </a:rPr>
              <a:t>https://www.jota.info/opiniao-e-analise/colunas/novo-cpc/ncpc-atipicidade-de-medidas-executivas-ja-e-realidade-17042017</a:t>
            </a:r>
            <a:r>
              <a:rPr lang="pt-BR" sz="2400" dirty="0"/>
              <a:t> </a:t>
            </a:r>
          </a:p>
        </p:txBody>
      </p:sp>
    </p:spTree>
    <p:extLst>
      <p:ext uri="{BB962C8B-B14F-4D97-AF65-F5344CB8AC3E}">
        <p14:creationId xmlns:p14="http://schemas.microsoft.com/office/powerpoint/2010/main" val="250370109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323528" y="1268760"/>
            <a:ext cx="8712968" cy="5302990"/>
          </a:xfrm>
          <a:prstGeom prst="rect">
            <a:avLst/>
          </a:prstGeom>
          <a:noFill/>
        </p:spPr>
        <p:txBody>
          <a:bodyPr wrap="square" rtlCol="0">
            <a:spAutoFit/>
          </a:bodyPr>
          <a:lstStyle/>
          <a:p>
            <a:pPr algn="ctr">
              <a:lnSpc>
                <a:spcPct val="90000"/>
              </a:lnSpc>
              <a:spcBef>
                <a:spcPct val="0"/>
              </a:spcBef>
            </a:pPr>
            <a:r>
              <a:rPr lang="pt-BR" altLang="pt-BR" sz="2400" dirty="0">
                <a:latin typeface="Times New Roman" panose="02020603050405020304" pitchFamily="18" charset="0"/>
              </a:rPr>
              <a:t>Prof. Luiz Dellore</a:t>
            </a:r>
          </a:p>
          <a:p>
            <a:pPr algn="ctr">
              <a:spcBef>
                <a:spcPct val="0"/>
              </a:spcBef>
            </a:pPr>
            <a:r>
              <a:rPr lang="pt-BR" altLang="pt-BR" sz="2400" dirty="0">
                <a:latin typeface="Times New Roman" panose="02020603050405020304" pitchFamily="18" charset="0"/>
              </a:rPr>
              <a:t>Mestre e doutor em Processo Civil (USP)</a:t>
            </a:r>
          </a:p>
          <a:p>
            <a:pPr algn="ctr">
              <a:spcBef>
                <a:spcPct val="0"/>
              </a:spcBef>
            </a:pPr>
            <a:r>
              <a:rPr lang="pt-BR" altLang="pt-BR" sz="2400" dirty="0">
                <a:latin typeface="Times New Roman" panose="02020603050405020304" pitchFamily="18" charset="0"/>
              </a:rPr>
              <a:t>Mestre em Constitucional (PUC/SP)</a:t>
            </a:r>
          </a:p>
          <a:p>
            <a:pPr algn="ctr">
              <a:spcBef>
                <a:spcPct val="0"/>
              </a:spcBef>
            </a:pPr>
            <a:r>
              <a:rPr lang="pt-BR" altLang="pt-BR" sz="2400" i="1" dirty="0">
                <a:latin typeface="Times New Roman" panose="02020603050405020304" pitchFamily="18" charset="0"/>
              </a:rPr>
              <a:t>Visiting Scholar</a:t>
            </a:r>
            <a:r>
              <a:rPr lang="pt-BR" altLang="pt-BR" sz="2400" dirty="0">
                <a:latin typeface="Times New Roman" panose="02020603050405020304" pitchFamily="18" charset="0"/>
              </a:rPr>
              <a:t> na Syracuse e Cornell </a:t>
            </a:r>
            <a:r>
              <a:rPr lang="pt-BR" altLang="pt-BR" sz="2400" dirty="0" err="1">
                <a:latin typeface="Times New Roman" panose="02020603050405020304" pitchFamily="18" charset="0"/>
              </a:rPr>
              <a:t>Universities</a:t>
            </a:r>
            <a:endParaRPr lang="pt-BR" altLang="pt-BR" sz="2400" dirty="0">
              <a:latin typeface="Times New Roman" panose="02020603050405020304" pitchFamily="18" charset="0"/>
            </a:endParaRPr>
          </a:p>
          <a:p>
            <a:pPr algn="ctr">
              <a:spcBef>
                <a:spcPct val="0"/>
              </a:spcBef>
            </a:pPr>
            <a:r>
              <a:rPr lang="pt-BR" altLang="pt-BR" sz="2400" dirty="0">
                <a:latin typeface="Times New Roman" panose="02020603050405020304" pitchFamily="18" charset="0"/>
              </a:rPr>
              <a:t>Professor da EPD, Mackenzie e outras instituições</a:t>
            </a:r>
          </a:p>
          <a:p>
            <a:pPr algn="ctr">
              <a:spcBef>
                <a:spcPct val="0"/>
              </a:spcBef>
            </a:pPr>
            <a:r>
              <a:rPr lang="pt-BR" altLang="pt-BR" sz="2400" dirty="0">
                <a:latin typeface="Times New Roman" panose="02020603050405020304" pitchFamily="18" charset="0"/>
              </a:rPr>
              <a:t>Advogado da Caixa Econômica Federal</a:t>
            </a:r>
          </a:p>
          <a:p>
            <a:pPr algn="ctr">
              <a:spcBef>
                <a:spcPct val="0"/>
              </a:spcBef>
            </a:pPr>
            <a:r>
              <a:rPr lang="pt-BR" altLang="pt-BR" sz="2400" dirty="0">
                <a:latin typeface="Times New Roman" panose="02020603050405020304" pitchFamily="18" charset="0"/>
              </a:rPr>
              <a:t>Ex-assessor de Ministro do STJ</a:t>
            </a:r>
          </a:p>
          <a:p>
            <a:pPr algn="ctr">
              <a:spcBef>
                <a:spcPct val="0"/>
              </a:spcBef>
            </a:pPr>
            <a:r>
              <a:rPr lang="pt-BR" altLang="pt-BR" sz="2400" dirty="0">
                <a:latin typeface="Times New Roman" panose="02020603050405020304" pitchFamily="18" charset="0"/>
              </a:rPr>
              <a:t>Membro do IBDP e do </a:t>
            </a:r>
            <a:r>
              <a:rPr lang="pt-BR" altLang="pt-BR" sz="2400" dirty="0" err="1">
                <a:latin typeface="Times New Roman" panose="02020603050405020304" pitchFamily="18" charset="0"/>
              </a:rPr>
              <a:t>Ceapro</a:t>
            </a:r>
            <a:r>
              <a:rPr lang="pt-BR" altLang="pt-BR" sz="2400" dirty="0">
                <a:latin typeface="Times New Roman" panose="02020603050405020304" pitchFamily="18" charset="0"/>
              </a:rPr>
              <a:t> </a:t>
            </a:r>
          </a:p>
          <a:p>
            <a:pPr algn="ctr">
              <a:spcBef>
                <a:spcPct val="0"/>
              </a:spcBef>
            </a:pPr>
            <a:endParaRPr lang="pt-BR" altLang="pt-BR" sz="900" dirty="0">
              <a:latin typeface="Times New Roman" panose="02020603050405020304" pitchFamily="18" charset="0"/>
            </a:endParaRPr>
          </a:p>
          <a:p>
            <a:pPr algn="ctr">
              <a:spcBef>
                <a:spcPct val="0"/>
              </a:spcBef>
            </a:pPr>
            <a:r>
              <a:rPr lang="pt-BR" altLang="pt-BR" sz="2700" dirty="0">
                <a:latin typeface="Times New Roman" panose="02020603050405020304" pitchFamily="18" charset="0"/>
                <a:hlinkClick r:id="rId2"/>
              </a:rPr>
              <a:t>www.dellore.com</a:t>
            </a:r>
            <a:endParaRPr lang="pt-BR" altLang="pt-BR" sz="2700" dirty="0">
              <a:latin typeface="Times New Roman" panose="02020603050405020304" pitchFamily="18" charset="0"/>
            </a:endParaRPr>
          </a:p>
          <a:p>
            <a:pPr algn="ctr">
              <a:spcBef>
                <a:spcPct val="0"/>
              </a:spcBef>
            </a:pPr>
            <a:r>
              <a:rPr lang="pt-BR" altLang="pt-BR" sz="2700" dirty="0">
                <a:latin typeface="Times New Roman" panose="02020603050405020304" pitchFamily="18" charset="0"/>
              </a:rPr>
              <a:t>Instagram: @</a:t>
            </a:r>
            <a:r>
              <a:rPr lang="pt-BR" altLang="pt-BR" sz="2700" dirty="0" err="1">
                <a:latin typeface="Times New Roman" panose="02020603050405020304" pitchFamily="18" charset="0"/>
              </a:rPr>
              <a:t>luizdellore</a:t>
            </a:r>
            <a:endParaRPr lang="pt-BR" altLang="pt-BR" sz="2700" dirty="0">
              <a:latin typeface="Times New Roman" panose="02020603050405020304" pitchFamily="18" charset="0"/>
            </a:endParaRPr>
          </a:p>
          <a:p>
            <a:pPr algn="ctr">
              <a:spcBef>
                <a:spcPct val="0"/>
              </a:spcBef>
            </a:pPr>
            <a:r>
              <a:rPr lang="pt-BR" altLang="pt-BR" sz="2700" dirty="0">
                <a:latin typeface="Times New Roman" panose="02020603050405020304" pitchFamily="18" charset="0"/>
                <a:hlinkClick r:id="rId3"/>
              </a:rPr>
              <a:t>www.facebook.com/luizdellore/</a:t>
            </a:r>
            <a:r>
              <a:rPr lang="pt-BR" altLang="pt-BR" sz="2700" dirty="0">
                <a:latin typeface="Times New Roman" panose="02020603050405020304" pitchFamily="18" charset="0"/>
              </a:rPr>
              <a:t> (</a:t>
            </a:r>
            <a:r>
              <a:rPr lang="pt-BR" altLang="pt-BR" sz="2700" dirty="0" err="1">
                <a:latin typeface="Times New Roman" panose="02020603050405020304" pitchFamily="18" charset="0"/>
              </a:rPr>
              <a:t>Prof</a:t>
            </a:r>
            <a:r>
              <a:rPr lang="pt-BR" altLang="pt-BR" sz="2700" dirty="0">
                <a:latin typeface="Times New Roman" panose="02020603050405020304" pitchFamily="18" charset="0"/>
              </a:rPr>
              <a:t> Luiz Dellore)</a:t>
            </a:r>
          </a:p>
          <a:p>
            <a:pPr algn="ctr">
              <a:spcBef>
                <a:spcPct val="0"/>
              </a:spcBef>
            </a:pPr>
            <a:r>
              <a:rPr lang="pt-BR" altLang="pt-BR" sz="2700" dirty="0">
                <a:latin typeface="Times New Roman" panose="02020603050405020304" pitchFamily="18" charset="0"/>
              </a:rPr>
              <a:t>LinkedIn: Luiz Dellore</a:t>
            </a:r>
          </a:p>
          <a:p>
            <a:pPr algn="ctr">
              <a:spcBef>
                <a:spcPct val="0"/>
              </a:spcBef>
            </a:pPr>
            <a:r>
              <a:rPr lang="pt-BR" altLang="pt-BR" sz="2700" dirty="0">
                <a:solidFill>
                  <a:srgbClr val="000000"/>
                </a:solidFill>
                <a:latin typeface="Times New Roman" panose="02020603050405020304" pitchFamily="18" charset="0"/>
                <a:cs typeface="Times New Roman" panose="02020603050405020304" pitchFamily="18" charset="0"/>
              </a:rPr>
              <a:t>Twitter: @dellore</a:t>
            </a:r>
          </a:p>
        </p:txBody>
      </p:sp>
    </p:spTree>
    <p:extLst>
      <p:ext uri="{BB962C8B-B14F-4D97-AF65-F5344CB8AC3E}">
        <p14:creationId xmlns:p14="http://schemas.microsoft.com/office/powerpoint/2010/main" val="17698172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txBox="1">
            <a:spLocks noChangeArrowheads="1"/>
          </p:cNvSpPr>
          <p:nvPr/>
        </p:nvSpPr>
        <p:spPr bwMode="auto">
          <a:xfrm>
            <a:off x="1331119" y="1322786"/>
            <a:ext cx="6535341" cy="453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just">
              <a:buFont typeface="Wingdings" panose="05000000000000000000" pitchFamily="2" charset="2"/>
              <a:buNone/>
            </a:pPr>
            <a:r>
              <a:rPr lang="pt-BR" altLang="pt-BR" sz="1500" dirty="0"/>
              <a:t>Processo nº: 4001386-13.2013.8.26.0011 - Execução de Título Extrajudicial</a:t>
            </a:r>
          </a:p>
          <a:p>
            <a:pPr algn="just">
              <a:buFont typeface="Wingdings" panose="05000000000000000000" pitchFamily="2" charset="2"/>
              <a:buNone/>
            </a:pPr>
            <a:r>
              <a:rPr lang="pt-BR" altLang="pt-BR" sz="1500" i="1" dirty="0"/>
              <a:t>(...) Se o executado não tem como solver a presente dívida, também não recursos para viagens internacionais, ou para manter um veículo, ou mesmo manter um cartão de crédito. Se porém, mantiver tais atividades, poderá quitar a dívida, razão pela qual a medida coercitiva poderá se mostrar efetiva.</a:t>
            </a:r>
          </a:p>
          <a:p>
            <a:pPr algn="just">
              <a:buFont typeface="Wingdings" panose="05000000000000000000" pitchFamily="2" charset="2"/>
              <a:buNone/>
            </a:pPr>
            <a:r>
              <a:rPr lang="pt-BR" altLang="pt-BR" sz="1500" i="1" dirty="0"/>
              <a:t>Assim, como medida coercitiva objetivando a efetivação da presente execução, defiro o pedido formulado pelo exequente, e suspendo a Carteira Nacional de Habilitação do executado Milton Antonio Salerno, determinando, ainda, a apreensão de seu passaporte, até o pagamento da presente dívida. Oficie-se ao Departamento Estadual de Trânsito e à Delegacia da Polícia Federal.</a:t>
            </a:r>
          </a:p>
          <a:p>
            <a:pPr algn="just">
              <a:buFont typeface="Wingdings" panose="05000000000000000000" pitchFamily="2" charset="2"/>
              <a:buNone/>
            </a:pPr>
            <a:r>
              <a:rPr lang="pt-BR" altLang="pt-BR" sz="1500" i="1" dirty="0"/>
              <a:t>Determino, ainda, o cancelamento dos cartões de crédito do executado até o pagamento da presente dívida.</a:t>
            </a:r>
          </a:p>
          <a:p>
            <a:pPr algn="just">
              <a:buFont typeface="Wingdings" panose="05000000000000000000" pitchFamily="2" charset="2"/>
              <a:buNone/>
            </a:pPr>
            <a:r>
              <a:rPr lang="pt-BR" altLang="pt-BR" sz="1500" i="1" dirty="0"/>
              <a:t>Oficie-se às empresas operadoras de cartão de crédito Mastercard, Visa,</a:t>
            </a:r>
          </a:p>
          <a:p>
            <a:pPr algn="just">
              <a:buFont typeface="Wingdings" panose="05000000000000000000" pitchFamily="2" charset="2"/>
              <a:buNone/>
            </a:pPr>
            <a:r>
              <a:rPr lang="pt-BR" altLang="pt-BR" sz="1500" i="1" dirty="0"/>
              <a:t>Elo, Amex e Hipercard, para cancelar os cartões do executado. (...) Int.</a:t>
            </a:r>
          </a:p>
        </p:txBody>
      </p:sp>
    </p:spTree>
    <p:extLst>
      <p:ext uri="{BB962C8B-B14F-4D97-AF65-F5344CB8AC3E}">
        <p14:creationId xmlns:p14="http://schemas.microsoft.com/office/powerpoint/2010/main" val="4138292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ço Reservado para Conteúdo 2"/>
          <p:cNvPicPr>
            <a:picLocks noGrp="1" noChangeAspect="1"/>
          </p:cNvPicPr>
          <p:nvPr>
            <p:ph idx="1"/>
          </p:nvPr>
        </p:nvPicPr>
        <p:blipFill>
          <a:blip r:embed="rId3"/>
          <a:stretch>
            <a:fillRect/>
          </a:stretch>
        </p:blipFill>
        <p:spPr>
          <a:xfrm>
            <a:off x="408288" y="476672"/>
            <a:ext cx="8327424" cy="5208502"/>
          </a:xfrm>
          <a:prstGeom prst="rect">
            <a:avLst/>
          </a:prstGeom>
        </p:spPr>
      </p:pic>
      <p:sp>
        <p:nvSpPr>
          <p:cNvPr id="5" name="CaixaDeTexto 4"/>
          <p:cNvSpPr txBox="1"/>
          <p:nvPr/>
        </p:nvSpPr>
        <p:spPr>
          <a:xfrm>
            <a:off x="6842582" y="983970"/>
            <a:ext cx="1859622" cy="338554"/>
          </a:xfrm>
          <a:prstGeom prst="rect">
            <a:avLst/>
          </a:prstGeom>
          <a:noFill/>
        </p:spPr>
        <p:txBody>
          <a:bodyPr wrap="square" rtlCol="0">
            <a:spAutoFit/>
          </a:bodyPr>
          <a:lstStyle/>
          <a:p>
            <a:r>
              <a:rPr lang="pt-BR" sz="1600" b="1" dirty="0">
                <a:solidFill>
                  <a:schemeClr val="bg1"/>
                </a:solidFill>
              </a:rPr>
              <a:t>Processo Civil</a:t>
            </a:r>
          </a:p>
        </p:txBody>
      </p:sp>
    </p:spTree>
    <p:extLst>
      <p:ext uri="{BB962C8B-B14F-4D97-AF65-F5344CB8AC3E}">
        <p14:creationId xmlns:p14="http://schemas.microsoft.com/office/powerpoint/2010/main" val="343805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tângulo 3"/>
          <p:cNvSpPr/>
          <p:nvPr/>
        </p:nvSpPr>
        <p:spPr>
          <a:xfrm>
            <a:off x="3435" y="168805"/>
            <a:ext cx="9162081" cy="883931"/>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36202 w 9144830"/>
              <a:gd name="connsiteY2" fmla="*/ 254203 h 1099592"/>
              <a:gd name="connsiteX3" fmla="*/ 831 w 9144830"/>
              <a:gd name="connsiteY3" fmla="*/ 1099592 h 1099592"/>
              <a:gd name="connsiteX4" fmla="*/ 830 w 9144830"/>
              <a:gd name="connsiteY4" fmla="*/ 0 h 1099592"/>
              <a:gd name="connsiteX0" fmla="*/ 830 w 9144830"/>
              <a:gd name="connsiteY0" fmla="*/ 0 h 1185856"/>
              <a:gd name="connsiteX1" fmla="*/ 9144830 w 9144830"/>
              <a:gd name="connsiteY1" fmla="*/ 0 h 1185856"/>
              <a:gd name="connsiteX2" fmla="*/ 9136202 w 9144830"/>
              <a:gd name="connsiteY2" fmla="*/ 254203 h 1185856"/>
              <a:gd name="connsiteX3" fmla="*/ 831 w 9144830"/>
              <a:gd name="connsiteY3" fmla="*/ 1185856 h 1185856"/>
              <a:gd name="connsiteX4" fmla="*/ 830 w 9144830"/>
              <a:gd name="connsiteY4" fmla="*/ 0 h 1185856"/>
              <a:gd name="connsiteX0" fmla="*/ 830 w 9144830"/>
              <a:gd name="connsiteY0" fmla="*/ 0 h 1185856"/>
              <a:gd name="connsiteX1" fmla="*/ 9144830 w 9144830"/>
              <a:gd name="connsiteY1" fmla="*/ 0 h 1185856"/>
              <a:gd name="connsiteX2" fmla="*/ 9136202 w 9144830"/>
              <a:gd name="connsiteY2" fmla="*/ 254203 h 1185856"/>
              <a:gd name="connsiteX3" fmla="*/ 831 w 9144830"/>
              <a:gd name="connsiteY3" fmla="*/ 1185856 h 1185856"/>
              <a:gd name="connsiteX4" fmla="*/ 830 w 9144830"/>
              <a:gd name="connsiteY4" fmla="*/ 0 h 1185856"/>
              <a:gd name="connsiteX0" fmla="*/ 830 w 9144830"/>
              <a:gd name="connsiteY0" fmla="*/ 0 h 806293"/>
              <a:gd name="connsiteX1" fmla="*/ 9144830 w 9144830"/>
              <a:gd name="connsiteY1" fmla="*/ 0 h 806293"/>
              <a:gd name="connsiteX2" fmla="*/ 9136202 w 9144830"/>
              <a:gd name="connsiteY2" fmla="*/ 254203 h 806293"/>
              <a:gd name="connsiteX3" fmla="*/ 831 w 9144830"/>
              <a:gd name="connsiteY3" fmla="*/ 806293 h 806293"/>
              <a:gd name="connsiteX4" fmla="*/ 830 w 9144830"/>
              <a:gd name="connsiteY4" fmla="*/ 0 h 806293"/>
              <a:gd name="connsiteX0" fmla="*/ 830 w 9144830"/>
              <a:gd name="connsiteY0" fmla="*/ 0 h 806293"/>
              <a:gd name="connsiteX1" fmla="*/ 9144830 w 9144830"/>
              <a:gd name="connsiteY1" fmla="*/ 0 h 806293"/>
              <a:gd name="connsiteX2" fmla="*/ 9136202 w 9144830"/>
              <a:gd name="connsiteY2" fmla="*/ 90301 h 806293"/>
              <a:gd name="connsiteX3" fmla="*/ 831 w 9144830"/>
              <a:gd name="connsiteY3" fmla="*/ 806293 h 806293"/>
              <a:gd name="connsiteX4" fmla="*/ 830 w 9144830"/>
              <a:gd name="connsiteY4" fmla="*/ 0 h 806293"/>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44830"/>
              <a:gd name="connsiteY0" fmla="*/ 0 h 883931"/>
              <a:gd name="connsiteX1" fmla="*/ 9144830 w 9144830"/>
              <a:gd name="connsiteY1" fmla="*/ 0 h 883931"/>
              <a:gd name="connsiteX2" fmla="*/ 9136202 w 9144830"/>
              <a:gd name="connsiteY2" fmla="*/ 90301 h 883931"/>
              <a:gd name="connsiteX3" fmla="*/ 831 w 9144830"/>
              <a:gd name="connsiteY3" fmla="*/ 883931 h 883931"/>
              <a:gd name="connsiteX4" fmla="*/ 830 w 9144830"/>
              <a:gd name="connsiteY4" fmla="*/ 0 h 883931"/>
              <a:gd name="connsiteX0" fmla="*/ 830 w 9162081"/>
              <a:gd name="connsiteY0" fmla="*/ 0 h 883931"/>
              <a:gd name="connsiteX1" fmla="*/ 9144830 w 9162081"/>
              <a:gd name="connsiteY1" fmla="*/ 0 h 883931"/>
              <a:gd name="connsiteX2" fmla="*/ 9162081 w 9162081"/>
              <a:gd name="connsiteY2" fmla="*/ 90301 h 883931"/>
              <a:gd name="connsiteX3" fmla="*/ 831 w 9162081"/>
              <a:gd name="connsiteY3" fmla="*/ 883931 h 883931"/>
              <a:gd name="connsiteX4" fmla="*/ 830 w 9162081"/>
              <a:gd name="connsiteY4" fmla="*/ 0 h 883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2081" h="883931">
                <a:moveTo>
                  <a:pt x="830" y="0"/>
                </a:moveTo>
                <a:lnTo>
                  <a:pt x="9144830" y="0"/>
                </a:lnTo>
                <a:cubicBezTo>
                  <a:pt x="9144830" y="119240"/>
                  <a:pt x="9162081" y="-28939"/>
                  <a:pt x="9162081" y="90301"/>
                </a:cubicBezTo>
                <a:cubicBezTo>
                  <a:pt x="6334054" y="-29796"/>
                  <a:pt x="1103574" y="102476"/>
                  <a:pt x="831" y="883931"/>
                </a:cubicBezTo>
                <a:cubicBezTo>
                  <a:pt x="3706" y="554781"/>
                  <a:pt x="-2045" y="329150"/>
                  <a:pt x="830" y="0"/>
                </a:cubicBezTo>
                <a:close/>
              </a:path>
            </a:pathLst>
          </a:custGeom>
          <a:gradFill flip="none" rotWithShape="1">
            <a:gsLst>
              <a:gs pos="0">
                <a:srgbClr val="D20C1F">
                  <a:shade val="30000"/>
                  <a:satMod val="115000"/>
                </a:srgbClr>
              </a:gs>
              <a:gs pos="50000">
                <a:srgbClr val="D20C1F">
                  <a:shade val="67500"/>
                  <a:satMod val="115000"/>
                </a:srgbClr>
              </a:gs>
              <a:gs pos="100000">
                <a:srgbClr val="D20C1F">
                  <a:shade val="100000"/>
                  <a:satMod val="115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lumMod val="50000"/>
                  <a:lumOff val="50000"/>
                </a:schemeClr>
              </a:solidFill>
            </a:endParaRPr>
          </a:p>
        </p:txBody>
      </p:sp>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827584" y="939007"/>
            <a:ext cx="7920880" cy="4924425"/>
          </a:xfrm>
          <a:prstGeom prst="rect">
            <a:avLst/>
          </a:prstGeom>
          <a:noFill/>
        </p:spPr>
        <p:txBody>
          <a:bodyPr wrap="square" rtlCol="0">
            <a:spAutoFit/>
          </a:bodyPr>
          <a:lstStyle/>
          <a:p>
            <a:pPr algn="ctr">
              <a:spcBef>
                <a:spcPct val="0"/>
              </a:spcBef>
            </a:pPr>
            <a:r>
              <a:rPr lang="pt-BR" altLang="pt-BR" sz="3800" dirty="0">
                <a:solidFill>
                  <a:srgbClr val="000000"/>
                </a:solidFill>
                <a:latin typeface="Times New Roman" panose="02020603050405020304" pitchFamily="18" charset="0"/>
              </a:rPr>
              <a:t>Obrigado!</a:t>
            </a:r>
          </a:p>
          <a:p>
            <a:pPr algn="ctr">
              <a:spcBef>
                <a:spcPct val="0"/>
              </a:spcBef>
            </a:pPr>
            <a:endParaRPr lang="pt-BR" altLang="pt-BR" sz="3800" dirty="0">
              <a:solidFill>
                <a:srgbClr val="000000"/>
              </a:solidFill>
              <a:latin typeface="Times New Roman" panose="02020603050405020304" pitchFamily="18" charset="0"/>
            </a:endParaRPr>
          </a:p>
          <a:p>
            <a:pPr algn="ctr">
              <a:spcBef>
                <a:spcPct val="0"/>
              </a:spcBef>
            </a:pPr>
            <a:r>
              <a:rPr lang="pt-BR" altLang="pt-BR" sz="3800" dirty="0">
                <a:solidFill>
                  <a:srgbClr val="000000"/>
                </a:solidFill>
                <a:latin typeface="Times New Roman" panose="02020603050405020304" pitchFamily="18" charset="0"/>
              </a:rPr>
              <a:t>Prof. Luiz Dellore</a:t>
            </a:r>
          </a:p>
          <a:p>
            <a:pPr algn="ctr">
              <a:spcBef>
                <a:spcPct val="0"/>
              </a:spcBef>
            </a:pPr>
            <a:r>
              <a:rPr lang="pt-BR" altLang="pt-BR" sz="4000" dirty="0">
                <a:latin typeface="Times New Roman" panose="02020603050405020304" pitchFamily="18" charset="0"/>
                <a:hlinkClick r:id="rId2"/>
              </a:rPr>
              <a:t>www.dellore.com</a:t>
            </a:r>
            <a:endParaRPr lang="pt-BR" altLang="pt-BR" sz="4000" dirty="0">
              <a:latin typeface="Times New Roman" panose="02020603050405020304" pitchFamily="18" charset="0"/>
            </a:endParaRPr>
          </a:p>
          <a:p>
            <a:pPr algn="ctr">
              <a:spcBef>
                <a:spcPct val="0"/>
              </a:spcBef>
            </a:pPr>
            <a:r>
              <a:rPr lang="pt-BR" altLang="pt-BR" sz="4000" dirty="0">
                <a:latin typeface="Times New Roman" panose="02020603050405020304" pitchFamily="18" charset="0"/>
              </a:rPr>
              <a:t>Instagram: @</a:t>
            </a:r>
            <a:r>
              <a:rPr lang="pt-BR" altLang="pt-BR" sz="4000" dirty="0" err="1">
                <a:latin typeface="Times New Roman" panose="02020603050405020304" pitchFamily="18" charset="0"/>
              </a:rPr>
              <a:t>luizdellore</a:t>
            </a:r>
            <a:endParaRPr lang="pt-BR" altLang="pt-BR" sz="4000" dirty="0">
              <a:latin typeface="Times New Roman" panose="02020603050405020304" pitchFamily="18" charset="0"/>
            </a:endParaRPr>
          </a:p>
          <a:p>
            <a:pPr algn="ctr">
              <a:spcBef>
                <a:spcPct val="0"/>
              </a:spcBef>
            </a:pPr>
            <a:r>
              <a:rPr lang="pt-BR" altLang="pt-BR" sz="4000" dirty="0">
                <a:latin typeface="Times New Roman" panose="02020603050405020304" pitchFamily="18" charset="0"/>
                <a:hlinkClick r:id="rId3"/>
              </a:rPr>
              <a:t>www.facebook.com/luizdellore/</a:t>
            </a:r>
            <a:endParaRPr lang="pt-BR" altLang="pt-BR" sz="4000" dirty="0">
              <a:latin typeface="Times New Roman" panose="02020603050405020304" pitchFamily="18" charset="0"/>
            </a:endParaRPr>
          </a:p>
          <a:p>
            <a:pPr algn="ctr">
              <a:spcBef>
                <a:spcPct val="0"/>
              </a:spcBef>
            </a:pPr>
            <a:r>
              <a:rPr lang="pt-BR" altLang="pt-BR" sz="4000" dirty="0">
                <a:latin typeface="Times New Roman" panose="02020603050405020304" pitchFamily="18" charset="0"/>
              </a:rPr>
              <a:t>LinkedIn: Luiz Dellore</a:t>
            </a:r>
          </a:p>
          <a:p>
            <a:pPr algn="ctr">
              <a:spcBef>
                <a:spcPct val="0"/>
              </a:spcBef>
            </a:pPr>
            <a:r>
              <a:rPr lang="pt-BR" altLang="pt-BR" sz="4000" dirty="0">
                <a:solidFill>
                  <a:srgbClr val="000000"/>
                </a:solidFill>
                <a:latin typeface="Times New Roman" panose="02020603050405020304" pitchFamily="18" charset="0"/>
                <a:cs typeface="Times New Roman" panose="02020603050405020304" pitchFamily="18" charset="0"/>
              </a:rPr>
              <a:t>Twitter: @dellore</a:t>
            </a:r>
          </a:p>
        </p:txBody>
      </p:sp>
    </p:spTree>
    <p:extLst>
      <p:ext uri="{BB962C8B-B14F-4D97-AF65-F5344CB8AC3E}">
        <p14:creationId xmlns:p14="http://schemas.microsoft.com/office/powerpoint/2010/main" val="118546008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6" y="908720"/>
            <a:ext cx="8022259" cy="5478423"/>
          </a:xfrm>
          <a:prstGeom prst="rect">
            <a:avLst/>
          </a:prstGeom>
          <a:noFill/>
        </p:spPr>
        <p:txBody>
          <a:bodyPr wrap="square" rtlCol="0">
            <a:spAutoFit/>
          </a:bodyPr>
          <a:lstStyle/>
          <a:p>
            <a:pPr algn="ctr">
              <a:spcBef>
                <a:spcPct val="0"/>
              </a:spcBef>
            </a:pPr>
            <a:r>
              <a:rPr lang="pt-BR" altLang="pt-BR" sz="5000" dirty="0">
                <a:solidFill>
                  <a:srgbClr val="000000"/>
                </a:solidFill>
                <a:latin typeface="Times New Roman" panose="02020603050405020304" pitchFamily="18" charset="0"/>
              </a:rPr>
              <a:t>Avisos</a:t>
            </a:r>
          </a:p>
          <a:p>
            <a:pPr algn="just">
              <a:spcBef>
                <a:spcPct val="0"/>
              </a:spcBef>
            </a:pPr>
            <a:r>
              <a:rPr lang="pt-BR" altLang="pt-BR" sz="5000" dirty="0">
                <a:solidFill>
                  <a:srgbClr val="000000"/>
                </a:solidFill>
                <a:latin typeface="Times New Roman" panose="02020603050405020304" pitchFamily="18" charset="0"/>
              </a:rPr>
              <a:t>Coordenação / Secretaria</a:t>
            </a:r>
          </a:p>
          <a:p>
            <a:pPr algn="just">
              <a:spcBef>
                <a:spcPct val="0"/>
              </a:spcBef>
            </a:pPr>
            <a:r>
              <a:rPr lang="pt-BR" altLang="pt-BR" sz="5000" dirty="0">
                <a:solidFill>
                  <a:srgbClr val="000000"/>
                </a:solidFill>
                <a:latin typeface="Times New Roman" panose="02020603050405020304" pitchFamily="18" charset="0"/>
              </a:rPr>
              <a:t>Grade de aulas / professores</a:t>
            </a:r>
          </a:p>
          <a:p>
            <a:pPr algn="just">
              <a:spcBef>
                <a:spcPct val="0"/>
              </a:spcBef>
            </a:pPr>
            <a:r>
              <a:rPr lang="pt-BR" altLang="pt-BR" sz="5000" dirty="0">
                <a:solidFill>
                  <a:srgbClr val="000000"/>
                </a:solidFill>
                <a:latin typeface="Times New Roman" panose="02020603050405020304" pitchFamily="18" charset="0"/>
              </a:rPr>
              <a:t>Forma de avaliação</a:t>
            </a:r>
          </a:p>
          <a:p>
            <a:pPr algn="just">
              <a:spcBef>
                <a:spcPct val="0"/>
              </a:spcBef>
            </a:pPr>
            <a:r>
              <a:rPr lang="pt-BR" altLang="pt-BR" sz="5000" dirty="0">
                <a:solidFill>
                  <a:srgbClr val="000000"/>
                </a:solidFill>
                <a:latin typeface="Times New Roman" panose="02020603050405020304" pitchFamily="18" charset="0"/>
              </a:rPr>
              <a:t>(atividades + prova + TCC?)</a:t>
            </a:r>
          </a:p>
          <a:p>
            <a:pPr algn="just">
              <a:spcBef>
                <a:spcPct val="0"/>
              </a:spcBef>
            </a:pPr>
            <a:r>
              <a:rPr lang="pt-BR" altLang="pt-BR" sz="5000" dirty="0">
                <a:solidFill>
                  <a:srgbClr val="000000"/>
                </a:solidFill>
                <a:latin typeface="Times New Roman" panose="02020603050405020304" pitchFamily="18" charset="0"/>
              </a:rPr>
              <a:t>Bibliografia sugerida</a:t>
            </a:r>
          </a:p>
          <a:p>
            <a:pPr algn="just">
              <a:spcBef>
                <a:spcPct val="0"/>
              </a:spcBef>
            </a:pPr>
            <a:r>
              <a:rPr lang="pt-BR" altLang="pt-BR" sz="5000" dirty="0">
                <a:solidFill>
                  <a:srgbClr val="000000"/>
                </a:solidFill>
                <a:latin typeface="Times New Roman" panose="02020603050405020304" pitchFamily="18" charset="0"/>
              </a:rPr>
              <a:t>Seja um especializando!</a:t>
            </a:r>
          </a:p>
        </p:txBody>
      </p:sp>
    </p:spTree>
    <p:extLst>
      <p:ext uri="{BB962C8B-B14F-4D97-AF65-F5344CB8AC3E}">
        <p14:creationId xmlns:p14="http://schemas.microsoft.com/office/powerpoint/2010/main" val="1832884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6" y="1268760"/>
            <a:ext cx="8022259" cy="1631216"/>
          </a:xfrm>
          <a:prstGeom prst="rect">
            <a:avLst/>
          </a:prstGeom>
          <a:noFill/>
        </p:spPr>
        <p:txBody>
          <a:bodyPr wrap="square" rtlCol="0">
            <a:spAutoFit/>
          </a:bodyPr>
          <a:lstStyle/>
          <a:p>
            <a:pPr algn="just">
              <a:spcBef>
                <a:spcPct val="0"/>
              </a:spcBef>
            </a:pPr>
            <a:r>
              <a:rPr lang="pt-BR" altLang="pt-BR" sz="5000" dirty="0">
                <a:solidFill>
                  <a:srgbClr val="000000"/>
                </a:solidFill>
                <a:latin typeface="Times New Roman" panose="02020603050405020304" pitchFamily="18" charset="0"/>
              </a:rPr>
              <a:t>Evolução e visão geral do sistema executivo</a:t>
            </a:r>
          </a:p>
        </p:txBody>
      </p:sp>
    </p:spTree>
    <p:extLst>
      <p:ext uri="{BB962C8B-B14F-4D97-AF65-F5344CB8AC3E}">
        <p14:creationId xmlns:p14="http://schemas.microsoft.com/office/powerpoint/2010/main" val="28744906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26754" y="836712"/>
            <a:ext cx="7296770" cy="5262979"/>
          </a:xfrm>
          <a:prstGeom prst="rect">
            <a:avLst/>
          </a:prstGeom>
          <a:noFill/>
        </p:spPr>
        <p:txBody>
          <a:bodyPr wrap="square" rtlCol="0">
            <a:spAutoFit/>
          </a:bodyPr>
          <a:lstStyle/>
          <a:p>
            <a:pPr algn="just">
              <a:spcBef>
                <a:spcPct val="0"/>
              </a:spcBef>
            </a:pPr>
            <a:r>
              <a:rPr lang="pt-BR" altLang="pt-BR" sz="2400" dirty="0">
                <a:latin typeface="Times New Roman" panose="02020603050405020304" pitchFamily="18" charset="0"/>
              </a:rPr>
              <a:t>CPC73:</a:t>
            </a:r>
          </a:p>
          <a:p>
            <a:pPr algn="just">
              <a:spcBef>
                <a:spcPct val="0"/>
              </a:spcBef>
            </a:pPr>
            <a:r>
              <a:rPr lang="pt-BR" altLang="pt-BR" sz="2400" dirty="0">
                <a:latin typeface="Times New Roman" panose="02020603050405020304" pitchFamily="18" charset="0"/>
              </a:rPr>
              <a:t>* Título executivo (judicial ou extrajudicial) + inadimplemento = processo de execução</a:t>
            </a:r>
          </a:p>
          <a:p>
            <a:pPr algn="just">
              <a:spcBef>
                <a:spcPct val="0"/>
              </a:spcBef>
            </a:pPr>
            <a:endParaRPr lang="pt-BR" altLang="pt-BR" sz="2400" dirty="0">
              <a:latin typeface="Times New Roman" panose="02020603050405020304" pitchFamily="18" charset="0"/>
            </a:endParaRPr>
          </a:p>
          <a:p>
            <a:pPr algn="just">
              <a:spcBef>
                <a:spcPct val="0"/>
              </a:spcBef>
            </a:pPr>
            <a:r>
              <a:rPr lang="pt-BR" altLang="pt-BR" sz="2400" dirty="0">
                <a:latin typeface="Times New Roman" panose="02020603050405020304" pitchFamily="18" charset="0"/>
              </a:rPr>
              <a:t>CPC73, redação L. 11.232/2005:</a:t>
            </a:r>
          </a:p>
          <a:p>
            <a:pPr algn="just">
              <a:spcBef>
                <a:spcPct val="0"/>
              </a:spcBef>
            </a:pPr>
            <a:r>
              <a:rPr lang="pt-BR" altLang="pt-BR" sz="2400" dirty="0">
                <a:latin typeface="Times New Roman" panose="02020603050405020304" pitchFamily="18" charset="0"/>
              </a:rPr>
              <a:t>* Título extrajudicial + inadimplemento = processo de execução</a:t>
            </a:r>
          </a:p>
          <a:p>
            <a:pPr algn="just">
              <a:spcBef>
                <a:spcPct val="0"/>
              </a:spcBef>
            </a:pPr>
            <a:r>
              <a:rPr lang="pt-BR" altLang="pt-BR" sz="2400" dirty="0">
                <a:latin typeface="Times New Roman" panose="02020603050405020304" pitchFamily="18" charset="0"/>
              </a:rPr>
              <a:t>* Título judicial + inadimplemento = cumprimento de sentença (fase final do processo de conhecimento)</a:t>
            </a:r>
          </a:p>
          <a:p>
            <a:pPr algn="just">
              <a:spcBef>
                <a:spcPct val="0"/>
              </a:spcBef>
            </a:pPr>
            <a:endParaRPr lang="pt-BR" altLang="pt-BR" sz="2400" dirty="0">
              <a:latin typeface="Times New Roman" panose="02020603050405020304" pitchFamily="18" charset="0"/>
            </a:endParaRPr>
          </a:p>
          <a:p>
            <a:pPr algn="just">
              <a:spcBef>
                <a:spcPct val="0"/>
              </a:spcBef>
            </a:pPr>
            <a:r>
              <a:rPr lang="pt-BR" altLang="pt-BR" sz="2400" dirty="0">
                <a:latin typeface="Times New Roman" panose="02020603050405020304" pitchFamily="18" charset="0"/>
              </a:rPr>
              <a:t>CPC 2015:</a:t>
            </a:r>
          </a:p>
          <a:p>
            <a:pPr algn="just">
              <a:spcBef>
                <a:spcPct val="0"/>
              </a:spcBef>
            </a:pPr>
            <a:r>
              <a:rPr lang="pt-BR" altLang="pt-BR" sz="2400" dirty="0">
                <a:latin typeface="Times New Roman" panose="02020603050405020304" pitchFamily="18" charset="0"/>
              </a:rPr>
              <a:t>* Manutenção do sistema do última redação do CPC73</a:t>
            </a:r>
          </a:p>
          <a:p>
            <a:pPr algn="just">
              <a:spcBef>
                <a:spcPct val="0"/>
              </a:spcBef>
            </a:pPr>
            <a:r>
              <a:rPr lang="pt-BR" altLang="pt-BR" sz="2400" dirty="0">
                <a:latin typeface="Times New Roman" panose="02020603050405020304" pitchFamily="18" charset="0"/>
              </a:rPr>
              <a:t>* Alterações pontuais</a:t>
            </a:r>
          </a:p>
          <a:p>
            <a:pPr algn="just">
              <a:spcBef>
                <a:spcPct val="0"/>
              </a:spcBef>
            </a:pPr>
            <a:r>
              <a:rPr lang="pt-BR" altLang="pt-BR" sz="2400" dirty="0">
                <a:latin typeface="Times New Roman" panose="02020603050405020304" pitchFamily="18" charset="0"/>
              </a:rPr>
              <a:t>* Inovações importantes</a:t>
            </a:r>
          </a:p>
        </p:txBody>
      </p:sp>
    </p:spTree>
    <p:extLst>
      <p:ext uri="{BB962C8B-B14F-4D97-AF65-F5344CB8AC3E}">
        <p14:creationId xmlns:p14="http://schemas.microsoft.com/office/powerpoint/2010/main" val="90127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6" y="1042544"/>
            <a:ext cx="7282217" cy="5293757"/>
          </a:xfrm>
          <a:prstGeom prst="rect">
            <a:avLst/>
          </a:prstGeom>
          <a:noFill/>
        </p:spPr>
        <p:txBody>
          <a:bodyPr wrap="square" rtlCol="0">
            <a:spAutoFit/>
          </a:bodyPr>
          <a:lstStyle/>
          <a:p>
            <a:pPr algn="just">
              <a:spcBef>
                <a:spcPct val="0"/>
              </a:spcBef>
            </a:pPr>
            <a:r>
              <a:rPr lang="pt-BR" altLang="pt-BR" sz="2600" b="1"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PARTE GERAL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LIVRO I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DAS NORMAS PROCESSUAIS CIVIS</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LIVRO II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DA FUNÇÃO JURISDICIONAL</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LIVRO III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DOS SUJEITOS DO PROCESSO</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LIVRO IV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DOS ATOS PROCESSUAIS</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LIVRO V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DA TUTELA PROVISÓRIA</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LIVRO VI </a:t>
            </a:r>
          </a:p>
          <a:p>
            <a:pPr algn="just">
              <a:spcBef>
                <a:spcPct val="0"/>
              </a:spcBef>
            </a:pPr>
            <a:r>
              <a:rPr lang="pt-BR" altLang="pt-BR" sz="2400" dirty="0">
                <a:solidFill>
                  <a:srgbClr val="000000"/>
                </a:solidFill>
                <a:latin typeface="Times New Roman" panose="02020603050405020304" pitchFamily="18" charset="0"/>
                <a:ea typeface="MS PGothic" panose="020B0600070205080204" pitchFamily="34" charset="-128"/>
                <a:cs typeface="Times New Roman" panose="02020603050405020304" pitchFamily="18" charset="0"/>
              </a:rPr>
              <a:t>FORMAÇÃO, SUSPENSÃO E EXTINÇÃO DO PROCESSO</a:t>
            </a:r>
          </a:p>
        </p:txBody>
      </p:sp>
    </p:spTree>
    <p:extLst>
      <p:ext uri="{BB962C8B-B14F-4D97-AF65-F5344CB8AC3E}">
        <p14:creationId xmlns:p14="http://schemas.microsoft.com/office/powerpoint/2010/main" val="101625320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7" y="1268760"/>
            <a:ext cx="6984776" cy="4524315"/>
          </a:xfrm>
          <a:prstGeom prst="rect">
            <a:avLst/>
          </a:prstGeom>
          <a:noFill/>
        </p:spPr>
        <p:txBody>
          <a:bodyPr wrap="square" rtlCol="0">
            <a:spAutoFit/>
          </a:bodyPr>
          <a:lstStyle/>
          <a:p>
            <a:pPr algn="just">
              <a:spcBef>
                <a:spcPct val="0"/>
              </a:spcBef>
            </a:pPr>
            <a:r>
              <a:rPr lang="pt-BR" altLang="pt-BR" sz="2400" b="1" dirty="0">
                <a:solidFill>
                  <a:srgbClr val="000000"/>
                </a:solidFill>
                <a:latin typeface="Tahoma" panose="020B0604030504040204" pitchFamily="34" charset="0"/>
                <a:ea typeface="MS PGothic" panose="020B0600070205080204" pitchFamily="34" charset="-128"/>
              </a:rPr>
              <a:t>PARTE ESPECIAL</a:t>
            </a:r>
            <a:r>
              <a:rPr lang="pt-BR" altLang="pt-BR" sz="2400" dirty="0">
                <a:solidFill>
                  <a:srgbClr val="000000"/>
                </a:solidFill>
                <a:latin typeface="Tahoma" panose="020B0604030504040204" pitchFamily="34" charset="0"/>
                <a:ea typeface="MS PGothic" panose="020B0600070205080204" pitchFamily="34" charset="-128"/>
              </a:rPr>
              <a:t> (art. 318)</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LIVRO I </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DO PROCESSO DE CONHECIMENTO E </a:t>
            </a:r>
            <a:r>
              <a:rPr lang="pt-BR" altLang="pt-BR" sz="2400" u="sng" dirty="0">
                <a:solidFill>
                  <a:srgbClr val="000000"/>
                </a:solidFill>
                <a:latin typeface="Tahoma" panose="020B0604030504040204" pitchFamily="34" charset="0"/>
                <a:ea typeface="MS PGothic" panose="020B0600070205080204" pitchFamily="34" charset="-128"/>
              </a:rPr>
              <a:t>DO CUMPRIMENTO DE SENTENÇA</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LIVRO II </a:t>
            </a:r>
          </a:p>
          <a:p>
            <a:pPr algn="just">
              <a:spcBef>
                <a:spcPct val="0"/>
              </a:spcBef>
            </a:pPr>
            <a:r>
              <a:rPr lang="pt-BR" altLang="pt-BR" sz="2400" u="sng" dirty="0">
                <a:solidFill>
                  <a:srgbClr val="000000"/>
                </a:solidFill>
                <a:latin typeface="Tahoma" panose="020B0604030504040204" pitchFamily="34" charset="0"/>
                <a:ea typeface="MS PGothic" panose="020B0600070205080204" pitchFamily="34" charset="-128"/>
              </a:rPr>
              <a:t>DO PROCESSO DE EXECUÇÃO</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LIVRO III </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DOS PROCESSOS NOS TRIBUNAIS E DOS MEIOS DE IMPUGNAÇÃO DAS DECISÕES JUDICIAIS</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 </a:t>
            </a:r>
          </a:p>
          <a:p>
            <a:pPr algn="just">
              <a:spcBef>
                <a:spcPct val="0"/>
              </a:spcBef>
            </a:pPr>
            <a:r>
              <a:rPr lang="pt-BR" altLang="pt-BR" sz="2400" b="1" dirty="0">
                <a:solidFill>
                  <a:srgbClr val="000000"/>
                </a:solidFill>
                <a:latin typeface="Tahoma" panose="020B0604030504040204" pitchFamily="34" charset="0"/>
                <a:ea typeface="MS PGothic" panose="020B0600070205080204" pitchFamily="34" charset="-128"/>
              </a:rPr>
              <a:t>LIVRO COMPLEMENTAR</a:t>
            </a:r>
            <a:r>
              <a:rPr lang="pt-BR" altLang="pt-BR" sz="2400" dirty="0">
                <a:solidFill>
                  <a:srgbClr val="000000"/>
                </a:solidFill>
                <a:latin typeface="Tahoma" panose="020B0604030504040204" pitchFamily="34" charset="0"/>
                <a:ea typeface="MS PGothic" panose="020B0600070205080204" pitchFamily="34" charset="-128"/>
              </a:rPr>
              <a:t> (art. 1.045)</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DAS DISPOSIÇÕES FINAIS E TRANSITÓRIAS</a:t>
            </a:r>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2707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7" y="729990"/>
            <a:ext cx="7282217" cy="5970865"/>
          </a:xfrm>
          <a:prstGeom prst="rect">
            <a:avLst/>
          </a:prstGeom>
          <a:noFill/>
        </p:spPr>
        <p:txBody>
          <a:bodyPr wrap="square" rtlCol="0">
            <a:spAutoFit/>
          </a:bodyPr>
          <a:lstStyle/>
          <a:p>
            <a:pPr algn="just">
              <a:spcBef>
                <a:spcPct val="0"/>
              </a:spcBef>
            </a:pPr>
            <a:r>
              <a:rPr lang="pt-BR" altLang="pt-BR" sz="2800" dirty="0">
                <a:solidFill>
                  <a:srgbClr val="000000"/>
                </a:solidFill>
                <a:latin typeface="Tahoma" panose="020B0604030504040204" pitchFamily="34" charset="0"/>
                <a:ea typeface="MS PGothic" panose="020B0600070205080204" pitchFamily="34" charset="-128"/>
              </a:rPr>
              <a:t>Requisitos de qualquer execução</a:t>
            </a:r>
            <a:endParaRPr lang="en-US"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endParaRPr lang="en-US"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Seção I</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Do Título Executivo</a:t>
            </a:r>
          </a:p>
          <a:p>
            <a:pPr algn="just">
              <a:spcBef>
                <a:spcPct val="0"/>
              </a:spcBef>
            </a:pPr>
            <a:endParaRPr lang="pt-BR" altLang="pt-BR" sz="9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i="1" dirty="0">
                <a:solidFill>
                  <a:srgbClr val="000000"/>
                </a:solidFill>
                <a:latin typeface="Tahoma" panose="020B0604030504040204" pitchFamily="34" charset="0"/>
                <a:ea typeface="MS PGothic" panose="020B0600070205080204" pitchFamily="34" charset="-128"/>
              </a:rPr>
              <a:t>Art. 783.  A execução para cobrança de crédito </a:t>
            </a:r>
            <a:r>
              <a:rPr lang="pt-BR" altLang="pt-BR" sz="2400" i="1" u="sng" dirty="0">
                <a:solidFill>
                  <a:srgbClr val="000000"/>
                </a:solidFill>
                <a:latin typeface="Tahoma" panose="020B0604030504040204" pitchFamily="34" charset="0"/>
                <a:ea typeface="MS PGothic" panose="020B0600070205080204" pitchFamily="34" charset="-128"/>
              </a:rPr>
              <a:t>fundar-se-á sempre em título</a:t>
            </a:r>
            <a:r>
              <a:rPr lang="pt-BR" altLang="pt-BR" sz="2400" i="1" dirty="0">
                <a:solidFill>
                  <a:srgbClr val="000000"/>
                </a:solidFill>
                <a:latin typeface="Tahoma" panose="020B0604030504040204" pitchFamily="34" charset="0"/>
                <a:ea typeface="MS PGothic" panose="020B0600070205080204" pitchFamily="34" charset="-128"/>
              </a:rPr>
              <a:t> de obrigação certa, líquida e exigível.</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Seção II</a:t>
            </a: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Da Exigibilidade da Obrigação</a:t>
            </a:r>
          </a:p>
          <a:p>
            <a:pPr algn="just">
              <a:spcBef>
                <a:spcPct val="0"/>
              </a:spcBef>
            </a:pPr>
            <a:endParaRPr lang="pt-BR" altLang="pt-BR" sz="9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i="1" dirty="0">
                <a:solidFill>
                  <a:srgbClr val="000000"/>
                </a:solidFill>
                <a:latin typeface="Tahoma" panose="020B0604030504040204" pitchFamily="34" charset="0"/>
                <a:ea typeface="MS PGothic" panose="020B0600070205080204" pitchFamily="34" charset="-128"/>
              </a:rPr>
              <a:t>Art. 786.  A execução pode ser instaurada </a:t>
            </a:r>
            <a:r>
              <a:rPr lang="pt-BR" altLang="pt-BR" sz="2400" i="1" u="sng" dirty="0">
                <a:solidFill>
                  <a:srgbClr val="000000"/>
                </a:solidFill>
                <a:latin typeface="Tahoma" panose="020B0604030504040204" pitchFamily="34" charset="0"/>
                <a:ea typeface="MS PGothic" panose="020B0600070205080204" pitchFamily="34" charset="-128"/>
              </a:rPr>
              <a:t>caso o devedor não satisfaça a obrigação</a:t>
            </a:r>
            <a:r>
              <a:rPr lang="pt-BR" altLang="pt-BR" sz="2400" i="1" dirty="0">
                <a:solidFill>
                  <a:srgbClr val="000000"/>
                </a:solidFill>
                <a:latin typeface="Tahoma" panose="020B0604030504040204" pitchFamily="34" charset="0"/>
                <a:ea typeface="MS PGothic" panose="020B0600070205080204" pitchFamily="34" charset="-128"/>
              </a:rPr>
              <a:t> certa, líquida e exigível consubstanciada em título executivo.</a:t>
            </a:r>
          </a:p>
          <a:p>
            <a:pPr algn="just">
              <a:spcBef>
                <a:spcPct val="0"/>
              </a:spcBef>
            </a:pPr>
            <a:endParaRPr lang="pt-BR" altLang="pt-BR" sz="2400" i="1"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 inadimplemento?</a:t>
            </a:r>
          </a:p>
        </p:txBody>
      </p:sp>
    </p:spTree>
    <p:extLst>
      <p:ext uri="{BB962C8B-B14F-4D97-AF65-F5344CB8AC3E}">
        <p14:creationId xmlns:p14="http://schemas.microsoft.com/office/powerpoint/2010/main" val="11092453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tângulo 3"/>
          <p:cNvSpPr/>
          <p:nvPr/>
        </p:nvSpPr>
        <p:spPr>
          <a:xfrm>
            <a:off x="-830" y="21792"/>
            <a:ext cx="9153456" cy="814920"/>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814920"/>
              <a:gd name="connsiteX1" fmla="*/ 9144830 w 9144830"/>
              <a:gd name="connsiteY1" fmla="*/ 0 h 814920"/>
              <a:gd name="connsiteX2" fmla="*/ 9144829 w 9144830"/>
              <a:gd name="connsiteY2" fmla="*/ 357720 h 814920"/>
              <a:gd name="connsiteX3" fmla="*/ 831 w 9144830"/>
              <a:gd name="connsiteY3" fmla="*/ 814920 h 814920"/>
              <a:gd name="connsiteX4" fmla="*/ 830 w 9144830"/>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 name="connsiteX0" fmla="*/ 830 w 9153456"/>
              <a:gd name="connsiteY0" fmla="*/ 0 h 814920"/>
              <a:gd name="connsiteX1" fmla="*/ 9144830 w 9153456"/>
              <a:gd name="connsiteY1" fmla="*/ 0 h 814920"/>
              <a:gd name="connsiteX2" fmla="*/ 9153456 w 9153456"/>
              <a:gd name="connsiteY2" fmla="*/ 159312 h 814920"/>
              <a:gd name="connsiteX3" fmla="*/ 831 w 9153456"/>
              <a:gd name="connsiteY3" fmla="*/ 814920 h 814920"/>
              <a:gd name="connsiteX4" fmla="*/ 830 w 9153456"/>
              <a:gd name="connsiteY4" fmla="*/ 0 h 814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814920">
                <a:moveTo>
                  <a:pt x="830" y="0"/>
                </a:moveTo>
                <a:lnTo>
                  <a:pt x="9144830" y="0"/>
                </a:lnTo>
                <a:cubicBezTo>
                  <a:pt x="9144830" y="119240"/>
                  <a:pt x="9153456" y="40072"/>
                  <a:pt x="9153456" y="159312"/>
                </a:cubicBezTo>
                <a:cubicBezTo>
                  <a:pt x="5945868" y="65093"/>
                  <a:pt x="1284729" y="111102"/>
                  <a:pt x="831" y="814920"/>
                </a:cubicBezTo>
                <a:cubicBezTo>
                  <a:pt x="3706" y="485770"/>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3"/>
          <p:cNvSpPr/>
          <p:nvPr/>
        </p:nvSpPr>
        <p:spPr>
          <a:xfrm rot="10800000">
            <a:off x="-5191" y="5145932"/>
            <a:ext cx="9153456" cy="1712068"/>
          </a:xfrm>
          <a:custGeom>
            <a:avLst/>
            <a:gdLst>
              <a:gd name="connsiteX0" fmla="*/ 0 w 9144000"/>
              <a:gd name="connsiteY0" fmla="*/ 0 h 1556792"/>
              <a:gd name="connsiteX1" fmla="*/ 9144000 w 9144000"/>
              <a:gd name="connsiteY1" fmla="*/ 0 h 1556792"/>
              <a:gd name="connsiteX2" fmla="*/ 9144000 w 9144000"/>
              <a:gd name="connsiteY2" fmla="*/ 1556792 h 1556792"/>
              <a:gd name="connsiteX3" fmla="*/ 0 w 9144000"/>
              <a:gd name="connsiteY3" fmla="*/ 1556792 h 1556792"/>
              <a:gd name="connsiteX4" fmla="*/ 0 w 9144000"/>
              <a:gd name="connsiteY4"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556792"/>
              <a:gd name="connsiteX1" fmla="*/ 9144000 w 9144000"/>
              <a:gd name="connsiteY1" fmla="*/ 0 h 1556792"/>
              <a:gd name="connsiteX2" fmla="*/ 9144000 w 9144000"/>
              <a:gd name="connsiteY2" fmla="*/ 1556792 h 1556792"/>
              <a:gd name="connsiteX3" fmla="*/ 4649638 w 9144000"/>
              <a:gd name="connsiteY3" fmla="*/ 1552755 h 1556792"/>
              <a:gd name="connsiteX4" fmla="*/ 0 w 9144000"/>
              <a:gd name="connsiteY4" fmla="*/ 1556792 h 1556792"/>
              <a:gd name="connsiteX5" fmla="*/ 0 w 9144000"/>
              <a:gd name="connsiteY5" fmla="*/ 0 h 1556792"/>
              <a:gd name="connsiteX0" fmla="*/ 0 w 9144000"/>
              <a:gd name="connsiteY0" fmla="*/ 0 h 1983505"/>
              <a:gd name="connsiteX1" fmla="*/ 9144000 w 9144000"/>
              <a:gd name="connsiteY1" fmla="*/ 0 h 1983505"/>
              <a:gd name="connsiteX2" fmla="*/ 9144000 w 9144000"/>
              <a:gd name="connsiteY2" fmla="*/ 1556792 h 1983505"/>
              <a:gd name="connsiteX3" fmla="*/ 4649638 w 9144000"/>
              <a:gd name="connsiteY3" fmla="*/ 1552755 h 1983505"/>
              <a:gd name="connsiteX4" fmla="*/ 0 w 9144000"/>
              <a:gd name="connsiteY4" fmla="*/ 1556792 h 1983505"/>
              <a:gd name="connsiteX5" fmla="*/ 0 w 9144000"/>
              <a:gd name="connsiteY5" fmla="*/ 0 h 1983505"/>
              <a:gd name="connsiteX0" fmla="*/ 0 w 9144000"/>
              <a:gd name="connsiteY0" fmla="*/ 0 h 2156033"/>
              <a:gd name="connsiteX1" fmla="*/ 9144000 w 9144000"/>
              <a:gd name="connsiteY1" fmla="*/ 0 h 2156033"/>
              <a:gd name="connsiteX2" fmla="*/ 9144000 w 9144000"/>
              <a:gd name="connsiteY2" fmla="*/ 1556792 h 2156033"/>
              <a:gd name="connsiteX3" fmla="*/ 4649638 w 9144000"/>
              <a:gd name="connsiteY3" fmla="*/ 1552755 h 2156033"/>
              <a:gd name="connsiteX4" fmla="*/ 0 w 9144000"/>
              <a:gd name="connsiteY4" fmla="*/ 1556792 h 2156033"/>
              <a:gd name="connsiteX5" fmla="*/ 0 w 9144000"/>
              <a:gd name="connsiteY5" fmla="*/ 0 h 2156033"/>
              <a:gd name="connsiteX0" fmla="*/ 0 w 9152626"/>
              <a:gd name="connsiteY0" fmla="*/ 0 h 2156033"/>
              <a:gd name="connsiteX1" fmla="*/ 9144000 w 9152626"/>
              <a:gd name="connsiteY1" fmla="*/ 0 h 2156033"/>
              <a:gd name="connsiteX2" fmla="*/ 9152626 w 9152626"/>
              <a:gd name="connsiteY2" fmla="*/ 538875 h 2156033"/>
              <a:gd name="connsiteX3" fmla="*/ 4649638 w 9152626"/>
              <a:gd name="connsiteY3" fmla="*/ 1552755 h 2156033"/>
              <a:gd name="connsiteX4" fmla="*/ 0 w 9152626"/>
              <a:gd name="connsiteY4" fmla="*/ 1556792 h 2156033"/>
              <a:gd name="connsiteX5" fmla="*/ 0 w 9152626"/>
              <a:gd name="connsiteY5" fmla="*/ 0 h 2156033"/>
              <a:gd name="connsiteX0" fmla="*/ 8626 w 9161252"/>
              <a:gd name="connsiteY0" fmla="*/ 0 h 2036837"/>
              <a:gd name="connsiteX1" fmla="*/ 9152626 w 9161252"/>
              <a:gd name="connsiteY1" fmla="*/ 0 h 2036837"/>
              <a:gd name="connsiteX2" fmla="*/ 9161252 w 9161252"/>
              <a:gd name="connsiteY2" fmla="*/ 538875 h 2036837"/>
              <a:gd name="connsiteX3" fmla="*/ 4658264 w 9161252"/>
              <a:gd name="connsiteY3" fmla="*/ 1552755 h 2036837"/>
              <a:gd name="connsiteX4" fmla="*/ 0 w 9161252"/>
              <a:gd name="connsiteY4" fmla="*/ 987449 h 2036837"/>
              <a:gd name="connsiteX5" fmla="*/ 8626 w 9161252"/>
              <a:gd name="connsiteY5" fmla="*/ 0 h 2036837"/>
              <a:gd name="connsiteX0" fmla="*/ 8626 w 9161252"/>
              <a:gd name="connsiteY0" fmla="*/ 0 h 1001184"/>
              <a:gd name="connsiteX1" fmla="*/ 9152626 w 9161252"/>
              <a:gd name="connsiteY1" fmla="*/ 0 h 1001184"/>
              <a:gd name="connsiteX2" fmla="*/ 9161252 w 9161252"/>
              <a:gd name="connsiteY2" fmla="*/ 538875 h 1001184"/>
              <a:gd name="connsiteX3" fmla="*/ 0 w 9161252"/>
              <a:gd name="connsiteY3" fmla="*/ 987449 h 1001184"/>
              <a:gd name="connsiteX4" fmla="*/ 8626 w 9161252"/>
              <a:gd name="connsiteY4" fmla="*/ 0 h 1001184"/>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61252"/>
              <a:gd name="connsiteY0" fmla="*/ 0 h 987449"/>
              <a:gd name="connsiteX1" fmla="*/ 9152626 w 9161252"/>
              <a:gd name="connsiteY1" fmla="*/ 0 h 987449"/>
              <a:gd name="connsiteX2" fmla="*/ 9161252 w 9161252"/>
              <a:gd name="connsiteY2" fmla="*/ 538875 h 987449"/>
              <a:gd name="connsiteX3" fmla="*/ 0 w 9161252"/>
              <a:gd name="connsiteY3" fmla="*/ 987449 h 987449"/>
              <a:gd name="connsiteX4" fmla="*/ 8626 w 9161252"/>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626 w 9152626"/>
              <a:gd name="connsiteY0" fmla="*/ 0 h 987449"/>
              <a:gd name="connsiteX1" fmla="*/ 9152626 w 9152626"/>
              <a:gd name="connsiteY1" fmla="*/ 0 h 987449"/>
              <a:gd name="connsiteX2" fmla="*/ 9152625 w 9152626"/>
              <a:gd name="connsiteY2" fmla="*/ 357720 h 987449"/>
              <a:gd name="connsiteX3" fmla="*/ 0 w 9152626"/>
              <a:gd name="connsiteY3" fmla="*/ 987449 h 987449"/>
              <a:gd name="connsiteX4" fmla="*/ 8626 w 9152626"/>
              <a:gd name="connsiteY4" fmla="*/ 0 h 987449"/>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099592"/>
              <a:gd name="connsiteX1" fmla="*/ 9144830 w 9144830"/>
              <a:gd name="connsiteY1" fmla="*/ 0 h 1099592"/>
              <a:gd name="connsiteX2" fmla="*/ 9144829 w 9144830"/>
              <a:gd name="connsiteY2" fmla="*/ 357720 h 1099592"/>
              <a:gd name="connsiteX3" fmla="*/ 831 w 9144830"/>
              <a:gd name="connsiteY3" fmla="*/ 1099592 h 1099592"/>
              <a:gd name="connsiteX4" fmla="*/ 830 w 9144830"/>
              <a:gd name="connsiteY4" fmla="*/ 0 h 1099592"/>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44830"/>
              <a:gd name="connsiteY0" fmla="*/ 0 h 1712068"/>
              <a:gd name="connsiteX1" fmla="*/ 9144830 w 9144830"/>
              <a:gd name="connsiteY1" fmla="*/ 0 h 1712068"/>
              <a:gd name="connsiteX2" fmla="*/ 9144829 w 9144830"/>
              <a:gd name="connsiteY2" fmla="*/ 357720 h 1712068"/>
              <a:gd name="connsiteX3" fmla="*/ 831 w 9144830"/>
              <a:gd name="connsiteY3" fmla="*/ 1712068 h 1712068"/>
              <a:gd name="connsiteX4" fmla="*/ 830 w 9144830"/>
              <a:gd name="connsiteY4" fmla="*/ 0 h 1712068"/>
              <a:gd name="connsiteX0" fmla="*/ 830 w 9162082"/>
              <a:gd name="connsiteY0" fmla="*/ 0 h 1712068"/>
              <a:gd name="connsiteX1" fmla="*/ 9144830 w 9162082"/>
              <a:gd name="connsiteY1" fmla="*/ 0 h 1712068"/>
              <a:gd name="connsiteX2" fmla="*/ 9162082 w 9162082"/>
              <a:gd name="connsiteY2" fmla="*/ 254203 h 1712068"/>
              <a:gd name="connsiteX3" fmla="*/ 831 w 9162082"/>
              <a:gd name="connsiteY3" fmla="*/ 1712068 h 1712068"/>
              <a:gd name="connsiteX4" fmla="*/ 830 w 9162082"/>
              <a:gd name="connsiteY4" fmla="*/ 0 h 1712068"/>
              <a:gd name="connsiteX0" fmla="*/ 830 w 9153456"/>
              <a:gd name="connsiteY0" fmla="*/ 0 h 1712068"/>
              <a:gd name="connsiteX1" fmla="*/ 9144830 w 9153456"/>
              <a:gd name="connsiteY1" fmla="*/ 0 h 1712068"/>
              <a:gd name="connsiteX2" fmla="*/ 9153456 w 9153456"/>
              <a:gd name="connsiteY2" fmla="*/ 211071 h 1712068"/>
              <a:gd name="connsiteX3" fmla="*/ 831 w 9153456"/>
              <a:gd name="connsiteY3" fmla="*/ 1712068 h 1712068"/>
              <a:gd name="connsiteX4" fmla="*/ 830 w 9153456"/>
              <a:gd name="connsiteY4" fmla="*/ 0 h 1712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56" h="1712068">
                <a:moveTo>
                  <a:pt x="830" y="0"/>
                </a:moveTo>
                <a:lnTo>
                  <a:pt x="9144830" y="0"/>
                </a:lnTo>
                <a:cubicBezTo>
                  <a:pt x="9144830" y="119240"/>
                  <a:pt x="9153456" y="91831"/>
                  <a:pt x="9153456" y="211071"/>
                </a:cubicBezTo>
                <a:cubicBezTo>
                  <a:pt x="5980373" y="21962"/>
                  <a:pt x="1716050" y="249126"/>
                  <a:pt x="831" y="1712068"/>
                </a:cubicBezTo>
                <a:cubicBezTo>
                  <a:pt x="3706" y="1382918"/>
                  <a:pt x="-2045" y="329150"/>
                  <a:pt x="830"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Título 1"/>
          <p:cNvSpPr>
            <a:spLocks noGrp="1"/>
          </p:cNvSpPr>
          <p:nvPr>
            <p:ph type="title"/>
          </p:nvPr>
        </p:nvSpPr>
        <p:spPr>
          <a:xfrm>
            <a:off x="6964306" y="167793"/>
            <a:ext cx="1944216" cy="778098"/>
          </a:xfrm>
        </p:spPr>
        <p:txBody>
          <a:bodyPr>
            <a:normAutofit/>
          </a:bodyPr>
          <a:lstStyle/>
          <a:p>
            <a:pPr algn="l"/>
            <a:r>
              <a:rPr lang="pt-BR" sz="1800" dirty="0">
                <a:solidFill>
                  <a:schemeClr val="tx1">
                    <a:lumMod val="50000"/>
                    <a:lumOff val="50000"/>
                  </a:schemeClr>
                </a:solidFill>
                <a:latin typeface="Myriad Pro" pitchFamily="34" charset="0"/>
              </a:rPr>
              <a:t>Pós-Graduação</a:t>
            </a:r>
          </a:p>
        </p:txBody>
      </p:sp>
      <p:sp>
        <p:nvSpPr>
          <p:cNvPr id="2" name="CaixaDeTexto 1"/>
          <p:cNvSpPr txBox="1"/>
          <p:nvPr/>
        </p:nvSpPr>
        <p:spPr>
          <a:xfrm>
            <a:off x="654196" y="764704"/>
            <a:ext cx="7734227" cy="3908762"/>
          </a:xfrm>
          <a:prstGeom prst="rect">
            <a:avLst/>
          </a:prstGeom>
          <a:noFill/>
        </p:spPr>
        <p:txBody>
          <a:bodyPr wrap="square" rtlCol="0">
            <a:spAutoFit/>
          </a:bodyPr>
          <a:lstStyle/>
          <a:p>
            <a:pPr algn="just">
              <a:spcBef>
                <a:spcPct val="0"/>
              </a:spcBef>
            </a:pPr>
            <a:r>
              <a:rPr lang="pt-BR" altLang="pt-BR" sz="2600" dirty="0">
                <a:solidFill>
                  <a:srgbClr val="000000"/>
                </a:solidFill>
                <a:latin typeface="Tahoma" panose="020B0604030504040204" pitchFamily="34" charset="0"/>
                <a:ea typeface="MS PGothic" panose="020B0600070205080204" pitchFamily="34" charset="-128"/>
              </a:rPr>
              <a:t>Somente um tipo de título executivo?</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pPr>
            <a:r>
              <a:rPr lang="pt-BR" altLang="pt-BR" sz="2400" dirty="0">
                <a:solidFill>
                  <a:srgbClr val="000000"/>
                </a:solidFill>
                <a:latin typeface="Tahoma" panose="020B0604030504040204" pitchFamily="34" charset="0"/>
                <a:ea typeface="MS PGothic" panose="020B0600070205080204" pitchFamily="34" charset="-128"/>
              </a:rPr>
              <a:t>Não, repetição do sistema anterior.</a:t>
            </a:r>
          </a:p>
          <a:p>
            <a:pPr algn="just">
              <a:spcBef>
                <a:spcPct val="0"/>
              </a:spcBef>
            </a:pPr>
            <a:endParaRPr lang="pt-BR" altLang="pt-BR" sz="2400" dirty="0">
              <a:solidFill>
                <a:srgbClr val="000000"/>
              </a:solidFill>
              <a:latin typeface="Tahoma" panose="020B0604030504040204" pitchFamily="34" charset="0"/>
              <a:ea typeface="MS PGothic" panose="020B0600070205080204" pitchFamily="34" charset="-128"/>
            </a:endParaRPr>
          </a:p>
          <a:p>
            <a:pPr algn="just">
              <a:spcBef>
                <a:spcPct val="0"/>
              </a:spcBef>
              <a:buFont typeface="Arial" panose="020B0604020202020204" pitchFamily="34" charset="0"/>
              <a:buChar char="•"/>
            </a:pPr>
            <a:r>
              <a:rPr lang="pt-BR" altLang="pt-BR" sz="2400" i="1" dirty="0">
                <a:solidFill>
                  <a:srgbClr val="000000"/>
                </a:solidFill>
                <a:latin typeface="Tahoma" panose="020B0604030504040204" pitchFamily="34" charset="0"/>
                <a:ea typeface="MS PGothic" panose="020B0600070205080204" pitchFamily="34" charset="-128"/>
              </a:rPr>
              <a:t> Art. 784.  São títulos executivos </a:t>
            </a:r>
            <a:r>
              <a:rPr lang="pt-BR" altLang="pt-BR" sz="2400" i="1" u="sng" dirty="0">
                <a:solidFill>
                  <a:srgbClr val="000000"/>
                </a:solidFill>
                <a:latin typeface="Tahoma" panose="020B0604030504040204" pitchFamily="34" charset="0"/>
                <a:ea typeface="MS PGothic" panose="020B0600070205080204" pitchFamily="34" charset="-128"/>
              </a:rPr>
              <a:t>extrajudiciais</a:t>
            </a:r>
            <a:r>
              <a:rPr lang="pt-BR" altLang="pt-BR" sz="2400" i="1" dirty="0">
                <a:solidFill>
                  <a:srgbClr val="000000"/>
                </a:solidFill>
                <a:latin typeface="Tahoma" panose="020B0604030504040204" pitchFamily="34" charset="0"/>
                <a:ea typeface="MS PGothic" panose="020B0600070205080204" pitchFamily="34" charset="-128"/>
              </a:rPr>
              <a:t>: (...)</a:t>
            </a:r>
          </a:p>
          <a:p>
            <a:pPr algn="just">
              <a:spcBef>
                <a:spcPct val="0"/>
              </a:spcBef>
              <a:buFont typeface="Arial" panose="020B0604020202020204" pitchFamily="34" charset="0"/>
              <a:buChar char="•"/>
            </a:pPr>
            <a:endParaRPr lang="pt-BR" altLang="pt-BR" sz="2400" i="1" dirty="0">
              <a:solidFill>
                <a:srgbClr val="000000"/>
              </a:solidFill>
              <a:latin typeface="Tahoma" panose="020B0604030504040204" pitchFamily="34" charset="0"/>
              <a:ea typeface="MS PGothic" panose="020B0600070205080204" pitchFamily="34" charset="-128"/>
            </a:endParaRPr>
          </a:p>
          <a:p>
            <a:pPr algn="just">
              <a:spcBef>
                <a:spcPct val="0"/>
              </a:spcBef>
              <a:buFont typeface="Arial" panose="020B0604020202020204" pitchFamily="34" charset="0"/>
              <a:buChar char="•"/>
            </a:pPr>
            <a:r>
              <a:rPr lang="pt-BR" altLang="pt-BR" sz="2400" i="1" dirty="0">
                <a:solidFill>
                  <a:srgbClr val="000000"/>
                </a:solidFill>
                <a:latin typeface="Tahoma" panose="020B0604030504040204" pitchFamily="34" charset="0"/>
                <a:ea typeface="MS PGothic" panose="020B0600070205080204" pitchFamily="34" charset="-128"/>
              </a:rPr>
              <a:t> Art. 515. São títulos executivos </a:t>
            </a:r>
            <a:r>
              <a:rPr lang="pt-BR" altLang="pt-BR" sz="2400" i="1" u="sng" dirty="0">
                <a:solidFill>
                  <a:srgbClr val="000000"/>
                </a:solidFill>
                <a:latin typeface="Tahoma" panose="020B0604030504040204" pitchFamily="34" charset="0"/>
                <a:ea typeface="MS PGothic" panose="020B0600070205080204" pitchFamily="34" charset="-128"/>
              </a:rPr>
              <a:t>judiciais</a:t>
            </a:r>
            <a:r>
              <a:rPr lang="pt-BR" altLang="pt-BR" sz="2400" i="1" dirty="0">
                <a:solidFill>
                  <a:srgbClr val="000000"/>
                </a:solidFill>
                <a:latin typeface="Tahoma" panose="020B0604030504040204" pitchFamily="34" charset="0"/>
                <a:ea typeface="MS PGothic" panose="020B0600070205080204" pitchFamily="34" charset="-128"/>
              </a:rPr>
              <a:t>, cujo cumprimento dar-se-á de acordo com os artigos previstos neste Título:</a:t>
            </a:r>
          </a:p>
          <a:p>
            <a:pPr algn="just">
              <a:spcBef>
                <a:spcPct val="0"/>
              </a:spcBef>
              <a:buFont typeface="Arial" panose="020B0604020202020204" pitchFamily="34" charset="0"/>
              <a:buChar char="•"/>
            </a:pPr>
            <a:endParaRPr lang="pt-BR" altLang="pt-BR" sz="2400" i="1" dirty="0">
              <a:solidFill>
                <a:srgbClr val="000000"/>
              </a:solidFill>
              <a:latin typeface="Tahoma" panose="020B0604030504040204" pitchFamily="34" charset="0"/>
              <a:ea typeface="MS PGothic" panose="020B0600070205080204" pitchFamily="34" charset="-128"/>
            </a:endParaRPr>
          </a:p>
        </p:txBody>
      </p:sp>
    </p:spTree>
    <p:extLst>
      <p:ext uri="{BB962C8B-B14F-4D97-AF65-F5344CB8AC3E}">
        <p14:creationId xmlns:p14="http://schemas.microsoft.com/office/powerpoint/2010/main" val="11092453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7364</TotalTime>
  <Words>1438</Words>
  <Application>Microsoft Office PowerPoint</Application>
  <PresentationFormat>Apresentação na tela (4:3)</PresentationFormat>
  <Paragraphs>204</Paragraphs>
  <Slides>22</Slides>
  <Notes>3</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22</vt:i4>
      </vt:variant>
    </vt:vector>
  </HeadingPairs>
  <TitlesOfParts>
    <vt:vector size="30" baseType="lpstr">
      <vt:lpstr>Arial</vt:lpstr>
      <vt:lpstr>Calibri</vt:lpstr>
      <vt:lpstr>Century Schoolbook</vt:lpstr>
      <vt:lpstr>Myriad Pro</vt:lpstr>
      <vt:lpstr>Tahoma</vt:lpstr>
      <vt:lpstr>Times New Roman</vt:lpstr>
      <vt:lpstr>Wingdings</vt:lpstr>
      <vt:lpstr>Tema do Office</vt:lpstr>
      <vt:lpstr>Execução: visão geral</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Pós-Graduação</vt:lpstr>
      <vt:lpstr>Apresentação do PowerPoint</vt:lpstr>
      <vt:lpstr>Apresentação do PowerPoint</vt:lpstr>
      <vt:lpstr>Pós-Graduação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Campanha de Divulgação Pós Graduação</dc:title>
  <dc:creator>marketing</dc:creator>
  <cp:lastModifiedBy>LUIZ GUILHERME P DELLORE</cp:lastModifiedBy>
  <cp:revision>225</cp:revision>
  <dcterms:created xsi:type="dcterms:W3CDTF">2012-10-26T18:35:06Z</dcterms:created>
  <dcterms:modified xsi:type="dcterms:W3CDTF">2021-03-27T12:23:28Z</dcterms:modified>
</cp:coreProperties>
</file>