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702" r:id="rId2"/>
    <p:sldId id="917" r:id="rId3"/>
    <p:sldId id="277" r:id="rId4"/>
    <p:sldId id="394" r:id="rId5"/>
    <p:sldId id="324" r:id="rId6"/>
    <p:sldId id="436" r:id="rId7"/>
    <p:sldId id="278" r:id="rId8"/>
    <p:sldId id="331" r:id="rId9"/>
    <p:sldId id="437" r:id="rId10"/>
    <p:sldId id="438" r:id="rId11"/>
    <p:sldId id="439" r:id="rId12"/>
    <p:sldId id="369" r:id="rId13"/>
    <p:sldId id="470" r:id="rId14"/>
    <p:sldId id="444" r:id="rId15"/>
    <p:sldId id="327" r:id="rId16"/>
    <p:sldId id="375" r:id="rId17"/>
    <p:sldId id="396" r:id="rId18"/>
    <p:sldId id="471" r:id="rId19"/>
    <p:sldId id="446" r:id="rId20"/>
    <p:sldId id="370" r:id="rId21"/>
    <p:sldId id="451" r:id="rId22"/>
    <p:sldId id="452" r:id="rId23"/>
    <p:sldId id="371" r:id="rId24"/>
    <p:sldId id="920" r:id="rId25"/>
    <p:sldId id="921" r:id="rId26"/>
    <p:sldId id="922" r:id="rId27"/>
    <p:sldId id="918" r:id="rId28"/>
    <p:sldId id="372" r:id="rId29"/>
    <p:sldId id="373" r:id="rId30"/>
    <p:sldId id="448" r:id="rId31"/>
    <p:sldId id="449" r:id="rId32"/>
    <p:sldId id="378" r:id="rId33"/>
    <p:sldId id="466" r:id="rId34"/>
    <p:sldId id="383" r:id="rId35"/>
    <p:sldId id="384" r:id="rId36"/>
    <p:sldId id="379" r:id="rId37"/>
    <p:sldId id="380" r:id="rId38"/>
    <p:sldId id="381" r:id="rId39"/>
    <p:sldId id="382" r:id="rId40"/>
    <p:sldId id="456" r:id="rId41"/>
    <p:sldId id="459" r:id="rId42"/>
    <p:sldId id="460" r:id="rId43"/>
    <p:sldId id="440" r:id="rId44"/>
    <p:sldId id="441" r:id="rId45"/>
    <p:sldId id="461" r:id="rId46"/>
    <p:sldId id="341" r:id="rId47"/>
    <p:sldId id="342" r:id="rId48"/>
    <p:sldId id="463" r:id="rId49"/>
    <p:sldId id="464" r:id="rId5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AC4A37-A490-44BA-83DF-3B4098D418FE}" v="604" dt="2023-10-07T13:07:09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>
      <p:cViewPr>
        <p:scale>
          <a:sx n="70" d="100"/>
          <a:sy n="70" d="100"/>
        </p:scale>
        <p:origin x="1810" y="1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Z GUILHERME P DELLORE" userId="d71dc86d-b896-4f9d-aef3-938abe0c89f4" providerId="ADAL" clId="{3EAC4A37-A490-44BA-83DF-3B4098D418FE}"/>
    <pc:docChg chg="addSld delSld modSld sldOrd">
      <pc:chgData name="LUIZ GUILHERME P DELLORE" userId="d71dc86d-b896-4f9d-aef3-938abe0c89f4" providerId="ADAL" clId="{3EAC4A37-A490-44BA-83DF-3B4098D418FE}" dt="2023-10-07T13:07:09.850" v="723" actId="403"/>
      <pc:docMkLst>
        <pc:docMk/>
      </pc:docMkLst>
      <pc:sldChg chg="modSp mod">
        <pc:chgData name="LUIZ GUILHERME P DELLORE" userId="d71dc86d-b896-4f9d-aef3-938abe0c89f4" providerId="ADAL" clId="{3EAC4A37-A490-44BA-83DF-3B4098D418FE}" dt="2023-10-07T12:23:20.712" v="10" actId="6549"/>
        <pc:sldMkLst>
          <pc:docMk/>
          <pc:sldMk cId="90127077" sldId="277"/>
        </pc:sldMkLst>
        <pc:spChg chg="mod">
          <ac:chgData name="LUIZ GUILHERME P DELLORE" userId="d71dc86d-b896-4f9d-aef3-938abe0c89f4" providerId="ADAL" clId="{3EAC4A37-A490-44BA-83DF-3B4098D418FE}" dt="2023-10-07T12:23:20.712" v="10" actId="6549"/>
          <ac:spMkLst>
            <pc:docMk/>
            <pc:sldMk cId="90127077" sldId="277"/>
            <ac:spMk id="2" creationId="{00000000-0000-0000-0000-000000000000}"/>
          </ac:spMkLst>
        </pc:spChg>
      </pc:sldChg>
      <pc:sldChg chg="modSp mod modAnim">
        <pc:chgData name="LUIZ GUILHERME P DELLORE" userId="d71dc86d-b896-4f9d-aef3-938abe0c89f4" providerId="ADAL" clId="{3EAC4A37-A490-44BA-83DF-3B4098D418FE}" dt="2023-10-07T12:25:36.125" v="128" actId="14100"/>
        <pc:sldMkLst>
          <pc:docMk/>
          <pc:sldMk cId="90127077" sldId="278"/>
        </pc:sldMkLst>
        <pc:spChg chg="mod">
          <ac:chgData name="LUIZ GUILHERME P DELLORE" userId="d71dc86d-b896-4f9d-aef3-938abe0c89f4" providerId="ADAL" clId="{3EAC4A37-A490-44BA-83DF-3B4098D418FE}" dt="2023-10-07T12:25:36.125" v="128" actId="14100"/>
          <ac:spMkLst>
            <pc:docMk/>
            <pc:sldMk cId="90127077" sldId="278"/>
            <ac:spMk id="2" creationId="{00000000-0000-0000-0000-000000000000}"/>
          </ac:spMkLst>
        </pc:spChg>
      </pc:sldChg>
      <pc:sldChg chg="modSp">
        <pc:chgData name="LUIZ GUILHERME P DELLORE" userId="d71dc86d-b896-4f9d-aef3-938abe0c89f4" providerId="ADAL" clId="{3EAC4A37-A490-44BA-83DF-3B4098D418FE}" dt="2023-10-07T12:23:47.094" v="17" actId="6549"/>
        <pc:sldMkLst>
          <pc:docMk/>
          <pc:sldMk cId="2060868726" sldId="324"/>
        </pc:sldMkLst>
        <pc:spChg chg="mod">
          <ac:chgData name="LUIZ GUILHERME P DELLORE" userId="d71dc86d-b896-4f9d-aef3-938abe0c89f4" providerId="ADAL" clId="{3EAC4A37-A490-44BA-83DF-3B4098D418FE}" dt="2023-10-07T12:23:47.094" v="17" actId="6549"/>
          <ac:spMkLst>
            <pc:docMk/>
            <pc:sldMk cId="2060868726" sldId="324"/>
            <ac:spMk id="2" creationId="{00000000-0000-0000-0000-000000000000}"/>
          </ac:spMkLst>
        </pc:spChg>
      </pc:sldChg>
      <pc:sldChg chg="modSp mod modAnim">
        <pc:chgData name="LUIZ GUILHERME P DELLORE" userId="d71dc86d-b896-4f9d-aef3-938abe0c89f4" providerId="ADAL" clId="{3EAC4A37-A490-44BA-83DF-3B4098D418FE}" dt="2023-10-07T12:34:24.682" v="234"/>
        <pc:sldMkLst>
          <pc:docMk/>
          <pc:sldMk cId="4291511536" sldId="327"/>
        </pc:sldMkLst>
        <pc:graphicFrameChg chg="modGraphic">
          <ac:chgData name="LUIZ GUILHERME P DELLORE" userId="d71dc86d-b896-4f9d-aef3-938abe0c89f4" providerId="ADAL" clId="{3EAC4A37-A490-44BA-83DF-3B4098D418FE}" dt="2023-10-07T12:34:15.677" v="233" actId="20577"/>
          <ac:graphicFrameMkLst>
            <pc:docMk/>
            <pc:sldMk cId="4291511536" sldId="327"/>
            <ac:graphicFrameMk id="8" creationId="{00000000-0000-0000-0000-000000000000}"/>
          </ac:graphicFrameMkLst>
        </pc:graphicFrameChg>
      </pc:sldChg>
      <pc:sldChg chg="modSp modAnim">
        <pc:chgData name="LUIZ GUILHERME P DELLORE" userId="d71dc86d-b896-4f9d-aef3-938abe0c89f4" providerId="ADAL" clId="{3EAC4A37-A490-44BA-83DF-3B4098D418FE}" dt="2023-10-07T12:26:05.993" v="168" actId="20577"/>
        <pc:sldMkLst>
          <pc:docMk/>
          <pc:sldMk cId="1535056057" sldId="331"/>
        </pc:sldMkLst>
        <pc:spChg chg="mod">
          <ac:chgData name="LUIZ GUILHERME P DELLORE" userId="d71dc86d-b896-4f9d-aef3-938abe0c89f4" providerId="ADAL" clId="{3EAC4A37-A490-44BA-83DF-3B4098D418FE}" dt="2023-10-07T12:26:05.993" v="168" actId="20577"/>
          <ac:spMkLst>
            <pc:docMk/>
            <pc:sldMk cId="1535056057" sldId="331"/>
            <ac:spMk id="2" creationId="{00000000-0000-0000-0000-000000000000}"/>
          </ac:spMkLst>
        </pc:spChg>
      </pc:sldChg>
      <pc:sldChg chg="modSp mod">
        <pc:chgData name="LUIZ GUILHERME P DELLORE" userId="d71dc86d-b896-4f9d-aef3-938abe0c89f4" providerId="ADAL" clId="{3EAC4A37-A490-44BA-83DF-3B4098D418FE}" dt="2023-10-07T12:50:20.859" v="537" actId="1076"/>
        <pc:sldMkLst>
          <pc:docMk/>
          <pc:sldMk cId="888570212" sldId="341"/>
        </pc:sldMkLst>
        <pc:spChg chg="mod">
          <ac:chgData name="LUIZ GUILHERME P DELLORE" userId="d71dc86d-b896-4f9d-aef3-938abe0c89f4" providerId="ADAL" clId="{3EAC4A37-A490-44BA-83DF-3B4098D418FE}" dt="2023-10-07T12:50:18.334" v="536" actId="14100"/>
          <ac:spMkLst>
            <pc:docMk/>
            <pc:sldMk cId="888570212" sldId="341"/>
            <ac:spMk id="2" creationId="{00000000-0000-0000-0000-000000000000}"/>
          </ac:spMkLst>
        </pc:spChg>
        <pc:spChg chg="mod">
          <ac:chgData name="LUIZ GUILHERME P DELLORE" userId="d71dc86d-b896-4f9d-aef3-938abe0c89f4" providerId="ADAL" clId="{3EAC4A37-A490-44BA-83DF-3B4098D418FE}" dt="2023-10-07T12:50:20.859" v="537" actId="1076"/>
          <ac:spMkLst>
            <pc:docMk/>
            <pc:sldMk cId="888570212" sldId="341"/>
            <ac:spMk id="9" creationId="{00000000-0000-0000-0000-000000000000}"/>
          </ac:spMkLst>
        </pc:spChg>
      </pc:sldChg>
      <pc:sldChg chg="modSp mod">
        <pc:chgData name="LUIZ GUILHERME P DELLORE" userId="d71dc86d-b896-4f9d-aef3-938abe0c89f4" providerId="ADAL" clId="{3EAC4A37-A490-44BA-83DF-3B4098D418FE}" dt="2023-10-07T12:50:45.343" v="542" actId="255"/>
        <pc:sldMkLst>
          <pc:docMk/>
          <pc:sldMk cId="1960009336" sldId="342"/>
        </pc:sldMkLst>
        <pc:spChg chg="mod">
          <ac:chgData name="LUIZ GUILHERME P DELLORE" userId="d71dc86d-b896-4f9d-aef3-938abe0c89f4" providerId="ADAL" clId="{3EAC4A37-A490-44BA-83DF-3B4098D418FE}" dt="2023-10-07T12:50:28.595" v="538" actId="14100"/>
          <ac:spMkLst>
            <pc:docMk/>
            <pc:sldMk cId="1960009336" sldId="342"/>
            <ac:spMk id="2" creationId="{00000000-0000-0000-0000-000000000000}"/>
          </ac:spMkLst>
        </pc:spChg>
        <pc:spChg chg="mod">
          <ac:chgData name="LUIZ GUILHERME P DELLORE" userId="d71dc86d-b896-4f9d-aef3-938abe0c89f4" providerId="ADAL" clId="{3EAC4A37-A490-44BA-83DF-3B4098D418FE}" dt="2023-10-07T12:50:45.343" v="542" actId="255"/>
          <ac:spMkLst>
            <pc:docMk/>
            <pc:sldMk cId="1960009336" sldId="342"/>
            <ac:spMk id="9" creationId="{00000000-0000-0000-0000-000000000000}"/>
          </ac:spMkLst>
        </pc:spChg>
      </pc:sldChg>
      <pc:sldChg chg="modSp">
        <pc:chgData name="LUIZ GUILHERME P DELLORE" userId="d71dc86d-b896-4f9d-aef3-938abe0c89f4" providerId="ADAL" clId="{3EAC4A37-A490-44BA-83DF-3B4098D418FE}" dt="2023-10-07T12:32:38.391" v="200" actId="115"/>
        <pc:sldMkLst>
          <pc:docMk/>
          <pc:sldMk cId="1988811090" sldId="369"/>
        </pc:sldMkLst>
        <pc:spChg chg="mod">
          <ac:chgData name="LUIZ GUILHERME P DELLORE" userId="d71dc86d-b896-4f9d-aef3-938abe0c89f4" providerId="ADAL" clId="{3EAC4A37-A490-44BA-83DF-3B4098D418FE}" dt="2023-10-07T12:32:38.391" v="200" actId="115"/>
          <ac:spMkLst>
            <pc:docMk/>
            <pc:sldMk cId="1988811090" sldId="369"/>
            <ac:spMk id="4098" creationId="{22AA5486-AE8F-490C-BF76-4371893A4C75}"/>
          </ac:spMkLst>
        </pc:spChg>
      </pc:sldChg>
      <pc:sldChg chg="modSp modAnim">
        <pc:chgData name="LUIZ GUILHERME P DELLORE" userId="d71dc86d-b896-4f9d-aef3-938abe0c89f4" providerId="ADAL" clId="{3EAC4A37-A490-44BA-83DF-3B4098D418FE}" dt="2023-10-07T12:40:05.014" v="445" actId="20577"/>
        <pc:sldMkLst>
          <pc:docMk/>
          <pc:sldMk cId="3336800966" sldId="370"/>
        </pc:sldMkLst>
        <pc:spChg chg="mod">
          <ac:chgData name="LUIZ GUILHERME P DELLORE" userId="d71dc86d-b896-4f9d-aef3-938abe0c89f4" providerId="ADAL" clId="{3EAC4A37-A490-44BA-83DF-3B4098D418FE}" dt="2023-10-07T12:40:05.014" v="445" actId="20577"/>
          <ac:spMkLst>
            <pc:docMk/>
            <pc:sldMk cId="3336800966" sldId="370"/>
            <ac:spMk id="72706" creationId="{03E3B8A0-B430-4FE0-A2AF-6301DBDD416F}"/>
          </ac:spMkLst>
        </pc:spChg>
      </pc:sldChg>
      <pc:sldChg chg="modSp">
        <pc:chgData name="LUIZ GUILHERME P DELLORE" userId="d71dc86d-b896-4f9d-aef3-938abe0c89f4" providerId="ADAL" clId="{3EAC4A37-A490-44BA-83DF-3B4098D418FE}" dt="2023-10-07T13:07:09.850" v="723" actId="403"/>
        <pc:sldMkLst>
          <pc:docMk/>
          <pc:sldMk cId="246799712" sldId="373"/>
        </pc:sldMkLst>
        <pc:spChg chg="mod">
          <ac:chgData name="LUIZ GUILHERME P DELLORE" userId="d71dc86d-b896-4f9d-aef3-938abe0c89f4" providerId="ADAL" clId="{3EAC4A37-A490-44BA-83DF-3B4098D418FE}" dt="2023-10-07T13:07:09.850" v="723" actId="403"/>
          <ac:spMkLst>
            <pc:docMk/>
            <pc:sldMk cId="246799712" sldId="373"/>
            <ac:spMk id="79874" creationId="{0E6C5752-52D3-4126-98E0-2A4A472DEB19}"/>
          </ac:spMkLst>
        </pc:spChg>
      </pc:sldChg>
      <pc:sldChg chg="modSp">
        <pc:chgData name="LUIZ GUILHERME P DELLORE" userId="d71dc86d-b896-4f9d-aef3-938abe0c89f4" providerId="ADAL" clId="{3EAC4A37-A490-44BA-83DF-3B4098D418FE}" dt="2023-10-07T12:35:42.619" v="249" actId="20577"/>
        <pc:sldMkLst>
          <pc:docMk/>
          <pc:sldMk cId="2549013958" sldId="375"/>
        </pc:sldMkLst>
        <pc:spChg chg="mod">
          <ac:chgData name="LUIZ GUILHERME P DELLORE" userId="d71dc86d-b896-4f9d-aef3-938abe0c89f4" providerId="ADAL" clId="{3EAC4A37-A490-44BA-83DF-3B4098D418FE}" dt="2023-10-07T12:35:42.619" v="249" actId="20577"/>
          <ac:spMkLst>
            <pc:docMk/>
            <pc:sldMk cId="2549013958" sldId="375"/>
            <ac:spMk id="5122" creationId="{EF40184C-BD36-4F93-8A3C-90CE3CED77ED}"/>
          </ac:spMkLst>
        </pc:spChg>
      </pc:sldChg>
      <pc:sldChg chg="modSp mod modAnim">
        <pc:chgData name="LUIZ GUILHERME P DELLORE" userId="d71dc86d-b896-4f9d-aef3-938abe0c89f4" providerId="ADAL" clId="{3EAC4A37-A490-44BA-83DF-3B4098D418FE}" dt="2023-10-07T12:46:46.112" v="519"/>
        <pc:sldMkLst>
          <pc:docMk/>
          <pc:sldMk cId="4232047384" sldId="378"/>
        </pc:sldMkLst>
        <pc:spChg chg="mod">
          <ac:chgData name="LUIZ GUILHERME P DELLORE" userId="d71dc86d-b896-4f9d-aef3-938abe0c89f4" providerId="ADAL" clId="{3EAC4A37-A490-44BA-83DF-3B4098D418FE}" dt="2023-10-07T12:46:30.668" v="516" actId="20577"/>
          <ac:spMkLst>
            <pc:docMk/>
            <pc:sldMk cId="4232047384" sldId="378"/>
            <ac:spMk id="34818" creationId="{2E984DF6-742D-4048-A059-13ADD2154B10}"/>
          </ac:spMkLst>
        </pc:spChg>
      </pc:sldChg>
      <pc:sldChg chg="add">
        <pc:chgData name="LUIZ GUILHERME P DELLORE" userId="d71dc86d-b896-4f9d-aef3-938abe0c89f4" providerId="ADAL" clId="{3EAC4A37-A490-44BA-83DF-3B4098D418FE}" dt="2023-10-07T13:04:56.971" v="711"/>
        <pc:sldMkLst>
          <pc:docMk/>
          <pc:sldMk cId="1501673208" sldId="383"/>
        </pc:sldMkLst>
      </pc:sldChg>
      <pc:sldChg chg="del">
        <pc:chgData name="LUIZ GUILHERME P DELLORE" userId="d71dc86d-b896-4f9d-aef3-938abe0c89f4" providerId="ADAL" clId="{3EAC4A37-A490-44BA-83DF-3B4098D418FE}" dt="2023-10-07T13:04:43.405" v="710" actId="2696"/>
        <pc:sldMkLst>
          <pc:docMk/>
          <pc:sldMk cId="1832821555" sldId="383"/>
        </pc:sldMkLst>
      </pc:sldChg>
      <pc:sldChg chg="del">
        <pc:chgData name="LUIZ GUILHERME P DELLORE" userId="d71dc86d-b896-4f9d-aef3-938abe0c89f4" providerId="ADAL" clId="{3EAC4A37-A490-44BA-83DF-3B4098D418FE}" dt="2023-10-07T13:04:43.405" v="710" actId="2696"/>
        <pc:sldMkLst>
          <pc:docMk/>
          <pc:sldMk cId="2310285413" sldId="384"/>
        </pc:sldMkLst>
      </pc:sldChg>
      <pc:sldChg chg="add">
        <pc:chgData name="LUIZ GUILHERME P DELLORE" userId="d71dc86d-b896-4f9d-aef3-938abe0c89f4" providerId="ADAL" clId="{3EAC4A37-A490-44BA-83DF-3B4098D418FE}" dt="2023-10-07T13:04:56.971" v="711"/>
        <pc:sldMkLst>
          <pc:docMk/>
          <pc:sldMk cId="2960333436" sldId="384"/>
        </pc:sldMkLst>
      </pc:sldChg>
      <pc:sldChg chg="modSp mod">
        <pc:chgData name="LUIZ GUILHERME P DELLORE" userId="d71dc86d-b896-4f9d-aef3-938abe0c89f4" providerId="ADAL" clId="{3EAC4A37-A490-44BA-83DF-3B4098D418FE}" dt="2023-10-07T12:23:34.050" v="12" actId="1076"/>
        <pc:sldMkLst>
          <pc:docMk/>
          <pc:sldMk cId="497847860" sldId="394"/>
        </pc:sldMkLst>
        <pc:spChg chg="mod">
          <ac:chgData name="LUIZ GUILHERME P DELLORE" userId="d71dc86d-b896-4f9d-aef3-938abe0c89f4" providerId="ADAL" clId="{3EAC4A37-A490-44BA-83DF-3B4098D418FE}" dt="2023-10-07T12:23:29.711" v="11" actId="1076"/>
          <ac:spMkLst>
            <pc:docMk/>
            <pc:sldMk cId="497847860" sldId="394"/>
            <ac:spMk id="2" creationId="{00000000-0000-0000-0000-000000000000}"/>
          </ac:spMkLst>
        </pc:spChg>
        <pc:spChg chg="mod">
          <ac:chgData name="LUIZ GUILHERME P DELLORE" userId="d71dc86d-b896-4f9d-aef3-938abe0c89f4" providerId="ADAL" clId="{3EAC4A37-A490-44BA-83DF-3B4098D418FE}" dt="2023-10-07T12:23:34.050" v="12" actId="1076"/>
          <ac:spMkLst>
            <pc:docMk/>
            <pc:sldMk cId="497847860" sldId="394"/>
            <ac:spMk id="9" creationId="{00000000-0000-0000-0000-000000000000}"/>
          </ac:spMkLst>
        </pc:spChg>
      </pc:sldChg>
      <pc:sldChg chg="modSp modAnim">
        <pc:chgData name="LUIZ GUILHERME P DELLORE" userId="d71dc86d-b896-4f9d-aef3-938abe0c89f4" providerId="ADAL" clId="{3EAC4A37-A490-44BA-83DF-3B4098D418FE}" dt="2023-10-07T12:38:02.496" v="321" actId="115"/>
        <pc:sldMkLst>
          <pc:docMk/>
          <pc:sldMk cId="3934249031" sldId="396"/>
        </pc:sldMkLst>
        <pc:spChg chg="mod">
          <ac:chgData name="LUIZ GUILHERME P DELLORE" userId="d71dc86d-b896-4f9d-aef3-938abe0c89f4" providerId="ADAL" clId="{3EAC4A37-A490-44BA-83DF-3B4098D418FE}" dt="2023-10-07T12:38:02.496" v="321" actId="115"/>
          <ac:spMkLst>
            <pc:docMk/>
            <pc:sldMk cId="3934249031" sldId="396"/>
            <ac:spMk id="9" creationId="{00000000-0000-0000-0000-000000000000}"/>
          </ac:spMkLst>
        </pc:spChg>
      </pc:sldChg>
      <pc:sldChg chg="modSp">
        <pc:chgData name="LUIZ GUILHERME P DELLORE" userId="d71dc86d-b896-4f9d-aef3-938abe0c89f4" providerId="ADAL" clId="{3EAC4A37-A490-44BA-83DF-3B4098D418FE}" dt="2023-10-07T12:24:15.977" v="30" actId="20577"/>
        <pc:sldMkLst>
          <pc:docMk/>
          <pc:sldMk cId="1356667626" sldId="436"/>
        </pc:sldMkLst>
        <pc:spChg chg="mod">
          <ac:chgData name="LUIZ GUILHERME P DELLORE" userId="d71dc86d-b896-4f9d-aef3-938abe0c89f4" providerId="ADAL" clId="{3EAC4A37-A490-44BA-83DF-3B4098D418FE}" dt="2023-10-07T12:24:15.977" v="30" actId="20577"/>
          <ac:spMkLst>
            <pc:docMk/>
            <pc:sldMk cId="1356667626" sldId="436"/>
            <ac:spMk id="14338" creationId="{00000000-0000-0000-0000-000000000000}"/>
          </ac:spMkLst>
        </pc:spChg>
      </pc:sldChg>
      <pc:sldChg chg="modSp mod">
        <pc:chgData name="LUIZ GUILHERME P DELLORE" userId="d71dc86d-b896-4f9d-aef3-938abe0c89f4" providerId="ADAL" clId="{3EAC4A37-A490-44BA-83DF-3B4098D418FE}" dt="2023-10-07T12:26:44.896" v="185" actId="20577"/>
        <pc:sldMkLst>
          <pc:docMk/>
          <pc:sldMk cId="4190907468" sldId="437"/>
        </pc:sldMkLst>
        <pc:spChg chg="mod">
          <ac:chgData name="LUIZ GUILHERME P DELLORE" userId="d71dc86d-b896-4f9d-aef3-938abe0c89f4" providerId="ADAL" clId="{3EAC4A37-A490-44BA-83DF-3B4098D418FE}" dt="2023-10-07T12:26:44.896" v="185" actId="20577"/>
          <ac:spMkLst>
            <pc:docMk/>
            <pc:sldMk cId="4190907468" sldId="437"/>
            <ac:spMk id="67586" creationId="{B13147BA-F738-4A96-BB2C-82E38A3C9A4A}"/>
          </ac:spMkLst>
        </pc:spChg>
      </pc:sldChg>
      <pc:sldChg chg="modSp mod">
        <pc:chgData name="LUIZ GUILHERME P DELLORE" userId="d71dc86d-b896-4f9d-aef3-938abe0c89f4" providerId="ADAL" clId="{3EAC4A37-A490-44BA-83DF-3B4098D418FE}" dt="2023-10-07T12:27:09.524" v="191" actId="20577"/>
        <pc:sldMkLst>
          <pc:docMk/>
          <pc:sldMk cId="2235670134" sldId="438"/>
        </pc:sldMkLst>
        <pc:spChg chg="mod">
          <ac:chgData name="LUIZ GUILHERME P DELLORE" userId="d71dc86d-b896-4f9d-aef3-938abe0c89f4" providerId="ADAL" clId="{3EAC4A37-A490-44BA-83DF-3B4098D418FE}" dt="2023-10-07T12:27:09.524" v="191" actId="20577"/>
          <ac:spMkLst>
            <pc:docMk/>
            <pc:sldMk cId="2235670134" sldId="438"/>
            <ac:spMk id="69634" creationId="{82A63796-E739-43B8-B77D-05D46F69EF24}"/>
          </ac:spMkLst>
        </pc:spChg>
      </pc:sldChg>
      <pc:sldChg chg="modSp">
        <pc:chgData name="LUIZ GUILHERME P DELLORE" userId="d71dc86d-b896-4f9d-aef3-938abe0c89f4" providerId="ADAL" clId="{3EAC4A37-A490-44BA-83DF-3B4098D418FE}" dt="2023-10-07T12:27:37.758" v="198" actId="20577"/>
        <pc:sldMkLst>
          <pc:docMk/>
          <pc:sldMk cId="3998254554" sldId="439"/>
        </pc:sldMkLst>
        <pc:spChg chg="mod">
          <ac:chgData name="LUIZ GUILHERME P DELLORE" userId="d71dc86d-b896-4f9d-aef3-938abe0c89f4" providerId="ADAL" clId="{3EAC4A37-A490-44BA-83DF-3B4098D418FE}" dt="2023-10-07T12:27:37.758" v="198" actId="20577"/>
          <ac:spMkLst>
            <pc:docMk/>
            <pc:sldMk cId="3998254554" sldId="439"/>
            <ac:spMk id="71682" creationId="{066BBB04-77EE-402F-B670-9C0863A90D81}"/>
          </ac:spMkLst>
        </pc:spChg>
      </pc:sldChg>
      <pc:sldChg chg="modSp add mod">
        <pc:chgData name="LUIZ GUILHERME P DELLORE" userId="d71dc86d-b896-4f9d-aef3-938abe0c89f4" providerId="ADAL" clId="{3EAC4A37-A490-44BA-83DF-3B4098D418FE}" dt="2023-10-07T13:05:33.304" v="715" actId="1076"/>
        <pc:sldMkLst>
          <pc:docMk/>
          <pc:sldMk cId="501029169" sldId="440"/>
        </pc:sldMkLst>
        <pc:spChg chg="mod">
          <ac:chgData name="LUIZ GUILHERME P DELLORE" userId="d71dc86d-b896-4f9d-aef3-938abe0c89f4" providerId="ADAL" clId="{3EAC4A37-A490-44BA-83DF-3B4098D418FE}" dt="2023-10-07T13:05:33.304" v="715" actId="1076"/>
          <ac:spMkLst>
            <pc:docMk/>
            <pc:sldMk cId="501029169" sldId="440"/>
            <ac:spMk id="11267" creationId="{00000000-0000-0000-0000-000000000000}"/>
          </ac:spMkLst>
        </pc:spChg>
      </pc:sldChg>
      <pc:sldChg chg="del">
        <pc:chgData name="LUIZ GUILHERME P DELLORE" userId="d71dc86d-b896-4f9d-aef3-938abe0c89f4" providerId="ADAL" clId="{3EAC4A37-A490-44BA-83DF-3B4098D418FE}" dt="2023-10-07T13:03:57.216" v="708" actId="2696"/>
        <pc:sldMkLst>
          <pc:docMk/>
          <pc:sldMk cId="2224114977" sldId="440"/>
        </pc:sldMkLst>
      </pc:sldChg>
      <pc:sldChg chg="add">
        <pc:chgData name="LUIZ GUILHERME P DELLORE" userId="d71dc86d-b896-4f9d-aef3-938abe0c89f4" providerId="ADAL" clId="{3EAC4A37-A490-44BA-83DF-3B4098D418FE}" dt="2023-10-07T13:04:31.036" v="709"/>
        <pc:sldMkLst>
          <pc:docMk/>
          <pc:sldMk cId="168014160" sldId="441"/>
        </pc:sldMkLst>
      </pc:sldChg>
      <pc:sldChg chg="del">
        <pc:chgData name="LUIZ GUILHERME P DELLORE" userId="d71dc86d-b896-4f9d-aef3-938abe0c89f4" providerId="ADAL" clId="{3EAC4A37-A490-44BA-83DF-3B4098D418FE}" dt="2023-10-07T13:03:57.216" v="708" actId="2696"/>
        <pc:sldMkLst>
          <pc:docMk/>
          <pc:sldMk cId="3978405371" sldId="441"/>
        </pc:sldMkLst>
      </pc:sldChg>
      <pc:sldChg chg="modSp">
        <pc:chgData name="LUIZ GUILHERME P DELLORE" userId="d71dc86d-b896-4f9d-aef3-938abe0c89f4" providerId="ADAL" clId="{3EAC4A37-A490-44BA-83DF-3B4098D418FE}" dt="2023-10-07T12:34:01.065" v="231" actId="115"/>
        <pc:sldMkLst>
          <pc:docMk/>
          <pc:sldMk cId="2576160558" sldId="444"/>
        </pc:sldMkLst>
        <pc:spChg chg="mod">
          <ac:chgData name="LUIZ GUILHERME P DELLORE" userId="d71dc86d-b896-4f9d-aef3-938abe0c89f4" providerId="ADAL" clId="{3EAC4A37-A490-44BA-83DF-3B4098D418FE}" dt="2023-10-07T12:34:01.065" v="231" actId="115"/>
          <ac:spMkLst>
            <pc:docMk/>
            <pc:sldMk cId="2576160558" sldId="444"/>
            <ac:spMk id="3" creationId="{00000000-0000-0000-0000-000000000000}"/>
          </ac:spMkLst>
        </pc:spChg>
      </pc:sldChg>
      <pc:sldChg chg="modSp mod">
        <pc:chgData name="LUIZ GUILHERME P DELLORE" userId="d71dc86d-b896-4f9d-aef3-938abe0c89f4" providerId="ADAL" clId="{3EAC4A37-A490-44BA-83DF-3B4098D418FE}" dt="2023-10-07T12:39:15.796" v="366" actId="115"/>
        <pc:sldMkLst>
          <pc:docMk/>
          <pc:sldMk cId="1575247900" sldId="446"/>
        </pc:sldMkLst>
        <pc:spChg chg="mod">
          <ac:chgData name="LUIZ GUILHERME P DELLORE" userId="d71dc86d-b896-4f9d-aef3-938abe0c89f4" providerId="ADAL" clId="{3EAC4A37-A490-44BA-83DF-3B4098D418FE}" dt="2023-10-07T12:39:15.796" v="366" actId="115"/>
          <ac:spMkLst>
            <pc:docMk/>
            <pc:sldMk cId="1575247900" sldId="446"/>
            <ac:spMk id="3" creationId="{00000000-0000-0000-0000-000000000000}"/>
          </ac:spMkLst>
        </pc:spChg>
      </pc:sldChg>
      <pc:sldChg chg="modAnim">
        <pc:chgData name="LUIZ GUILHERME P DELLORE" userId="d71dc86d-b896-4f9d-aef3-938abe0c89f4" providerId="ADAL" clId="{3EAC4A37-A490-44BA-83DF-3B4098D418FE}" dt="2023-10-07T13:06:39.977" v="719"/>
        <pc:sldMkLst>
          <pc:docMk/>
          <pc:sldMk cId="2476661896" sldId="448"/>
        </pc:sldMkLst>
      </pc:sldChg>
      <pc:sldChg chg="modAnim">
        <pc:chgData name="LUIZ GUILHERME P DELLORE" userId="d71dc86d-b896-4f9d-aef3-938abe0c89f4" providerId="ADAL" clId="{3EAC4A37-A490-44BA-83DF-3B4098D418FE}" dt="2023-10-07T13:06:56.561" v="721"/>
        <pc:sldMkLst>
          <pc:docMk/>
          <pc:sldMk cId="1069791142" sldId="449"/>
        </pc:sldMkLst>
      </pc:sldChg>
      <pc:sldChg chg="modSp">
        <pc:chgData name="LUIZ GUILHERME P DELLORE" userId="d71dc86d-b896-4f9d-aef3-938abe0c89f4" providerId="ADAL" clId="{3EAC4A37-A490-44BA-83DF-3B4098D418FE}" dt="2023-10-07T12:49:11.690" v="527" actId="113"/>
        <pc:sldMkLst>
          <pc:docMk/>
          <pc:sldMk cId="2000810882" sldId="460"/>
        </pc:sldMkLst>
        <pc:spChg chg="mod">
          <ac:chgData name="LUIZ GUILHERME P DELLORE" userId="d71dc86d-b896-4f9d-aef3-938abe0c89f4" providerId="ADAL" clId="{3EAC4A37-A490-44BA-83DF-3B4098D418FE}" dt="2023-10-07T12:49:11.690" v="527" actId="113"/>
          <ac:spMkLst>
            <pc:docMk/>
            <pc:sldMk cId="2000810882" sldId="460"/>
            <ac:spMk id="3" creationId="{00000000-0000-0000-0000-000000000000}"/>
          </ac:spMkLst>
        </pc:spChg>
      </pc:sldChg>
      <pc:sldChg chg="del">
        <pc:chgData name="LUIZ GUILHERME P DELLORE" userId="d71dc86d-b896-4f9d-aef3-938abe0c89f4" providerId="ADAL" clId="{3EAC4A37-A490-44BA-83DF-3B4098D418FE}" dt="2023-10-07T13:03:02.199" v="706" actId="2696"/>
        <pc:sldMkLst>
          <pc:docMk/>
          <pc:sldMk cId="931257959" sldId="463"/>
        </pc:sldMkLst>
      </pc:sldChg>
      <pc:sldChg chg="add">
        <pc:chgData name="LUIZ GUILHERME P DELLORE" userId="d71dc86d-b896-4f9d-aef3-938abe0c89f4" providerId="ADAL" clId="{3EAC4A37-A490-44BA-83DF-3B4098D418FE}" dt="2023-10-07T13:03:06.736" v="707"/>
        <pc:sldMkLst>
          <pc:docMk/>
          <pc:sldMk cId="3423543501" sldId="463"/>
        </pc:sldMkLst>
      </pc:sldChg>
      <pc:sldChg chg="add">
        <pc:chgData name="LUIZ GUILHERME P DELLORE" userId="d71dc86d-b896-4f9d-aef3-938abe0c89f4" providerId="ADAL" clId="{3EAC4A37-A490-44BA-83DF-3B4098D418FE}" dt="2023-10-07T13:03:06.736" v="707"/>
        <pc:sldMkLst>
          <pc:docMk/>
          <pc:sldMk cId="134182198" sldId="464"/>
        </pc:sldMkLst>
      </pc:sldChg>
      <pc:sldChg chg="del">
        <pc:chgData name="LUIZ GUILHERME P DELLORE" userId="d71dc86d-b896-4f9d-aef3-938abe0c89f4" providerId="ADAL" clId="{3EAC4A37-A490-44BA-83DF-3B4098D418FE}" dt="2023-10-07T13:03:02.199" v="706" actId="2696"/>
        <pc:sldMkLst>
          <pc:docMk/>
          <pc:sldMk cId="806016020" sldId="464"/>
        </pc:sldMkLst>
      </pc:sldChg>
      <pc:sldChg chg="modSp modAnim">
        <pc:chgData name="LUIZ GUILHERME P DELLORE" userId="d71dc86d-b896-4f9d-aef3-938abe0c89f4" providerId="ADAL" clId="{3EAC4A37-A490-44BA-83DF-3B4098D418FE}" dt="2023-10-07T12:48:07.319" v="526"/>
        <pc:sldMkLst>
          <pc:docMk/>
          <pc:sldMk cId="3316938923" sldId="466"/>
        </pc:sldMkLst>
        <pc:spChg chg="mod">
          <ac:chgData name="LUIZ GUILHERME P DELLORE" userId="d71dc86d-b896-4f9d-aef3-938abe0c89f4" providerId="ADAL" clId="{3EAC4A37-A490-44BA-83DF-3B4098D418FE}" dt="2023-10-07T12:46:50.664" v="520" actId="20577"/>
          <ac:spMkLst>
            <pc:docMk/>
            <pc:sldMk cId="3316938923" sldId="466"/>
            <ac:spMk id="34818" creationId="{2E984DF6-742D-4048-A059-13ADD2154B10}"/>
          </ac:spMkLst>
        </pc:spChg>
      </pc:sldChg>
      <pc:sldChg chg="modSp modAnim">
        <pc:chgData name="LUIZ GUILHERME P DELLORE" userId="d71dc86d-b896-4f9d-aef3-938abe0c89f4" providerId="ADAL" clId="{3EAC4A37-A490-44BA-83DF-3B4098D418FE}" dt="2023-10-07T12:33:14.728" v="228" actId="6549"/>
        <pc:sldMkLst>
          <pc:docMk/>
          <pc:sldMk cId="1251688384" sldId="470"/>
        </pc:sldMkLst>
        <pc:spChg chg="mod">
          <ac:chgData name="LUIZ GUILHERME P DELLORE" userId="d71dc86d-b896-4f9d-aef3-938abe0c89f4" providerId="ADAL" clId="{3EAC4A37-A490-44BA-83DF-3B4098D418FE}" dt="2023-10-07T12:33:14.728" v="228" actId="6549"/>
          <ac:spMkLst>
            <pc:docMk/>
            <pc:sldMk cId="1251688384" sldId="470"/>
            <ac:spMk id="4098" creationId="{22AA5486-AE8F-490C-BF76-4371893A4C75}"/>
          </ac:spMkLst>
        </pc:spChg>
      </pc:sldChg>
      <pc:sldChg chg="modSp">
        <pc:chgData name="LUIZ GUILHERME P DELLORE" userId="d71dc86d-b896-4f9d-aef3-938abe0c89f4" providerId="ADAL" clId="{3EAC4A37-A490-44BA-83DF-3B4098D418FE}" dt="2023-10-07T12:38:43.769" v="346" actId="6549"/>
        <pc:sldMkLst>
          <pc:docMk/>
          <pc:sldMk cId="527830526" sldId="471"/>
        </pc:sldMkLst>
        <pc:spChg chg="mod">
          <ac:chgData name="LUIZ GUILHERME P DELLORE" userId="d71dc86d-b896-4f9d-aef3-938abe0c89f4" providerId="ADAL" clId="{3EAC4A37-A490-44BA-83DF-3B4098D418FE}" dt="2023-10-07T12:38:43.769" v="346" actId="6549"/>
          <ac:spMkLst>
            <pc:docMk/>
            <pc:sldMk cId="527830526" sldId="471"/>
            <ac:spMk id="9" creationId="{00000000-0000-0000-0000-000000000000}"/>
          </ac:spMkLst>
        </pc:spChg>
      </pc:sldChg>
      <pc:sldChg chg="modSp mod">
        <pc:chgData name="LUIZ GUILHERME P DELLORE" userId="d71dc86d-b896-4f9d-aef3-938abe0c89f4" providerId="ADAL" clId="{3EAC4A37-A490-44BA-83DF-3B4098D418FE}" dt="2023-10-07T12:22:58.787" v="9" actId="6549"/>
        <pc:sldMkLst>
          <pc:docMk/>
          <pc:sldMk cId="0" sldId="917"/>
        </pc:sldMkLst>
        <pc:spChg chg="mod">
          <ac:chgData name="LUIZ GUILHERME P DELLORE" userId="d71dc86d-b896-4f9d-aef3-938abe0c89f4" providerId="ADAL" clId="{3EAC4A37-A490-44BA-83DF-3B4098D418FE}" dt="2023-10-07T12:22:58.787" v="9" actId="6549"/>
          <ac:spMkLst>
            <pc:docMk/>
            <pc:sldMk cId="0" sldId="917"/>
            <ac:spMk id="16386" creationId="{A2D983F2-FB2A-44BC-AC20-9C02018E6BDC}"/>
          </ac:spMkLst>
        </pc:spChg>
      </pc:sldChg>
      <pc:sldChg chg="modSp">
        <pc:chgData name="LUIZ GUILHERME P DELLORE" userId="d71dc86d-b896-4f9d-aef3-938abe0c89f4" providerId="ADAL" clId="{3EAC4A37-A490-44BA-83DF-3B4098D418FE}" dt="2023-10-07T12:45:52.060" v="472" actId="403"/>
        <pc:sldMkLst>
          <pc:docMk/>
          <pc:sldMk cId="839316533" sldId="918"/>
        </pc:sldMkLst>
        <pc:spChg chg="mod">
          <ac:chgData name="LUIZ GUILHERME P DELLORE" userId="d71dc86d-b896-4f9d-aef3-938abe0c89f4" providerId="ADAL" clId="{3EAC4A37-A490-44BA-83DF-3B4098D418FE}" dt="2023-10-07T12:45:52.060" v="472" actId="403"/>
          <ac:spMkLst>
            <pc:docMk/>
            <pc:sldMk cId="839316533" sldId="918"/>
            <ac:spMk id="72706" creationId="{F894D750-E585-453B-96E9-498C8A69CDD3}"/>
          </ac:spMkLst>
        </pc:spChg>
      </pc:sldChg>
      <pc:sldChg chg="del">
        <pc:chgData name="LUIZ GUILHERME P DELLORE" userId="d71dc86d-b896-4f9d-aef3-938abe0c89f4" providerId="ADAL" clId="{3EAC4A37-A490-44BA-83DF-3B4098D418FE}" dt="2023-10-07T12:40:43.061" v="446" actId="47"/>
        <pc:sldMkLst>
          <pc:docMk/>
          <pc:sldMk cId="1440676446" sldId="919"/>
        </pc:sldMkLst>
      </pc:sldChg>
      <pc:sldChg chg="modSp modAnim">
        <pc:chgData name="LUIZ GUILHERME P DELLORE" userId="d71dc86d-b896-4f9d-aef3-938abe0c89f4" providerId="ADAL" clId="{3EAC4A37-A490-44BA-83DF-3B4098D418FE}" dt="2023-10-07T12:57:11.037" v="620" actId="114"/>
        <pc:sldMkLst>
          <pc:docMk/>
          <pc:sldMk cId="3423257296" sldId="920"/>
        </pc:sldMkLst>
        <pc:spChg chg="mod">
          <ac:chgData name="LUIZ GUILHERME P DELLORE" userId="d71dc86d-b896-4f9d-aef3-938abe0c89f4" providerId="ADAL" clId="{3EAC4A37-A490-44BA-83DF-3B4098D418FE}" dt="2023-10-07T12:57:11.037" v="620" actId="114"/>
          <ac:spMkLst>
            <pc:docMk/>
            <pc:sldMk cId="3423257296" sldId="920"/>
            <ac:spMk id="72706" creationId="{F894D750-E585-453B-96E9-498C8A69CDD3}"/>
          </ac:spMkLst>
        </pc:spChg>
      </pc:sldChg>
      <pc:sldChg chg="modSp add ord modAnim">
        <pc:chgData name="LUIZ GUILHERME P DELLORE" userId="d71dc86d-b896-4f9d-aef3-938abe0c89f4" providerId="ADAL" clId="{3EAC4A37-A490-44BA-83DF-3B4098D418FE}" dt="2023-10-07T13:02:36.054" v="705" actId="20577"/>
        <pc:sldMkLst>
          <pc:docMk/>
          <pc:sldMk cId="2938771908" sldId="922"/>
        </pc:sldMkLst>
        <pc:spChg chg="mod">
          <ac:chgData name="LUIZ GUILHERME P DELLORE" userId="d71dc86d-b896-4f9d-aef3-938abe0c89f4" providerId="ADAL" clId="{3EAC4A37-A490-44BA-83DF-3B4098D418FE}" dt="2023-10-07T13:02:36.054" v="705" actId="20577"/>
          <ac:spMkLst>
            <pc:docMk/>
            <pc:sldMk cId="2938771908" sldId="922"/>
            <ac:spMk id="72706" creationId="{F894D750-E585-453B-96E9-498C8A69CDD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E733-F0B7-4F88-A167-34706EA7CF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82536-5173-4925-8732-BF6B57447B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06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7E252DE-FF4A-4F4F-9FB4-5584A65C6B3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BF460D7-619D-481A-9EBB-E36272C5743E}" type="slidenum">
              <a:rPr lang="pt-BR" altLang="pt-BR"/>
              <a:pPr algn="r" eaLnBrk="1" hangingPunct="1">
                <a:spcBef>
                  <a:spcPct val="0"/>
                </a:spcBef>
              </a:pPr>
              <a:t>1</a:t>
            </a:fld>
            <a:endParaRPr lang="pt-BR" altLang="pt-BR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B270FF4-6BE6-46BA-A54C-393D05A87E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EB096C0A-BE32-4A95-B9A0-E19F46C27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46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346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FF8B92F1-80B7-453B-AAE9-C9DF6E3ACA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046DFF4-0F8A-4707-B063-515A0DA7DE5B}" type="slidenum">
              <a:rPr lang="pt-BR" altLang="pt-BR"/>
              <a:pPr algn="r" eaLnBrk="1" hangingPunct="1">
                <a:spcBef>
                  <a:spcPct val="0"/>
                </a:spcBef>
              </a:pPr>
              <a:t>20</a:t>
            </a:fld>
            <a:endParaRPr lang="pt-BR" altLang="pt-BR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49FA447-BA46-4852-8D2F-00D003F039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0726E2-76A1-406F-A864-3D54B4F29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406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51D4764-31B7-43A0-8867-9F4060C9A2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D852AFA-4A6A-41AA-9145-F28F580701FC}" type="slidenum">
              <a:rPr lang="pt-BR" altLang="pt-BR"/>
              <a:pPr algn="r" eaLnBrk="1" hangingPunct="1">
                <a:spcBef>
                  <a:spcPct val="0"/>
                </a:spcBef>
              </a:pPr>
              <a:t>23</a:t>
            </a:fld>
            <a:endParaRPr lang="pt-BR" altLang="pt-BR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9A9C10D-9852-4D2A-9992-69A0056990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9776AE0-28E5-4427-94E0-3994A4ACA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24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51D4764-31B7-43A0-8867-9F4060C9A2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D852AFA-4A6A-41AA-9145-F28F580701FC}" type="slidenum">
              <a:rPr lang="pt-BR" altLang="pt-BR"/>
              <a:pPr algn="r" eaLnBrk="1" hangingPunct="1">
                <a:spcBef>
                  <a:spcPct val="0"/>
                </a:spcBef>
              </a:pPr>
              <a:t>24</a:t>
            </a:fld>
            <a:endParaRPr lang="pt-BR" altLang="pt-BR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9A9C10D-9852-4D2A-9992-69A0056990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9776AE0-28E5-4427-94E0-3994A4ACA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38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51D4764-31B7-43A0-8867-9F4060C9A2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D852AFA-4A6A-41AA-9145-F28F580701FC}" type="slidenum">
              <a:rPr lang="pt-BR" altLang="pt-BR"/>
              <a:pPr algn="r" eaLnBrk="1" hangingPunct="1">
                <a:spcBef>
                  <a:spcPct val="0"/>
                </a:spcBef>
              </a:pPr>
              <a:t>25</a:t>
            </a:fld>
            <a:endParaRPr lang="pt-BR" altLang="pt-BR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9A9C10D-9852-4D2A-9992-69A0056990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9776AE0-28E5-4427-94E0-3994A4ACA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626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51D4764-31B7-43A0-8867-9F4060C9A2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D852AFA-4A6A-41AA-9145-F28F580701FC}" type="slidenum">
              <a:rPr lang="pt-BR" altLang="pt-BR"/>
              <a:pPr algn="r" eaLnBrk="1" hangingPunct="1">
                <a:spcBef>
                  <a:spcPct val="0"/>
                </a:spcBef>
              </a:pPr>
              <a:t>26</a:t>
            </a:fld>
            <a:endParaRPr lang="pt-BR" altLang="pt-BR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9A9C10D-9852-4D2A-9992-69A0056990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9776AE0-28E5-4427-94E0-3994A4ACA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15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451D4764-31B7-43A0-8867-9F4060C9A2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D852AFA-4A6A-41AA-9145-F28F580701FC}" type="slidenum">
              <a:rPr lang="pt-BR" altLang="pt-BR"/>
              <a:pPr algn="r" eaLnBrk="1" hangingPunct="1">
                <a:spcBef>
                  <a:spcPct val="0"/>
                </a:spcBef>
              </a:pPr>
              <a:t>27</a:t>
            </a:fld>
            <a:endParaRPr lang="pt-BR" altLang="pt-BR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9A9C10D-9852-4D2A-9992-69A0056990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9776AE0-28E5-4427-94E0-3994A4ACA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9433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F5E981BD-BED3-477B-A841-D2B9E2E70DE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FA53B90-3665-4E39-AF8C-07673AD45F47}" type="slidenum">
              <a:rPr lang="pt-BR" altLang="pt-BR"/>
              <a:pPr algn="r" eaLnBrk="1" hangingPunct="1">
                <a:spcBef>
                  <a:spcPct val="0"/>
                </a:spcBef>
              </a:pPr>
              <a:t>28</a:t>
            </a:fld>
            <a:endParaRPr lang="pt-BR" altLang="pt-BR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05F9369-BB20-4A4D-9CE0-1DA942A7B2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08CEA00-4A19-418E-82DF-227C8FAFE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098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3AFDA8C4-3270-4F1A-84EC-36ECA8D0B8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CF44ACB-1A37-4822-8398-3C75F5B092D6}" type="slidenum">
              <a:rPr lang="pt-BR" altLang="pt-BR"/>
              <a:pPr algn="r" eaLnBrk="1" hangingPunct="1">
                <a:spcBef>
                  <a:spcPct val="0"/>
                </a:spcBef>
              </a:pPr>
              <a:t>29</a:t>
            </a:fld>
            <a:endParaRPr lang="pt-BR" altLang="pt-BR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012A683-A7C7-4E56-897C-A9E61C5787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4257A6B-D94D-40AD-98C5-1A3D8CD39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824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6A133C9-82F0-4D14-B0CC-DAD55D7C46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AA5840D-5E62-4F9E-A4F7-471914FDA887}" type="slidenum">
              <a:rPr lang="pt-BR" altLang="pt-BR"/>
              <a:pPr algn="r" eaLnBrk="1" hangingPunct="1">
                <a:spcBef>
                  <a:spcPct val="0"/>
                </a:spcBef>
              </a:pPr>
              <a:t>2</a:t>
            </a:fld>
            <a:endParaRPr lang="pt-BR" altLang="pt-BR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7399DAC-69C7-4C22-9E6A-403D3BC5C6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A21D128-7F67-4081-A132-BE937815F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BD1B94E3-A3D2-4BF3-94FD-9AC83D1879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4171F8-4964-4366-A565-5A42C13CA5E2}" type="slidenum">
              <a:rPr lang="pt-BR" altLang="en-US" smtClean="0"/>
              <a:pPr>
                <a:spcBef>
                  <a:spcPct val="0"/>
                </a:spcBef>
              </a:pPr>
              <a:t>32</a:t>
            </a:fld>
            <a:endParaRPr lang="pt-BR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C6D7E0E-BDB8-4C4E-8877-D1BD6909E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A9E0E79-CD71-4F2F-8730-11B52D973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02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BD1B94E3-A3D2-4BF3-94FD-9AC83D1879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4171F8-4964-4366-A565-5A42C13CA5E2}" type="slidenum">
              <a:rPr lang="pt-BR" altLang="en-US" smtClean="0"/>
              <a:pPr>
                <a:spcBef>
                  <a:spcPct val="0"/>
                </a:spcBef>
              </a:pPr>
              <a:t>33</a:t>
            </a:fld>
            <a:endParaRPr lang="pt-BR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C6D7E0E-BDB8-4C4E-8877-D1BD6909E7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A9E0E79-CD71-4F2F-8730-11B52D973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303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EF3049A8-F98C-4D79-80A1-489F3AE891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3CD16D-D529-49D2-8B50-EADC0A831A5D}" type="slidenum">
              <a:rPr lang="pt-BR" altLang="en-US" smtClean="0"/>
              <a:pPr>
                <a:spcBef>
                  <a:spcPct val="0"/>
                </a:spcBef>
              </a:pPr>
              <a:t>34</a:t>
            </a:fld>
            <a:endParaRPr lang="pt-BR" altLang="en-US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46F199C-4E65-42D1-B798-146C787CD4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41DE29F-33C5-4C1E-B24C-1B02096B0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854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263993E2-03F3-434A-8D2D-8E13FD741F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A06DB5-BBA2-4A8B-8F37-1B751E17EFE4}" type="slidenum">
              <a:rPr lang="pt-BR" altLang="en-US" smtClean="0"/>
              <a:pPr>
                <a:spcBef>
                  <a:spcPct val="0"/>
                </a:spcBef>
              </a:pPr>
              <a:t>35</a:t>
            </a:fld>
            <a:endParaRPr lang="pt-BR" altLang="en-US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7B663D1-FE2B-4813-AC87-36B831DB85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6399C1C-7F55-4147-AF9A-FBC64CD65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3607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B4210B97-620D-498E-9E3F-3E9688CD855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17A2FE2-6621-4048-B74C-AF8770337076}" type="slidenum">
              <a:rPr lang="pt-BR" altLang="en-US"/>
              <a:pPr algn="r" eaLnBrk="1" hangingPunct="1">
                <a:spcBef>
                  <a:spcPct val="0"/>
                </a:spcBef>
              </a:pPr>
              <a:t>36</a:t>
            </a:fld>
            <a:endParaRPr lang="pt-BR" altLang="en-US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F3A8F468-AA12-4CE8-9389-1EA4C78E4B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12E0FF14-1CD1-4330-9A79-46C3F777B2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8680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4BAF0CD-E227-4728-836F-588505FEC1F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55DF835-FCDF-4FB8-9395-C4C8534EC812}" type="slidenum">
              <a:rPr lang="pt-BR" altLang="en-US"/>
              <a:pPr algn="r" eaLnBrk="1" hangingPunct="1">
                <a:spcBef>
                  <a:spcPct val="0"/>
                </a:spcBef>
              </a:pPr>
              <a:t>37</a:t>
            </a:fld>
            <a:endParaRPr lang="pt-BR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1680980-8ED9-4ED2-B29E-83050EECA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B877585-34CD-41FD-9603-88F7A8DDD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135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B8925C6-084C-45B6-BEE6-F397811418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9BF4AA-7103-464E-8C19-020B76C5C918}" type="slidenum">
              <a:rPr lang="pt-BR" altLang="en-US" smtClean="0"/>
              <a:pPr>
                <a:spcBef>
                  <a:spcPct val="0"/>
                </a:spcBef>
              </a:pPr>
              <a:t>38</a:t>
            </a:fld>
            <a:endParaRPr lang="pt-BR" altLang="en-US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612B4F3-89B9-4D16-9DA7-8962870E5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E5E2FC6-E3EB-4674-859C-0B832F699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2114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0E02FCC-5B56-4411-96FC-08BDE860DD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4A2A92-D3D7-47BF-9EC3-B40F3990511E}" type="slidenum">
              <a:rPr lang="pt-BR" altLang="en-US" smtClean="0"/>
              <a:pPr>
                <a:spcBef>
                  <a:spcPct val="0"/>
                </a:spcBef>
              </a:pPr>
              <a:t>39</a:t>
            </a:fld>
            <a:endParaRPr lang="pt-BR" altLang="en-US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4A0B9A40-8F3E-4DA6-B481-2793DB72EC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E521882-1D01-4A68-B324-176DEADD42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7345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023AFE-A289-4514-8941-DDE6C24BA5A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46572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023AFE-A289-4514-8941-DDE6C24BA5A7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498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23AFE-A289-4514-8941-DDE6C24BA5A7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651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22F6126-F6F6-4521-B6D3-C985244DBAB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125D5DF-FA54-445F-B6F8-ABAFECDF5947}" type="slidenum">
              <a:rPr lang="pt-BR" altLang="pt-BR"/>
              <a:pPr algn="r" eaLnBrk="1" hangingPunct="1">
                <a:spcBef>
                  <a:spcPct val="0"/>
                </a:spcBef>
              </a:pPr>
              <a:t>9</a:t>
            </a:fld>
            <a:endParaRPr lang="pt-BR" altLang="pt-BR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33ACFF-C1AB-48CB-8686-9E4328E90E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A7F9C7C-72E3-4890-A723-FEADD473F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79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8D98311B-B36C-4296-8CC5-ECFBAB9DD8A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B14A4-72FD-4783-9F4C-B88BB892FA75}" type="slidenum">
              <a:rPr lang="pt-BR" altLang="pt-BR"/>
              <a:pPr algn="r" eaLnBrk="1" hangingPunct="1">
                <a:spcBef>
                  <a:spcPct val="0"/>
                </a:spcBef>
              </a:pPr>
              <a:t>10</a:t>
            </a:fld>
            <a:endParaRPr lang="pt-BR" altLang="pt-BR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4E4160B-3FAD-457F-AA62-1D0D082CCD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90F6901-EF74-4EA8-8CEE-F61B858924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004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F6C8212C-7BFD-4205-82E0-E38C3E6999A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C331AE8-6428-4487-B40B-AA172296821E}" type="slidenum">
              <a:rPr lang="pt-BR" altLang="pt-BR"/>
              <a:pPr algn="r" eaLnBrk="1" hangingPunct="1">
                <a:spcBef>
                  <a:spcPct val="0"/>
                </a:spcBef>
              </a:pPr>
              <a:t>11</a:t>
            </a:fld>
            <a:endParaRPr lang="pt-BR" altLang="pt-BR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E4D1A29-07C2-4B0E-B081-3D6A5CE67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8C509D4F-01BE-4BAE-9FEC-81AD3D69B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216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9094FAA-4630-4361-BEDD-B06DEE13698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B76B7B4-C60F-4D61-9B8E-182E22BFAB1E}" type="slidenum">
              <a:rPr lang="pt-BR" altLang="en-US"/>
              <a:pPr algn="r" eaLnBrk="1" hangingPunct="1">
                <a:spcBef>
                  <a:spcPct val="0"/>
                </a:spcBef>
              </a:pPr>
              <a:t>12</a:t>
            </a:fld>
            <a:endParaRPr lang="pt-BR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D203FBD-8354-4F94-B2FA-E6279B9511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517CB9B-ACE9-4E55-8F00-7B371FAC3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599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09094FAA-4630-4361-BEDD-B06DEE13698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B76B7B4-C60F-4D61-9B8E-182E22BFAB1E}" type="slidenum">
              <a:rPr lang="pt-BR" altLang="en-US"/>
              <a:pPr algn="r" eaLnBrk="1" hangingPunct="1">
                <a:spcBef>
                  <a:spcPct val="0"/>
                </a:spcBef>
              </a:pPr>
              <a:t>13</a:t>
            </a:fld>
            <a:endParaRPr lang="pt-BR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D203FBD-8354-4F94-B2FA-E6279B9511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517CB9B-ACE9-4E55-8F00-7B371FAC3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898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8C2151D-7B4D-42F3-910F-C9C83C94C9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44EA67-48DE-4942-83E1-51B7C0F9A445}" type="slidenum">
              <a:rPr lang="pt-BR" altLang="en-US" smtClean="0"/>
              <a:pPr>
                <a:spcBef>
                  <a:spcPct val="0"/>
                </a:spcBef>
              </a:pPr>
              <a:t>16</a:t>
            </a:fld>
            <a:endParaRPr lang="pt-BR" altLang="en-US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38905E92-8317-4973-9F54-9C88B1EB61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EF9B59D-83B7-4CE6-BD72-3C678A2B8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12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897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30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58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55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79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40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43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pic>
        <p:nvPicPr>
          <p:cNvPr id="6" name="Picture 47" descr="\\192.168.0.9\Marketing\Bruno\2013.1\Outros\logo_epd_online_ok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14" y="6082161"/>
            <a:ext cx="908340" cy="5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16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299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46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03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83047-3E26-4F20-9CE5-6B4F278EEC7D}" type="datetimeFigureOut">
              <a:rPr lang="pt-BR" smtClean="0"/>
              <a:t>07/10/2023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A9008-F21B-41EC-8523-CCBF59A6055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3"/>
          <p:cNvSpPr/>
          <p:nvPr userDrawn="1"/>
        </p:nvSpPr>
        <p:spPr>
          <a:xfrm>
            <a:off x="3435" y="116632"/>
            <a:ext cx="9162081" cy="883931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36202 w 9144830"/>
              <a:gd name="connsiteY2" fmla="*/ 254203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185856"/>
              <a:gd name="connsiteX1" fmla="*/ 9144830 w 9144830"/>
              <a:gd name="connsiteY1" fmla="*/ 0 h 1185856"/>
              <a:gd name="connsiteX2" fmla="*/ 9136202 w 9144830"/>
              <a:gd name="connsiteY2" fmla="*/ 254203 h 1185856"/>
              <a:gd name="connsiteX3" fmla="*/ 831 w 9144830"/>
              <a:gd name="connsiteY3" fmla="*/ 1185856 h 1185856"/>
              <a:gd name="connsiteX4" fmla="*/ 830 w 9144830"/>
              <a:gd name="connsiteY4" fmla="*/ 0 h 1185856"/>
              <a:gd name="connsiteX0" fmla="*/ 830 w 9144830"/>
              <a:gd name="connsiteY0" fmla="*/ 0 h 1185856"/>
              <a:gd name="connsiteX1" fmla="*/ 9144830 w 9144830"/>
              <a:gd name="connsiteY1" fmla="*/ 0 h 1185856"/>
              <a:gd name="connsiteX2" fmla="*/ 9136202 w 9144830"/>
              <a:gd name="connsiteY2" fmla="*/ 254203 h 1185856"/>
              <a:gd name="connsiteX3" fmla="*/ 831 w 9144830"/>
              <a:gd name="connsiteY3" fmla="*/ 1185856 h 1185856"/>
              <a:gd name="connsiteX4" fmla="*/ 830 w 9144830"/>
              <a:gd name="connsiteY4" fmla="*/ 0 h 1185856"/>
              <a:gd name="connsiteX0" fmla="*/ 830 w 9144830"/>
              <a:gd name="connsiteY0" fmla="*/ 0 h 806293"/>
              <a:gd name="connsiteX1" fmla="*/ 9144830 w 9144830"/>
              <a:gd name="connsiteY1" fmla="*/ 0 h 806293"/>
              <a:gd name="connsiteX2" fmla="*/ 9136202 w 9144830"/>
              <a:gd name="connsiteY2" fmla="*/ 254203 h 806293"/>
              <a:gd name="connsiteX3" fmla="*/ 831 w 9144830"/>
              <a:gd name="connsiteY3" fmla="*/ 806293 h 806293"/>
              <a:gd name="connsiteX4" fmla="*/ 830 w 9144830"/>
              <a:gd name="connsiteY4" fmla="*/ 0 h 806293"/>
              <a:gd name="connsiteX0" fmla="*/ 830 w 9144830"/>
              <a:gd name="connsiteY0" fmla="*/ 0 h 806293"/>
              <a:gd name="connsiteX1" fmla="*/ 9144830 w 9144830"/>
              <a:gd name="connsiteY1" fmla="*/ 0 h 806293"/>
              <a:gd name="connsiteX2" fmla="*/ 9136202 w 9144830"/>
              <a:gd name="connsiteY2" fmla="*/ 90301 h 806293"/>
              <a:gd name="connsiteX3" fmla="*/ 831 w 9144830"/>
              <a:gd name="connsiteY3" fmla="*/ 806293 h 806293"/>
              <a:gd name="connsiteX4" fmla="*/ 830 w 9144830"/>
              <a:gd name="connsiteY4" fmla="*/ 0 h 806293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44830"/>
              <a:gd name="connsiteY0" fmla="*/ 0 h 883931"/>
              <a:gd name="connsiteX1" fmla="*/ 9144830 w 9144830"/>
              <a:gd name="connsiteY1" fmla="*/ 0 h 883931"/>
              <a:gd name="connsiteX2" fmla="*/ 9136202 w 9144830"/>
              <a:gd name="connsiteY2" fmla="*/ 90301 h 883931"/>
              <a:gd name="connsiteX3" fmla="*/ 831 w 9144830"/>
              <a:gd name="connsiteY3" fmla="*/ 883931 h 883931"/>
              <a:gd name="connsiteX4" fmla="*/ 830 w 9144830"/>
              <a:gd name="connsiteY4" fmla="*/ 0 h 883931"/>
              <a:gd name="connsiteX0" fmla="*/ 830 w 9162081"/>
              <a:gd name="connsiteY0" fmla="*/ 0 h 883931"/>
              <a:gd name="connsiteX1" fmla="*/ 9144830 w 9162081"/>
              <a:gd name="connsiteY1" fmla="*/ 0 h 883931"/>
              <a:gd name="connsiteX2" fmla="*/ 9162081 w 9162081"/>
              <a:gd name="connsiteY2" fmla="*/ 90301 h 883931"/>
              <a:gd name="connsiteX3" fmla="*/ 831 w 9162081"/>
              <a:gd name="connsiteY3" fmla="*/ 883931 h 883931"/>
              <a:gd name="connsiteX4" fmla="*/ 830 w 9162081"/>
              <a:gd name="connsiteY4" fmla="*/ 0 h 883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2081" h="883931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62081" y="-28939"/>
                  <a:pt x="9162081" y="90301"/>
                </a:cubicBezTo>
                <a:cubicBezTo>
                  <a:pt x="6334054" y="-29796"/>
                  <a:pt x="1103574" y="102476"/>
                  <a:pt x="831" y="883931"/>
                </a:cubicBezTo>
                <a:cubicBezTo>
                  <a:pt x="3706" y="554781"/>
                  <a:pt x="-2045" y="329150"/>
                  <a:pt x="830" y="0"/>
                </a:cubicBezTo>
                <a:close/>
              </a:path>
            </a:pathLst>
          </a:custGeom>
          <a:gradFill flip="none" rotWithShape="1">
            <a:gsLst>
              <a:gs pos="0">
                <a:srgbClr val="D20C1F">
                  <a:shade val="30000"/>
                  <a:satMod val="115000"/>
                </a:srgbClr>
              </a:gs>
              <a:gs pos="50000">
                <a:srgbClr val="D20C1F">
                  <a:shade val="67500"/>
                  <a:satMod val="115000"/>
                </a:srgbClr>
              </a:gs>
              <a:gs pos="100000">
                <a:srgbClr val="D20C1F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tângulo 3"/>
          <p:cNvSpPr/>
          <p:nvPr userDrawn="1"/>
        </p:nvSpPr>
        <p:spPr>
          <a:xfrm>
            <a:off x="-830" y="-27384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3"/>
          <p:cNvSpPr/>
          <p:nvPr userDrawn="1"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47" descr="\\192.168.0.9\Marketing\Bruno\2013.1\Outros\logo_epd_online_ok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414" y="6082161"/>
            <a:ext cx="908340" cy="58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05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Lei/L13105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5-2018/2015/Lei/L13105.htm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B3F37DEE-58FC-411D-BB21-8F8522AE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20713"/>
            <a:ext cx="8856663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pt-BR" altLang="pt-BR" sz="5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Contestação e outros comportamentos do réu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pt-BR" altLang="pt-BR" sz="5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pt-BR" altLang="pt-BR" sz="5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EPD</a:t>
            </a:r>
            <a:endParaRPr lang="pt-BR" altLang="pt-BR" sz="5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pt-BR" altLang="pt-BR" sz="5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pt-BR" altLang="pt-BR" sz="5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Luiz Dellore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>
            <a:extLst>
              <a:ext uri="{FF2B5EF4-FFF2-40B4-BE49-F238E27FC236}">
                <a16:creationId xmlns:a16="http://schemas.microsoft.com/office/drawing/2014/main" id="{82A63796-E739-43B8-B77D-05D46F69E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332656"/>
            <a:ext cx="7110885" cy="552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marL="0" lvl="1" algn="just"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6) Na contestação (CPC73, art. 300, 301 e 302):</a:t>
            </a:r>
          </a:p>
          <a:p>
            <a:pPr marL="0" lvl="1" algn="just"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a) em preliminar, apresentar defesa processual;</a:t>
            </a:r>
          </a:p>
          <a:p>
            <a:pPr marL="0" lvl="1" algn="just"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b) impugnar o mérito, resistindo ao pedido do autor / apresentando fato impeditivo, modificativo ou extintivo do direito do autor.</a:t>
            </a:r>
          </a:p>
          <a:p>
            <a:pPr algn="just" eaLnBrk="1" hangingPunct="1">
              <a:defRPr/>
            </a:pPr>
            <a:endParaRPr lang="pt-BR" altLang="pt-BR" sz="2800" dirty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7) Se houvesse o deferimento do pedido de gratuidade de justiça, ainda possível apresentar impugnação à justiça gratuita (L. 1.060/50, art. 7º)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pt-BR" altLang="pt-BR" sz="2800" dirty="0">
              <a:solidFill>
                <a:srgbClr val="000000"/>
              </a:solidFill>
              <a:latin typeface="+mj-lt"/>
            </a:endParaRPr>
          </a:p>
          <a:p>
            <a:pPr algn="just"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Por que várias e não uma só peça?</a:t>
            </a:r>
          </a:p>
        </p:txBody>
      </p:sp>
    </p:spTree>
    <p:extLst>
      <p:ext uri="{BB962C8B-B14F-4D97-AF65-F5344CB8AC3E}">
        <p14:creationId xmlns:p14="http://schemas.microsoft.com/office/powerpoint/2010/main" val="2235670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>
            <a:extLst>
              <a:ext uri="{FF2B5EF4-FFF2-40B4-BE49-F238E27FC236}">
                <a16:creationId xmlns:a16="http://schemas.microsoft.com/office/drawing/2014/main" id="{066BBB04-77EE-402F-B670-9C0863A90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9" y="404664"/>
            <a:ext cx="6822852" cy="545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* E no CPC15?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800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Há importantes modificações.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Simplificação e redução de peças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(basicamente, tudo na contestação – salvo impedimento e suspeição).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800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Em relação à </a:t>
            </a:r>
            <a:r>
              <a:rPr lang="pt-BR" altLang="pt-BR" sz="2800" u="sng" dirty="0">
                <a:solidFill>
                  <a:srgbClr val="000000"/>
                </a:solidFill>
                <a:latin typeface="+mj-lt"/>
              </a:rPr>
              <a:t>contestação em si, repetição</a:t>
            </a: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 do Código anterior.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- todas as matérias de defesa (art. 336)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- preliminares (art. 337, com mais incisos)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- ônus da impugnação específica (art. 341)</a:t>
            </a:r>
          </a:p>
        </p:txBody>
      </p:sp>
    </p:spTree>
    <p:extLst>
      <p:ext uri="{BB962C8B-B14F-4D97-AF65-F5344CB8AC3E}">
        <p14:creationId xmlns:p14="http://schemas.microsoft.com/office/powerpoint/2010/main" val="399825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22AA5486-AE8F-490C-BF76-4371893A4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88640"/>
            <a:ext cx="7416824" cy="550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2800" dirty="0">
                <a:solidFill>
                  <a:srgbClr val="000000"/>
                </a:solidFill>
              </a:rPr>
              <a:t>Princípio da </a:t>
            </a:r>
            <a:r>
              <a:rPr lang="pt-BR" altLang="en-US" sz="2800" b="1" dirty="0">
                <a:solidFill>
                  <a:srgbClr val="000000"/>
                </a:solidFill>
              </a:rPr>
              <a:t>eventualidade</a:t>
            </a:r>
            <a:r>
              <a:rPr lang="pt-BR" altLang="en-US" sz="2800" dirty="0">
                <a:solidFill>
                  <a:srgbClr val="000000"/>
                </a:solidFill>
              </a:rPr>
              <a:t>: </a:t>
            </a:r>
            <a:r>
              <a:rPr lang="pt-BR" altLang="en-US" sz="2800" i="1" u="sng" dirty="0">
                <a:solidFill>
                  <a:srgbClr val="000000"/>
                </a:solidFill>
              </a:rPr>
              <a:t>TODA</a:t>
            </a:r>
            <a:r>
              <a:rPr lang="pt-BR" altLang="en-US" sz="2800" i="1" dirty="0">
                <a:solidFill>
                  <a:srgbClr val="000000"/>
                </a:solidFill>
              </a:rPr>
              <a:t> </a:t>
            </a:r>
            <a:r>
              <a:rPr lang="pt-BR" altLang="en-US" sz="2800" dirty="0">
                <a:solidFill>
                  <a:srgbClr val="000000"/>
                </a:solidFill>
              </a:rPr>
              <a:t>a matéria de defesa, ainda que contraditória, sob pena de preclusão (CPC, 336). </a:t>
            </a:r>
          </a:p>
          <a:p>
            <a:pPr algn="just" eaLnBrk="1" hangingPunct="1"/>
            <a:endParaRPr lang="pt-BR" altLang="en-US" sz="2800" dirty="0">
              <a:solidFill>
                <a:srgbClr val="000000"/>
              </a:solidFill>
            </a:endParaRPr>
          </a:p>
          <a:p>
            <a:pPr algn="just"/>
            <a:r>
              <a:rPr lang="pt-BR" i="1" dirty="0"/>
              <a:t>Art. 336. Incumbe ao réu alegar, na contestação, t</a:t>
            </a:r>
            <a:r>
              <a:rPr lang="pt-BR" i="1" u="sng" dirty="0"/>
              <a:t>oda a matéria de defesa</a:t>
            </a:r>
            <a:r>
              <a:rPr lang="pt-BR" i="1" dirty="0"/>
              <a:t>, expondo as razões de fato e de direito com que impugna o pedido do autor e especificando as provas que pretende produzir.</a:t>
            </a:r>
            <a:endParaRPr lang="pt-BR" altLang="en-US" sz="2800" i="1" dirty="0">
              <a:solidFill>
                <a:srgbClr val="000000"/>
              </a:solidFill>
            </a:endParaRPr>
          </a:p>
          <a:p>
            <a:pPr algn="just" eaLnBrk="1" hangingPunct="1"/>
            <a:endParaRPr lang="pt-BR" altLang="en-US" sz="28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pt-BR" altLang="en-US" sz="2800" dirty="0" err="1">
                <a:solidFill>
                  <a:srgbClr val="000000"/>
                </a:solidFill>
              </a:rPr>
              <a:t>Goldschmidt</a:t>
            </a:r>
            <a:r>
              <a:rPr lang="pt-BR" altLang="en-US" sz="2800" dirty="0">
                <a:solidFill>
                  <a:srgbClr val="000000"/>
                </a:solidFill>
              </a:rPr>
              <a:t>, sobre tal </a:t>
            </a:r>
            <a:r>
              <a:rPr lang="pt-BR" altLang="en-US" sz="2800" dirty="0" err="1">
                <a:solidFill>
                  <a:srgbClr val="000000"/>
                </a:solidFill>
              </a:rPr>
              <a:t>princípio:</a:t>
            </a:r>
            <a:r>
              <a:rPr lang="pt-BR" altLang="en-US" sz="2800" i="1" dirty="0" err="1">
                <a:solidFill>
                  <a:srgbClr val="000000"/>
                </a:solidFill>
              </a:rPr>
              <a:t>”Em</a:t>
            </a:r>
            <a:r>
              <a:rPr lang="pt-BR" altLang="en-US" sz="2800" i="1" dirty="0">
                <a:solidFill>
                  <a:srgbClr val="000000"/>
                </a:solidFill>
              </a:rPr>
              <a:t> primeiro lugar, não me deste dinheiro algum; isso não é verdade. Em segundo lugar, se me deste o dinheiro, já devolvi, há um ano. Em terceiro lugar, tu me asseguraste que era um presente. E, finalmente, está prescrito e está pendente o juramento”.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81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22AA5486-AE8F-490C-BF76-4371893A4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88640"/>
            <a:ext cx="7416824" cy="550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en-US" sz="2400" dirty="0">
              <a:solidFill>
                <a:srgbClr val="000000"/>
              </a:solidFill>
            </a:endParaRPr>
          </a:p>
          <a:p>
            <a:pPr algn="just"/>
            <a:r>
              <a:rPr lang="pt-BR" sz="2400" dirty="0">
                <a:latin typeface="HelveticaNeueLT Std Blk Ext" panose="020B0A07040502030204"/>
              </a:rPr>
              <a:t>Há exceção?</a:t>
            </a:r>
          </a:p>
          <a:p>
            <a:pPr algn="just"/>
            <a:endParaRPr lang="pt-BR" sz="2400" dirty="0">
              <a:latin typeface="HelveticaNeueLT Std Blk Ext" panose="020B0A07040502030204"/>
            </a:endParaRPr>
          </a:p>
          <a:p>
            <a:pPr algn="just"/>
            <a:r>
              <a:rPr lang="pt-BR" sz="2400" i="1" dirty="0">
                <a:latin typeface="HelveticaNeueLT Std Blk Ext" panose="020B0A07040502030204"/>
              </a:rPr>
              <a:t>Art. 342. Depois da contestação, só é lícito ao réu deduzir novas alegações quando:</a:t>
            </a:r>
          </a:p>
          <a:p>
            <a:pPr algn="just"/>
            <a:endParaRPr lang="pt-BR" sz="2400" i="1" dirty="0">
              <a:latin typeface="HelveticaNeueLT Std Blk Ext" panose="020B0A07040502030204"/>
            </a:endParaRPr>
          </a:p>
          <a:p>
            <a:pPr algn="just"/>
            <a:r>
              <a:rPr lang="pt-BR" sz="2400" i="1" dirty="0">
                <a:latin typeface="HelveticaNeueLT Std Blk Ext" panose="020B0A07040502030204"/>
              </a:rPr>
              <a:t>I - relativas a direito ou a fato superveniente;</a:t>
            </a:r>
          </a:p>
          <a:p>
            <a:pPr algn="just"/>
            <a:endParaRPr lang="pt-BR" sz="2400" i="1" dirty="0">
              <a:latin typeface="HelveticaNeueLT Std Blk Ext" panose="020B0A07040502030204"/>
            </a:endParaRPr>
          </a:p>
          <a:p>
            <a:pPr algn="just"/>
            <a:r>
              <a:rPr lang="pt-BR" sz="2400" i="1" dirty="0">
                <a:latin typeface="HelveticaNeueLT Std Blk Ext" panose="020B0A07040502030204"/>
              </a:rPr>
              <a:t>II - competir ao juiz conhecer delas de ofício;</a:t>
            </a:r>
          </a:p>
          <a:p>
            <a:pPr algn="just"/>
            <a:endParaRPr lang="pt-BR" sz="2400" i="1" dirty="0">
              <a:latin typeface="HelveticaNeueLT Std Blk Ext" panose="020B0A07040502030204"/>
            </a:endParaRPr>
          </a:p>
          <a:p>
            <a:pPr algn="just"/>
            <a:r>
              <a:rPr lang="pt-BR" sz="2400" i="1" dirty="0">
                <a:latin typeface="HelveticaNeueLT Std Blk Ext" panose="020B0A07040502030204"/>
              </a:rPr>
              <a:t>III - por expressa autorização legal, puderem ser formuladas em qualquer tempo e grau de jurisdição.</a:t>
            </a:r>
          </a:p>
        </p:txBody>
      </p:sp>
    </p:spTree>
    <p:extLst>
      <p:ext uri="{BB962C8B-B14F-4D97-AF65-F5344CB8AC3E}">
        <p14:creationId xmlns:p14="http://schemas.microsoft.com/office/powerpoint/2010/main" val="125168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7" y="111396"/>
            <a:ext cx="8208912" cy="6614869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pt-BR" altLang="en-US" sz="2200" dirty="0">
                <a:solidFill>
                  <a:srgbClr val="000000"/>
                </a:solidFill>
                <a:latin typeface="+mj-lt"/>
              </a:rPr>
              <a:t>Ônus da </a:t>
            </a:r>
            <a:r>
              <a:rPr lang="pt-BR" altLang="en-US" sz="2200" b="1" dirty="0">
                <a:solidFill>
                  <a:srgbClr val="000000"/>
                </a:solidFill>
                <a:latin typeface="+mj-lt"/>
              </a:rPr>
              <a:t>impugnação específica</a:t>
            </a:r>
            <a:r>
              <a:rPr lang="pt-BR" altLang="en-US" sz="2200" dirty="0">
                <a:solidFill>
                  <a:srgbClr val="000000"/>
                </a:solidFill>
                <a:latin typeface="+mj-lt"/>
              </a:rPr>
              <a:t>: </a:t>
            </a:r>
            <a:r>
              <a:rPr lang="pt-BR" altLang="en-US" sz="2200" i="1" u="sng" dirty="0">
                <a:solidFill>
                  <a:srgbClr val="000000"/>
                </a:solidFill>
                <a:latin typeface="+mj-lt"/>
              </a:rPr>
              <a:t>não impugnado</a:t>
            </a:r>
            <a:r>
              <a:rPr lang="pt-BR" altLang="en-US" sz="2200" u="sng" dirty="0">
                <a:solidFill>
                  <a:srgbClr val="000000"/>
                </a:solidFill>
                <a:latin typeface="+mj-lt"/>
              </a:rPr>
              <a:t> </a:t>
            </a:r>
            <a:r>
              <a:rPr lang="pt-BR" altLang="en-US" sz="2200" dirty="0">
                <a:solidFill>
                  <a:srgbClr val="000000"/>
                </a:solidFill>
                <a:latin typeface="+mj-lt"/>
              </a:rPr>
              <a:t>determinado fato narrado na inicial, </a:t>
            </a:r>
            <a:r>
              <a:rPr lang="pt-BR" altLang="en-US" sz="2200" i="1" u="sng" dirty="0">
                <a:solidFill>
                  <a:srgbClr val="000000"/>
                </a:solidFill>
                <a:latin typeface="+mj-lt"/>
              </a:rPr>
              <a:t>presume-se verdadeiro</a:t>
            </a:r>
          </a:p>
          <a:p>
            <a:pPr marL="0" indent="0" algn="just">
              <a:lnSpc>
                <a:spcPct val="80000"/>
              </a:lnSpc>
              <a:buNone/>
            </a:pPr>
            <a:endParaRPr lang="pt-BR" altLang="en-US" sz="2200" i="1" u="sng" dirty="0">
              <a:solidFill>
                <a:srgbClr val="000000"/>
              </a:solidFill>
              <a:latin typeface="+mj-lt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pt-BR" altLang="en-US" sz="2200" i="1" dirty="0">
                <a:solidFill>
                  <a:srgbClr val="000000"/>
                </a:solidFill>
                <a:latin typeface="+mj-lt"/>
              </a:rPr>
              <a:t>Art. 341. Incumbe também ao réu manifestar-se precisamente sobre as alegações de fato constantes da petição inicial, </a:t>
            </a:r>
            <a:r>
              <a:rPr lang="pt-BR" altLang="en-US" sz="2200" i="1" u="sng" dirty="0">
                <a:solidFill>
                  <a:srgbClr val="000000"/>
                </a:solidFill>
                <a:latin typeface="+mj-lt"/>
              </a:rPr>
              <a:t>presumindo-se verdadeiras as não impugnadas</a:t>
            </a:r>
            <a:r>
              <a:rPr lang="pt-BR" altLang="en-US" sz="2200" i="1" dirty="0">
                <a:solidFill>
                  <a:srgbClr val="000000"/>
                </a:solidFill>
                <a:latin typeface="+mj-lt"/>
              </a:rPr>
              <a:t> (...)</a:t>
            </a:r>
          </a:p>
          <a:p>
            <a:pPr marL="0" indent="0" algn="just">
              <a:lnSpc>
                <a:spcPct val="80000"/>
              </a:lnSpc>
              <a:buNone/>
            </a:pPr>
            <a:endParaRPr lang="pt-BR" altLang="en-US" sz="2200" dirty="0">
              <a:solidFill>
                <a:srgbClr val="000000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200" dirty="0">
                <a:latin typeface="+mj-lt"/>
              </a:rPr>
              <a:t>EXCEÇÕES: não há presunção de veracidade (incisos e </a:t>
            </a:r>
            <a:r>
              <a:rPr lang="pt-BR" sz="2200" dirty="0" err="1">
                <a:latin typeface="+mj-lt"/>
              </a:rPr>
              <a:t>p.u</a:t>
            </a:r>
            <a:r>
              <a:rPr lang="pt-BR" sz="2200" dirty="0">
                <a:latin typeface="+mj-lt"/>
              </a:rPr>
              <a:t>. do art. 341):</a:t>
            </a:r>
          </a:p>
          <a:p>
            <a:pPr algn="just">
              <a:spcBef>
                <a:spcPts val="0"/>
              </a:spcBef>
            </a:pPr>
            <a:endParaRPr lang="pt-BR" sz="2200" dirty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200" dirty="0">
                <a:latin typeface="+mj-lt"/>
              </a:rPr>
              <a:t>I - dos FATOS QUE NÃO ADMITEM CONFISSÃO (sobre os quais o réu não pode dispor. Ex. paternidade);</a:t>
            </a:r>
          </a:p>
          <a:p>
            <a:pPr algn="just">
              <a:spcBef>
                <a:spcPts val="0"/>
              </a:spcBef>
            </a:pPr>
            <a:endParaRPr lang="pt-BR" sz="2200" dirty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200" dirty="0">
                <a:latin typeface="+mj-lt"/>
              </a:rPr>
              <a:t>II - quando a petição inicial não estiver acompanhada do INSTRUMENTO PÚBLICO que a lei considera da substância do ato;</a:t>
            </a:r>
          </a:p>
          <a:p>
            <a:pPr algn="just">
              <a:spcBef>
                <a:spcPts val="0"/>
              </a:spcBef>
            </a:pPr>
            <a:endParaRPr lang="pt-BR" sz="2200" dirty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200" dirty="0">
                <a:latin typeface="+mj-lt"/>
              </a:rPr>
              <a:t>III - quando o FATO NÃO IMPUGNADO ESTIVER EM CONTRADIÇÃO COM A DEFESA, CONSIDERADA EM SEU CONJUNTO;</a:t>
            </a:r>
          </a:p>
          <a:p>
            <a:pPr algn="just">
              <a:spcBef>
                <a:spcPts val="0"/>
              </a:spcBef>
            </a:pPr>
            <a:endParaRPr lang="pt-BR" sz="2200" dirty="0">
              <a:latin typeface="+mj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200" dirty="0" err="1">
                <a:latin typeface="+mj-lt"/>
              </a:rPr>
              <a:t>P.u</a:t>
            </a:r>
            <a:r>
              <a:rPr lang="pt-BR" sz="2200" dirty="0">
                <a:latin typeface="+mj-lt"/>
              </a:rPr>
              <a:t>. - quando o contestante for DEFENSOR PÚBLICO, ADVOGADO DATIVO E CURADOR ESPECIAL (defesa por </a:t>
            </a:r>
            <a:r>
              <a:rPr lang="pt-BR" sz="2200" u="sng" dirty="0">
                <a:latin typeface="+mj-lt"/>
              </a:rPr>
              <a:t>negativa geral</a:t>
            </a:r>
            <a:r>
              <a:rPr lang="pt-BR" sz="2200" dirty="0">
                <a:latin typeface="+mj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7616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54197" y="869811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sz="2400" dirty="0">
                <a:latin typeface="Trebuchet MS" pitchFamily="34" charset="0"/>
              </a:rPr>
              <a:t>A defesa apresentada pelo réu, na contestação, pode ser de mérito ou processual.</a:t>
            </a:r>
          </a:p>
        </p:txBody>
      </p:sp>
      <p:graphicFrame>
        <p:nvGraphicFramePr>
          <p:cNvPr id="8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82016"/>
              </p:ext>
            </p:extLst>
          </p:nvPr>
        </p:nvGraphicFramePr>
        <p:xfrm>
          <a:off x="119733" y="1917531"/>
          <a:ext cx="8844755" cy="3887733"/>
        </p:xfrm>
        <a:graphic>
          <a:graphicData uri="http://schemas.openxmlformats.org/drawingml/2006/table">
            <a:tbl>
              <a:tblPr/>
              <a:tblGrid>
                <a:gridCol w="1497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6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03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Dispositivo Legal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Relação Jurídica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Consequência, no caso de acolhimento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9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CPC, 337, 485 e 330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Processual (pressupostos processuais e condições da ação)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(i) a </a:t>
                      </a:r>
                      <a:r>
                        <a:rPr kumimoji="0" lang="pt-BR" altLang="pt-BR" sz="16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extinção do processo</a:t>
                      </a: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sem resolução de mérito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pt-BR" altLang="pt-B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defesa peremptória.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pt-BR" altLang="pt-B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 possibilidade de </a:t>
                      </a:r>
                      <a:r>
                        <a:rPr kumimoji="0" lang="pt-BR" altLang="pt-BR" sz="16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correção da falha</a:t>
                      </a: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pena de extinção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defesa dilatória potencialmente peremptória.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pt-BR" altLang="pt-B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 </a:t>
                      </a:r>
                      <a:r>
                        <a:rPr kumimoji="0" lang="pt-BR" altLang="pt-BR" sz="16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alteração do juízo</a:t>
                      </a: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que julgará a causa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defesa dilatória.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4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Mérito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CPC, 336 e 341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20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6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4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defRPr sz="1200">
                          <a:solidFill>
                            <a:srgbClr val="404040"/>
                          </a:solidFill>
                          <a:latin typeface="Trebuchet MS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Improcedência do pedido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51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EF40184C-BD36-4F93-8A3C-90CE3CED7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04665"/>
            <a:ext cx="7488832" cy="559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2400" dirty="0">
                <a:solidFill>
                  <a:srgbClr val="000000"/>
                </a:solidFill>
              </a:rPr>
              <a:t>A defesa pode ser de </a:t>
            </a:r>
            <a:r>
              <a:rPr lang="pt-BR" altLang="en-US" sz="2400" b="1" dirty="0">
                <a:solidFill>
                  <a:srgbClr val="000000"/>
                </a:solidFill>
              </a:rPr>
              <a:t>mérito</a:t>
            </a:r>
            <a:r>
              <a:rPr lang="pt-BR" altLang="en-US" sz="2400" dirty="0">
                <a:solidFill>
                  <a:srgbClr val="000000"/>
                </a:solidFill>
              </a:rPr>
              <a:t> ou </a:t>
            </a:r>
            <a:r>
              <a:rPr lang="pt-BR" altLang="en-US" sz="2400" b="1" dirty="0">
                <a:solidFill>
                  <a:srgbClr val="000000"/>
                </a:solidFill>
              </a:rPr>
              <a:t>processual</a:t>
            </a:r>
            <a:r>
              <a:rPr lang="pt-BR" altLang="en-US" sz="2400" dirty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r>
              <a:rPr lang="pt-BR" altLang="en-US" sz="2400" dirty="0">
                <a:solidFill>
                  <a:srgbClr val="000000"/>
                </a:solidFill>
              </a:rPr>
              <a:t>(i) A defesa de </a:t>
            </a:r>
            <a:r>
              <a:rPr lang="pt-BR" altLang="en-US" sz="2400" b="1" dirty="0">
                <a:solidFill>
                  <a:srgbClr val="000000"/>
                </a:solidFill>
              </a:rPr>
              <a:t>mérito</a:t>
            </a:r>
            <a:r>
              <a:rPr lang="pt-BR" altLang="en-US" sz="2400" dirty="0">
                <a:solidFill>
                  <a:srgbClr val="000000"/>
                </a:solidFill>
              </a:rPr>
              <a:t> tem base na relação jurídica de direito material e pode ser: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2400" dirty="0">
                <a:solidFill>
                  <a:srgbClr val="000000"/>
                </a:solidFill>
              </a:rPr>
              <a:t>a) </a:t>
            </a:r>
            <a:r>
              <a:rPr lang="pt-BR" altLang="en-US" sz="2400" u="sng" dirty="0">
                <a:solidFill>
                  <a:srgbClr val="000000"/>
                </a:solidFill>
              </a:rPr>
              <a:t>direta</a:t>
            </a:r>
            <a:r>
              <a:rPr lang="pt-BR" altLang="en-US" sz="2400" dirty="0">
                <a:solidFill>
                  <a:srgbClr val="000000"/>
                </a:solidFill>
              </a:rPr>
              <a:t>: é a efetiva resistência às alegações da inicial (réu </a:t>
            </a:r>
            <a:r>
              <a:rPr lang="pt-BR" altLang="en-US" sz="2400" i="1" dirty="0">
                <a:solidFill>
                  <a:srgbClr val="000000"/>
                </a:solidFill>
              </a:rPr>
              <a:t>nega o fato </a:t>
            </a:r>
            <a:r>
              <a:rPr lang="pt-BR" altLang="en-US" sz="2400" dirty="0">
                <a:solidFill>
                  <a:srgbClr val="000000"/>
                </a:solidFill>
              </a:rPr>
              <a:t>que dá base ao direito do autor OU admite o fato, mas </a:t>
            </a:r>
            <a:r>
              <a:rPr lang="pt-BR" altLang="en-US" sz="2400" i="1" dirty="0">
                <a:solidFill>
                  <a:srgbClr val="000000"/>
                </a:solidFill>
              </a:rPr>
              <a:t>nega seu efeito jurídico</a:t>
            </a:r>
            <a:r>
              <a:rPr lang="pt-BR" altLang="en-US" sz="2400" dirty="0">
                <a:solidFill>
                  <a:srgbClr val="000000"/>
                </a:solidFill>
              </a:rPr>
              <a:t>).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2400" dirty="0">
                <a:solidFill>
                  <a:srgbClr val="000000"/>
                </a:solidFill>
              </a:rPr>
              <a:t>b) </a:t>
            </a:r>
            <a:r>
              <a:rPr lang="pt-BR" altLang="en-US" sz="2400" u="sng" dirty="0">
                <a:solidFill>
                  <a:srgbClr val="000000"/>
                </a:solidFill>
              </a:rPr>
              <a:t>indireta</a:t>
            </a:r>
            <a:r>
              <a:rPr lang="pt-BR" altLang="en-US" sz="2400" dirty="0">
                <a:solidFill>
                  <a:srgbClr val="000000"/>
                </a:solidFill>
              </a:rPr>
              <a:t>: os fatos narrados na inicial não são negados, mas </a:t>
            </a:r>
            <a:r>
              <a:rPr lang="pt-BR" altLang="en-US" sz="2400" i="1" dirty="0">
                <a:solidFill>
                  <a:srgbClr val="000000"/>
                </a:solidFill>
              </a:rPr>
              <a:t>outro é trazido pelo réu </a:t>
            </a:r>
            <a:r>
              <a:rPr lang="pt-BR" altLang="en-US" sz="2400" dirty="0">
                <a:solidFill>
                  <a:srgbClr val="000000"/>
                </a:solidFill>
              </a:rPr>
              <a:t>(fato impeditivo, modificativo ou extintivo do direito do autor –CPC, 350).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2400" dirty="0">
                <a:solidFill>
                  <a:srgbClr val="000000"/>
                </a:solidFill>
              </a:rPr>
              <a:t>A defesa de mérito busca a </a:t>
            </a:r>
            <a:r>
              <a:rPr lang="pt-BR" altLang="en-US" sz="2400" i="1" dirty="0">
                <a:solidFill>
                  <a:srgbClr val="000000"/>
                </a:solidFill>
              </a:rPr>
              <a:t>improcedência do pedido</a:t>
            </a:r>
            <a:r>
              <a:rPr lang="pt-BR" altLang="en-US" sz="2400" dirty="0">
                <a:solidFill>
                  <a:srgbClr val="000000"/>
                </a:solidFill>
              </a:rPr>
              <a:t> (sentença com resolução de mérito –CPC, 487, I).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en-US" sz="24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2400" dirty="0">
                <a:solidFill>
                  <a:srgbClr val="000000"/>
                </a:solidFill>
              </a:rPr>
              <a:t>(ii) A defesa </a:t>
            </a:r>
            <a:r>
              <a:rPr lang="pt-BR" altLang="en-US" sz="2400" b="1" dirty="0">
                <a:solidFill>
                  <a:srgbClr val="000000"/>
                </a:solidFill>
              </a:rPr>
              <a:t>processual</a:t>
            </a:r>
            <a:r>
              <a:rPr lang="pt-BR" altLang="en-US" sz="2400" dirty="0">
                <a:solidFill>
                  <a:srgbClr val="000000"/>
                </a:solidFill>
              </a:rPr>
              <a:t> / preliminar (CPC, 337, 485 e 330) tem por foco a relação jurídica de direito processual (forma / burocracia – condições da ação e pressupostos processuais).</a:t>
            </a:r>
          </a:p>
        </p:txBody>
      </p:sp>
    </p:spTree>
    <p:extLst>
      <p:ext uri="{BB962C8B-B14F-4D97-AF65-F5344CB8AC3E}">
        <p14:creationId xmlns:p14="http://schemas.microsoft.com/office/powerpoint/2010/main" val="254901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idx="1"/>
          </p:nvPr>
        </p:nvSpPr>
        <p:spPr>
          <a:xfrm>
            <a:off x="332626" y="759407"/>
            <a:ext cx="8369578" cy="3585681"/>
          </a:xfrm>
        </p:spPr>
        <p:txBody>
          <a:bodyPr>
            <a:noAutofit/>
          </a:bodyPr>
          <a:lstStyle/>
          <a:p>
            <a:pPr marL="457189" lvl="1" indent="0" algn="just">
              <a:buNone/>
              <a:defRPr/>
            </a:pPr>
            <a:r>
              <a:rPr lang="pt-BR" sz="2100" i="1" dirty="0"/>
              <a:t>Art. 337.  Incumbe ao réu, antes de discutir o mérito, alegar: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I - inexistência ou nulidade da </a:t>
            </a:r>
            <a:r>
              <a:rPr lang="pt-BR" sz="2100" i="1" u="sng" dirty="0"/>
              <a:t>citação</a:t>
            </a:r>
            <a:r>
              <a:rPr lang="pt-BR" sz="2100" i="1" dirty="0"/>
              <a:t>;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II - incompetência </a:t>
            </a:r>
            <a:r>
              <a:rPr lang="pt-BR" sz="2100" i="1" u="sng" dirty="0"/>
              <a:t>absoluta e relativa</a:t>
            </a:r>
            <a:r>
              <a:rPr lang="pt-BR" sz="2100" i="1" dirty="0"/>
              <a:t>;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III - </a:t>
            </a:r>
            <a:r>
              <a:rPr lang="pt-BR" sz="2100" i="1" u="sng" dirty="0"/>
              <a:t>incorreção do valor da causa</a:t>
            </a:r>
            <a:r>
              <a:rPr lang="pt-BR" sz="2100" i="1" dirty="0"/>
              <a:t>;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IV - </a:t>
            </a:r>
            <a:r>
              <a:rPr lang="pt-BR" sz="2100" i="1" u="sng" dirty="0"/>
              <a:t>inépcia</a:t>
            </a:r>
            <a:r>
              <a:rPr lang="pt-BR" sz="2100" i="1" dirty="0"/>
              <a:t> da petição inicial;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V - perempção; VI - litispendência; VII - coisa julgada;</a:t>
            </a:r>
            <a:endParaRPr lang="en-US" sz="2100" i="1" dirty="0"/>
          </a:p>
          <a:p>
            <a:pPr marL="457189" lvl="1" indent="0" algn="just">
              <a:buNone/>
              <a:defRPr/>
            </a:pPr>
            <a:r>
              <a:rPr lang="en-US" sz="2100" i="1" dirty="0"/>
              <a:t>VIII – </a:t>
            </a:r>
            <a:r>
              <a:rPr lang="en-US" sz="2100" i="1" dirty="0" err="1"/>
              <a:t>conexão</a:t>
            </a:r>
            <a:r>
              <a:rPr lang="en-US" sz="2100" i="1" dirty="0"/>
              <a:t> (e </a:t>
            </a:r>
            <a:r>
              <a:rPr lang="en-US" sz="2100" i="1" dirty="0" err="1"/>
              <a:t>continência</a:t>
            </a:r>
            <a:r>
              <a:rPr lang="en-US" sz="2100" i="1" dirty="0"/>
              <a:t>)</a:t>
            </a:r>
          </a:p>
          <a:p>
            <a:pPr marL="457189" lvl="1" indent="0" algn="just">
              <a:buNone/>
              <a:defRPr/>
            </a:pPr>
            <a:r>
              <a:rPr lang="en-US" sz="2100" i="1" dirty="0"/>
              <a:t>IX - </a:t>
            </a:r>
            <a:r>
              <a:rPr lang="pt-BR" sz="2100" i="1" u="sng" dirty="0"/>
              <a:t>incapacidade</a:t>
            </a:r>
            <a:r>
              <a:rPr lang="pt-BR" sz="2100" i="1" dirty="0"/>
              <a:t> da parte, defeito de representação ou falta de autorização;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X - convenção de </a:t>
            </a:r>
            <a:r>
              <a:rPr lang="pt-BR" sz="2100" i="1" u="sng" dirty="0"/>
              <a:t>arbitragem</a:t>
            </a:r>
            <a:r>
              <a:rPr lang="pt-BR" sz="2100" i="1" dirty="0"/>
              <a:t>;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XI - ausência de </a:t>
            </a:r>
            <a:r>
              <a:rPr lang="pt-BR" sz="2100" i="1" u="sng" dirty="0"/>
              <a:t>legitimidade</a:t>
            </a:r>
            <a:r>
              <a:rPr lang="pt-BR" sz="2100" i="1" dirty="0"/>
              <a:t> ou de </a:t>
            </a:r>
            <a:r>
              <a:rPr lang="pt-BR" sz="2100" i="1" u="sng" dirty="0"/>
              <a:t>interesse processual</a:t>
            </a:r>
            <a:r>
              <a:rPr lang="pt-BR" sz="2100" i="1" dirty="0"/>
              <a:t> (carência?);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XII - falta de caução ou de outra </a:t>
            </a:r>
            <a:r>
              <a:rPr lang="pt-BR" sz="2100" i="1" u="sng" dirty="0"/>
              <a:t>prestação que a lei exige como preliminar</a:t>
            </a:r>
            <a:r>
              <a:rPr lang="pt-BR" sz="2100" i="1" dirty="0"/>
              <a:t>;</a:t>
            </a:r>
          </a:p>
          <a:p>
            <a:pPr marL="457189" lvl="1" indent="0" algn="just">
              <a:buNone/>
              <a:defRPr/>
            </a:pPr>
            <a:r>
              <a:rPr lang="pt-BR" sz="2100" i="1" dirty="0"/>
              <a:t>XIII - </a:t>
            </a:r>
            <a:r>
              <a:rPr lang="pt-BR" sz="2100" i="1" u="sng" dirty="0"/>
              <a:t>indevida concessão do benefício de gratuidade de justiça</a:t>
            </a:r>
            <a:r>
              <a:rPr lang="pt-BR" sz="2100" i="1" dirty="0"/>
              <a:t>.</a:t>
            </a:r>
          </a:p>
          <a:p>
            <a:pPr marL="457189" lvl="1" indent="0" algn="just">
              <a:buNone/>
              <a:defRPr/>
            </a:pPr>
            <a:endParaRPr lang="pt-BR" sz="1000" i="1" dirty="0"/>
          </a:p>
          <a:p>
            <a:pPr marL="457189" lvl="1" indent="0" algn="just">
              <a:buNone/>
              <a:defRPr/>
            </a:pPr>
            <a:r>
              <a:rPr lang="pt-BR" sz="2100" dirty="0"/>
              <a:t>O que cada uma dessas defesas </a:t>
            </a:r>
            <a:r>
              <a:rPr lang="pt-BR" sz="2100" u="sng" dirty="0"/>
              <a:t>acarreta</a:t>
            </a:r>
            <a:r>
              <a:rPr lang="pt-BR" sz="2100" dirty="0"/>
              <a:t>, se for </a:t>
            </a:r>
            <a:r>
              <a:rPr lang="pt-BR" sz="2100" u="sng" dirty="0"/>
              <a:t>acolhida</a:t>
            </a:r>
            <a:r>
              <a:rPr lang="pt-BR" sz="2100" dirty="0"/>
              <a:t>?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627" y="114538"/>
            <a:ext cx="8229600" cy="644869"/>
          </a:xfrm>
        </p:spPr>
        <p:txBody>
          <a:bodyPr/>
          <a:lstStyle/>
          <a:p>
            <a:r>
              <a:rPr lang="pt-BR" sz="2000" dirty="0"/>
              <a:t>Contestação - 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</a:rPr>
              <a:t>preliminares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842582" y="983970"/>
            <a:ext cx="1859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</a:rPr>
              <a:t>Processo Civil</a:t>
            </a:r>
          </a:p>
        </p:txBody>
      </p:sp>
    </p:spTree>
    <p:extLst>
      <p:ext uri="{BB962C8B-B14F-4D97-AF65-F5344CB8AC3E}">
        <p14:creationId xmlns:p14="http://schemas.microsoft.com/office/powerpoint/2010/main" val="393424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idx="1"/>
          </p:nvPr>
        </p:nvSpPr>
        <p:spPr>
          <a:xfrm>
            <a:off x="332626" y="759407"/>
            <a:ext cx="8369578" cy="3585681"/>
          </a:xfrm>
        </p:spPr>
        <p:txBody>
          <a:bodyPr>
            <a:noAutofit/>
          </a:bodyPr>
          <a:lstStyle/>
          <a:p>
            <a:pPr marL="457189" lvl="1" indent="0" algn="just">
              <a:buNone/>
              <a:defRPr/>
            </a:pPr>
            <a:r>
              <a:rPr lang="pt-BR" altLang="pt-BR" sz="2000" dirty="0">
                <a:latin typeface="HelveticaNeueLT Std Blk Ext"/>
              </a:rPr>
              <a:t>ANÁLISE DE OFÍCIO?</a:t>
            </a:r>
          </a:p>
          <a:p>
            <a:pPr marL="457189" lvl="1" indent="0" algn="just">
              <a:buNone/>
              <a:defRPr/>
            </a:pPr>
            <a:r>
              <a:rPr lang="pt-BR" altLang="pt-BR" sz="2000" dirty="0">
                <a:latin typeface="HelveticaNeueLT Std Blk Ext"/>
              </a:rPr>
              <a:t>Todas as preliminares relacionadas no CPC 337 (salvo INCOMPETÊNCIA RELATIVA e CONVENÇÃO DE ARBITRAGEM), podem ser apreciadas de OFÍCIO. </a:t>
            </a:r>
          </a:p>
          <a:p>
            <a:pPr marL="457189" lvl="1" indent="0" algn="just">
              <a:buNone/>
              <a:defRPr/>
            </a:pPr>
            <a:endParaRPr lang="pt-BR" altLang="pt-BR" sz="2000" dirty="0">
              <a:latin typeface="HelveticaNeueLT Std Blk Ext"/>
            </a:endParaRPr>
          </a:p>
          <a:p>
            <a:pPr marL="457189" lvl="1" indent="0" algn="just">
              <a:buNone/>
              <a:defRPr/>
            </a:pPr>
            <a:r>
              <a:rPr lang="pt-BR" altLang="pt-BR" sz="2000" i="1" dirty="0">
                <a:latin typeface="HelveticaNeueLT Std Blk Ext"/>
              </a:rPr>
              <a:t>Art. 337 (...)</a:t>
            </a:r>
          </a:p>
          <a:p>
            <a:pPr marL="457189" lvl="1" indent="0" algn="just">
              <a:buNone/>
              <a:defRPr/>
            </a:pPr>
            <a:endParaRPr lang="pt-BR" altLang="pt-BR" sz="2000" i="1" dirty="0">
              <a:latin typeface="HelveticaNeueLT Std Blk Ext"/>
            </a:endParaRPr>
          </a:p>
          <a:p>
            <a:pPr marL="457189" lvl="1" indent="0" algn="just">
              <a:buNone/>
              <a:defRPr/>
            </a:pPr>
            <a:r>
              <a:rPr lang="pt-BR" altLang="pt-BR" sz="2000" i="1" dirty="0">
                <a:latin typeface="HelveticaNeueLT Std Blk Ext"/>
              </a:rPr>
              <a:t>§ 5º Excetuadas a convenção de arbitragem e a incompetência relativa, o juiz conhecerá </a:t>
            </a:r>
            <a:r>
              <a:rPr lang="pt-BR" altLang="pt-BR" sz="2000" i="1" u="sng" dirty="0">
                <a:latin typeface="HelveticaNeueLT Std Blk Ext"/>
              </a:rPr>
              <a:t>de ofício</a:t>
            </a:r>
            <a:r>
              <a:rPr lang="pt-BR" altLang="pt-BR" sz="2000" i="1" dirty="0">
                <a:latin typeface="HelveticaNeueLT Std Blk Ext"/>
              </a:rPr>
              <a:t> das matérias enumeradas neste artigo.</a:t>
            </a:r>
          </a:p>
          <a:p>
            <a:pPr marL="457189" lvl="1" indent="0" algn="just">
              <a:buNone/>
              <a:defRPr/>
            </a:pPr>
            <a:endParaRPr lang="pt-BR" altLang="pt-BR" sz="2000" i="1" dirty="0">
              <a:latin typeface="HelveticaNeueLT Std Blk Ext"/>
            </a:endParaRPr>
          </a:p>
          <a:p>
            <a:pPr marL="457189" lvl="1" indent="0" algn="just">
              <a:buNone/>
              <a:defRPr/>
            </a:pPr>
            <a:r>
              <a:rPr lang="pt-BR" altLang="pt-BR" sz="2000" i="1" dirty="0">
                <a:latin typeface="HelveticaNeueLT Std Blk Ext"/>
              </a:rPr>
              <a:t>§ 6º A ausência de alegação da existência de convenção de arbitragem, na forma prevista neste Capítulo, implica aceitação da jurisdição estatal e renúncia ao juízo arbitral.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627" y="114538"/>
            <a:ext cx="8229600" cy="644869"/>
          </a:xfrm>
        </p:spPr>
        <p:txBody>
          <a:bodyPr/>
          <a:lstStyle/>
          <a:p>
            <a:r>
              <a:rPr lang="pt-BR" sz="2000" dirty="0"/>
              <a:t>Contestação - 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</a:rPr>
              <a:t>preliminares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842582" y="983970"/>
            <a:ext cx="18596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</a:rPr>
              <a:t>Processo Civil</a:t>
            </a:r>
          </a:p>
        </p:txBody>
      </p:sp>
    </p:spTree>
    <p:extLst>
      <p:ext uri="{BB962C8B-B14F-4D97-AF65-F5344CB8AC3E}">
        <p14:creationId xmlns:p14="http://schemas.microsoft.com/office/powerpoint/2010/main" val="52783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20812"/>
            <a:ext cx="8835759" cy="6512463"/>
          </a:xfrm>
        </p:spPr>
        <p:txBody>
          <a:bodyPr>
            <a:normAutofit fontScale="85000" lnSpcReduction="10000"/>
          </a:bodyPr>
          <a:lstStyle/>
          <a:p>
            <a:r>
              <a:rPr lang="pt-BR" dirty="0">
                <a:latin typeface="HelveticaNeueLT Std Blk Ext"/>
              </a:rPr>
              <a:t>INDEFERIMENTO DA INICIAL</a:t>
            </a:r>
          </a:p>
          <a:p>
            <a:endParaRPr lang="pt-BR" dirty="0">
              <a:latin typeface="HelveticaNeueLT Std Blk Ext"/>
            </a:endParaRP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Art. 330.  A petição inicial será </a:t>
            </a:r>
            <a:r>
              <a:rPr lang="pt-BR" i="1" u="sng" dirty="0">
                <a:latin typeface="HelveticaNeueLT Std Blk Ext"/>
              </a:rPr>
              <a:t>indeferida</a:t>
            </a:r>
            <a:r>
              <a:rPr lang="pt-BR" i="1" dirty="0">
                <a:latin typeface="HelveticaNeueLT Std Blk Ext"/>
              </a:rPr>
              <a:t> quando: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I - for </a:t>
            </a:r>
            <a:r>
              <a:rPr lang="pt-BR" i="1" u="sng" dirty="0">
                <a:latin typeface="HelveticaNeueLT Std Blk Ext"/>
              </a:rPr>
              <a:t>inepta</a:t>
            </a:r>
            <a:r>
              <a:rPr lang="pt-BR" i="1" dirty="0">
                <a:latin typeface="HelveticaNeueLT Std Blk Ext"/>
              </a:rPr>
              <a:t>;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II - a parte for manifestamente </a:t>
            </a:r>
            <a:r>
              <a:rPr lang="pt-BR" i="1" u="sng" dirty="0">
                <a:latin typeface="HelveticaNeueLT Std Blk Ext"/>
              </a:rPr>
              <a:t>ilegítima</a:t>
            </a:r>
            <a:r>
              <a:rPr lang="pt-BR" i="1" dirty="0">
                <a:latin typeface="HelveticaNeueLT Std Blk Ext"/>
              </a:rPr>
              <a:t>;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III - o autor carecer de </a:t>
            </a:r>
            <a:r>
              <a:rPr lang="pt-BR" i="1" u="sng" dirty="0">
                <a:latin typeface="HelveticaNeueLT Std Blk Ext"/>
              </a:rPr>
              <a:t>interesse</a:t>
            </a:r>
            <a:r>
              <a:rPr lang="pt-BR" i="1" dirty="0">
                <a:latin typeface="HelveticaNeueLT Std Blk Ext"/>
              </a:rPr>
              <a:t> processual;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IV - não atendidas as prescrições dos </a:t>
            </a:r>
            <a:r>
              <a:rPr lang="pt-BR" i="1" dirty="0" err="1">
                <a:latin typeface="HelveticaNeueLT Std Blk Ext"/>
                <a:hlinkClick r:id="rId2"/>
              </a:rPr>
              <a:t>arts</a:t>
            </a:r>
            <a:r>
              <a:rPr lang="pt-BR" i="1" dirty="0">
                <a:latin typeface="HelveticaNeueLT Std Blk Ext"/>
                <a:hlinkClick r:id="rId2"/>
              </a:rPr>
              <a:t>. 106</a:t>
            </a:r>
            <a:r>
              <a:rPr lang="pt-BR" i="1" dirty="0">
                <a:latin typeface="HelveticaNeueLT Std Blk Ext"/>
              </a:rPr>
              <a:t> e </a:t>
            </a:r>
            <a:r>
              <a:rPr lang="pt-BR" i="1" dirty="0">
                <a:latin typeface="HelveticaNeueLT Std Blk Ext"/>
                <a:hlinkClick r:id="rId2"/>
              </a:rPr>
              <a:t>321</a:t>
            </a:r>
            <a:r>
              <a:rPr lang="pt-BR" i="1" dirty="0">
                <a:latin typeface="HelveticaNeueLT Std Blk Ext"/>
              </a:rPr>
              <a:t>.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§ 1</a:t>
            </a:r>
            <a:r>
              <a:rPr lang="pt-BR" i="1" u="sng" baseline="30000" dirty="0">
                <a:latin typeface="HelveticaNeueLT Std Blk Ext"/>
              </a:rPr>
              <a:t>o</a:t>
            </a:r>
            <a:r>
              <a:rPr lang="pt-BR" i="1" dirty="0">
                <a:latin typeface="HelveticaNeueLT Std Blk Ext"/>
              </a:rPr>
              <a:t> </a:t>
            </a:r>
            <a:r>
              <a:rPr lang="pt-BR" i="1" u="sng" dirty="0">
                <a:latin typeface="HelveticaNeueLT Std Blk Ext"/>
              </a:rPr>
              <a:t>Considera-se inepta</a:t>
            </a:r>
            <a:r>
              <a:rPr lang="pt-BR" i="1" dirty="0">
                <a:latin typeface="HelveticaNeueLT Std Blk Ext"/>
              </a:rPr>
              <a:t> a petição inicial quando: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I - lhe faltar pedido ou causa de pedir;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II - o pedido for indeterminado, ressalvadas as hipóteses legais em que se permite o pedido genérico;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III - da narração dos fatos não decorrer logicamente a conclusão;</a:t>
            </a:r>
          </a:p>
          <a:p>
            <a:pPr marL="0" indent="0">
              <a:buNone/>
            </a:pPr>
            <a:r>
              <a:rPr lang="pt-BR" i="1" dirty="0">
                <a:latin typeface="HelveticaNeueLT Std Blk Ext"/>
              </a:rPr>
              <a:t>IV - contiver pedidos incompatíveis entre si.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524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A2D983F2-FB2A-44BC-AC20-9C02018E6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0350"/>
            <a:ext cx="9144000" cy="60483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609600" indent="-60960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pt-BR" alt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Luiz Dellore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Mestre e doutor em Processo Civil (USP)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Mestre em Constitucional (PUC/SP)</a:t>
            </a:r>
          </a:p>
          <a:p>
            <a:pPr marL="0" indent="0" algn="ctr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pt-B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Visiting Scholar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Syracuse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Cornell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-EUA</a:t>
            </a:r>
          </a:p>
          <a:p>
            <a:pPr marL="0" indent="0"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de Processo Civil EPD, Mackenzie e IBMEC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Advogado da Caixa Econômica Federal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Consultor Jurídico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Ex-assessor de Ministro do STJ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t-BR" altLang="pt-BR" sz="2600" dirty="0">
                <a:latin typeface="Times New Roman" pitchFamily="18" charset="0"/>
                <a:cs typeface="Arial" charset="0"/>
              </a:rPr>
              <a:t>Membro do IBDP e </a:t>
            </a:r>
            <a:r>
              <a:rPr lang="pt-BR" altLang="pt-BR" sz="2600" dirty="0" err="1">
                <a:latin typeface="Times New Roman" pitchFamily="18" charset="0"/>
                <a:cs typeface="Arial" charset="0"/>
              </a:rPr>
              <a:t>Ceapro</a:t>
            </a:r>
            <a:r>
              <a:rPr lang="pt-BR" altLang="pt-BR" sz="2600" dirty="0">
                <a:latin typeface="Times New Roman" pitchFamily="18" charset="0"/>
                <a:cs typeface="Arial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pt-BR" altLang="pt-BR" sz="2600" dirty="0">
              <a:latin typeface="Times New Roman" pitchFamily="18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pt-BR" sz="2600" dirty="0">
                <a:latin typeface="Times New Roman" pitchFamily="18" charset="0"/>
                <a:cs typeface="Arial" charset="0"/>
              </a:rPr>
              <a:t>www.dellore.com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pt-BR" sz="2600" dirty="0">
                <a:latin typeface="Times New Roman" pitchFamily="18" charset="0"/>
                <a:cs typeface="Arial" charset="0"/>
              </a:rPr>
              <a:t>Instagram: @luizdellore</a:t>
            </a:r>
          </a:p>
          <a:p>
            <a:pPr algn="ctr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it-IT" altLang="pt-BR" sz="2600" dirty="0">
                <a:latin typeface="Times New Roman" pitchFamily="18" charset="0"/>
                <a:cs typeface="Arial" charset="0"/>
              </a:rPr>
              <a:t>LinkedIn: Luiz Dellore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pt-BR" sz="2600" dirty="0">
                <a:latin typeface="Times New Roman" pitchFamily="18" charset="0"/>
                <a:cs typeface="Arial" charset="0"/>
              </a:rPr>
              <a:t>facebook.com/luizdellore/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altLang="pt-BR" sz="2600" dirty="0">
                <a:latin typeface="Times New Roman" pitchFamily="18" charset="0"/>
                <a:cs typeface="Arial" charset="0"/>
              </a:rPr>
              <a:t>Twitter: @dellore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>
            <a:extLst>
              <a:ext uri="{FF2B5EF4-FFF2-40B4-BE49-F238E27FC236}">
                <a16:creationId xmlns:a16="http://schemas.microsoft.com/office/drawing/2014/main" id="{03E3B8A0-B430-4FE0-A2AF-6301DBDD4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9" y="620688"/>
            <a:ext cx="6822852" cy="523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i="1" dirty="0">
                <a:solidFill>
                  <a:srgbClr val="000000"/>
                </a:solidFill>
                <a:latin typeface="+mj-lt"/>
              </a:rPr>
              <a:t>E as intervenções de terceiro provocadas pelo réu?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900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dirty="0">
                <a:solidFill>
                  <a:srgbClr val="000000"/>
                </a:solidFill>
                <a:latin typeface="+mj-lt"/>
              </a:rPr>
              <a:t>- Nomeação autoria </a:t>
            </a:r>
            <a:r>
              <a:rPr lang="pt-BR" altLang="pt-BR" u="sng" dirty="0">
                <a:solidFill>
                  <a:srgbClr val="000000"/>
                </a:solidFill>
                <a:latin typeface="+mj-lt"/>
              </a:rPr>
              <a:t>não mais existe</a:t>
            </a:r>
            <a:r>
              <a:rPr lang="pt-BR" altLang="pt-BR" dirty="0">
                <a:solidFill>
                  <a:srgbClr val="000000"/>
                </a:solidFill>
                <a:latin typeface="+mj-lt"/>
              </a:rPr>
              <a:t>.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dirty="0">
                <a:solidFill>
                  <a:srgbClr val="000000"/>
                </a:solidFill>
                <a:latin typeface="+mj-lt"/>
              </a:rPr>
              <a:t>No lugar, arts. 338 e 339.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1800" i="1" dirty="0">
                <a:solidFill>
                  <a:srgbClr val="000000"/>
                </a:solidFill>
                <a:latin typeface="+mj-lt"/>
              </a:rPr>
              <a:t>Art. 338.  Alegando o réu, na contestação, ser parte ilegítima ou não ser o responsável pelo prejuízo invocado, o juiz facultará ao autor, em 15 (quinze) dias, a alteração da petição inicial para substituição do réu. (...)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1800" i="1" dirty="0">
                <a:solidFill>
                  <a:srgbClr val="000000"/>
                </a:solidFill>
                <a:latin typeface="+mj-lt"/>
              </a:rPr>
              <a:t>Art. 339.  Quando alegar sua ilegitimidade, incumbe ao réu indicar o sujeito passivo da relação jurídica discutida sempre que tiver conhecimento, sob pena de arcar com as despesas processuais e de indenizar o autor pelos prejuízos decorrentes da falta de indicação.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dirty="0">
                <a:solidFill>
                  <a:srgbClr val="000000"/>
                </a:solidFill>
                <a:latin typeface="+mj-lt"/>
              </a:rPr>
              <a:t>- Denunciação da lide.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dirty="0">
                <a:solidFill>
                  <a:srgbClr val="000000"/>
                </a:solidFill>
                <a:latin typeface="+mj-lt"/>
              </a:rPr>
              <a:t>- Chamamento ao processo.</a:t>
            </a:r>
          </a:p>
        </p:txBody>
      </p:sp>
    </p:spTree>
    <p:extLst>
      <p:ext uri="{BB962C8B-B14F-4D97-AF65-F5344CB8AC3E}">
        <p14:creationId xmlns:p14="http://schemas.microsoft.com/office/powerpoint/2010/main" val="333680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1"/>
            <a:ext cx="8229600" cy="490537"/>
          </a:xfrm>
        </p:spPr>
        <p:txBody>
          <a:bodyPr/>
          <a:lstStyle/>
          <a:p>
            <a:r>
              <a:rPr lang="pt-BR" altLang="pt-BR" sz="2400" dirty="0"/>
              <a:t>FORMA DE DENUNCIAÇÃO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721"/>
            <a:ext cx="8713788" cy="576036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pt-BR" altLang="pt-BR" sz="2400" dirty="0"/>
              <a:t>- QUEM: tanto AUTOR como o RÉU podem fazer a denunciação.</a:t>
            </a:r>
          </a:p>
          <a:p>
            <a:pPr algn="just">
              <a:defRPr/>
            </a:pPr>
            <a:endParaRPr lang="pt-BR" altLang="pt-BR" sz="2400" dirty="0"/>
          </a:p>
          <a:p>
            <a:pPr marL="0" indent="0" algn="just">
              <a:buNone/>
              <a:defRPr/>
            </a:pPr>
            <a:r>
              <a:rPr lang="pt-BR" altLang="pt-BR" sz="2400" dirty="0"/>
              <a:t>- DENUNCIAÇÃO PELO AUTOR: a denunciação pelo AUTOR deve ser feita na PETIÇÃO INICIAL.</a:t>
            </a:r>
          </a:p>
          <a:p>
            <a:pPr marL="0" indent="0" algn="just">
              <a:buNone/>
              <a:defRPr/>
            </a:pPr>
            <a:endParaRPr lang="pt-BR" altLang="pt-BR" sz="2400" dirty="0"/>
          </a:p>
          <a:p>
            <a:pPr marL="0" indent="0" algn="just">
              <a:buNone/>
              <a:defRPr/>
            </a:pPr>
            <a:r>
              <a:rPr lang="pt-BR" sz="2400" dirty="0"/>
              <a:t>CPC DESTACA QUE A DENUNCIAÇÃO PELO RÉU SERÁ FEITA NA </a:t>
            </a:r>
            <a:r>
              <a:rPr lang="pt-BR" sz="2400" u="sng" dirty="0"/>
              <a:t>CONTESTAÇÃO</a:t>
            </a:r>
            <a:r>
              <a:rPr lang="pt-BR" sz="2400" dirty="0"/>
              <a:t>:</a:t>
            </a:r>
          </a:p>
          <a:p>
            <a:pPr marL="0" indent="0">
              <a:buFontTx/>
              <a:buNone/>
              <a:defRPr/>
            </a:pPr>
            <a:endParaRPr lang="pt-BR" sz="2400" dirty="0"/>
          </a:p>
          <a:p>
            <a:pPr marL="0" indent="0" algn="just">
              <a:buNone/>
              <a:defRPr/>
            </a:pPr>
            <a:r>
              <a:rPr lang="pt-BR" sz="2400" i="1" dirty="0"/>
              <a:t>Art. 126. A citação do denunciado será requerida na petição inicial, se o denunciante for autor, ou na contestação, se o denunciante for réu, devendo ser realizada na forma e nos prazos previstos no art. 131.</a:t>
            </a:r>
          </a:p>
          <a:p>
            <a:pPr algn="just">
              <a:defRPr/>
            </a:pP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202377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pt-BR" altLang="zh-CN" sz="2400" dirty="0">
                <a:ea typeface="SimSun" pitchFamily="2" charset="-122"/>
              </a:rPr>
              <a:t>FORMA DO CHAMAMENTO AO PROCESSO</a:t>
            </a:r>
            <a:endParaRPr lang="pt-BR" altLang="pt-BR" sz="24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pt-BR" altLang="zh-CN" sz="2400" i="1" dirty="0">
                <a:ea typeface="SimSun" pitchFamily="2" charset="-122"/>
              </a:rPr>
              <a:t>Art. 130.  É admissível o chamamento ao processo, requerido pelo réu: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t-BR" altLang="zh-CN" sz="2400" i="1" dirty="0">
                <a:ea typeface="SimSun" pitchFamily="2" charset="-122"/>
              </a:rPr>
              <a:t>I - do afiançado, na ação em que o fiador for réu;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t-BR" altLang="zh-CN" sz="2400" i="1" dirty="0">
                <a:ea typeface="SimSun" pitchFamily="2" charset="-122"/>
              </a:rPr>
              <a:t>II - dos demais fiadores, na ação proposta contra um ou alguns deles;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t-BR" altLang="zh-CN" sz="2400" i="1" dirty="0">
                <a:ea typeface="SimSun" pitchFamily="2" charset="-122"/>
              </a:rPr>
              <a:t>III - dos demais devedores solidários, quando o credor exigir de um ou de alguns o pagamento da dívida comum.</a:t>
            </a:r>
          </a:p>
          <a:p>
            <a:pPr marL="0" indent="0">
              <a:lnSpc>
                <a:spcPct val="90000"/>
              </a:lnSpc>
              <a:buNone/>
            </a:pPr>
            <a:endParaRPr lang="pt-BR" altLang="zh-CN" sz="2400" dirty="0">
              <a:ea typeface="SimSun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pt-BR" altLang="pt-BR" sz="2400" i="1" dirty="0"/>
              <a:t>Art. 131. A citação daqueles que devam figurar em litisconsórcio passivo </a:t>
            </a:r>
            <a:r>
              <a:rPr lang="pt-BR" altLang="pt-BR" sz="2400" i="1" u="sng" dirty="0"/>
              <a:t>será requerida pelo réu </a:t>
            </a:r>
            <a:r>
              <a:rPr lang="pt-BR" altLang="pt-BR" sz="2400" b="1" i="1" u="sng" dirty="0"/>
              <a:t>na contestação</a:t>
            </a:r>
            <a:r>
              <a:rPr lang="pt-BR" altLang="pt-BR" sz="2400" b="1" i="1" dirty="0"/>
              <a:t> </a:t>
            </a:r>
            <a:r>
              <a:rPr lang="pt-BR" altLang="pt-BR" sz="2400" i="1" dirty="0"/>
              <a:t>e deve ser promovida no prazo de 30 (trinta) dias, sob pena de ficar sem efeito o chamamento.</a:t>
            </a:r>
          </a:p>
          <a:p>
            <a:pPr marL="0" indent="0">
              <a:lnSpc>
                <a:spcPct val="90000"/>
              </a:lnSpc>
              <a:buNone/>
            </a:pPr>
            <a:endParaRPr lang="pt-BR" altLang="zh-CN" sz="2400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709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>
            <a:extLst>
              <a:ext uri="{FF2B5EF4-FFF2-40B4-BE49-F238E27FC236}">
                <a16:creationId xmlns:a16="http://schemas.microsoft.com/office/drawing/2014/main" id="{F894D750-E585-453B-96E9-498C8A69C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32656"/>
            <a:ext cx="8352927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100" i="1" dirty="0">
                <a:solidFill>
                  <a:srgbClr val="000000"/>
                </a:solidFill>
                <a:latin typeface="+mj-lt"/>
              </a:rPr>
              <a:t>E a reconvenção?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Art. 343. </a:t>
            </a:r>
            <a:r>
              <a:rPr lang="pt-BR" altLang="pt-BR" sz="2100" u="sng" dirty="0">
                <a:solidFill>
                  <a:srgbClr val="000000"/>
                </a:solidFill>
                <a:latin typeface="+mj-lt"/>
              </a:rPr>
              <a:t>Na contestação, é lícito ao réu propor reconvenção</a:t>
            </a: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 para manifestar pretensão própria, conexa com a ação principal ou com o fundamento da defesa.</a:t>
            </a:r>
          </a:p>
          <a:p>
            <a:pPr algn="just">
              <a:buNone/>
              <a:defRPr/>
            </a:pPr>
            <a:endParaRPr lang="pt-BR" altLang="pt-BR" sz="1000" dirty="0">
              <a:solidFill>
                <a:srgbClr val="000000"/>
              </a:solidFill>
              <a:latin typeface="+mj-lt"/>
            </a:endParaRPr>
          </a:p>
          <a:p>
            <a:pPr algn="just">
              <a:buNone/>
              <a:defRPr/>
            </a:pP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§ 1º Proposta a reconvenção, o autor será intimado, na pessoa de seu advogado, para </a:t>
            </a:r>
            <a:r>
              <a:rPr lang="pt-BR" altLang="pt-BR" sz="2100" u="sng" dirty="0">
                <a:solidFill>
                  <a:srgbClr val="000000"/>
                </a:solidFill>
                <a:latin typeface="+mj-lt"/>
              </a:rPr>
              <a:t>apresentar resposta no prazo de 15 (quinze) dias</a:t>
            </a: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pPr algn="just">
              <a:buNone/>
              <a:defRPr/>
            </a:pP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§ 2º A desistência da ação ou a ocorrência de causa extintiva que impeça o exame de seu mérito </a:t>
            </a:r>
            <a:r>
              <a:rPr lang="pt-BR" altLang="pt-BR" sz="2100" u="sng" dirty="0">
                <a:solidFill>
                  <a:srgbClr val="000000"/>
                </a:solidFill>
                <a:latin typeface="+mj-lt"/>
              </a:rPr>
              <a:t>não obsta ao prosseguimento do processo quanto à reconvenção</a:t>
            </a: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pPr algn="just">
              <a:buNone/>
              <a:defRPr/>
            </a:pP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§ 3º A reconvenção pode ser proposta </a:t>
            </a:r>
            <a:r>
              <a:rPr lang="pt-BR" altLang="pt-BR" sz="2100" u="sng" dirty="0">
                <a:solidFill>
                  <a:srgbClr val="000000"/>
                </a:solidFill>
                <a:latin typeface="+mj-lt"/>
              </a:rPr>
              <a:t>contra o autor e terceiro</a:t>
            </a: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pPr algn="just">
              <a:buNone/>
              <a:defRPr/>
            </a:pP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§ 4º A reconvenção pode ser proposta </a:t>
            </a:r>
            <a:r>
              <a:rPr lang="pt-BR" altLang="pt-BR" sz="2100" u="sng" dirty="0">
                <a:solidFill>
                  <a:srgbClr val="000000"/>
                </a:solidFill>
                <a:latin typeface="+mj-lt"/>
              </a:rPr>
              <a:t>pelo réu em litisconsórcio com terceiro</a:t>
            </a: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pPr algn="just">
              <a:buNone/>
              <a:defRPr/>
            </a:pP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§ 5º Se o </a:t>
            </a:r>
            <a:r>
              <a:rPr lang="pt-BR" altLang="pt-BR" sz="2100" u="sng" dirty="0">
                <a:solidFill>
                  <a:srgbClr val="000000"/>
                </a:solidFill>
                <a:latin typeface="+mj-lt"/>
              </a:rPr>
              <a:t>autor for substituto processual</a:t>
            </a: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, o reconvinte deverá afirmar ser titular de direito em face do </a:t>
            </a:r>
            <a:r>
              <a:rPr lang="pt-BR" altLang="pt-BR" sz="2100" u="sng" dirty="0">
                <a:solidFill>
                  <a:srgbClr val="000000"/>
                </a:solidFill>
                <a:latin typeface="+mj-lt"/>
              </a:rPr>
              <a:t>substituído</a:t>
            </a: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, e a reconvenção deverá ser proposta em face do autor, também na qualidade de substituto processual.</a:t>
            </a:r>
          </a:p>
          <a:p>
            <a:pPr algn="just">
              <a:buNone/>
              <a:defRPr/>
            </a:pP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§ 6º O réu pode propor </a:t>
            </a:r>
            <a:r>
              <a:rPr lang="pt-BR" altLang="pt-BR" sz="2100" u="sng" dirty="0">
                <a:solidFill>
                  <a:srgbClr val="000000"/>
                </a:solidFill>
                <a:latin typeface="+mj-lt"/>
              </a:rPr>
              <a:t>reconvenção independentemente de oferecer contestação</a:t>
            </a:r>
            <a:r>
              <a:rPr lang="pt-BR" altLang="pt-BR" sz="2100" dirty="0">
                <a:solidFill>
                  <a:srgbClr val="00000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593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>
            <a:extLst>
              <a:ext uri="{FF2B5EF4-FFF2-40B4-BE49-F238E27FC236}">
                <a16:creationId xmlns:a16="http://schemas.microsoft.com/office/drawing/2014/main" id="{F894D750-E585-453B-96E9-498C8A69C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32656"/>
            <a:ext cx="8352927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00" i="1" dirty="0">
                <a:solidFill>
                  <a:srgbClr val="000000"/>
                </a:solidFill>
              </a:rPr>
              <a:t>Questões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500" i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pt-BR" sz="2000" dirty="0"/>
              <a:t>1) Qual o recurso cabível da decisão que indefere liminarmente a reconvenção?</a:t>
            </a:r>
          </a:p>
          <a:p>
            <a:pPr>
              <a:buNone/>
            </a:pPr>
            <a:endParaRPr lang="pt-BR" sz="500" dirty="0"/>
          </a:p>
          <a:p>
            <a:pPr>
              <a:buNone/>
            </a:pPr>
            <a:r>
              <a:rPr lang="pt-BR" sz="2000" dirty="0"/>
              <a:t>2) Cabe reconvenção da reconvenção?</a:t>
            </a:r>
          </a:p>
          <a:p>
            <a:pPr algn="just">
              <a:buNone/>
            </a:pPr>
            <a:r>
              <a:rPr lang="pt-BR" sz="2000" i="1" dirty="0"/>
              <a:t>CPC, art. 702, § 6º Na ação monitória admite-se a reconvenção, sendo vedado o oferecimento de reconvenção à reconvenção</a:t>
            </a:r>
          </a:p>
          <a:p>
            <a:pPr>
              <a:buNone/>
            </a:pPr>
            <a:r>
              <a:rPr lang="pt-BR" sz="500" dirty="0"/>
              <a:t>​</a:t>
            </a:r>
          </a:p>
          <a:p>
            <a:pPr>
              <a:buNone/>
            </a:pPr>
            <a:r>
              <a:rPr lang="pt-BR" sz="2000" dirty="0"/>
              <a:t>3) Considerando a existência da reconvenção na própria contestação, há alguma diferença desta em relação ao pedido contraposto, previsto em alguns momentos do CPC15 (como por exemplo na possessória)?</a:t>
            </a:r>
          </a:p>
          <a:p>
            <a:pPr>
              <a:buNone/>
            </a:pPr>
            <a:r>
              <a:rPr lang="pt-BR" sz="2000" dirty="0"/>
              <a:t>Em outras palavras: reconvenção e pedido contraposto, no CPC15, são o mesmo instituto com nomes diferentes?</a:t>
            </a:r>
          </a:p>
          <a:p>
            <a:pPr>
              <a:buNone/>
            </a:pPr>
            <a:endParaRPr lang="pt-BR" sz="500" dirty="0"/>
          </a:p>
          <a:p>
            <a:pPr>
              <a:buNone/>
            </a:pPr>
            <a:r>
              <a:rPr lang="pt-BR" sz="2000" dirty="0"/>
              <a:t>4) Pode haver reconvenção em litisconsórcio com quem não é parte?</a:t>
            </a:r>
          </a:p>
          <a:p>
            <a:pPr>
              <a:buNone/>
            </a:pPr>
            <a:r>
              <a:rPr lang="pt-BR" sz="2000" i="1" dirty="0"/>
              <a:t>A reconvenção promovida em litisconsórcio com terceiro não acarreta a inclusão deste no polo passivo da ação principal - REsp 2.046.666-SP, julgado em 16/5/2023.</a:t>
            </a:r>
          </a:p>
        </p:txBody>
      </p:sp>
    </p:spTree>
    <p:extLst>
      <p:ext uri="{BB962C8B-B14F-4D97-AF65-F5344CB8AC3E}">
        <p14:creationId xmlns:p14="http://schemas.microsoft.com/office/powerpoint/2010/main" val="342325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54BAAF6-CFE3-4C7A-8658-A48AB08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REsp 1690216, </a:t>
            </a:r>
            <a:r>
              <a:rPr lang="en-US" dirty="0" err="1"/>
              <a:t>m.v</a:t>
            </a:r>
            <a:r>
              <a:rPr lang="en-US" dirty="0"/>
              <a:t>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B6C199E-4398-4B6C-AE5F-31AC440CF9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00199"/>
            <a:ext cx="8928991" cy="50225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50502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>
            <a:extLst>
              <a:ext uri="{FF2B5EF4-FFF2-40B4-BE49-F238E27FC236}">
                <a16:creationId xmlns:a16="http://schemas.microsoft.com/office/drawing/2014/main" id="{F894D750-E585-453B-96E9-498C8A69C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332656"/>
            <a:ext cx="8352927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00" i="1" dirty="0">
                <a:solidFill>
                  <a:srgbClr val="000000"/>
                </a:solidFill>
              </a:rPr>
              <a:t>Julgado de debates entre reconvenção x contestação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500" i="1" dirty="0">
              <a:solidFill>
                <a:srgbClr val="000000"/>
              </a:solidFill>
            </a:endParaRPr>
          </a:p>
          <a:p>
            <a:pPr algn="just">
              <a:buNone/>
              <a:defRPr/>
            </a:pPr>
            <a:r>
              <a:rPr lang="pt-BR" dirty="0"/>
              <a:t>- É possível a </a:t>
            </a:r>
            <a:r>
              <a:rPr lang="pt-BR" u="sng" dirty="0"/>
              <a:t>compensação ser alegada em contestação</a:t>
            </a:r>
            <a:r>
              <a:rPr lang="pt-BR" dirty="0"/>
              <a:t>, de forma a justificar o não pagamento do valor cobrado ou a sua redução, extinguindo ou modificando o direito do autor – REsp 2.000.288-MG, julgado em 25/10/2022.</a:t>
            </a:r>
          </a:p>
          <a:p>
            <a:pPr algn="just">
              <a:buNone/>
              <a:defRPr/>
            </a:pPr>
            <a:br>
              <a:rPr lang="pt-BR" sz="800" dirty="0"/>
            </a:br>
            <a:r>
              <a:rPr lang="pt-BR" dirty="0"/>
              <a:t> </a:t>
            </a:r>
            <a:br>
              <a:rPr lang="pt-BR" sz="800" dirty="0"/>
            </a:br>
            <a:r>
              <a:rPr lang="pt-BR" dirty="0"/>
              <a:t>- Não há como formular, na contestação, </a:t>
            </a:r>
            <a:r>
              <a:rPr lang="pt-BR" u="sng" dirty="0"/>
              <a:t>pedido de rescisão ou revisão contratual</a:t>
            </a:r>
            <a:r>
              <a:rPr lang="pt-BR" dirty="0"/>
              <a:t> – REsp 2.000.288-MG, julgado em 25/10/2022.</a:t>
            </a:r>
          </a:p>
          <a:p>
            <a:pPr algn="just">
              <a:buNone/>
              <a:defRPr/>
            </a:pPr>
            <a:br>
              <a:rPr lang="pt-BR" sz="800" dirty="0"/>
            </a:br>
            <a:r>
              <a:rPr lang="pt-BR" dirty="0"/>
              <a:t> </a:t>
            </a:r>
            <a:br>
              <a:rPr lang="pt-BR" sz="800" dirty="0"/>
            </a:br>
            <a:r>
              <a:rPr lang="pt-BR" dirty="0"/>
              <a:t>- Se a pretensão de cobrança deduzida na inicial é fundada em cláusula contratual, a alegação de nulidade dessa cláusula ou da própria cobrança </a:t>
            </a:r>
            <a:r>
              <a:rPr lang="pt-BR" u="sng" dirty="0"/>
              <a:t>pode ser manejada em contestação, </a:t>
            </a:r>
            <a:r>
              <a:rPr lang="pt-BR" dirty="0"/>
              <a:t>por caracterizar fato extintivo do direito do autor – REsp 2.000.288-MG, julgado em 25/10/2022.</a:t>
            </a:r>
            <a:endParaRPr lang="pt-BR" altLang="pt-BR" sz="5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771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>
            <a:extLst>
              <a:ext uri="{FF2B5EF4-FFF2-40B4-BE49-F238E27FC236}">
                <a16:creationId xmlns:a16="http://schemas.microsoft.com/office/drawing/2014/main" id="{F894D750-E585-453B-96E9-498C8A69C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322786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i="1" dirty="0">
                <a:solidFill>
                  <a:srgbClr val="000000"/>
                </a:solidFill>
                <a:latin typeface="+mj-lt"/>
              </a:rPr>
              <a:t>E a exceção de incompetência relativa?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dirty="0">
                <a:solidFill>
                  <a:srgbClr val="000000"/>
                </a:solidFill>
                <a:latin typeface="+mj-lt"/>
              </a:rPr>
              <a:t>Art. 337. Incumbe ao réu, </a:t>
            </a:r>
            <a:r>
              <a:rPr lang="pt-BR" altLang="pt-BR" u="sng" dirty="0">
                <a:solidFill>
                  <a:srgbClr val="000000"/>
                </a:solidFill>
                <a:latin typeface="+mj-lt"/>
              </a:rPr>
              <a:t>antes de discutir o mérito</a:t>
            </a:r>
            <a:r>
              <a:rPr lang="pt-BR" altLang="pt-BR" dirty="0">
                <a:solidFill>
                  <a:srgbClr val="000000"/>
                </a:solidFill>
                <a:latin typeface="+mj-lt"/>
              </a:rPr>
              <a:t>, alegar: [...] II – incompetência absoluta e </a:t>
            </a:r>
            <a:r>
              <a:rPr lang="pt-BR" altLang="pt-BR" u="sng" dirty="0">
                <a:solidFill>
                  <a:srgbClr val="000000"/>
                </a:solidFill>
                <a:latin typeface="+mj-lt"/>
              </a:rPr>
              <a:t>relativa</a:t>
            </a:r>
            <a:r>
              <a:rPr lang="pt-BR" altLang="pt-BR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i="1" dirty="0">
                <a:solidFill>
                  <a:srgbClr val="000000"/>
                </a:solidFill>
                <a:latin typeface="+mj-lt"/>
              </a:rPr>
              <a:t>E a exceção de impedimento / suspeição?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dirty="0">
                <a:solidFill>
                  <a:srgbClr val="000000"/>
                </a:solidFill>
                <a:latin typeface="+mj-lt"/>
              </a:rPr>
              <a:t>Art. 146. No prazo de 15 (quinze) dias, a contar do conhecimento do fato, </a:t>
            </a:r>
            <a:r>
              <a:rPr lang="pt-BR" altLang="pt-BR" u="sng" dirty="0">
                <a:solidFill>
                  <a:srgbClr val="000000"/>
                </a:solidFill>
                <a:latin typeface="+mj-lt"/>
              </a:rPr>
              <a:t>a parte alegará o impedimento ou a suspeição, em petição específica</a:t>
            </a:r>
            <a:r>
              <a:rPr lang="pt-BR" altLang="pt-BR" dirty="0">
                <a:solidFill>
                  <a:srgbClr val="000000"/>
                </a:solidFill>
                <a:latin typeface="+mj-lt"/>
              </a:rPr>
              <a:t> dirigida ao juiz do processo, (...)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025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931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>
            <a:extLst>
              <a:ext uri="{FF2B5EF4-FFF2-40B4-BE49-F238E27FC236}">
                <a16:creationId xmlns:a16="http://schemas.microsoft.com/office/drawing/2014/main" id="{4E63F603-7496-4C6B-8EBD-B62C45D5D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322786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i="1" dirty="0">
                <a:solidFill>
                  <a:srgbClr val="000000"/>
                </a:solidFill>
                <a:latin typeface="+mj-lt"/>
              </a:rPr>
              <a:t>E a ação declaratória incidental?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dirty="0">
                <a:solidFill>
                  <a:srgbClr val="000000"/>
                </a:solidFill>
                <a:latin typeface="+mj-lt"/>
              </a:rPr>
              <a:t>Art. 503.  A decisão que julgar total ou parcialmente o mérito tem força de lei nos limites da questão principal expressamente decidida.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dirty="0">
                <a:solidFill>
                  <a:srgbClr val="000000"/>
                </a:solidFill>
                <a:latin typeface="+mj-lt"/>
              </a:rPr>
              <a:t>§ 1° O disposto no caput aplica-se à </a:t>
            </a:r>
            <a:r>
              <a:rPr lang="pt-BR" altLang="pt-BR" sz="2025" u="sng" dirty="0">
                <a:solidFill>
                  <a:srgbClr val="000000"/>
                </a:solidFill>
                <a:latin typeface="+mj-lt"/>
              </a:rPr>
              <a:t>resolução de questão prejudicial</a:t>
            </a:r>
            <a:r>
              <a:rPr lang="pt-BR" altLang="pt-BR" sz="2025" dirty="0">
                <a:solidFill>
                  <a:srgbClr val="000000"/>
                </a:solidFill>
                <a:latin typeface="+mj-lt"/>
              </a:rPr>
              <a:t>, decidida expressa e incidentemente no processo, se: (...)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025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i="1" dirty="0">
                <a:solidFill>
                  <a:srgbClr val="000000"/>
                </a:solidFill>
                <a:latin typeface="+mj-lt"/>
              </a:rPr>
              <a:t>E a impugnação ao valor da causa?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dirty="0">
                <a:solidFill>
                  <a:srgbClr val="000000"/>
                </a:solidFill>
                <a:latin typeface="+mj-lt"/>
              </a:rPr>
              <a:t>Art. 293. O réu poderá </a:t>
            </a:r>
            <a:r>
              <a:rPr lang="pt-BR" altLang="pt-BR" sz="2025" u="sng" dirty="0">
                <a:solidFill>
                  <a:srgbClr val="000000"/>
                </a:solidFill>
                <a:latin typeface="+mj-lt"/>
              </a:rPr>
              <a:t>impugnar, em preliminar da contestação</a:t>
            </a:r>
            <a:r>
              <a:rPr lang="pt-BR" altLang="pt-BR" sz="2025" dirty="0">
                <a:solidFill>
                  <a:srgbClr val="000000"/>
                </a:solidFill>
                <a:latin typeface="+mj-lt"/>
              </a:rPr>
              <a:t>, o </a:t>
            </a:r>
            <a:r>
              <a:rPr lang="pt-BR" altLang="pt-BR" sz="2025" u="sng" dirty="0">
                <a:solidFill>
                  <a:srgbClr val="000000"/>
                </a:solidFill>
                <a:latin typeface="+mj-lt"/>
              </a:rPr>
              <a:t>valor atribuído à causa pelo autor</a:t>
            </a:r>
            <a:r>
              <a:rPr lang="pt-BR" altLang="pt-BR" sz="2025" dirty="0">
                <a:solidFill>
                  <a:srgbClr val="000000"/>
                </a:solidFill>
                <a:latin typeface="+mj-lt"/>
              </a:rPr>
              <a:t>, sob pena de preclusão, e o juiz decidirá a respeito, impondo, se for o caso, a complementação das custas.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025" dirty="0">
              <a:solidFill>
                <a:srgbClr val="000000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025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7359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>
            <a:extLst>
              <a:ext uri="{FF2B5EF4-FFF2-40B4-BE49-F238E27FC236}">
                <a16:creationId xmlns:a16="http://schemas.microsoft.com/office/drawing/2014/main" id="{0E6C5752-52D3-4126-98E0-2A4A472DE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322786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i="1" dirty="0">
                <a:solidFill>
                  <a:srgbClr val="000000"/>
                </a:solidFill>
                <a:latin typeface="+mj-lt"/>
              </a:rPr>
              <a:t>E a impugnação à justiça gratuita?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Art. 100.  Deferido o pedido, a parte contrária poderá oferecer </a:t>
            </a:r>
            <a:r>
              <a:rPr lang="pt-BR" altLang="pt-BR" sz="2800" u="sng" dirty="0">
                <a:solidFill>
                  <a:srgbClr val="000000"/>
                </a:solidFill>
                <a:latin typeface="+mj-lt"/>
              </a:rPr>
              <a:t>impugnação na contestação, na réplica, nas contrarrazões de recurso</a:t>
            </a: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 ou, nos casos de pedido superveniente ou formulado por terceiro, por meio de </a:t>
            </a:r>
            <a:r>
              <a:rPr lang="pt-BR" altLang="pt-BR" sz="2800" u="sng" dirty="0">
                <a:solidFill>
                  <a:srgbClr val="000000"/>
                </a:solidFill>
                <a:latin typeface="+mj-lt"/>
              </a:rPr>
              <a:t>petição simples</a:t>
            </a: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, a ser apresentada no prazo de 15 (quinze) dias, nos autos do próprio processo, sem suspensão de seu curso.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025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79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-830" y="21792"/>
            <a:ext cx="9153456" cy="814920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814920"/>
              <a:gd name="connsiteX1" fmla="*/ 9144830 w 9144830"/>
              <a:gd name="connsiteY1" fmla="*/ 0 h 814920"/>
              <a:gd name="connsiteX2" fmla="*/ 9144829 w 9144830"/>
              <a:gd name="connsiteY2" fmla="*/ 357720 h 814920"/>
              <a:gd name="connsiteX3" fmla="*/ 831 w 9144830"/>
              <a:gd name="connsiteY3" fmla="*/ 814920 h 814920"/>
              <a:gd name="connsiteX4" fmla="*/ 830 w 9144830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  <a:gd name="connsiteX0" fmla="*/ 830 w 9153456"/>
              <a:gd name="connsiteY0" fmla="*/ 0 h 814920"/>
              <a:gd name="connsiteX1" fmla="*/ 9144830 w 9153456"/>
              <a:gd name="connsiteY1" fmla="*/ 0 h 814920"/>
              <a:gd name="connsiteX2" fmla="*/ 9153456 w 9153456"/>
              <a:gd name="connsiteY2" fmla="*/ 159312 h 814920"/>
              <a:gd name="connsiteX3" fmla="*/ 831 w 9153456"/>
              <a:gd name="connsiteY3" fmla="*/ 814920 h 814920"/>
              <a:gd name="connsiteX4" fmla="*/ 830 w 9153456"/>
              <a:gd name="connsiteY4" fmla="*/ 0 h 81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814920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40072"/>
                  <a:pt x="9153456" y="159312"/>
                </a:cubicBezTo>
                <a:cubicBezTo>
                  <a:pt x="5945868" y="65093"/>
                  <a:pt x="1284729" y="111102"/>
                  <a:pt x="831" y="814920"/>
                </a:cubicBezTo>
                <a:cubicBezTo>
                  <a:pt x="3706" y="485770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3"/>
          <p:cNvSpPr/>
          <p:nvPr/>
        </p:nvSpPr>
        <p:spPr>
          <a:xfrm rot="10800000">
            <a:off x="-5191" y="5145932"/>
            <a:ext cx="9153456" cy="1712068"/>
          </a:xfrm>
          <a:custGeom>
            <a:avLst/>
            <a:gdLst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0 w 9144000"/>
              <a:gd name="connsiteY3" fmla="*/ 1556792 h 1556792"/>
              <a:gd name="connsiteX4" fmla="*/ 0 w 9144000"/>
              <a:gd name="connsiteY4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556792"/>
              <a:gd name="connsiteX1" fmla="*/ 9144000 w 9144000"/>
              <a:gd name="connsiteY1" fmla="*/ 0 h 1556792"/>
              <a:gd name="connsiteX2" fmla="*/ 9144000 w 9144000"/>
              <a:gd name="connsiteY2" fmla="*/ 1556792 h 1556792"/>
              <a:gd name="connsiteX3" fmla="*/ 4649638 w 9144000"/>
              <a:gd name="connsiteY3" fmla="*/ 1552755 h 1556792"/>
              <a:gd name="connsiteX4" fmla="*/ 0 w 9144000"/>
              <a:gd name="connsiteY4" fmla="*/ 1556792 h 1556792"/>
              <a:gd name="connsiteX5" fmla="*/ 0 w 9144000"/>
              <a:gd name="connsiteY5" fmla="*/ 0 h 1556792"/>
              <a:gd name="connsiteX0" fmla="*/ 0 w 9144000"/>
              <a:gd name="connsiteY0" fmla="*/ 0 h 1983505"/>
              <a:gd name="connsiteX1" fmla="*/ 9144000 w 9144000"/>
              <a:gd name="connsiteY1" fmla="*/ 0 h 1983505"/>
              <a:gd name="connsiteX2" fmla="*/ 9144000 w 9144000"/>
              <a:gd name="connsiteY2" fmla="*/ 1556792 h 1983505"/>
              <a:gd name="connsiteX3" fmla="*/ 4649638 w 9144000"/>
              <a:gd name="connsiteY3" fmla="*/ 1552755 h 1983505"/>
              <a:gd name="connsiteX4" fmla="*/ 0 w 9144000"/>
              <a:gd name="connsiteY4" fmla="*/ 1556792 h 1983505"/>
              <a:gd name="connsiteX5" fmla="*/ 0 w 9144000"/>
              <a:gd name="connsiteY5" fmla="*/ 0 h 1983505"/>
              <a:gd name="connsiteX0" fmla="*/ 0 w 9144000"/>
              <a:gd name="connsiteY0" fmla="*/ 0 h 2156033"/>
              <a:gd name="connsiteX1" fmla="*/ 9144000 w 9144000"/>
              <a:gd name="connsiteY1" fmla="*/ 0 h 2156033"/>
              <a:gd name="connsiteX2" fmla="*/ 9144000 w 9144000"/>
              <a:gd name="connsiteY2" fmla="*/ 1556792 h 2156033"/>
              <a:gd name="connsiteX3" fmla="*/ 4649638 w 9144000"/>
              <a:gd name="connsiteY3" fmla="*/ 1552755 h 2156033"/>
              <a:gd name="connsiteX4" fmla="*/ 0 w 9144000"/>
              <a:gd name="connsiteY4" fmla="*/ 1556792 h 2156033"/>
              <a:gd name="connsiteX5" fmla="*/ 0 w 9144000"/>
              <a:gd name="connsiteY5" fmla="*/ 0 h 2156033"/>
              <a:gd name="connsiteX0" fmla="*/ 0 w 9152626"/>
              <a:gd name="connsiteY0" fmla="*/ 0 h 2156033"/>
              <a:gd name="connsiteX1" fmla="*/ 9144000 w 9152626"/>
              <a:gd name="connsiteY1" fmla="*/ 0 h 2156033"/>
              <a:gd name="connsiteX2" fmla="*/ 9152626 w 9152626"/>
              <a:gd name="connsiteY2" fmla="*/ 538875 h 2156033"/>
              <a:gd name="connsiteX3" fmla="*/ 4649638 w 9152626"/>
              <a:gd name="connsiteY3" fmla="*/ 1552755 h 2156033"/>
              <a:gd name="connsiteX4" fmla="*/ 0 w 9152626"/>
              <a:gd name="connsiteY4" fmla="*/ 1556792 h 2156033"/>
              <a:gd name="connsiteX5" fmla="*/ 0 w 9152626"/>
              <a:gd name="connsiteY5" fmla="*/ 0 h 2156033"/>
              <a:gd name="connsiteX0" fmla="*/ 8626 w 9161252"/>
              <a:gd name="connsiteY0" fmla="*/ 0 h 2036837"/>
              <a:gd name="connsiteX1" fmla="*/ 9152626 w 9161252"/>
              <a:gd name="connsiteY1" fmla="*/ 0 h 2036837"/>
              <a:gd name="connsiteX2" fmla="*/ 9161252 w 9161252"/>
              <a:gd name="connsiteY2" fmla="*/ 538875 h 2036837"/>
              <a:gd name="connsiteX3" fmla="*/ 4658264 w 9161252"/>
              <a:gd name="connsiteY3" fmla="*/ 1552755 h 2036837"/>
              <a:gd name="connsiteX4" fmla="*/ 0 w 9161252"/>
              <a:gd name="connsiteY4" fmla="*/ 987449 h 2036837"/>
              <a:gd name="connsiteX5" fmla="*/ 8626 w 9161252"/>
              <a:gd name="connsiteY5" fmla="*/ 0 h 2036837"/>
              <a:gd name="connsiteX0" fmla="*/ 8626 w 9161252"/>
              <a:gd name="connsiteY0" fmla="*/ 0 h 1001184"/>
              <a:gd name="connsiteX1" fmla="*/ 9152626 w 9161252"/>
              <a:gd name="connsiteY1" fmla="*/ 0 h 1001184"/>
              <a:gd name="connsiteX2" fmla="*/ 9161252 w 9161252"/>
              <a:gd name="connsiteY2" fmla="*/ 538875 h 1001184"/>
              <a:gd name="connsiteX3" fmla="*/ 0 w 9161252"/>
              <a:gd name="connsiteY3" fmla="*/ 987449 h 1001184"/>
              <a:gd name="connsiteX4" fmla="*/ 8626 w 9161252"/>
              <a:gd name="connsiteY4" fmla="*/ 0 h 1001184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61252"/>
              <a:gd name="connsiteY0" fmla="*/ 0 h 987449"/>
              <a:gd name="connsiteX1" fmla="*/ 9152626 w 9161252"/>
              <a:gd name="connsiteY1" fmla="*/ 0 h 987449"/>
              <a:gd name="connsiteX2" fmla="*/ 9161252 w 9161252"/>
              <a:gd name="connsiteY2" fmla="*/ 538875 h 987449"/>
              <a:gd name="connsiteX3" fmla="*/ 0 w 9161252"/>
              <a:gd name="connsiteY3" fmla="*/ 987449 h 987449"/>
              <a:gd name="connsiteX4" fmla="*/ 8626 w 9161252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626 w 9152626"/>
              <a:gd name="connsiteY0" fmla="*/ 0 h 987449"/>
              <a:gd name="connsiteX1" fmla="*/ 9152626 w 9152626"/>
              <a:gd name="connsiteY1" fmla="*/ 0 h 987449"/>
              <a:gd name="connsiteX2" fmla="*/ 9152625 w 9152626"/>
              <a:gd name="connsiteY2" fmla="*/ 357720 h 987449"/>
              <a:gd name="connsiteX3" fmla="*/ 0 w 9152626"/>
              <a:gd name="connsiteY3" fmla="*/ 987449 h 987449"/>
              <a:gd name="connsiteX4" fmla="*/ 8626 w 9152626"/>
              <a:gd name="connsiteY4" fmla="*/ 0 h 987449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099592"/>
              <a:gd name="connsiteX1" fmla="*/ 9144830 w 9144830"/>
              <a:gd name="connsiteY1" fmla="*/ 0 h 1099592"/>
              <a:gd name="connsiteX2" fmla="*/ 9144829 w 9144830"/>
              <a:gd name="connsiteY2" fmla="*/ 357720 h 1099592"/>
              <a:gd name="connsiteX3" fmla="*/ 831 w 9144830"/>
              <a:gd name="connsiteY3" fmla="*/ 1099592 h 1099592"/>
              <a:gd name="connsiteX4" fmla="*/ 830 w 9144830"/>
              <a:gd name="connsiteY4" fmla="*/ 0 h 1099592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44830"/>
              <a:gd name="connsiteY0" fmla="*/ 0 h 1712068"/>
              <a:gd name="connsiteX1" fmla="*/ 9144830 w 9144830"/>
              <a:gd name="connsiteY1" fmla="*/ 0 h 1712068"/>
              <a:gd name="connsiteX2" fmla="*/ 9144829 w 9144830"/>
              <a:gd name="connsiteY2" fmla="*/ 357720 h 1712068"/>
              <a:gd name="connsiteX3" fmla="*/ 831 w 9144830"/>
              <a:gd name="connsiteY3" fmla="*/ 1712068 h 1712068"/>
              <a:gd name="connsiteX4" fmla="*/ 830 w 9144830"/>
              <a:gd name="connsiteY4" fmla="*/ 0 h 1712068"/>
              <a:gd name="connsiteX0" fmla="*/ 830 w 9162082"/>
              <a:gd name="connsiteY0" fmla="*/ 0 h 1712068"/>
              <a:gd name="connsiteX1" fmla="*/ 9144830 w 9162082"/>
              <a:gd name="connsiteY1" fmla="*/ 0 h 1712068"/>
              <a:gd name="connsiteX2" fmla="*/ 9162082 w 9162082"/>
              <a:gd name="connsiteY2" fmla="*/ 254203 h 1712068"/>
              <a:gd name="connsiteX3" fmla="*/ 831 w 9162082"/>
              <a:gd name="connsiteY3" fmla="*/ 1712068 h 1712068"/>
              <a:gd name="connsiteX4" fmla="*/ 830 w 9162082"/>
              <a:gd name="connsiteY4" fmla="*/ 0 h 1712068"/>
              <a:gd name="connsiteX0" fmla="*/ 830 w 9153456"/>
              <a:gd name="connsiteY0" fmla="*/ 0 h 1712068"/>
              <a:gd name="connsiteX1" fmla="*/ 9144830 w 9153456"/>
              <a:gd name="connsiteY1" fmla="*/ 0 h 1712068"/>
              <a:gd name="connsiteX2" fmla="*/ 9153456 w 9153456"/>
              <a:gd name="connsiteY2" fmla="*/ 211071 h 1712068"/>
              <a:gd name="connsiteX3" fmla="*/ 831 w 9153456"/>
              <a:gd name="connsiteY3" fmla="*/ 1712068 h 1712068"/>
              <a:gd name="connsiteX4" fmla="*/ 830 w 9153456"/>
              <a:gd name="connsiteY4" fmla="*/ 0 h 1712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3456" h="1712068">
                <a:moveTo>
                  <a:pt x="830" y="0"/>
                </a:moveTo>
                <a:lnTo>
                  <a:pt x="9144830" y="0"/>
                </a:lnTo>
                <a:cubicBezTo>
                  <a:pt x="9144830" y="119240"/>
                  <a:pt x="9153456" y="91831"/>
                  <a:pt x="9153456" y="211071"/>
                </a:cubicBezTo>
                <a:cubicBezTo>
                  <a:pt x="5980373" y="21962"/>
                  <a:pt x="1716050" y="249126"/>
                  <a:pt x="831" y="1712068"/>
                </a:cubicBezTo>
                <a:cubicBezTo>
                  <a:pt x="3706" y="1382918"/>
                  <a:pt x="-2045" y="329150"/>
                  <a:pt x="8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654197" y="908720"/>
            <a:ext cx="715816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Roteiro da exposição:</a:t>
            </a:r>
          </a:p>
          <a:p>
            <a:pPr algn="just"/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Introdução;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Defesa do réu;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Objetivo e matérias da contestação;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Intervenção de terceiros provocada pelo réu;</a:t>
            </a:r>
          </a:p>
          <a:p>
            <a:pPr algn="just"/>
            <a:r>
              <a:rPr lang="pt-BR" sz="2400" dirty="0">
                <a:latin typeface="Arial" pitchFamily="34" charset="0"/>
                <a:cs typeface="Arial" pitchFamily="34" charset="0"/>
              </a:rPr>
              <a:t>- Outros aspectos relativos à contestação.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B248D09D-DAB9-44D2-8399-06428C6D4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70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3" y="185738"/>
            <a:ext cx="8782050" cy="644366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pt-BR" sz="2400" dirty="0">
                <a:latin typeface="HelveticaNeueLT Std Blk Ext"/>
              </a:rPr>
              <a:t>MOMENTO PARA REQUERER O BENEFÍCIO E INDEFERIMENTO</a:t>
            </a:r>
            <a:br>
              <a:rPr lang="pt-BR" sz="2400" dirty="0">
                <a:latin typeface="HelveticaNeueLT Std Blk Ext"/>
              </a:rPr>
            </a:br>
            <a:br>
              <a:rPr lang="pt-BR" sz="2400" dirty="0">
                <a:latin typeface="HelveticaNeueLT Std Blk Ext"/>
              </a:rPr>
            </a:br>
            <a:r>
              <a:rPr lang="pt-BR" sz="2400" dirty="0">
                <a:latin typeface="HelveticaNeueLT Std Blk Ext"/>
              </a:rPr>
              <a:t>“CPC Art. 99.  O pedido de gratuidade da justiça pode ser formulado na </a:t>
            </a:r>
            <a:r>
              <a:rPr lang="pt-BR" sz="2400" u="sng" dirty="0">
                <a:latin typeface="HelveticaNeueLT Std Blk Ext"/>
              </a:rPr>
              <a:t>PETIÇÃO INICIAL, na CONTESTAÇÃO, na PETIÇÃO PARA INGRESSO DE TERCEIRO no processo ou em RECURSO</a:t>
            </a:r>
            <a:r>
              <a:rPr lang="pt-BR" sz="2400" dirty="0">
                <a:latin typeface="HelveticaNeueLT Std Blk Ext"/>
              </a:rPr>
              <a:t>.</a:t>
            </a:r>
            <a:br>
              <a:rPr lang="pt-BR" sz="2400" dirty="0">
                <a:latin typeface="HelveticaNeueLT Std Blk Ext"/>
              </a:rPr>
            </a:br>
            <a:br>
              <a:rPr lang="pt-BR" sz="2400" dirty="0">
                <a:latin typeface="HelveticaNeueLT Std Blk Ext"/>
              </a:rPr>
            </a:br>
            <a:r>
              <a:rPr lang="pt-BR" sz="2400" dirty="0">
                <a:latin typeface="HelveticaNeueLT Std Blk Ext"/>
              </a:rPr>
              <a:t>§ 1</a:t>
            </a:r>
            <a:r>
              <a:rPr lang="pt-BR" sz="2400" u="sng" baseline="30000" dirty="0">
                <a:latin typeface="HelveticaNeueLT Std Blk Ext"/>
              </a:rPr>
              <a:t>o</a:t>
            </a:r>
            <a:r>
              <a:rPr lang="pt-BR" sz="2400" dirty="0">
                <a:latin typeface="HelveticaNeueLT Std Blk Ext"/>
              </a:rPr>
              <a:t> SE SUPERVENIENTE À PRIMEIRA MANIFESTAÇÃO da parte na instância, </a:t>
            </a:r>
            <a:r>
              <a:rPr lang="pt-BR" sz="2400" u="sng" dirty="0">
                <a:latin typeface="HelveticaNeueLT Std Blk Ext"/>
              </a:rPr>
              <a:t>O PEDIDO PODERÁ SER FORMULADO POR PETIÇÃO SIMPLES</a:t>
            </a:r>
            <a:r>
              <a:rPr lang="pt-BR" sz="2400" dirty="0">
                <a:latin typeface="HelveticaNeueLT Std Blk Ext"/>
              </a:rPr>
              <a:t>, nos autos do próprio processo, e não suspenderá seu curso.</a:t>
            </a:r>
            <a:br>
              <a:rPr lang="pt-BR" sz="2400" dirty="0">
                <a:latin typeface="HelveticaNeueLT Std Blk Ext"/>
              </a:rPr>
            </a:br>
            <a:br>
              <a:rPr lang="pt-BR" sz="2400" dirty="0">
                <a:latin typeface="HelveticaNeueLT Std Blk Ext"/>
              </a:rPr>
            </a:br>
            <a:r>
              <a:rPr lang="pt-BR" sz="2400" dirty="0">
                <a:latin typeface="HelveticaNeueLT Std Blk Ext"/>
              </a:rPr>
              <a:t>§ 2</a:t>
            </a:r>
            <a:r>
              <a:rPr lang="pt-BR" sz="2400" u="sng" baseline="30000" dirty="0">
                <a:latin typeface="HelveticaNeueLT Std Blk Ext"/>
              </a:rPr>
              <a:t>o</a:t>
            </a:r>
            <a:r>
              <a:rPr lang="pt-BR" sz="2400" dirty="0">
                <a:latin typeface="HelveticaNeueLT Std Blk Ext"/>
              </a:rPr>
              <a:t> </a:t>
            </a:r>
            <a:r>
              <a:rPr lang="pt-BR" sz="2400" u="sng" dirty="0">
                <a:latin typeface="HelveticaNeueLT Std Blk Ext"/>
              </a:rPr>
              <a:t>O juiz somente poderá indeferir o pedido se houver nos autos elementos que evidenciem a falta dos pressupostos legais para a concessão de gratuidade</a:t>
            </a:r>
            <a:r>
              <a:rPr lang="pt-BR" sz="2400" dirty="0">
                <a:latin typeface="HelveticaNeueLT Std Blk Ext"/>
              </a:rPr>
              <a:t>, devendo, antes de indeferir o pedido, determinar à parte a comprovação do preenchimento dos referidos pressupostos.</a:t>
            </a:r>
            <a:br>
              <a:rPr lang="pt-BR" sz="2700" dirty="0"/>
            </a:br>
            <a:endParaRPr lang="pt-BR" sz="2700" dirty="0"/>
          </a:p>
        </p:txBody>
      </p:sp>
    </p:spTree>
    <p:extLst>
      <p:ext uri="{BB962C8B-B14F-4D97-AF65-F5344CB8AC3E}">
        <p14:creationId xmlns:p14="http://schemas.microsoft.com/office/powerpoint/2010/main" val="24766618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313" y="130175"/>
            <a:ext cx="8851900" cy="654367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pt-BR" sz="2400" dirty="0">
                <a:latin typeface="HelveticaNeueLT Std Blk Ext" panose="020B0A07040502030204"/>
              </a:rPr>
              <a:t>IMPUGNAÇÃO PELA PARTE CONTRÁRIA</a:t>
            </a:r>
            <a:br>
              <a:rPr lang="pt-BR" sz="2400" dirty="0">
                <a:latin typeface="HelveticaNeueLT Std Blk Ext" panose="020B0A07040502030204"/>
              </a:rPr>
            </a:br>
            <a:br>
              <a:rPr lang="pt-BR" sz="2400" dirty="0">
                <a:latin typeface="HelveticaNeueLT Std Blk Ext" panose="020B0A07040502030204"/>
              </a:rPr>
            </a:br>
            <a:r>
              <a:rPr lang="pt-BR" sz="2400" dirty="0">
                <a:latin typeface="HelveticaNeueLT Std Blk Ext" panose="020B0A07040502030204"/>
              </a:rPr>
              <a:t>- DEPENDE DO MOMENTO DA CONCESSÃO:</a:t>
            </a:r>
            <a:br>
              <a:rPr lang="pt-BR" sz="2400" dirty="0">
                <a:latin typeface="HelveticaNeueLT Std Blk Ext" panose="020B0A07040502030204"/>
              </a:rPr>
            </a:br>
            <a:r>
              <a:rPr lang="pt-BR" sz="2400" dirty="0">
                <a:latin typeface="HelveticaNeueLT Std Blk Ext" panose="020B0A07040502030204"/>
              </a:rPr>
              <a:t>- CONTESTAÇÃO (CONCENTRAÇÃO DA DEFESA)</a:t>
            </a:r>
            <a:br>
              <a:rPr lang="pt-BR" sz="2400" dirty="0">
                <a:latin typeface="HelveticaNeueLT Std Blk Ext" panose="020B0A07040502030204"/>
              </a:rPr>
            </a:br>
            <a:r>
              <a:rPr lang="pt-BR" sz="2400" dirty="0">
                <a:latin typeface="HelveticaNeueLT Std Blk Ext" panose="020B0A07040502030204"/>
              </a:rPr>
              <a:t>- RÉPLICA</a:t>
            </a:r>
            <a:br>
              <a:rPr lang="pt-BR" sz="2400" dirty="0">
                <a:latin typeface="HelveticaNeueLT Std Blk Ext" panose="020B0A07040502030204"/>
              </a:rPr>
            </a:br>
            <a:r>
              <a:rPr lang="pt-BR" sz="2400" dirty="0">
                <a:latin typeface="HelveticaNeueLT Std Blk Ext" panose="020B0A07040502030204"/>
              </a:rPr>
              <a:t>- CONTRARRAZÕES RECURSAIS</a:t>
            </a:r>
            <a:br>
              <a:rPr lang="pt-BR" sz="2400" dirty="0">
                <a:latin typeface="HelveticaNeueLT Std Blk Ext" panose="020B0A07040502030204"/>
              </a:rPr>
            </a:br>
            <a:r>
              <a:rPr lang="pt-BR" sz="2400" dirty="0">
                <a:latin typeface="HelveticaNeueLT Std Blk Ext" panose="020B0A07040502030204"/>
              </a:rPr>
              <a:t>- PETIÇÃO SIMPLES</a:t>
            </a:r>
            <a:br>
              <a:rPr lang="pt-BR" sz="2400" dirty="0">
                <a:latin typeface="HelveticaNeueLT Std Blk Ext" panose="020B0A07040502030204"/>
              </a:rPr>
            </a:br>
            <a:br>
              <a:rPr lang="pt-BR" sz="2400" dirty="0">
                <a:latin typeface="HelveticaNeueLT Std Blk Ext" panose="020B0A07040502030204"/>
              </a:rPr>
            </a:br>
            <a:r>
              <a:rPr lang="pt-BR" sz="2400" dirty="0">
                <a:latin typeface="HelveticaNeueLT Std Blk Ext" panose="020B0A07040502030204"/>
              </a:rPr>
              <a:t>Art. 100.  Deferido o pedido, a parte contrária poderá oferecer impugnação na contestação, na réplica, nas contrarrazões de recurso ou, nos casos de pedido superveniente ou formulado por terceiro, por meio de petição simples, a ser apresentada no prazo de 15 (quinze) dias, nos autos do próprio processo, sem suspensão de seu curso.</a:t>
            </a:r>
            <a:br>
              <a:rPr lang="pt-BR" sz="2400" dirty="0">
                <a:latin typeface="HelveticaNeueLT Std Blk Ext" panose="020B0A07040502030204"/>
              </a:rPr>
            </a:br>
            <a:r>
              <a:rPr lang="pt-BR" sz="2400" dirty="0">
                <a:latin typeface="HelveticaNeueLT Std Blk Ext" panose="020B0A07040502030204"/>
              </a:rPr>
              <a:t>Parágrafo único.  Revogado o benefício, a parte arcará com as despesas processuais que tiver deixado de adiantar e pagará, em caso de má-fé, até o décuplo de seu valor a título de multa, que será revertida em benefício da Fazenda Pública estadual ou federal e poderá ser inscrita em dívida ativa.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97911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2E984DF6-742D-4048-A059-13ADD2154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214439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b="1" dirty="0">
                <a:solidFill>
                  <a:srgbClr val="000000"/>
                </a:solidFill>
              </a:rPr>
              <a:t>Em síntese</a:t>
            </a:r>
            <a:r>
              <a:rPr lang="pt-BR" altLang="pt-BR" sz="2025" dirty="0">
                <a:solidFill>
                  <a:srgbClr val="000000"/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025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dirty="0">
                <a:solidFill>
                  <a:srgbClr val="000000"/>
                </a:solidFill>
              </a:rPr>
              <a:t>O que o réu pode fazer no prazo de defesa?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025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dirty="0">
                <a:solidFill>
                  <a:srgbClr val="000000"/>
                </a:solidFill>
              </a:rPr>
              <a:t>Contestação (praticamente tudo) +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pt-BR" altLang="pt-BR" sz="2025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pt-BR" altLang="pt-BR" sz="2025" dirty="0">
                <a:solidFill>
                  <a:srgbClr val="000000"/>
                </a:solidFill>
              </a:rPr>
              <a:t>petição específica de impedimento / suspeição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en-US" sz="2025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04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2E984DF6-742D-4048-A059-13ADD2154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214439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25" b="1" dirty="0">
                <a:solidFill>
                  <a:srgbClr val="000000"/>
                </a:solidFill>
              </a:rPr>
              <a:t>Forma.</a:t>
            </a:r>
            <a:r>
              <a:rPr lang="pt-BR" altLang="en-US" sz="2025" dirty="0">
                <a:solidFill>
                  <a:srgbClr val="000000"/>
                </a:solidFill>
              </a:rPr>
              <a:t> A contestação deve trazer (base: CPC, 319):</a:t>
            </a: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en-US" sz="2025" dirty="0">
                <a:solidFill>
                  <a:srgbClr val="000000"/>
                </a:solidFill>
              </a:rPr>
              <a:t> endereçamento (I);</a:t>
            </a: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en-US" sz="2025" dirty="0">
                <a:solidFill>
                  <a:srgbClr val="000000"/>
                </a:solidFill>
              </a:rPr>
              <a:t> nome das partes (II – qualificação);</a:t>
            </a: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en-US" sz="2025" dirty="0">
                <a:solidFill>
                  <a:srgbClr val="000000"/>
                </a:solidFill>
              </a:rPr>
              <a:t> argumentos de defesa (III – preliminar e mérito);</a:t>
            </a: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en-US" sz="2025" dirty="0">
                <a:solidFill>
                  <a:srgbClr val="000000"/>
                </a:solidFill>
              </a:rPr>
              <a:t> requerimento de provas (VI, e art. 336, parte final);</a:t>
            </a: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en-US" sz="2025" dirty="0">
                <a:solidFill>
                  <a:srgbClr val="000000"/>
                </a:solidFill>
              </a:rPr>
              <a:t> conclusão (IV – pela extinção / emenda / remessa dos autos / improcedência do pedido; condenação no ônus da sucumbência);</a:t>
            </a:r>
          </a:p>
          <a:p>
            <a:pPr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en-US" sz="2025" dirty="0">
                <a:solidFill>
                  <a:srgbClr val="000000"/>
                </a:solidFill>
              </a:rPr>
              <a:t> requerimento de juntada de procuração / custas.</a:t>
            </a:r>
          </a:p>
        </p:txBody>
      </p:sp>
    </p:spTree>
    <p:extLst>
      <p:ext uri="{BB962C8B-B14F-4D97-AF65-F5344CB8AC3E}">
        <p14:creationId xmlns:p14="http://schemas.microsoft.com/office/powerpoint/2010/main" val="331693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07F49B1D-D883-4CCF-9243-900A2A2B0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107283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en-US" sz="3000">
                <a:solidFill>
                  <a:srgbClr val="000000"/>
                </a:solidFill>
              </a:rPr>
              <a:t>Perguntas (petição inicial):</a:t>
            </a:r>
          </a:p>
          <a:p>
            <a:pPr algn="just" eaLnBrk="1" hangingPunct="1"/>
            <a:endParaRPr lang="pt-BR" altLang="en-US" sz="3000" b="1" i="1">
              <a:solidFill>
                <a:srgbClr val="000000"/>
              </a:solidFill>
            </a:endParaRP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QUEM? (legitimidade ativa)</a:t>
            </a:r>
            <a:endParaRPr lang="pt-BR" altLang="en-US" sz="3000" b="1" i="1">
              <a:solidFill>
                <a:srgbClr val="000000"/>
              </a:solidFill>
            </a:endParaRP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O QUE QUER? (pedido a ser formulado)</a:t>
            </a:r>
            <a:endParaRPr lang="pt-BR" altLang="en-US" sz="3000" b="1" i="1">
              <a:solidFill>
                <a:srgbClr val="000000"/>
              </a:solidFill>
            </a:endParaRP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CONTRA QUEM? (legitimidade passiva)</a:t>
            </a:r>
            <a:endParaRPr lang="pt-BR" altLang="en-US" sz="3000" b="1" i="1">
              <a:solidFill>
                <a:srgbClr val="000000"/>
              </a:solidFill>
            </a:endParaRP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POR QUÊ? (causa de pedir)</a:t>
            </a:r>
            <a:endParaRPr lang="pt-BR" altLang="en-US" sz="3000" b="1" i="1">
              <a:solidFill>
                <a:srgbClr val="000000"/>
              </a:solidFill>
            </a:endParaRP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COMO? (processo / procedimento)</a:t>
            </a:r>
            <a:endParaRPr lang="pt-BR" altLang="en-US" sz="3000" b="1" i="1">
              <a:solidFill>
                <a:srgbClr val="000000"/>
              </a:solidFill>
            </a:endParaRP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ONDE? (competência)</a:t>
            </a:r>
          </a:p>
        </p:txBody>
      </p:sp>
    </p:spTree>
    <p:extLst>
      <p:ext uri="{BB962C8B-B14F-4D97-AF65-F5344CB8AC3E}">
        <p14:creationId xmlns:p14="http://schemas.microsoft.com/office/powerpoint/2010/main" val="150167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C4FC8303-81EE-4F8C-B1EB-7EE1A5057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107283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en-US" sz="3000">
                <a:solidFill>
                  <a:srgbClr val="000000"/>
                </a:solidFill>
              </a:rPr>
              <a:t>Perguntas (contestação):</a:t>
            </a:r>
          </a:p>
          <a:p>
            <a:pPr algn="just" eaLnBrk="1" hangingPunct="1"/>
            <a:endParaRPr lang="pt-BR" altLang="en-US" sz="3000" b="1" i="1">
              <a:solidFill>
                <a:srgbClr val="000000"/>
              </a:solidFill>
            </a:endParaRP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Quem são as partes?</a:t>
            </a: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Qual o endereçamento?</a:t>
            </a: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Quais os argumentos de defesa?</a:t>
            </a: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Preliminar ou mérito?</a:t>
            </a: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Qual a conclusão da peça?</a:t>
            </a:r>
          </a:p>
          <a:p>
            <a:pPr algn="just" eaLnBrk="1" hangingPunct="1">
              <a:buFontTx/>
              <a:buChar char="•"/>
            </a:pPr>
            <a:r>
              <a:rPr lang="pt-BR" altLang="en-US" sz="3000">
                <a:solidFill>
                  <a:srgbClr val="000000"/>
                </a:solidFill>
              </a:rPr>
              <a:t> Quais formalidades não devem ser esquecidas?</a:t>
            </a:r>
          </a:p>
        </p:txBody>
      </p:sp>
    </p:spTree>
    <p:extLst>
      <p:ext uri="{BB962C8B-B14F-4D97-AF65-F5344CB8AC3E}">
        <p14:creationId xmlns:p14="http://schemas.microsoft.com/office/powerpoint/2010/main" val="296033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1933AA60-9436-407C-B734-BF28FDDA3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269208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100" dirty="0">
                <a:solidFill>
                  <a:srgbClr val="000000"/>
                </a:solidFill>
              </a:rPr>
              <a:t>Distinção entre </a:t>
            </a:r>
            <a:r>
              <a:rPr lang="pt-BR" altLang="en-US" sz="2100" u="sng" dirty="0">
                <a:solidFill>
                  <a:srgbClr val="000000"/>
                </a:solidFill>
              </a:rPr>
              <a:t>preliminares e mérito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en-US" sz="2100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2100" dirty="0">
                <a:solidFill>
                  <a:srgbClr val="FF0000"/>
                </a:solidFill>
              </a:rPr>
              <a:t>Exemplo 1</a:t>
            </a:r>
            <a:r>
              <a:rPr lang="pt-BR" altLang="en-US" sz="2100" dirty="0">
                <a:solidFill>
                  <a:srgbClr val="000000"/>
                </a:solidFill>
              </a:rPr>
              <a:t>: Ação de alimentos da filha, representada pela mãe, em face do pai:</a:t>
            </a:r>
          </a:p>
          <a:p>
            <a:pPr eaLnBrk="1" hangingPunct="1">
              <a:lnSpc>
                <a:spcPct val="150000"/>
              </a:lnSpc>
            </a:pPr>
            <a:r>
              <a:rPr lang="pt-BR" altLang="en-US" sz="2100" dirty="0">
                <a:solidFill>
                  <a:srgbClr val="000000"/>
                </a:solidFill>
              </a:rPr>
              <a:t>a) ausência de procuração;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100" dirty="0">
                <a:solidFill>
                  <a:srgbClr val="000000"/>
                </a:solidFill>
              </a:rPr>
              <a:t>b) citação inválida;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100" dirty="0">
                <a:solidFill>
                  <a:srgbClr val="000000"/>
                </a:solidFill>
              </a:rPr>
              <a:t>c) desemprego do pai;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100" dirty="0">
                <a:solidFill>
                  <a:srgbClr val="000000"/>
                </a:solidFill>
              </a:rPr>
              <a:t>d) ajuizamento anterior de outra ação de alimentos, ainda em trâmite;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100" dirty="0">
                <a:solidFill>
                  <a:srgbClr val="000000"/>
                </a:solidFill>
              </a:rPr>
              <a:t>e) pagamento da escola da filha, pelo pai;</a:t>
            </a:r>
            <a:endParaRPr lang="pt-BR" altLang="en-US" sz="21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673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3495518B-5D97-4A4D-A010-ECB4174C1E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214439"/>
            <a:ext cx="6535341" cy="453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1950" dirty="0">
                <a:solidFill>
                  <a:srgbClr val="000000"/>
                </a:solidFill>
              </a:rPr>
              <a:t>Distinção entre </a:t>
            </a:r>
            <a:r>
              <a:rPr lang="pt-BR" altLang="en-US" sz="1950" u="sng" dirty="0">
                <a:solidFill>
                  <a:srgbClr val="000000"/>
                </a:solidFill>
              </a:rPr>
              <a:t>preliminares e mérito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en-US" sz="1950" u="sng" dirty="0">
              <a:solidFill>
                <a:srgbClr val="00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1950" dirty="0">
                <a:solidFill>
                  <a:srgbClr val="FF0000"/>
                </a:solidFill>
              </a:rPr>
              <a:t>Exemplo 1</a:t>
            </a:r>
            <a:r>
              <a:rPr lang="pt-BR" altLang="en-US" sz="1950" dirty="0">
                <a:solidFill>
                  <a:srgbClr val="000000"/>
                </a:solidFill>
              </a:rPr>
              <a:t>: Ação de alimentos da filha, representada pela mãe, em face do pai: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1950" dirty="0">
                <a:solidFill>
                  <a:srgbClr val="000000"/>
                </a:solidFill>
              </a:rPr>
              <a:t>a) ausência de procuração </a:t>
            </a:r>
            <a:r>
              <a:rPr lang="pt-BR" altLang="en-US" sz="1950" i="1" dirty="0">
                <a:solidFill>
                  <a:srgbClr val="000000"/>
                </a:solidFill>
              </a:rPr>
              <a:t>(</a:t>
            </a:r>
            <a:r>
              <a:rPr lang="pt-BR" altLang="en-US" sz="1950" i="1" u="sng" dirty="0">
                <a:solidFill>
                  <a:srgbClr val="000000"/>
                </a:solidFill>
              </a:rPr>
              <a:t>preliminar</a:t>
            </a:r>
            <a:r>
              <a:rPr lang="pt-BR" altLang="en-US" sz="1950" i="1" dirty="0">
                <a:solidFill>
                  <a:srgbClr val="000000"/>
                </a:solidFill>
              </a:rPr>
              <a:t> – defeito de representação; 337, IX);</a:t>
            </a:r>
            <a:endParaRPr lang="pt-BR" altLang="en-US" sz="195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1950" dirty="0">
                <a:solidFill>
                  <a:srgbClr val="000000"/>
                </a:solidFill>
              </a:rPr>
              <a:t>b) citação inválida </a:t>
            </a:r>
            <a:r>
              <a:rPr lang="pt-BR" altLang="en-US" sz="1950" i="1" dirty="0">
                <a:solidFill>
                  <a:srgbClr val="000000"/>
                </a:solidFill>
              </a:rPr>
              <a:t>(</a:t>
            </a:r>
            <a:r>
              <a:rPr lang="pt-BR" altLang="en-US" sz="1950" i="1" u="sng" dirty="0">
                <a:solidFill>
                  <a:srgbClr val="000000"/>
                </a:solidFill>
              </a:rPr>
              <a:t>preliminar </a:t>
            </a:r>
            <a:r>
              <a:rPr lang="pt-BR" altLang="en-US" sz="1950" i="1" dirty="0">
                <a:solidFill>
                  <a:srgbClr val="000000"/>
                </a:solidFill>
              </a:rPr>
              <a:t>– nulidade de citação; 337, I)</a:t>
            </a:r>
            <a:r>
              <a:rPr lang="pt-BR" altLang="en-US" sz="1950" dirty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1950" dirty="0">
                <a:solidFill>
                  <a:srgbClr val="000000"/>
                </a:solidFill>
              </a:rPr>
              <a:t>c) desemprego do pai </a:t>
            </a:r>
            <a:r>
              <a:rPr lang="pt-BR" altLang="en-US" sz="1950" i="1" dirty="0">
                <a:solidFill>
                  <a:srgbClr val="000000"/>
                </a:solidFill>
              </a:rPr>
              <a:t>(</a:t>
            </a:r>
            <a:r>
              <a:rPr lang="pt-BR" altLang="en-US" sz="1950" i="1" u="sng" dirty="0">
                <a:solidFill>
                  <a:srgbClr val="000000"/>
                </a:solidFill>
              </a:rPr>
              <a:t>mérito</a:t>
            </a:r>
            <a:r>
              <a:rPr lang="pt-BR" altLang="en-US" sz="1950" i="1" dirty="0">
                <a:solidFill>
                  <a:srgbClr val="000000"/>
                </a:solidFill>
              </a:rPr>
              <a:t>);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1950" dirty="0">
                <a:solidFill>
                  <a:srgbClr val="000000"/>
                </a:solidFill>
              </a:rPr>
              <a:t>d) ajuizamento anterior de outra ação de alimentos, ainda em trâmite </a:t>
            </a:r>
            <a:r>
              <a:rPr lang="pt-BR" altLang="en-US" sz="1950" i="1" dirty="0">
                <a:solidFill>
                  <a:srgbClr val="000000"/>
                </a:solidFill>
              </a:rPr>
              <a:t>(</a:t>
            </a:r>
            <a:r>
              <a:rPr lang="pt-BR" altLang="en-US" sz="1950" i="1" u="sng" dirty="0">
                <a:solidFill>
                  <a:srgbClr val="000000"/>
                </a:solidFill>
              </a:rPr>
              <a:t>preliminar </a:t>
            </a:r>
            <a:r>
              <a:rPr lang="pt-BR" altLang="en-US" sz="1950" i="1" dirty="0">
                <a:solidFill>
                  <a:srgbClr val="000000"/>
                </a:solidFill>
              </a:rPr>
              <a:t>– litispendência; 337, VI);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1950" dirty="0">
                <a:solidFill>
                  <a:srgbClr val="000000"/>
                </a:solidFill>
              </a:rPr>
              <a:t>e) pagamento da escola da filha, pelo pai </a:t>
            </a:r>
            <a:r>
              <a:rPr lang="pt-BR" altLang="en-US" sz="1950" i="1" dirty="0">
                <a:solidFill>
                  <a:srgbClr val="000000"/>
                </a:solidFill>
              </a:rPr>
              <a:t>(</a:t>
            </a:r>
            <a:r>
              <a:rPr lang="pt-BR" altLang="en-US" sz="1950" i="1" u="sng" dirty="0">
                <a:solidFill>
                  <a:srgbClr val="000000"/>
                </a:solidFill>
              </a:rPr>
              <a:t>mérito</a:t>
            </a:r>
            <a:r>
              <a:rPr lang="pt-BR" altLang="en-US" sz="1950" i="1" dirty="0">
                <a:solidFill>
                  <a:srgbClr val="000000"/>
                </a:solidFill>
              </a:rPr>
              <a:t>)</a:t>
            </a:r>
            <a:r>
              <a:rPr lang="pt-BR" altLang="en-US" sz="1950" dirty="0">
                <a:solidFill>
                  <a:srgbClr val="000000"/>
                </a:solidFill>
              </a:rPr>
              <a:t>.</a:t>
            </a:r>
            <a:endParaRPr lang="pt-BR" altLang="en-US" sz="195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>
            <a:extLst>
              <a:ext uri="{FF2B5EF4-FFF2-40B4-BE49-F238E27FC236}">
                <a16:creationId xmlns:a16="http://schemas.microsoft.com/office/drawing/2014/main" id="{809F7E7B-E316-4F20-BF5D-B9834C704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214437"/>
            <a:ext cx="6535341" cy="464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pt-BR" altLang="en-US" sz="2025" dirty="0">
                <a:solidFill>
                  <a:srgbClr val="FF0000"/>
                </a:solidFill>
              </a:rPr>
              <a:t>Exemplo 2</a:t>
            </a:r>
            <a:r>
              <a:rPr lang="pt-BR" altLang="en-US" sz="2025" dirty="0">
                <a:solidFill>
                  <a:srgbClr val="000000"/>
                </a:solidFill>
              </a:rPr>
              <a:t>: Indenizatória decorrente de acidente de trânsito, proposta por </a:t>
            </a:r>
            <a:r>
              <a:rPr lang="pt-BR" altLang="en-US" sz="2025" dirty="0" err="1">
                <a:solidFill>
                  <a:srgbClr val="000000"/>
                </a:solidFill>
              </a:rPr>
              <a:t>Tício</a:t>
            </a:r>
            <a:r>
              <a:rPr lang="pt-BR" altLang="en-US" sz="2025" dirty="0">
                <a:solidFill>
                  <a:srgbClr val="000000"/>
                </a:solidFill>
              </a:rPr>
              <a:t> em face de Caio.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025" dirty="0">
                <a:solidFill>
                  <a:srgbClr val="000000"/>
                </a:solidFill>
              </a:rPr>
              <a:t>a) possibilidade de ocorrência de prescrição;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025" dirty="0">
                <a:solidFill>
                  <a:srgbClr val="000000"/>
                </a:solidFill>
              </a:rPr>
              <a:t>b) na petição inicial, da narração dos fatos não decorre logicamente a conclusão do que alega </a:t>
            </a:r>
            <a:r>
              <a:rPr lang="pt-BR" altLang="en-US" sz="2025" dirty="0" err="1">
                <a:solidFill>
                  <a:srgbClr val="000000"/>
                </a:solidFill>
              </a:rPr>
              <a:t>Tício</a:t>
            </a:r>
            <a:r>
              <a:rPr lang="pt-BR" altLang="en-US" sz="2025" dirty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025" dirty="0">
                <a:solidFill>
                  <a:srgbClr val="000000"/>
                </a:solidFill>
              </a:rPr>
              <a:t>c) os orçamentos de conserto do automóvel são de concessionárias notórias por apresentarem os preços mais elevados da cidade;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025" dirty="0">
                <a:solidFill>
                  <a:srgbClr val="000000"/>
                </a:solidFill>
              </a:rPr>
              <a:t>d) Caio não estava dirigindo nem é dono do carro;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pt-BR" altLang="en-US" sz="2025" dirty="0">
                <a:solidFill>
                  <a:srgbClr val="000000"/>
                </a:solidFill>
              </a:rPr>
              <a:t>e) não recolhimento das custas iniciais.</a:t>
            </a:r>
          </a:p>
        </p:txBody>
      </p:sp>
    </p:spTree>
    <p:extLst>
      <p:ext uri="{BB962C8B-B14F-4D97-AF65-F5344CB8AC3E}">
        <p14:creationId xmlns:p14="http://schemas.microsoft.com/office/powerpoint/2010/main" val="12185201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DBEDD699-DE9A-463A-8C86-5E8B1CB5C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119" y="1214437"/>
            <a:ext cx="6535341" cy="464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None/>
            </a:pPr>
            <a:r>
              <a:rPr lang="pt-BR" altLang="en-US" sz="1875" dirty="0">
                <a:solidFill>
                  <a:srgbClr val="FF0000"/>
                </a:solidFill>
              </a:rPr>
              <a:t>Exemplo 2</a:t>
            </a:r>
            <a:r>
              <a:rPr lang="pt-BR" altLang="en-US" sz="1875" dirty="0">
                <a:solidFill>
                  <a:srgbClr val="000000"/>
                </a:solidFill>
              </a:rPr>
              <a:t>: </a:t>
            </a:r>
            <a:r>
              <a:rPr lang="pt-BR" altLang="en-US" dirty="0">
                <a:solidFill>
                  <a:srgbClr val="000000"/>
                </a:solidFill>
              </a:rPr>
              <a:t>Indenizatória decorrente de acidente de trânsito, proposta por </a:t>
            </a:r>
            <a:r>
              <a:rPr lang="pt-BR" altLang="en-US" dirty="0" err="1">
                <a:solidFill>
                  <a:srgbClr val="000000"/>
                </a:solidFill>
              </a:rPr>
              <a:t>Tício</a:t>
            </a:r>
            <a:r>
              <a:rPr lang="pt-BR" altLang="en-US" dirty="0">
                <a:solidFill>
                  <a:srgbClr val="000000"/>
                </a:solidFill>
              </a:rPr>
              <a:t> em face de Caio.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AutoNum type="alphaLcParenR"/>
            </a:pPr>
            <a:r>
              <a:rPr lang="pt-BR" altLang="en-US" sz="1725" dirty="0">
                <a:solidFill>
                  <a:srgbClr val="000000"/>
                </a:solidFill>
              </a:rPr>
              <a:t> possibilidade de ocorrência de prescrição </a:t>
            </a:r>
            <a:r>
              <a:rPr lang="pt-BR" altLang="en-US" sz="1725" i="1" dirty="0">
                <a:solidFill>
                  <a:srgbClr val="000000"/>
                </a:solidFill>
              </a:rPr>
              <a:t>(</a:t>
            </a:r>
            <a:r>
              <a:rPr lang="pt-BR" altLang="en-US" sz="1725" i="1" u="sng" dirty="0">
                <a:solidFill>
                  <a:srgbClr val="000000"/>
                </a:solidFill>
              </a:rPr>
              <a:t>mérito</a:t>
            </a:r>
            <a:r>
              <a:rPr lang="pt-BR" altLang="en-US" sz="1725" i="1" dirty="0">
                <a:solidFill>
                  <a:srgbClr val="000000"/>
                </a:solidFill>
              </a:rPr>
              <a:t> - prejudicial ; 487, II)</a:t>
            </a:r>
            <a:r>
              <a:rPr lang="pt-BR" altLang="en-US" sz="1725" dirty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pt-BR" altLang="en-US" sz="1725" dirty="0">
                <a:solidFill>
                  <a:srgbClr val="000000"/>
                </a:solidFill>
              </a:rPr>
              <a:t>b) na petição inicial, da narração dos fatos não decorre logicamente a conclusão do que alega </a:t>
            </a:r>
            <a:r>
              <a:rPr lang="pt-BR" altLang="en-US" sz="1725" dirty="0" err="1">
                <a:solidFill>
                  <a:srgbClr val="000000"/>
                </a:solidFill>
              </a:rPr>
              <a:t>Tício</a:t>
            </a:r>
            <a:r>
              <a:rPr lang="pt-BR" altLang="en-US" sz="1725" dirty="0">
                <a:solidFill>
                  <a:srgbClr val="000000"/>
                </a:solidFill>
              </a:rPr>
              <a:t> (</a:t>
            </a:r>
            <a:r>
              <a:rPr lang="pt-BR" altLang="en-US" sz="1725" i="1" u="sng" dirty="0">
                <a:solidFill>
                  <a:srgbClr val="000000"/>
                </a:solidFill>
              </a:rPr>
              <a:t>preliminar </a:t>
            </a:r>
            <a:r>
              <a:rPr lang="pt-BR" altLang="en-US" sz="1725" i="1" dirty="0">
                <a:solidFill>
                  <a:srgbClr val="000000"/>
                </a:solidFill>
              </a:rPr>
              <a:t>– inépcia da inicial; 337, IV e 330, § 1º, III);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pt-BR" altLang="en-US" sz="1725" dirty="0">
                <a:solidFill>
                  <a:srgbClr val="000000"/>
                </a:solidFill>
              </a:rPr>
              <a:t>c) os orçamentos de conserto do automóvel são de concessionárias notórias por apresentarem os preços mais elevados da cidade </a:t>
            </a:r>
            <a:r>
              <a:rPr lang="pt-BR" altLang="en-US" sz="1725" i="1" dirty="0">
                <a:solidFill>
                  <a:srgbClr val="000000"/>
                </a:solidFill>
              </a:rPr>
              <a:t>(</a:t>
            </a:r>
            <a:r>
              <a:rPr lang="pt-BR" altLang="en-US" sz="1725" i="1" u="sng" dirty="0">
                <a:solidFill>
                  <a:srgbClr val="000000"/>
                </a:solidFill>
              </a:rPr>
              <a:t>mérito</a:t>
            </a:r>
            <a:r>
              <a:rPr lang="pt-BR" altLang="en-US" sz="1725" i="1" dirty="0">
                <a:solidFill>
                  <a:srgbClr val="000000"/>
                </a:solidFill>
              </a:rPr>
              <a:t>)</a:t>
            </a:r>
            <a:r>
              <a:rPr lang="pt-BR" altLang="en-US" sz="1725" dirty="0">
                <a:solidFill>
                  <a:srgbClr val="000000"/>
                </a:solidFill>
              </a:rPr>
              <a:t>;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pt-BR" altLang="en-US" sz="1725" dirty="0">
                <a:solidFill>
                  <a:srgbClr val="000000"/>
                </a:solidFill>
              </a:rPr>
              <a:t>d) Caio não estava dirigindo nem é dono do carro </a:t>
            </a:r>
            <a:r>
              <a:rPr lang="pt-BR" altLang="en-US" sz="1725" i="1" dirty="0">
                <a:solidFill>
                  <a:srgbClr val="000000"/>
                </a:solidFill>
              </a:rPr>
              <a:t>(</a:t>
            </a:r>
            <a:r>
              <a:rPr lang="pt-BR" altLang="en-US" sz="1725" i="1" u="sng" dirty="0">
                <a:solidFill>
                  <a:srgbClr val="000000"/>
                </a:solidFill>
              </a:rPr>
              <a:t>preliminar</a:t>
            </a:r>
            <a:r>
              <a:rPr lang="pt-BR" altLang="en-US" sz="1725" i="1" dirty="0">
                <a:solidFill>
                  <a:srgbClr val="000000"/>
                </a:solidFill>
              </a:rPr>
              <a:t> – ilegitimidade; 337, XI; indicar quem deve figurar no polo passivo?)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pt-BR" altLang="en-US" sz="1725" dirty="0">
                <a:solidFill>
                  <a:srgbClr val="000000"/>
                </a:solidFill>
              </a:rPr>
              <a:t>e) não recolhimento das custas iniciais (</a:t>
            </a:r>
            <a:r>
              <a:rPr lang="pt-BR" altLang="en-US" sz="1725" i="1" dirty="0">
                <a:solidFill>
                  <a:srgbClr val="000000"/>
                </a:solidFill>
              </a:rPr>
              <a:t>falta de prestação que a lei exige como</a:t>
            </a:r>
            <a:r>
              <a:rPr lang="pt-BR" altLang="en-US" sz="1725" i="1" u="sng" dirty="0">
                <a:solidFill>
                  <a:srgbClr val="000000"/>
                </a:solidFill>
              </a:rPr>
              <a:t> preliminar</a:t>
            </a:r>
            <a:r>
              <a:rPr lang="pt-BR" altLang="en-US" sz="1725" i="1" dirty="0">
                <a:solidFill>
                  <a:srgbClr val="000000"/>
                </a:solidFill>
              </a:rPr>
              <a:t> (337, XII).</a:t>
            </a:r>
            <a:endParaRPr lang="pt-BR" altLang="en-US" sz="1725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04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idx="1"/>
          </p:nvPr>
        </p:nvSpPr>
        <p:spPr>
          <a:xfrm>
            <a:off x="611560" y="1595497"/>
            <a:ext cx="8174805" cy="1798727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pt-BR" altLang="pt-BR" sz="3600" dirty="0">
                <a:latin typeface="+mj-lt"/>
              </a:rPr>
              <a:t>1) Inicial 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altLang="pt-BR" sz="3600" dirty="0">
                <a:latin typeface="+mj-lt"/>
              </a:rPr>
              <a:t>2) </a:t>
            </a:r>
            <a:r>
              <a:rPr lang="pt-BR" altLang="pt-BR" sz="3600" i="1" dirty="0">
                <a:latin typeface="+mj-lt"/>
              </a:rPr>
              <a:t>Audiência de conciliação ou mediação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altLang="pt-BR" sz="3600" dirty="0">
                <a:latin typeface="+mj-lt"/>
              </a:rPr>
              <a:t>3) </a:t>
            </a:r>
            <a:r>
              <a:rPr lang="pt-BR" altLang="pt-BR" sz="3600" i="1" dirty="0">
                <a:latin typeface="+mj-lt"/>
              </a:rPr>
              <a:t>Contestação (e preliminares)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altLang="pt-BR" sz="3600" dirty="0">
                <a:latin typeface="+mj-lt"/>
              </a:rPr>
              <a:t>4) </a:t>
            </a:r>
            <a:r>
              <a:rPr lang="pt-BR" altLang="pt-BR" sz="3600" i="1" dirty="0">
                <a:latin typeface="+mj-lt"/>
              </a:rPr>
              <a:t>Réplica (15 dias)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altLang="pt-BR" sz="3600" dirty="0">
                <a:latin typeface="+mj-lt"/>
              </a:rPr>
              <a:t>5) Saneamento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altLang="pt-BR" sz="3600" dirty="0">
                <a:latin typeface="+mj-lt"/>
              </a:rPr>
              <a:t>6) Audiência de instrução e julgamento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altLang="pt-BR" sz="3600" dirty="0">
                <a:latin typeface="+mj-lt"/>
              </a:rPr>
              <a:t>7) Memoriais</a:t>
            </a:r>
          </a:p>
          <a:p>
            <a:pPr marL="0" indent="0">
              <a:spcBef>
                <a:spcPct val="0"/>
              </a:spcBef>
              <a:buNone/>
            </a:pPr>
            <a:r>
              <a:rPr lang="pt-BR" altLang="pt-BR" sz="3600" dirty="0">
                <a:latin typeface="+mj-lt"/>
              </a:rPr>
              <a:t>8) Sentença</a:t>
            </a:r>
          </a:p>
          <a:p>
            <a:pPr marL="0" indent="0">
              <a:spcBef>
                <a:spcPct val="0"/>
              </a:spcBef>
              <a:buNone/>
            </a:pPr>
            <a:endParaRPr lang="pt-BR" altLang="pt-BR" sz="1800" dirty="0">
              <a:latin typeface="+mj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706513"/>
          </a:xfrm>
        </p:spPr>
        <p:txBody>
          <a:bodyPr>
            <a:normAutofit fontScale="90000"/>
          </a:bodyPr>
          <a:lstStyle/>
          <a:p>
            <a:r>
              <a:rPr lang="pt-BR" altLang="pt-BR" dirty="0">
                <a:solidFill>
                  <a:srgbClr val="FF0000"/>
                </a:solidFill>
              </a:rPr>
              <a:t>Procedimento comum</a:t>
            </a:r>
            <a:endParaRPr lang="pt-BR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4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3" y="170481"/>
            <a:ext cx="8730936" cy="654028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latin typeface="HelveticaNeueLT Std Blk Ext"/>
              </a:rPr>
              <a:t>PRAZO PARA CONTESTAÇÃO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t-BR" sz="2400" dirty="0">
              <a:latin typeface="HelveticaNeueLT Std Blk Ext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MANDADO DE CITAÇÃO TEM QUE ESPECIFICAR: isso porque o mandado de citação é recebido pela parte, que não tem conhecimento desses prazos.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t-BR" sz="2400" b="1" dirty="0">
              <a:latin typeface="HelveticaNeueLT Std Blk Ext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- PRAZO PARA CONTESTAR – CPC 335 – 15 DIAS, A CONTAR:</a:t>
            </a:r>
          </a:p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I – </a:t>
            </a:r>
            <a:r>
              <a:rPr lang="pt-BR" sz="2400" u="sng" dirty="0">
                <a:latin typeface="HelveticaNeueLT Std Blk Ext"/>
              </a:rPr>
              <a:t>da audiência de conciliação ou mediação</a:t>
            </a:r>
            <a:r>
              <a:rPr lang="pt-BR" sz="2400" dirty="0">
                <a:latin typeface="HelveticaNeueLT Std Blk Ext"/>
              </a:rPr>
              <a:t>, quando uma das partes não comparecer ou não houver acordo. </a:t>
            </a:r>
          </a:p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II – do </a:t>
            </a:r>
            <a:r>
              <a:rPr lang="pt-BR" sz="2400" u="sng" dirty="0">
                <a:latin typeface="HelveticaNeueLT Std Blk Ext"/>
              </a:rPr>
              <a:t>protocolo do pedido de cancelamento da audiência de conciliação ou de mediação apresentado pelo réu</a:t>
            </a:r>
            <a:r>
              <a:rPr lang="pt-BR" sz="2400" dirty="0">
                <a:latin typeface="HelveticaNeueLT Std Blk Ext"/>
              </a:rPr>
              <a:t>, quando ocorrer a hipótese do art. 334, § 4º, inciso I;</a:t>
            </a:r>
          </a:p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III – prevista no art. 231, de acordo com o modo como foi feita a citação, </a:t>
            </a:r>
            <a:r>
              <a:rPr lang="pt-BR" sz="2400" u="sng" dirty="0">
                <a:latin typeface="HelveticaNeueLT Std Blk Ext"/>
              </a:rPr>
              <a:t>nos demais casos</a:t>
            </a:r>
            <a:r>
              <a:rPr lang="pt-BR" sz="2400" dirty="0">
                <a:latin typeface="HelveticaNeueLT Std Blk Ext"/>
              </a:rPr>
              <a:t>.</a:t>
            </a:r>
          </a:p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endParaRPr lang="pt-BR" sz="2400" dirty="0">
              <a:latin typeface="HelveticaNeueLT Std Blk Ext"/>
            </a:endParaRPr>
          </a:p>
          <a:p>
            <a:pPr marL="0" indent="0" algn="just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E se for o inciso II, mas quando o autor se manifestar pela REALIZAÇÃO da audiência?</a:t>
            </a:r>
          </a:p>
        </p:txBody>
      </p:sp>
    </p:spTree>
    <p:extLst>
      <p:ext uri="{BB962C8B-B14F-4D97-AF65-F5344CB8AC3E}">
        <p14:creationId xmlns:p14="http://schemas.microsoft.com/office/powerpoint/2010/main" val="381815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88640"/>
            <a:ext cx="8870531" cy="644463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latin typeface="HelveticaNeueLT Std Blk Ext"/>
              </a:rPr>
              <a:t>PRAZOS PARA CONTESTAR E LITISCONSORTES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sz="2400" dirty="0">
              <a:latin typeface="HelveticaNeueLT Std Blk Ex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PRAZO SE CONTA DA JUNTADA DO ÚLTIMO MANDADO CUMPRIDO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Art. 231.  Salvo disposição em sentido diverso, considera-se dia do começo do prazo: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§ 1</a:t>
            </a:r>
            <a:r>
              <a:rPr lang="pt-BR" sz="2400" u="sng" baseline="30000" dirty="0">
                <a:latin typeface="HelveticaNeueLT Std Blk Ext"/>
              </a:rPr>
              <a:t>o</a:t>
            </a:r>
            <a:r>
              <a:rPr lang="pt-BR" sz="2400" dirty="0">
                <a:latin typeface="HelveticaNeueLT Std Blk Ext"/>
              </a:rPr>
              <a:t> Quando houver mais de um réu, o dia do começo do prazo para contestar corresponderá à </a:t>
            </a:r>
            <a:r>
              <a:rPr lang="pt-BR" sz="2400" u="sng" dirty="0">
                <a:latin typeface="HelveticaNeueLT Std Blk Ext"/>
              </a:rPr>
              <a:t>última das datas a que se referem os incisos I a VI do caput</a:t>
            </a:r>
            <a:r>
              <a:rPr lang="pt-BR" sz="2400" dirty="0">
                <a:latin typeface="HelveticaNeueLT Std Blk Ext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t-BR" sz="2400" dirty="0">
              <a:latin typeface="HelveticaNeueLT Std Blk Ex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PEDIDO DE CANCELAMENTO DA AUDIÊNCIA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CPC 335 § 1</a:t>
            </a:r>
            <a:r>
              <a:rPr lang="pt-BR" sz="2400" u="sng" baseline="30000" dirty="0">
                <a:latin typeface="HelveticaNeueLT Std Blk Ext"/>
              </a:rPr>
              <a:t>o</a:t>
            </a:r>
            <a:r>
              <a:rPr lang="pt-BR" sz="2400" dirty="0">
                <a:latin typeface="HelveticaNeueLT Std Blk Ext"/>
              </a:rPr>
              <a:t> No caso de litisconsórcio passivo, ocorrendo a hipótese do </a:t>
            </a:r>
            <a:r>
              <a:rPr lang="pt-BR" sz="2400" dirty="0">
                <a:latin typeface="HelveticaNeueLT Std Blk Ext"/>
                <a:hlinkClick r:id="rId2"/>
              </a:rPr>
              <a:t>art. 334, § 6</a:t>
            </a:r>
            <a:r>
              <a:rPr lang="pt-BR" sz="2400" u="sng" baseline="30000" dirty="0">
                <a:latin typeface="HelveticaNeueLT Std Blk Ext"/>
                <a:hlinkClick r:id="rId2"/>
              </a:rPr>
              <a:t>o</a:t>
            </a:r>
            <a:r>
              <a:rPr lang="pt-BR" sz="2400" dirty="0">
                <a:latin typeface="HelveticaNeueLT Std Blk Ext"/>
              </a:rPr>
              <a:t>, o termo inicial previsto no inciso II </a:t>
            </a:r>
            <a:r>
              <a:rPr lang="pt-BR" sz="2400" u="sng" dirty="0">
                <a:latin typeface="HelveticaNeueLT Std Blk Ext"/>
              </a:rPr>
              <a:t>será, para cada um dos réus, a data de apresentação de seu respectivo pedido de cancelamento da audiência</a:t>
            </a:r>
            <a:r>
              <a:rPr lang="pt-BR" sz="2400" dirty="0">
                <a:latin typeface="HelveticaNeueLT Std Blk Ex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108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200187"/>
            <a:ext cx="8817355" cy="6495081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400" dirty="0">
                <a:latin typeface="HelveticaNeueLT Std Blk Ext"/>
              </a:rPr>
              <a:t>LITISCONSORTES COM VÁRIOS PROCURADORES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2400" dirty="0">
              <a:latin typeface="HelveticaNeueLT Std Blk Ext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2400" dirty="0">
              <a:latin typeface="HelveticaNeueLT Std Blk Ext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Art. 229. Os litisconsortes que tiverem diferentes procuradores, de escritórios de advocacia distintos, terão </a:t>
            </a:r>
            <a:r>
              <a:rPr lang="pt-BR" sz="2400" u="sng" dirty="0">
                <a:latin typeface="HelveticaNeueLT Std Blk Ext"/>
              </a:rPr>
              <a:t>prazos contados em dobro</a:t>
            </a:r>
            <a:r>
              <a:rPr lang="pt-BR" sz="2400" dirty="0">
                <a:latin typeface="HelveticaNeueLT Std Blk Ext"/>
              </a:rPr>
              <a:t> para todas as suas manifestações, em qualquer juízo ou tribunal, independentemente de requerimento.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§ 1º Cessa a contagem do prazo em dobro se, havendo apenas 2 (dois) réus, é oferecida defesa por apenas um deles.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§ 2º </a:t>
            </a:r>
            <a:r>
              <a:rPr lang="pt-BR" sz="2400" u="sng" dirty="0">
                <a:latin typeface="HelveticaNeueLT Std Blk Ext"/>
              </a:rPr>
              <a:t>Não se aplica</a:t>
            </a:r>
            <a:r>
              <a:rPr lang="pt-BR" sz="2400" dirty="0">
                <a:latin typeface="HelveticaNeueLT Std Blk Ext"/>
              </a:rPr>
              <a:t> o disposto no caput aos processos em </a:t>
            </a:r>
            <a:r>
              <a:rPr lang="pt-BR" sz="2400" b="1" u="sng" dirty="0">
                <a:latin typeface="HelveticaNeueLT Std Blk Ext"/>
              </a:rPr>
              <a:t>autos eletrônicos</a:t>
            </a:r>
            <a:r>
              <a:rPr lang="pt-BR" sz="2400" dirty="0">
                <a:latin typeface="HelveticaNeueLT Std Blk Ext"/>
              </a:rPr>
              <a:t>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081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908720"/>
            <a:ext cx="8208912" cy="3429000"/>
          </a:xfrm>
        </p:spPr>
        <p:txBody>
          <a:bodyPr>
            <a:noAutofit/>
          </a:bodyPr>
          <a:lstStyle/>
          <a:p>
            <a:pPr algn="justLow">
              <a:lnSpc>
                <a:spcPct val="100000"/>
              </a:lnSpc>
              <a:spcBef>
                <a:spcPts val="0"/>
              </a:spcBef>
              <a:defRPr/>
            </a:pPr>
            <a:r>
              <a:rPr lang="pt-BR" altLang="pt-BR" sz="2200" b="1" dirty="0">
                <a:latin typeface="HelveticaNeueLT Std Blk Ext" panose="020B0A07040502030204"/>
              </a:rPr>
              <a:t>CONTESTAÇÃO: aspectos probatórios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pt-BR" altLang="pt-BR" sz="2200" b="1" dirty="0">
              <a:latin typeface="HelveticaNeueLT Std Blk Ext" panose="020B0A07040502030204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pt-BR" sz="2200" dirty="0">
              <a:latin typeface="HelveticaNeueLT Std Blk Ext" panose="020B0A07040502030204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2200" dirty="0">
                <a:latin typeface="HelveticaNeueLT Std Blk Ext" panose="020B0A07040502030204"/>
              </a:rPr>
              <a:t>REQUERIMENTO DE PROVAS: CPC 336</a:t>
            </a:r>
          </a:p>
          <a:p>
            <a:pPr algn="justLow">
              <a:lnSpc>
                <a:spcPct val="100000"/>
              </a:lnSpc>
              <a:spcBef>
                <a:spcPts val="0"/>
              </a:spcBef>
              <a:defRPr/>
            </a:pPr>
            <a:endParaRPr lang="pt-BR" altLang="pt-BR" sz="2200" dirty="0">
              <a:latin typeface="HelveticaNeueLT Std Blk Ext" panose="020B0A07040502030204"/>
            </a:endParaRP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altLang="pt-BR" sz="2200" dirty="0">
                <a:latin typeface="HelveticaNeueLT Std Blk Ext" panose="020B0A07040502030204"/>
              </a:rPr>
              <a:t>- JUNTADA DE DOCUMENTOS: é na contestação que o réu deve produzir toda a PROVA DOCUMENTAL que dispuser. Juntada posterior deve ser admitida apenas quanto a DOCUMENTOS NOVOS.</a:t>
            </a:r>
          </a:p>
          <a:p>
            <a:pPr marL="0" indent="0" algn="justLow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pt-BR" altLang="pt-BR" sz="2200" dirty="0">
              <a:latin typeface="HelveticaNeueLT Std Blk Ext" panose="020B0A07040502030204"/>
            </a:endParaRPr>
          </a:p>
        </p:txBody>
      </p:sp>
    </p:spTree>
    <p:extLst>
      <p:ext uri="{BB962C8B-B14F-4D97-AF65-F5344CB8AC3E}">
        <p14:creationId xmlns:p14="http://schemas.microsoft.com/office/powerpoint/2010/main" val="5010291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0C075B-8169-4286-B0A5-DA675A440C27}"/>
              </a:ext>
            </a:extLst>
          </p:cNvPr>
          <p:cNvSpPr/>
          <p:nvPr/>
        </p:nvSpPr>
        <p:spPr>
          <a:xfrm>
            <a:off x="251520" y="476672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solidFill>
                  <a:srgbClr val="000000"/>
                </a:solidFill>
                <a:latin typeface="HelveticaNeueLT Std Blk Ext" panose="020B0A07040502030204"/>
              </a:rPr>
              <a:t>MOMENTO DE PRODUÇÃO DE PROVA DOCUMENTAL</a:t>
            </a:r>
          </a:p>
          <a:p>
            <a:pPr algn="just"/>
            <a:endParaRPr lang="pt-BR" sz="2400" dirty="0">
              <a:solidFill>
                <a:srgbClr val="000000"/>
              </a:solidFill>
              <a:latin typeface="HelveticaNeueLT Std Blk Ext" panose="020B0A07040502030204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HelveticaNeueLT Std Blk Ext" panose="020B0A07040502030204"/>
              </a:rPr>
              <a:t>Art. 434. Incumbe à parte instruir a petição inicial ou a contestação com os documentos destinados a provar suas alegações. </a:t>
            </a:r>
          </a:p>
          <a:p>
            <a:pPr algn="just"/>
            <a:endParaRPr lang="pt-BR" sz="2400" dirty="0">
              <a:solidFill>
                <a:srgbClr val="000000"/>
              </a:solidFill>
              <a:latin typeface="HelveticaNeueLT Std Blk Ext" panose="020B0A07040502030204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HelveticaNeueLT Std Blk Ext" panose="020B0A07040502030204"/>
              </a:rPr>
              <a:t>Art. 320. documentos indispensáveis com a inicial</a:t>
            </a:r>
          </a:p>
          <a:p>
            <a:pPr algn="just"/>
            <a:endParaRPr lang="pt-BR" sz="2400" dirty="0">
              <a:solidFill>
                <a:srgbClr val="000000"/>
              </a:solidFill>
              <a:latin typeface="HelveticaNeueLT Std Blk Ext" panose="020B0A07040502030204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HelveticaNeueLT Std Blk Ext" panose="020B0A07040502030204"/>
              </a:rPr>
              <a:t>JUNTADA POSTERIOR DE DOCUMENTOS</a:t>
            </a:r>
          </a:p>
          <a:p>
            <a:pPr algn="just"/>
            <a:endParaRPr lang="pt-BR" sz="2400" dirty="0">
              <a:solidFill>
                <a:srgbClr val="000000"/>
              </a:solidFill>
              <a:latin typeface="HelveticaNeueLT Std Blk Ext" panose="020B0A07040502030204"/>
            </a:endParaRPr>
          </a:p>
          <a:p>
            <a:pPr algn="just"/>
            <a:r>
              <a:rPr lang="pt-BR" sz="2400" dirty="0">
                <a:solidFill>
                  <a:srgbClr val="000000"/>
                </a:solidFill>
                <a:latin typeface="HelveticaNeueLT Std Blk Ext" panose="020B0A07040502030204"/>
              </a:rPr>
              <a:t>Art. 435. É lícito às partes, em qualquer tempo, juntar aos autos documentos novos, quando destinados a fazer prova de fatos ocorridos depois dos articulados ou para contrapô-los aos que foram produzidos nos autos. </a:t>
            </a:r>
          </a:p>
        </p:txBody>
      </p:sp>
    </p:spTree>
    <p:extLst>
      <p:ext uri="{BB962C8B-B14F-4D97-AF65-F5344CB8AC3E}">
        <p14:creationId xmlns:p14="http://schemas.microsoft.com/office/powerpoint/2010/main" val="16801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96312"/>
            <a:ext cx="8794107" cy="651445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pt-BR" sz="2400" dirty="0">
                <a:latin typeface="HelveticaNeueLT Std Blk Ext" panose="020B0A07040502030204"/>
              </a:rPr>
              <a:t>LOCAL DE APRESENTAÇÃO DA CONTESTAÇÃO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t-BR" sz="2400" dirty="0">
              <a:latin typeface="HelveticaNeueLT Std Blk Ext" panose="020B0A07040502030204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 panose="020B0A07040502030204"/>
              </a:rPr>
              <a:t>- JUIZO DA CAUSA: é perante ele que, em regra, a contestação é apresentada.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pt-BR" sz="2400" dirty="0">
              <a:latin typeface="HelveticaNeueLT Std Blk Ext" panose="020B0A07040502030204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 panose="020B0A07040502030204"/>
              </a:rPr>
              <a:t>- ALEGAÇÃO DE INCOMPETÊNCIA. </a:t>
            </a:r>
            <a:r>
              <a:rPr lang="pt-BR" sz="2400" i="1" dirty="0">
                <a:latin typeface="HelveticaNeueLT Std Blk Ext" panose="020B0A07040502030204"/>
              </a:rPr>
              <a:t>Art. 340. Havendo alegação de incompetência relativa ou absoluta, </a:t>
            </a:r>
            <a:r>
              <a:rPr lang="pt-BR" sz="2400" i="1" u="sng" dirty="0">
                <a:latin typeface="HelveticaNeueLT Std Blk Ext" panose="020B0A07040502030204"/>
              </a:rPr>
              <a:t>a contestação poderá ser protocolada no foro de domicílio do réu</a:t>
            </a:r>
            <a:r>
              <a:rPr lang="pt-BR" sz="2400" i="1" dirty="0">
                <a:latin typeface="HelveticaNeueLT Std Blk Ext" panose="020B0A07040502030204"/>
              </a:rPr>
              <a:t>, fato que será imediatamente comunicado ao juiz da causa, preferencialmente por meio eletrônico.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pt-BR" sz="2400" dirty="0">
              <a:latin typeface="HelveticaNeueLT Std Blk Ext" panose="020B0A07040502030204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 panose="020B0A07040502030204"/>
              </a:rPr>
              <a:t>- AUDIÊNCIA DESIGNADA: </a:t>
            </a:r>
            <a:r>
              <a:rPr lang="pt-BR" sz="2400" i="1" dirty="0">
                <a:latin typeface="HelveticaNeueLT Std Blk Ext" panose="020B0A07040502030204"/>
              </a:rPr>
              <a:t>Art. 340, § 3º Alegada a incompetência nos termos do caput, </a:t>
            </a:r>
            <a:r>
              <a:rPr lang="pt-BR" sz="2400" i="1" u="sng" dirty="0">
                <a:latin typeface="HelveticaNeueLT Std Blk Ext" panose="020B0A07040502030204"/>
              </a:rPr>
              <a:t>será suspensa a realização da audiência de conciliação ou de mediação</a:t>
            </a:r>
            <a:r>
              <a:rPr lang="pt-BR" sz="2400" i="1" dirty="0">
                <a:latin typeface="HelveticaNeueLT Std Blk Ext" panose="020B0A07040502030204"/>
              </a:rPr>
              <a:t>, se tiver sido designada</a:t>
            </a:r>
            <a:r>
              <a:rPr lang="pt-BR" sz="2400" dirty="0">
                <a:latin typeface="HelveticaNeueLT Std Blk Ext" panose="020B0A07040502030204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pt-BR" sz="2400" dirty="0">
              <a:latin typeface="HelveticaNeueLT Std Blk Ext" panose="020B0A07040502030204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pt-BR" sz="2400" dirty="0">
                <a:latin typeface="HelveticaNeueLT Std Blk Ext" panose="020B0A07040502030204"/>
              </a:rPr>
              <a:t>- JUÍZO COMPETENTE: cabendo, após definição, AO JUIZ DESIGNAR NOVAMENTE A AUDIÊNCIA, se for o caso.</a:t>
            </a:r>
          </a:p>
        </p:txBody>
      </p:sp>
    </p:spTree>
    <p:extLst>
      <p:ext uri="{BB962C8B-B14F-4D97-AF65-F5344CB8AC3E}">
        <p14:creationId xmlns:p14="http://schemas.microsoft.com/office/powerpoint/2010/main" val="321881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1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rgbClr val="C00000"/>
                </a:solidFill>
              </a:rPr>
              <a:t>Revelia</a:t>
            </a:r>
            <a:endParaRPr lang="pt-BR" sz="2800" i="1" dirty="0">
              <a:solidFill>
                <a:srgbClr val="C0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idx="1"/>
          </p:nvPr>
        </p:nvSpPr>
        <p:spPr>
          <a:xfrm>
            <a:off x="450641" y="1166018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 </a:t>
            </a:r>
            <a:r>
              <a:rPr lang="pt-BR" sz="2200" dirty="0"/>
              <a:t>Revelia é a ausência de contestação</a:t>
            </a:r>
          </a:p>
          <a:p>
            <a:pPr marL="457189" lvl="1" indent="0" algn="just">
              <a:buNone/>
              <a:defRPr/>
            </a:pPr>
            <a:r>
              <a:rPr lang="pt-BR" sz="2200" i="1" dirty="0"/>
              <a:t>Art. 344.  Se o </a:t>
            </a:r>
            <a:r>
              <a:rPr lang="pt-BR" sz="2200" i="1" u="sng" dirty="0"/>
              <a:t>réu não contestar a ação</a:t>
            </a:r>
            <a:r>
              <a:rPr lang="pt-BR" sz="2200" i="1" dirty="0"/>
              <a:t>, será considerado </a:t>
            </a:r>
            <a:r>
              <a:rPr lang="pt-BR" sz="2200" i="1" u="sng" dirty="0"/>
              <a:t>revel</a:t>
            </a:r>
            <a:r>
              <a:rPr lang="pt-BR" sz="2200" i="1" dirty="0"/>
              <a:t> e presumir-se-ão </a:t>
            </a:r>
            <a:r>
              <a:rPr lang="pt-BR" sz="2200" i="1" u="sng" dirty="0"/>
              <a:t>verdadeiras as alegações de fato</a:t>
            </a:r>
            <a:r>
              <a:rPr lang="pt-BR" sz="2200" i="1" dirty="0"/>
              <a:t> formuladas pelo autor.</a:t>
            </a:r>
          </a:p>
          <a:p>
            <a:pPr marL="457189" lvl="1" indent="0" algn="just">
              <a:buNone/>
              <a:defRPr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pt-BR" sz="2200" i="1" dirty="0"/>
              <a:t> </a:t>
            </a:r>
            <a:r>
              <a:rPr lang="pt-BR" sz="2200" dirty="0"/>
              <a:t>Pode não haver a presunção de veracidade</a:t>
            </a:r>
          </a:p>
          <a:p>
            <a:pPr marL="457189" lvl="1" indent="0">
              <a:buNone/>
              <a:defRPr/>
            </a:pPr>
            <a:r>
              <a:rPr lang="pt-BR" sz="2200" i="1" dirty="0"/>
              <a:t>Art. 345.  A revelia </a:t>
            </a:r>
            <a:r>
              <a:rPr lang="pt-BR" sz="2200" i="1" u="sng" dirty="0"/>
              <a:t>não produz o efeito</a:t>
            </a:r>
            <a:r>
              <a:rPr lang="pt-BR" sz="2200" i="1" dirty="0"/>
              <a:t> mencionado no art. 344 se:</a:t>
            </a:r>
          </a:p>
          <a:p>
            <a:pPr marL="457189" lvl="1" indent="0">
              <a:buNone/>
              <a:defRPr/>
            </a:pPr>
            <a:r>
              <a:rPr lang="pt-BR" sz="2200" i="1" dirty="0"/>
              <a:t>I - havendo </a:t>
            </a:r>
            <a:r>
              <a:rPr lang="pt-BR" sz="2200" i="1" u="sng" dirty="0"/>
              <a:t>pluralidade de réus</a:t>
            </a:r>
            <a:r>
              <a:rPr lang="pt-BR" sz="2200" i="1" dirty="0"/>
              <a:t>, algum deles contestar a ação;</a:t>
            </a:r>
          </a:p>
          <a:p>
            <a:pPr marL="457189" lvl="1" indent="0">
              <a:buNone/>
              <a:defRPr/>
            </a:pPr>
            <a:r>
              <a:rPr lang="pt-BR" sz="2200" i="1" dirty="0"/>
              <a:t>II - o litígio versar sobre </a:t>
            </a:r>
            <a:r>
              <a:rPr lang="pt-BR" sz="2200" i="1" u="sng" dirty="0"/>
              <a:t>direitos indisponíveis</a:t>
            </a:r>
            <a:r>
              <a:rPr lang="pt-BR" sz="2200" i="1" dirty="0"/>
              <a:t>;</a:t>
            </a:r>
          </a:p>
          <a:p>
            <a:pPr marL="457189" lvl="1" indent="0">
              <a:buNone/>
              <a:defRPr/>
            </a:pPr>
            <a:r>
              <a:rPr lang="pt-BR" sz="2200" i="1" dirty="0"/>
              <a:t>III - a petição inicial não estiver acompanhada de </a:t>
            </a:r>
            <a:r>
              <a:rPr lang="pt-BR" sz="2200" i="1" u="sng" dirty="0"/>
              <a:t>instrumento que a lei considere indispensável</a:t>
            </a:r>
            <a:r>
              <a:rPr lang="pt-BR" sz="2200" i="1" dirty="0"/>
              <a:t> à prova do ato;</a:t>
            </a:r>
          </a:p>
          <a:p>
            <a:pPr marL="457189" lvl="1" indent="0">
              <a:buNone/>
              <a:defRPr/>
            </a:pPr>
            <a:r>
              <a:rPr lang="pt-BR" sz="2200" i="1" dirty="0"/>
              <a:t>IV - as alegações de fato formuladas pelo autor forem </a:t>
            </a:r>
            <a:r>
              <a:rPr lang="pt-BR" sz="2200" i="1" u="sng" dirty="0"/>
              <a:t>inverossímeis</a:t>
            </a:r>
            <a:r>
              <a:rPr lang="pt-BR" sz="2200" i="1" dirty="0"/>
              <a:t> ou estiverem em contradição com prova constante dos autos.</a:t>
            </a:r>
          </a:p>
        </p:txBody>
      </p:sp>
    </p:spTree>
    <p:extLst>
      <p:ext uri="{BB962C8B-B14F-4D97-AF65-F5344CB8AC3E}">
        <p14:creationId xmlns:p14="http://schemas.microsoft.com/office/powerpoint/2010/main" val="88857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pt-BR" sz="2000" dirty="0"/>
              <a:t>Revelia</a:t>
            </a:r>
            <a:endParaRPr lang="pt-BR" sz="2000" i="1" dirty="0"/>
          </a:p>
        </p:txBody>
      </p:sp>
      <p:sp>
        <p:nvSpPr>
          <p:cNvPr id="9" name="Text Placeholder 8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 </a:t>
            </a:r>
            <a:r>
              <a:rPr lang="en-US" sz="2600" dirty="0" err="1">
                <a:solidFill>
                  <a:srgbClr val="C00000"/>
                </a:solidFill>
              </a:rPr>
              <a:t>Prazos</a:t>
            </a:r>
            <a:r>
              <a:rPr lang="en-US" sz="2600" dirty="0"/>
              <a:t> para o </a:t>
            </a:r>
            <a:r>
              <a:rPr lang="en-US" sz="2600" dirty="0" err="1"/>
              <a:t>o</a:t>
            </a:r>
            <a:r>
              <a:rPr lang="en-US" sz="2600" dirty="0"/>
              <a:t> revel</a:t>
            </a:r>
          </a:p>
          <a:p>
            <a:pPr marL="457189" lvl="1" indent="0" algn="just">
              <a:buNone/>
              <a:defRPr/>
            </a:pPr>
            <a:r>
              <a:rPr lang="en-US" sz="2600" i="1" dirty="0"/>
              <a:t>Art. 346.  </a:t>
            </a:r>
            <a:r>
              <a:rPr lang="en-US" sz="2600" i="1" dirty="0" err="1"/>
              <a:t>Os</a:t>
            </a:r>
            <a:r>
              <a:rPr lang="en-US" sz="2600" i="1" dirty="0"/>
              <a:t> </a:t>
            </a:r>
            <a:r>
              <a:rPr lang="en-US" sz="2600" i="1" dirty="0" err="1"/>
              <a:t>prazos</a:t>
            </a:r>
            <a:r>
              <a:rPr lang="en-US" sz="2600" i="1" dirty="0"/>
              <a:t> contra o revel </a:t>
            </a:r>
            <a:r>
              <a:rPr lang="en-US" sz="2600" i="1" u="sng" dirty="0"/>
              <a:t>que </a:t>
            </a:r>
            <a:r>
              <a:rPr lang="en-US" sz="2600" i="1" u="sng" dirty="0" err="1"/>
              <a:t>não</a:t>
            </a:r>
            <a:r>
              <a:rPr lang="en-US" sz="2600" i="1" u="sng" dirty="0"/>
              <a:t> </a:t>
            </a:r>
            <a:r>
              <a:rPr lang="en-US" sz="2600" i="1" u="sng" dirty="0" err="1"/>
              <a:t>tenha</a:t>
            </a:r>
            <a:r>
              <a:rPr lang="en-US" sz="2600" i="1" u="sng" dirty="0"/>
              <a:t> </a:t>
            </a:r>
            <a:r>
              <a:rPr lang="en-US" sz="2600" i="1" u="sng" dirty="0" err="1"/>
              <a:t>patrono</a:t>
            </a:r>
            <a:r>
              <a:rPr lang="en-US" sz="2600" i="1" dirty="0"/>
              <a:t> </a:t>
            </a:r>
            <a:r>
              <a:rPr lang="en-US" sz="2600" i="1" dirty="0" err="1"/>
              <a:t>nos</a:t>
            </a:r>
            <a:r>
              <a:rPr lang="en-US" sz="2600" i="1" dirty="0"/>
              <a:t> autos </a:t>
            </a:r>
            <a:r>
              <a:rPr lang="en-US" sz="2600" i="1" dirty="0" err="1"/>
              <a:t>fluirão</a:t>
            </a:r>
            <a:r>
              <a:rPr lang="en-US" sz="2600" i="1" dirty="0"/>
              <a:t> </a:t>
            </a:r>
            <a:r>
              <a:rPr lang="en-US" sz="2600" i="1" u="sng" dirty="0"/>
              <a:t>da data de </a:t>
            </a:r>
            <a:r>
              <a:rPr lang="en-US" sz="2600" i="1" u="sng" dirty="0" err="1"/>
              <a:t>publicação</a:t>
            </a:r>
            <a:r>
              <a:rPr lang="en-US" sz="2600" i="1" dirty="0"/>
              <a:t> do </a:t>
            </a:r>
            <a:r>
              <a:rPr lang="en-US" sz="2600" i="1" dirty="0" err="1"/>
              <a:t>ato</a:t>
            </a:r>
            <a:r>
              <a:rPr lang="en-US" sz="2600" i="1" dirty="0"/>
              <a:t> </a:t>
            </a:r>
            <a:r>
              <a:rPr lang="en-US" sz="2600" i="1" dirty="0" err="1"/>
              <a:t>decisório</a:t>
            </a:r>
            <a:r>
              <a:rPr lang="en-US" sz="2600" i="1" dirty="0"/>
              <a:t> no </a:t>
            </a:r>
            <a:r>
              <a:rPr lang="en-US" sz="2600" i="1" dirty="0" err="1"/>
              <a:t>órgão</a:t>
            </a:r>
            <a:r>
              <a:rPr lang="en-US" sz="2600" i="1" dirty="0"/>
              <a:t> </a:t>
            </a:r>
            <a:r>
              <a:rPr lang="en-US" sz="2600" i="1" dirty="0" err="1"/>
              <a:t>oficial</a:t>
            </a:r>
            <a:r>
              <a:rPr lang="en-US" sz="2600" i="1" dirty="0"/>
              <a:t>.</a:t>
            </a:r>
          </a:p>
          <a:p>
            <a:pPr marL="457189" lvl="1" indent="0" algn="just">
              <a:buNone/>
              <a:defRPr/>
            </a:pPr>
            <a:r>
              <a:rPr lang="en-US" sz="2600" i="1" dirty="0" err="1"/>
              <a:t>Parágrafo</a:t>
            </a:r>
            <a:r>
              <a:rPr lang="en-US" sz="2600" i="1" dirty="0"/>
              <a:t> </a:t>
            </a:r>
            <a:r>
              <a:rPr lang="en-US" sz="2600" i="1" dirty="0" err="1"/>
              <a:t>único</a:t>
            </a:r>
            <a:r>
              <a:rPr lang="en-US" sz="2600" i="1" dirty="0"/>
              <a:t>.  O revel </a:t>
            </a:r>
            <a:r>
              <a:rPr lang="en-US" sz="2600" i="1" dirty="0" err="1"/>
              <a:t>poderá</a:t>
            </a:r>
            <a:r>
              <a:rPr lang="en-US" sz="2600" i="1" dirty="0"/>
              <a:t> </a:t>
            </a:r>
            <a:r>
              <a:rPr lang="en-US" sz="2600" i="1" dirty="0" err="1"/>
              <a:t>intervir</a:t>
            </a:r>
            <a:r>
              <a:rPr lang="en-US" sz="2600" i="1" dirty="0"/>
              <a:t> no </a:t>
            </a:r>
            <a:r>
              <a:rPr lang="en-US" sz="2600" i="1" dirty="0" err="1"/>
              <a:t>processo</a:t>
            </a:r>
            <a:r>
              <a:rPr lang="en-US" sz="2600" i="1" dirty="0"/>
              <a:t> </a:t>
            </a:r>
            <a:r>
              <a:rPr lang="en-US" sz="2600" i="1" dirty="0" err="1"/>
              <a:t>em</a:t>
            </a:r>
            <a:r>
              <a:rPr lang="en-US" sz="2600" i="1" dirty="0"/>
              <a:t> </a:t>
            </a:r>
            <a:r>
              <a:rPr lang="en-US" sz="2600" i="1" dirty="0" err="1"/>
              <a:t>qualquer</a:t>
            </a:r>
            <a:r>
              <a:rPr lang="en-US" sz="2600" i="1" dirty="0"/>
              <a:t> </a:t>
            </a:r>
            <a:r>
              <a:rPr lang="en-US" sz="2600" i="1" dirty="0" err="1"/>
              <a:t>fase</a:t>
            </a:r>
            <a:r>
              <a:rPr lang="en-US" sz="2600" i="1" dirty="0"/>
              <a:t>, </a:t>
            </a:r>
            <a:r>
              <a:rPr lang="en-US" sz="2600" i="1" dirty="0" err="1"/>
              <a:t>recebendo</a:t>
            </a:r>
            <a:r>
              <a:rPr lang="en-US" sz="2600" i="1" dirty="0"/>
              <a:t>-o no </a:t>
            </a:r>
            <a:r>
              <a:rPr lang="en-US" sz="2600" i="1" dirty="0" err="1"/>
              <a:t>estado</a:t>
            </a:r>
            <a:r>
              <a:rPr lang="en-US" sz="2600" i="1" dirty="0"/>
              <a:t> </a:t>
            </a:r>
            <a:r>
              <a:rPr lang="en-US" sz="2600" i="1" dirty="0" err="1"/>
              <a:t>em</a:t>
            </a:r>
            <a:r>
              <a:rPr lang="en-US" sz="2600" i="1" dirty="0"/>
              <a:t> que se </a:t>
            </a:r>
            <a:r>
              <a:rPr lang="en-US" sz="2600" i="1" dirty="0" err="1"/>
              <a:t>encontrar</a:t>
            </a:r>
            <a:r>
              <a:rPr lang="en-US" sz="2600" i="1" dirty="0"/>
              <a:t>. </a:t>
            </a:r>
          </a:p>
          <a:p>
            <a:pPr algn="just">
              <a:defRPr/>
            </a:pPr>
            <a:endParaRPr lang="en-US" sz="2600" dirty="0"/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t-BR" sz="2600" dirty="0"/>
              <a:t> Produção de </a:t>
            </a:r>
            <a:r>
              <a:rPr lang="pt-BR" sz="2600" dirty="0">
                <a:solidFill>
                  <a:srgbClr val="C00000"/>
                </a:solidFill>
              </a:rPr>
              <a:t>provas para o revel</a:t>
            </a:r>
            <a:r>
              <a:rPr lang="pt-BR" sz="2600" dirty="0"/>
              <a:t>?</a:t>
            </a:r>
            <a:endParaRPr lang="en-US" sz="2600" dirty="0"/>
          </a:p>
          <a:p>
            <a:pPr marL="457189" lvl="1" indent="0" algn="just">
              <a:buNone/>
              <a:defRPr/>
            </a:pPr>
            <a:r>
              <a:rPr lang="en-US" sz="2600" i="1" dirty="0"/>
              <a:t>Art. 349.  </a:t>
            </a:r>
            <a:r>
              <a:rPr lang="en-US" sz="2600" i="1" dirty="0" err="1"/>
              <a:t>Ao</a:t>
            </a:r>
            <a:r>
              <a:rPr lang="en-US" sz="2600" i="1" dirty="0"/>
              <a:t> </a:t>
            </a:r>
            <a:r>
              <a:rPr lang="en-US" sz="2600" i="1" u="sng" dirty="0" err="1"/>
              <a:t>réu</a:t>
            </a:r>
            <a:r>
              <a:rPr lang="en-US" sz="2600" i="1" u="sng" dirty="0"/>
              <a:t> revel </a:t>
            </a:r>
            <a:r>
              <a:rPr lang="en-US" sz="2600" i="1" u="sng" dirty="0" err="1"/>
              <a:t>será</a:t>
            </a:r>
            <a:r>
              <a:rPr lang="en-US" sz="2600" i="1" u="sng" dirty="0"/>
              <a:t> </a:t>
            </a:r>
            <a:r>
              <a:rPr lang="en-US" sz="2600" i="1" u="sng" dirty="0" err="1"/>
              <a:t>lícita</a:t>
            </a:r>
            <a:r>
              <a:rPr lang="en-US" sz="2600" i="1" u="sng" dirty="0"/>
              <a:t> a </a:t>
            </a:r>
            <a:r>
              <a:rPr lang="en-US" sz="2600" i="1" u="sng" dirty="0" err="1"/>
              <a:t>produção</a:t>
            </a:r>
            <a:r>
              <a:rPr lang="en-US" sz="2600" i="1" u="sng" dirty="0"/>
              <a:t> de </a:t>
            </a:r>
            <a:r>
              <a:rPr lang="en-US" sz="2600" i="1" u="sng" dirty="0" err="1"/>
              <a:t>provas</a:t>
            </a:r>
            <a:r>
              <a:rPr lang="en-US" sz="2600" i="1" dirty="0"/>
              <a:t>, </a:t>
            </a:r>
            <a:r>
              <a:rPr lang="en-US" sz="2600" i="1" dirty="0" err="1"/>
              <a:t>contrapostas</a:t>
            </a:r>
            <a:r>
              <a:rPr lang="en-US" sz="2600" i="1" dirty="0"/>
              <a:t> </a:t>
            </a:r>
            <a:r>
              <a:rPr lang="en-US" sz="2600" i="1" dirty="0" err="1"/>
              <a:t>às</a:t>
            </a:r>
            <a:r>
              <a:rPr lang="en-US" sz="2600" i="1" dirty="0"/>
              <a:t> </a:t>
            </a:r>
            <a:r>
              <a:rPr lang="en-US" sz="2600" i="1" dirty="0" err="1"/>
              <a:t>alegações</a:t>
            </a:r>
            <a:r>
              <a:rPr lang="en-US" sz="2600" i="1" dirty="0"/>
              <a:t> do </a:t>
            </a:r>
            <a:r>
              <a:rPr lang="en-US" sz="2600" i="1" dirty="0" err="1"/>
              <a:t>autor</a:t>
            </a:r>
            <a:r>
              <a:rPr lang="en-US" sz="2600" i="1" dirty="0"/>
              <a:t>, </a:t>
            </a:r>
            <a:r>
              <a:rPr lang="en-US" sz="2600" i="1" dirty="0" err="1"/>
              <a:t>desde</a:t>
            </a:r>
            <a:r>
              <a:rPr lang="en-US" sz="2600" i="1" dirty="0"/>
              <a:t> que se </a:t>
            </a:r>
            <a:r>
              <a:rPr lang="en-US" sz="2600" i="1" dirty="0" err="1"/>
              <a:t>faça</a:t>
            </a:r>
            <a:r>
              <a:rPr lang="en-US" sz="2600" i="1" dirty="0"/>
              <a:t> </a:t>
            </a:r>
            <a:r>
              <a:rPr lang="en-US" sz="2600" i="1" dirty="0" err="1"/>
              <a:t>representar</a:t>
            </a:r>
            <a:r>
              <a:rPr lang="en-US" sz="2600" i="1" dirty="0"/>
              <a:t> </a:t>
            </a:r>
            <a:r>
              <a:rPr lang="en-US" sz="2600" i="1" dirty="0" err="1"/>
              <a:t>nos</a:t>
            </a:r>
            <a:r>
              <a:rPr lang="en-US" sz="2600" i="1" dirty="0"/>
              <a:t> autos a tempo de </a:t>
            </a:r>
            <a:r>
              <a:rPr lang="en-US" sz="2600" i="1" dirty="0" err="1"/>
              <a:t>praticar</a:t>
            </a:r>
            <a:r>
              <a:rPr lang="en-US" sz="2600" i="1" dirty="0"/>
              <a:t> </a:t>
            </a:r>
            <a:r>
              <a:rPr lang="en-US" sz="2600" i="1" dirty="0" err="1"/>
              <a:t>os</a:t>
            </a:r>
            <a:r>
              <a:rPr lang="en-US" sz="2600" i="1" dirty="0"/>
              <a:t> </a:t>
            </a:r>
            <a:r>
              <a:rPr lang="en-US" sz="2600" i="1" dirty="0" err="1"/>
              <a:t>atos</a:t>
            </a:r>
            <a:r>
              <a:rPr lang="en-US" sz="2600" i="1" dirty="0"/>
              <a:t> </a:t>
            </a:r>
            <a:r>
              <a:rPr lang="en-US" sz="2600" i="1" dirty="0" err="1"/>
              <a:t>processuais</a:t>
            </a:r>
            <a:r>
              <a:rPr lang="en-US" sz="2600" i="1" dirty="0"/>
              <a:t> </a:t>
            </a:r>
            <a:r>
              <a:rPr lang="en-US" sz="2600" i="1" dirty="0" err="1"/>
              <a:t>indispensáveis</a:t>
            </a:r>
            <a:r>
              <a:rPr lang="en-US" sz="2600" i="1" dirty="0"/>
              <a:t> a </a:t>
            </a:r>
            <a:r>
              <a:rPr lang="en-US" sz="2600" i="1" dirty="0" err="1"/>
              <a:t>essa</a:t>
            </a:r>
            <a:r>
              <a:rPr lang="en-US" sz="2600" i="1" dirty="0"/>
              <a:t> </a:t>
            </a:r>
            <a:r>
              <a:rPr lang="en-US" sz="2600" i="1" dirty="0" err="1"/>
              <a:t>produção</a:t>
            </a:r>
            <a:r>
              <a:rPr lang="en-US" sz="26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000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3" y="116632"/>
            <a:ext cx="8793038" cy="662473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2400" dirty="0">
                <a:latin typeface="HelveticaNeueLT Std Blk Ext"/>
              </a:rPr>
              <a:t>RESPOSTA DO RÉU NOS </a:t>
            </a:r>
            <a:r>
              <a:rPr lang="pt-BR" sz="2400" dirty="0" err="1">
                <a:latin typeface="HelveticaNeueLT Std Blk Ext"/>
              </a:rPr>
              <a:t>JECs</a:t>
            </a:r>
            <a:endParaRPr lang="pt-BR" sz="2400" dirty="0">
              <a:latin typeface="HelveticaNeueLT Std Blk Ext"/>
            </a:endParaRPr>
          </a:p>
          <a:p>
            <a:pPr>
              <a:spcBef>
                <a:spcPts val="0"/>
              </a:spcBef>
            </a:pPr>
            <a:endParaRPr lang="pt-BR" sz="2400" dirty="0">
              <a:latin typeface="HelveticaNeueLT Std Blk Ex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- AUDIÊNCIA DE INSTRUÇÃO: não obtida a conciliação, O RÉU APRESENTARÁ A SUA RESPOSTA AO PEDIDO INICIAL (Sempre assim?).</a:t>
            </a:r>
          </a:p>
          <a:p>
            <a:pPr marL="0" indent="0">
              <a:spcBef>
                <a:spcPts val="0"/>
              </a:spcBef>
              <a:buNone/>
            </a:pPr>
            <a:endParaRPr lang="pt-BR" sz="2400" dirty="0">
              <a:latin typeface="HelveticaNeueLT Std Blk Ex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- FONAJE 10: A CONTESTAÇÃO PODE SER APRESENTADA ATÉ A AUDIÊNCIA DE INSTRUÇÃO E JULGAMENTO.</a:t>
            </a:r>
          </a:p>
          <a:p>
            <a:pPr marL="0" indent="0">
              <a:spcBef>
                <a:spcPts val="0"/>
              </a:spcBef>
              <a:buNone/>
            </a:pPr>
            <a:endParaRPr lang="pt-BR" sz="2400" dirty="0">
              <a:latin typeface="HelveticaNeueLT Std Blk Ex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- NÃO CABE RECONVENÇÃO, MAS PEDIDO CONTRAPOSTO.</a:t>
            </a:r>
          </a:p>
          <a:p>
            <a:pPr>
              <a:spcBef>
                <a:spcPts val="0"/>
              </a:spcBef>
            </a:pPr>
            <a:endParaRPr lang="pt-BR" sz="2400" dirty="0">
              <a:latin typeface="HelveticaNeueLT Std Blk Ex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- CONTESTAÇÃO: ORAL OU ESCRITA, deve conter toda matéria de defesa.</a:t>
            </a:r>
            <a:endParaRPr lang="pt-BR" sz="2400" b="1" dirty="0">
              <a:latin typeface="HelveticaNeueLT Std Blk Ext"/>
            </a:endParaRPr>
          </a:p>
        </p:txBody>
      </p:sp>
    </p:spTree>
    <p:extLst>
      <p:ext uri="{BB962C8B-B14F-4D97-AF65-F5344CB8AC3E}">
        <p14:creationId xmlns:p14="http://schemas.microsoft.com/office/powerpoint/2010/main" val="34235435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A8775-1FC3-407C-9501-25ECCE302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61206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pt-BR" sz="2400" dirty="0">
                <a:latin typeface="HelveticaNeueLT Std Blk Ext"/>
              </a:rPr>
              <a:t>PEDIDO CONTRAPOSTO</a:t>
            </a:r>
          </a:p>
          <a:p>
            <a:pPr>
              <a:spcBef>
                <a:spcPts val="0"/>
              </a:spcBef>
            </a:pPr>
            <a:endParaRPr lang="pt-BR" sz="2400" dirty="0">
              <a:latin typeface="HelveticaNeueLT Std Blk Ex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- CABE PEDIDO CONTRAPOSTO- LIMITE: só se admite pedido contraposto se contido nos limites do art. 3º. 9099/95 e deve ser “fundado nos mesmos fatos que constituem objeto da controvérsia”.</a:t>
            </a:r>
          </a:p>
          <a:p>
            <a:pPr>
              <a:spcBef>
                <a:spcPts val="0"/>
              </a:spcBef>
            </a:pPr>
            <a:endParaRPr lang="pt-BR" sz="2400" dirty="0">
              <a:latin typeface="HelveticaNeueLT Std Blk Ex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- PEDIDO CONTRAPOSTO – PESSOA JURÍDICA: pessoa jurídica pode oferecer pedido contraposto, já que não pode propor ação no Juizado? </a:t>
            </a:r>
          </a:p>
          <a:p>
            <a:pPr>
              <a:spcBef>
                <a:spcPts val="0"/>
              </a:spcBef>
            </a:pPr>
            <a:endParaRPr lang="pt-BR" sz="2400" dirty="0">
              <a:latin typeface="HelveticaNeueLT Std Blk Ex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2400" dirty="0">
                <a:latin typeface="HelveticaNeueLT Std Blk Ext"/>
              </a:rPr>
              <a:t>FONAJE 31: É ADMISSÍVEL PEDIDO CONTRAPOSTO NO CASO DE SER A PARTE RÉ PESSOA JURÍDICA. </a:t>
            </a:r>
          </a:p>
        </p:txBody>
      </p:sp>
    </p:spTree>
    <p:extLst>
      <p:ext uri="{BB962C8B-B14F-4D97-AF65-F5344CB8AC3E}">
        <p14:creationId xmlns:p14="http://schemas.microsoft.com/office/powerpoint/2010/main" val="13418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116632"/>
            <a:ext cx="701414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alt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spcBef>
                <a:spcPct val="0"/>
              </a:spcBef>
            </a:pP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Regra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juiz não pode decidir o conflito somente a partir das alegações do autor (petição inicial). </a:t>
            </a:r>
          </a:p>
          <a:p>
            <a:pPr algn="just">
              <a:spcBef>
                <a:spcPct val="0"/>
              </a:spcBef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Isto porque o processo é instrumento essencialmente 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dialético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spcBef>
                <a:spcPct val="0"/>
              </a:spcBef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Há também as garantias constitucionais (CF, art. 5.º, LV): </a:t>
            </a:r>
          </a:p>
          <a:p>
            <a:pPr algn="just">
              <a:spcBef>
                <a:spcPct val="0"/>
              </a:spcBef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(i)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contraditório e </a:t>
            </a: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(ii)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ampla defesa</a:t>
            </a:r>
          </a:p>
          <a:p>
            <a:pPr algn="just">
              <a:spcBef>
                <a:spcPct val="0"/>
              </a:spcBef>
            </a:pPr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CF, 5º, LV: “AOS LITIGANTES, EM PROCESSO JUDICIAL OU ADMINISTRATIVO, E AOS ACUSADOS EM GERAL SÃO ASSEGURADOS O CONTRADITÓRIO E A AMPLA DEFESA, COM OS MEIOS E RECURSOS A ELA INERENTES”.</a:t>
            </a:r>
          </a:p>
        </p:txBody>
      </p:sp>
    </p:spTree>
    <p:extLst>
      <p:ext uri="{BB962C8B-B14F-4D97-AF65-F5344CB8AC3E}">
        <p14:creationId xmlns:p14="http://schemas.microsoft.com/office/powerpoint/2010/main" val="206086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ângulo 1"/>
          <p:cNvSpPr>
            <a:spLocks noChangeArrowheads="1"/>
          </p:cNvSpPr>
          <p:nvPr/>
        </p:nvSpPr>
        <p:spPr bwMode="auto">
          <a:xfrm>
            <a:off x="227806" y="203758"/>
            <a:ext cx="8688388" cy="645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 eaLnBrk="1" hangingPunct="1"/>
            <a:r>
              <a:rPr lang="pt-BR" altLang="pt-BR" sz="2400" b="1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PRINCÍPIO DO CONTRADITÓRIO E DA AMPLA DEFESA</a:t>
            </a:r>
          </a:p>
          <a:p>
            <a:pPr marL="114300" indent="-114300" algn="just" eaLnBrk="1" hangingPunct="1"/>
            <a:endParaRPr lang="pt-BR" altLang="pt-BR" sz="2400" dirty="0">
              <a:solidFill>
                <a:srgbClr val="000000"/>
              </a:solidFill>
              <a:latin typeface="HelveticaNeueLT Std Blk Ext"/>
              <a:cs typeface="Times New Roman" pitchFamily="18" charset="0"/>
            </a:endParaRPr>
          </a:p>
          <a:p>
            <a:pPr marL="114300" indent="-114300" algn="just" eaLnBrk="1" hangingPunct="1"/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CPC, art. 7º - parte final fala em contraditório.</a:t>
            </a:r>
          </a:p>
          <a:p>
            <a:pPr marL="114300" indent="-114300" algn="just" eaLnBrk="1" hangingPunct="1"/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 </a:t>
            </a:r>
          </a:p>
          <a:p>
            <a:pPr marL="114300" indent="-114300" algn="just" eaLnBrk="1" hangingPunct="1">
              <a:spcBef>
                <a:spcPts val="450"/>
              </a:spcBef>
            </a:pPr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CPC, art. 9º Não se proferirá decisão contra uma das partes sem que ela seja previamente ouvida.</a:t>
            </a:r>
          </a:p>
          <a:p>
            <a:pPr marL="114300" indent="-114300" algn="just" eaLnBrk="1" hangingPunct="1">
              <a:spcBef>
                <a:spcPts val="450"/>
              </a:spcBef>
            </a:pPr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Parágrafo único. O disposto no </a:t>
            </a:r>
            <a:r>
              <a:rPr lang="pt-BR" altLang="pt-BR" sz="2400" i="1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caput</a:t>
            </a:r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 não se aplica:</a:t>
            </a:r>
          </a:p>
          <a:p>
            <a:pPr marL="114300" indent="-114300" algn="just" eaLnBrk="1" hangingPunct="1">
              <a:spcBef>
                <a:spcPts val="450"/>
              </a:spcBef>
            </a:pPr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I – à tutela provisória de urgência;</a:t>
            </a:r>
          </a:p>
          <a:p>
            <a:pPr marL="114300" indent="-114300" algn="just" eaLnBrk="1" hangingPunct="1">
              <a:spcBef>
                <a:spcPts val="450"/>
              </a:spcBef>
            </a:pPr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II – às hipóteses de tutela da evidência previstas no art. 311, incisos II e III;</a:t>
            </a:r>
          </a:p>
          <a:p>
            <a:pPr marL="114300" indent="-114300" algn="just" eaLnBrk="1" hangingPunct="1">
              <a:spcBef>
                <a:spcPts val="450"/>
              </a:spcBef>
            </a:pPr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III – à decisão prevista no art. 701.</a:t>
            </a:r>
          </a:p>
          <a:p>
            <a:pPr marL="114300" indent="-114300" algn="just" eaLnBrk="1" hangingPunct="1">
              <a:spcBef>
                <a:spcPts val="450"/>
              </a:spcBef>
            </a:pPr>
            <a:endParaRPr lang="pt-BR" altLang="pt-BR" sz="2400" dirty="0">
              <a:solidFill>
                <a:srgbClr val="000000"/>
              </a:solidFill>
              <a:latin typeface="HelveticaNeueLT Std Blk Ext"/>
              <a:cs typeface="Times New Roman" pitchFamily="18" charset="0"/>
            </a:endParaRPr>
          </a:p>
          <a:p>
            <a:pPr marL="114300" indent="-114300" algn="just" eaLnBrk="1" hangingPunct="1">
              <a:spcBef>
                <a:spcPts val="450"/>
              </a:spcBef>
            </a:pPr>
            <a:r>
              <a:rPr lang="pt-BR" altLang="pt-BR" sz="2400" dirty="0">
                <a:solidFill>
                  <a:srgbClr val="000000"/>
                </a:solidFill>
                <a:latin typeface="HelveticaNeueLT Std Blk Ext"/>
                <a:cs typeface="Times New Roman" pitchFamily="18" charset="0"/>
              </a:rPr>
              <a:t>CPC, art. 10. O juiz não pode decidir, em grau algum de jurisdição, com base em fundamento a respeito do qual não se tenha dado às partes oportunidade de se manifestar, ainda que se trate de matéria sobre a qual deva decidir de ofício.</a:t>
            </a:r>
          </a:p>
        </p:txBody>
      </p:sp>
    </p:spTree>
    <p:extLst>
      <p:ext uri="{BB962C8B-B14F-4D97-AF65-F5344CB8AC3E}">
        <p14:creationId xmlns:p14="http://schemas.microsoft.com/office/powerpoint/2010/main" val="135666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797510"/>
            <a:ext cx="7200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pt-BR" alt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Exceções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: sentença sem oitiva do réu.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(i) Indeferimento liminar - decisão processual (CPC, 330). </a:t>
            </a: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(ii) Improcedência liminar - decisão de mérito (CPC, 332)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Nesses 2 casos, decisão é 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a favor do réu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 decisão 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favor</a:t>
            </a:r>
            <a:r>
              <a:rPr lang="pt-BR" altLang="pt-BR" sz="2400" u="sng" dirty="0">
                <a:latin typeface="Arial" panose="020B0604020202020204" pitchFamily="34" charset="0"/>
                <a:cs typeface="Arial" panose="020B0604020202020204" pitchFamily="34" charset="0"/>
              </a:rPr>
              <a:t> do autor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sem oitiva do réu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Isso é permitido pelo CPC / principiologia?</a:t>
            </a: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Há alguma situação?</a:t>
            </a: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Tutela de evidência?</a:t>
            </a:r>
          </a:p>
        </p:txBody>
      </p:sp>
    </p:spTree>
    <p:extLst>
      <p:ext uri="{BB962C8B-B14F-4D97-AF65-F5344CB8AC3E}">
        <p14:creationId xmlns:p14="http://schemas.microsoft.com/office/powerpoint/2010/main" val="9012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54197" y="1268760"/>
            <a:ext cx="69847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Art. 311.  A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tutela da evidência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será concedida, independentemente da demonstração de perigo de dano ou de risco ao resultado útil do processo, quando:</a:t>
            </a:r>
          </a:p>
          <a:p>
            <a:pPr algn="just"/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(...)</a:t>
            </a:r>
          </a:p>
          <a:p>
            <a:pPr algn="just"/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II - as alegações de fato puderem ser comprovadas apenas documentalmente e houver </a:t>
            </a:r>
            <a:r>
              <a:rPr lang="pt-BR" altLang="pt-BR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tese firmada em julgamento de casos repetitivos ou em súmula vinculante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endParaRPr lang="pt-BR" altLang="pt-BR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Decisão de tutela provisória </a:t>
            </a:r>
            <a:r>
              <a:rPr lang="pt-BR" alt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sem urgência</a:t>
            </a:r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alt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Mas é sentença? Caberá defesa?</a:t>
            </a:r>
          </a:p>
        </p:txBody>
      </p:sp>
    </p:spTree>
    <p:extLst>
      <p:ext uri="{BB962C8B-B14F-4D97-AF65-F5344CB8AC3E}">
        <p14:creationId xmlns:p14="http://schemas.microsoft.com/office/powerpoint/2010/main" val="153505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>
            <a:extLst>
              <a:ext uri="{FF2B5EF4-FFF2-40B4-BE49-F238E27FC236}">
                <a16:creationId xmlns:a16="http://schemas.microsoft.com/office/drawing/2014/main" id="{B13147BA-F738-4A96-BB2C-82E38A3C9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9" y="476672"/>
            <a:ext cx="7182892" cy="5382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No CPC73, podia o </a:t>
            </a:r>
            <a:r>
              <a:rPr lang="pt-BR" altLang="pt-BR" sz="2800" u="sng" dirty="0">
                <a:solidFill>
                  <a:srgbClr val="000000"/>
                </a:solidFill>
                <a:latin typeface="+mj-lt"/>
              </a:rPr>
              <a:t>réu no prazo de resposta</a:t>
            </a: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pt-BR" altLang="pt-BR" sz="2800" dirty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1) Arguir exceção de incompetência, suspeição ou impedimento (CPC73, art. 304);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2) Impugnar o valor da causa (CPC73, art. 261);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3) Reconvir (CPC73, art. 315);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4) Ajuizar ação declaratória incidental (CPC73, art. 5</a:t>
            </a:r>
            <a:r>
              <a:rPr lang="pt-BR" altLang="pt-BR" sz="2800" baseline="30000" dirty="0">
                <a:solidFill>
                  <a:srgbClr val="000000"/>
                </a:solidFill>
                <a:latin typeface="+mj-lt"/>
              </a:rPr>
              <a:t>o</a:t>
            </a: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 e 325);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2800" dirty="0">
                <a:solidFill>
                  <a:srgbClr val="000000"/>
                </a:solidFill>
                <a:latin typeface="+mj-lt"/>
              </a:rPr>
              <a:t>5) Provocar o ingresso de terceiro: nomeando (CPC73, art. 62); denunciando (CPC73, art. 70) ou chamando (CPC73, art. 77);</a:t>
            </a:r>
          </a:p>
        </p:txBody>
      </p:sp>
    </p:spTree>
    <p:extLst>
      <p:ext uri="{BB962C8B-B14F-4D97-AF65-F5344CB8AC3E}">
        <p14:creationId xmlns:p14="http://schemas.microsoft.com/office/powerpoint/2010/main" val="4190907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4623</Words>
  <Application>Microsoft Office PowerPoint</Application>
  <PresentationFormat>Apresentação na tela (4:3)</PresentationFormat>
  <Paragraphs>427</Paragraphs>
  <Slides>49</Slides>
  <Notes>29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9" baseType="lpstr">
      <vt:lpstr>Arial</vt:lpstr>
      <vt:lpstr>Calibri</vt:lpstr>
      <vt:lpstr>Century Schoolbook</vt:lpstr>
      <vt:lpstr>HelveticaNeueLT Std Blk Ext</vt:lpstr>
      <vt:lpstr>Tahoma</vt:lpstr>
      <vt:lpstr>Times New Roman</vt:lpstr>
      <vt:lpstr>Trebuchet MS</vt:lpstr>
      <vt:lpstr>Wingdings</vt:lpstr>
      <vt:lpstr>Wingdings 2</vt:lpstr>
      <vt:lpstr>Tema do Office</vt:lpstr>
      <vt:lpstr>Apresentação do PowerPoint</vt:lpstr>
      <vt:lpstr>Apresentação do PowerPoint</vt:lpstr>
      <vt:lpstr>Apresentação do PowerPoint</vt:lpstr>
      <vt:lpstr>Procedimento comum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Contestação - preliminares</vt:lpstr>
      <vt:lpstr>Contestação - preliminares</vt:lpstr>
      <vt:lpstr>Apresentação do PowerPoint</vt:lpstr>
      <vt:lpstr>Apresentação do PowerPoint</vt:lpstr>
      <vt:lpstr>FORMA DE DENUNCIAÇÃO</vt:lpstr>
      <vt:lpstr>FORMA DO CHAMAMENTO AO PROCESSO</vt:lpstr>
      <vt:lpstr>Apresentação do PowerPoint</vt:lpstr>
      <vt:lpstr>Apresentação do PowerPoint</vt:lpstr>
      <vt:lpstr>REsp 1690216, m.v.</vt:lpstr>
      <vt:lpstr>Apresentação do PowerPoint</vt:lpstr>
      <vt:lpstr>Apresentação do PowerPoint</vt:lpstr>
      <vt:lpstr>Apresentação do PowerPoint</vt:lpstr>
      <vt:lpstr>Apresentação do PowerPoint</vt:lpstr>
      <vt:lpstr>MOMENTO PARA REQUERER O BENEFÍCIO E INDEFERIMENTO  “CPC Art. 99.  O pedido de gratuidade da justiça pode ser formulado na PETIÇÃO INICIAL, na CONTESTAÇÃO, na PETIÇÃO PARA INGRESSO DE TERCEIRO no processo ou em RECURSO.  § 1o SE SUPERVENIENTE À PRIMEIRA MANIFESTAÇÃO da parte na instância, O PEDIDO PODERÁ SER FORMULADO POR PETIÇÃO SIMPLES, nos autos do próprio processo, e não suspenderá seu curso.  § 2o O juiz somente poderá indeferir o pedido se houver nos autos elementos que evidenciem a falta dos pressupostos legais para a concessão de gratuidade, devendo, antes de indeferir o pedido, determinar à parte a comprovação do preenchimento dos referidos pressupostos. </vt:lpstr>
      <vt:lpstr>IMPUGNAÇÃO PELA PARTE CONTRÁRIA  - DEPENDE DO MOMENTO DA CONCESSÃO: - CONTESTAÇÃO (CONCENTRAÇÃO DA DEFESA) - RÉPLICA - CONTRARRAZÕES RECURSAIS - PETIÇÃO SIMPLES  Art. 100.  Deferido o pedido, a parte contrária poderá oferecer impugnação na contestação, na réplica, nas contrarrazões de recurso ou, nos casos de pedido superveniente ou formulado por terceiro, por meio de petição simples, a ser apresentada no prazo de 15 (quinze) dias, nos autos do próprio processo, sem suspensão de seu curso. Parágrafo único.  Revogado o benefício, a parte arcará com as despesas processuais que tiver deixado de adiantar e pagará, em caso de má-fé, até o décuplo de seu valor a título de multa, que será revertida em benefício da Fazenda Pública estadual ou federal e poderá ser inscrita em dívida ativa.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Revelia</vt:lpstr>
      <vt:lpstr>Revelia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GUILHERME P DELLORE</dc:creator>
  <cp:lastModifiedBy>LUIZ GUILHERME P DELLORE</cp:lastModifiedBy>
  <cp:revision>3</cp:revision>
  <dcterms:created xsi:type="dcterms:W3CDTF">2020-10-31T22:12:51Z</dcterms:created>
  <dcterms:modified xsi:type="dcterms:W3CDTF">2023-10-07T13:07:10Z</dcterms:modified>
</cp:coreProperties>
</file>