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3"/>
  </p:notesMasterIdLst>
  <p:sldIdLst>
    <p:sldId id="1551" r:id="rId3"/>
    <p:sldId id="465" r:id="rId4"/>
    <p:sldId id="1545" r:id="rId5"/>
    <p:sldId id="1585" r:id="rId6"/>
    <p:sldId id="415" r:id="rId7"/>
    <p:sldId id="1587" r:id="rId8"/>
    <p:sldId id="1571" r:id="rId9"/>
    <p:sldId id="312" r:id="rId10"/>
    <p:sldId id="1548" r:id="rId11"/>
    <p:sldId id="1594" r:id="rId12"/>
    <p:sldId id="302" r:id="rId13"/>
    <p:sldId id="303" r:id="rId14"/>
    <p:sldId id="581" r:id="rId15"/>
    <p:sldId id="300" r:id="rId16"/>
    <p:sldId id="1499" r:id="rId17"/>
    <p:sldId id="1573" r:id="rId18"/>
    <p:sldId id="1500" r:id="rId19"/>
    <p:sldId id="1572" r:id="rId20"/>
    <p:sldId id="570" r:id="rId21"/>
    <p:sldId id="1590" r:id="rId22"/>
    <p:sldId id="1575" r:id="rId23"/>
    <p:sldId id="1589" r:id="rId24"/>
    <p:sldId id="1588" r:id="rId25"/>
    <p:sldId id="1501" r:id="rId26"/>
    <p:sldId id="557" r:id="rId27"/>
    <p:sldId id="1595" r:id="rId28"/>
    <p:sldId id="1574" r:id="rId29"/>
    <p:sldId id="1596" r:id="rId30"/>
    <p:sldId id="388" r:id="rId31"/>
    <p:sldId id="1553" r:id="rId32"/>
    <p:sldId id="1493" r:id="rId33"/>
    <p:sldId id="1550" r:id="rId34"/>
    <p:sldId id="281" r:id="rId35"/>
    <p:sldId id="1494" r:id="rId36"/>
    <p:sldId id="295" r:id="rId37"/>
    <p:sldId id="1576" r:id="rId38"/>
    <p:sldId id="1591" r:id="rId39"/>
    <p:sldId id="1592" r:id="rId40"/>
    <p:sldId id="1579" r:id="rId41"/>
    <p:sldId id="1578" r:id="rId42"/>
    <p:sldId id="1580" r:id="rId43"/>
    <p:sldId id="1593" r:id="rId44"/>
    <p:sldId id="1577" r:id="rId45"/>
    <p:sldId id="1554" r:id="rId46"/>
    <p:sldId id="418" r:id="rId47"/>
    <p:sldId id="419" r:id="rId48"/>
    <p:sldId id="420" r:id="rId49"/>
    <p:sldId id="421" r:id="rId50"/>
    <p:sldId id="436" r:id="rId51"/>
    <p:sldId id="568" r:id="rId52"/>
    <p:sldId id="1584" r:id="rId53"/>
    <p:sldId id="1582" r:id="rId54"/>
    <p:sldId id="571" r:id="rId55"/>
    <p:sldId id="572" r:id="rId56"/>
    <p:sldId id="573" r:id="rId57"/>
    <p:sldId id="556" r:id="rId58"/>
    <p:sldId id="575" r:id="rId59"/>
    <p:sldId id="577" r:id="rId60"/>
    <p:sldId id="574" r:id="rId61"/>
    <p:sldId id="580" r:id="rId62"/>
    <p:sldId id="576" r:id="rId63"/>
    <p:sldId id="1482" r:id="rId64"/>
    <p:sldId id="296" r:id="rId65"/>
    <p:sldId id="299" r:id="rId66"/>
    <p:sldId id="1570" r:id="rId67"/>
    <p:sldId id="1555" r:id="rId68"/>
    <p:sldId id="1569" r:id="rId69"/>
    <p:sldId id="1556" r:id="rId70"/>
    <p:sldId id="1586" r:id="rId71"/>
    <p:sldId id="301" r:id="rId72"/>
    <p:sldId id="304" r:id="rId73"/>
    <p:sldId id="305" r:id="rId74"/>
    <p:sldId id="310" r:id="rId75"/>
    <p:sldId id="306" r:id="rId76"/>
    <p:sldId id="307" r:id="rId77"/>
    <p:sldId id="308" r:id="rId78"/>
    <p:sldId id="309" r:id="rId79"/>
    <p:sldId id="1583" r:id="rId80"/>
    <p:sldId id="934" r:id="rId81"/>
    <p:sldId id="406" r:id="rId8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919"/>
    <a:srgbClr val="154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720DD-2113-47A2-A5C9-5D0B4E73F8B3}" v="827" dt="2023-10-28T12:29:45.94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7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UILHERME P DELLORE" userId="d71dc86d-b896-4f9d-aef3-938abe0c89f4" providerId="ADAL" clId="{75F720DD-2113-47A2-A5C9-5D0B4E73F8B3}"/>
    <pc:docChg chg="custSel addSld delSld modSld sldOrd">
      <pc:chgData name="LUIZ GUILHERME P DELLORE" userId="d71dc86d-b896-4f9d-aef3-938abe0c89f4" providerId="ADAL" clId="{75F720DD-2113-47A2-A5C9-5D0B4E73F8B3}" dt="2023-10-28T12:29:45.946" v="1599" actId="6549"/>
      <pc:docMkLst>
        <pc:docMk/>
      </pc:docMkLst>
      <pc:sldChg chg="modSp mod">
        <pc:chgData name="LUIZ GUILHERME P DELLORE" userId="d71dc86d-b896-4f9d-aef3-938abe0c89f4" providerId="ADAL" clId="{75F720DD-2113-47A2-A5C9-5D0B4E73F8B3}" dt="2023-10-27T04:18:34.190" v="872" actId="14100"/>
        <pc:sldMkLst>
          <pc:docMk/>
          <pc:sldMk cId="334917031" sldId="281"/>
        </pc:sldMkLst>
        <pc:spChg chg="mod">
          <ac:chgData name="LUIZ GUILHERME P DELLORE" userId="d71dc86d-b896-4f9d-aef3-938abe0c89f4" providerId="ADAL" clId="{75F720DD-2113-47A2-A5C9-5D0B4E73F8B3}" dt="2023-10-27T04:18:34.190" v="872" actId="14100"/>
          <ac:spMkLst>
            <pc:docMk/>
            <pc:sldMk cId="334917031" sldId="281"/>
            <ac:spMk id="9" creationId="{00000000-0000-0000-0000-000000000000}"/>
          </ac:spMkLst>
        </pc:spChg>
      </pc:sldChg>
      <pc:sldChg chg="add del">
        <pc:chgData name="LUIZ GUILHERME P DELLORE" userId="d71dc86d-b896-4f9d-aef3-938abe0c89f4" providerId="ADAL" clId="{75F720DD-2113-47A2-A5C9-5D0B4E73F8B3}" dt="2023-10-27T04:01:50.987" v="385" actId="47"/>
        <pc:sldMkLst>
          <pc:docMk/>
          <pc:sldMk cId="2516006621" sldId="294"/>
        </pc:sldMkLst>
      </pc:sldChg>
      <pc:sldChg chg="del">
        <pc:chgData name="LUIZ GUILHERME P DELLORE" userId="d71dc86d-b896-4f9d-aef3-938abe0c89f4" providerId="ADAL" clId="{75F720DD-2113-47A2-A5C9-5D0B4E73F8B3}" dt="2023-10-28T12:17:35.437" v="1545" actId="2696"/>
        <pc:sldMkLst>
          <pc:docMk/>
          <pc:sldMk cId="239550615" sldId="296"/>
        </pc:sldMkLst>
      </pc:sldChg>
      <pc:sldChg chg="add">
        <pc:chgData name="LUIZ GUILHERME P DELLORE" userId="d71dc86d-b896-4f9d-aef3-938abe0c89f4" providerId="ADAL" clId="{75F720DD-2113-47A2-A5C9-5D0B4E73F8B3}" dt="2023-10-28T12:18:19.082" v="1546"/>
        <pc:sldMkLst>
          <pc:docMk/>
          <pc:sldMk cId="2002928347" sldId="296"/>
        </pc:sldMkLst>
      </pc:sldChg>
      <pc:sldChg chg="del">
        <pc:chgData name="LUIZ GUILHERME P DELLORE" userId="d71dc86d-b896-4f9d-aef3-938abe0c89f4" providerId="ADAL" clId="{75F720DD-2113-47A2-A5C9-5D0B4E73F8B3}" dt="2023-10-28T12:17:35.437" v="1545" actId="2696"/>
        <pc:sldMkLst>
          <pc:docMk/>
          <pc:sldMk cId="1356436744" sldId="299"/>
        </pc:sldMkLst>
      </pc:sldChg>
      <pc:sldChg chg="add">
        <pc:chgData name="LUIZ GUILHERME P DELLORE" userId="d71dc86d-b896-4f9d-aef3-938abe0c89f4" providerId="ADAL" clId="{75F720DD-2113-47A2-A5C9-5D0B4E73F8B3}" dt="2023-10-28T12:18:19.082" v="1546"/>
        <pc:sldMkLst>
          <pc:docMk/>
          <pc:sldMk cId="3436281389" sldId="299"/>
        </pc:sldMkLst>
      </pc:sldChg>
      <pc:sldChg chg="add">
        <pc:chgData name="LUIZ GUILHERME P DELLORE" userId="d71dc86d-b896-4f9d-aef3-938abe0c89f4" providerId="ADAL" clId="{75F720DD-2113-47A2-A5C9-5D0B4E73F8B3}" dt="2023-10-28T12:18:19.082" v="1546"/>
        <pc:sldMkLst>
          <pc:docMk/>
          <pc:sldMk cId="1084350325" sldId="301"/>
        </pc:sldMkLst>
      </pc:sldChg>
      <pc:sldChg chg="del">
        <pc:chgData name="LUIZ GUILHERME P DELLORE" userId="d71dc86d-b896-4f9d-aef3-938abe0c89f4" providerId="ADAL" clId="{75F720DD-2113-47A2-A5C9-5D0B4E73F8B3}" dt="2023-10-28T12:17:35.437" v="1545" actId="2696"/>
        <pc:sldMkLst>
          <pc:docMk/>
          <pc:sldMk cId="3403400997" sldId="301"/>
        </pc:sldMkLst>
      </pc:sldChg>
      <pc:sldChg chg="modSp">
        <pc:chgData name="LUIZ GUILHERME P DELLORE" userId="d71dc86d-b896-4f9d-aef3-938abe0c89f4" providerId="ADAL" clId="{75F720DD-2113-47A2-A5C9-5D0B4E73F8B3}" dt="2023-10-28T12:13:55.936" v="1541" actId="20577"/>
        <pc:sldMkLst>
          <pc:docMk/>
          <pc:sldMk cId="3418431119" sldId="302"/>
        </pc:sldMkLst>
        <pc:spChg chg="mod">
          <ac:chgData name="LUIZ GUILHERME P DELLORE" userId="d71dc86d-b896-4f9d-aef3-938abe0c89f4" providerId="ADAL" clId="{75F720DD-2113-47A2-A5C9-5D0B4E73F8B3}" dt="2023-10-28T12:13:55.936" v="1541" actId="20577"/>
          <ac:spMkLst>
            <pc:docMk/>
            <pc:sldMk cId="3418431119" sldId="302"/>
            <ac:spMk id="9" creationId="{00000000-0000-0000-0000-000000000000}"/>
          </ac:spMkLst>
        </pc:spChg>
      </pc:sldChg>
      <pc:sldChg chg="modSp">
        <pc:chgData name="LUIZ GUILHERME P DELLORE" userId="d71dc86d-b896-4f9d-aef3-938abe0c89f4" providerId="ADAL" clId="{75F720DD-2113-47A2-A5C9-5D0B4E73F8B3}" dt="2023-10-27T03:50:19.982" v="96" actId="20577"/>
        <pc:sldMkLst>
          <pc:docMk/>
          <pc:sldMk cId="17725115" sldId="303"/>
        </pc:sldMkLst>
        <pc:spChg chg="mod">
          <ac:chgData name="LUIZ GUILHERME P DELLORE" userId="d71dc86d-b896-4f9d-aef3-938abe0c89f4" providerId="ADAL" clId="{75F720DD-2113-47A2-A5C9-5D0B4E73F8B3}" dt="2023-10-27T03:50:19.982" v="96" actId="20577"/>
          <ac:spMkLst>
            <pc:docMk/>
            <pc:sldMk cId="17725115" sldId="303"/>
            <ac:spMk id="9" creationId="{00000000-0000-0000-0000-000000000000}"/>
          </ac:spMkLst>
        </pc:spChg>
      </pc:sldChg>
      <pc:sldChg chg="add">
        <pc:chgData name="LUIZ GUILHERME P DELLORE" userId="d71dc86d-b896-4f9d-aef3-938abe0c89f4" providerId="ADAL" clId="{75F720DD-2113-47A2-A5C9-5D0B4E73F8B3}" dt="2023-10-28T12:18:19.082" v="1546"/>
        <pc:sldMkLst>
          <pc:docMk/>
          <pc:sldMk cId="2205246114" sldId="304"/>
        </pc:sldMkLst>
      </pc:sldChg>
      <pc:sldChg chg="del">
        <pc:chgData name="LUIZ GUILHERME P DELLORE" userId="d71dc86d-b896-4f9d-aef3-938abe0c89f4" providerId="ADAL" clId="{75F720DD-2113-47A2-A5C9-5D0B4E73F8B3}" dt="2023-10-28T12:17:35.437" v="1545" actId="2696"/>
        <pc:sldMkLst>
          <pc:docMk/>
          <pc:sldMk cId="3951355669" sldId="304"/>
        </pc:sldMkLst>
      </pc:sldChg>
      <pc:sldChg chg="del">
        <pc:chgData name="LUIZ GUILHERME P DELLORE" userId="d71dc86d-b896-4f9d-aef3-938abe0c89f4" providerId="ADAL" clId="{75F720DD-2113-47A2-A5C9-5D0B4E73F8B3}" dt="2023-10-28T12:17:35.437" v="1545" actId="2696"/>
        <pc:sldMkLst>
          <pc:docMk/>
          <pc:sldMk cId="2968145233" sldId="305"/>
        </pc:sldMkLst>
      </pc:sldChg>
      <pc:sldChg chg="add">
        <pc:chgData name="LUIZ GUILHERME P DELLORE" userId="d71dc86d-b896-4f9d-aef3-938abe0c89f4" providerId="ADAL" clId="{75F720DD-2113-47A2-A5C9-5D0B4E73F8B3}" dt="2023-10-28T12:18:19.082" v="1546"/>
        <pc:sldMkLst>
          <pc:docMk/>
          <pc:sldMk cId="3515440999" sldId="305"/>
        </pc:sldMkLst>
      </pc:sldChg>
      <pc:sldChg chg="add">
        <pc:chgData name="LUIZ GUILHERME P DELLORE" userId="d71dc86d-b896-4f9d-aef3-938abe0c89f4" providerId="ADAL" clId="{75F720DD-2113-47A2-A5C9-5D0B4E73F8B3}" dt="2023-10-28T12:18:19.082" v="1546"/>
        <pc:sldMkLst>
          <pc:docMk/>
          <pc:sldMk cId="61359473" sldId="306"/>
        </pc:sldMkLst>
      </pc:sldChg>
      <pc:sldChg chg="del">
        <pc:chgData name="LUIZ GUILHERME P DELLORE" userId="d71dc86d-b896-4f9d-aef3-938abe0c89f4" providerId="ADAL" clId="{75F720DD-2113-47A2-A5C9-5D0B4E73F8B3}" dt="2023-10-28T12:17:35.437" v="1545" actId="2696"/>
        <pc:sldMkLst>
          <pc:docMk/>
          <pc:sldMk cId="2543773467" sldId="306"/>
        </pc:sldMkLst>
      </pc:sldChg>
      <pc:sldChg chg="add">
        <pc:chgData name="LUIZ GUILHERME P DELLORE" userId="d71dc86d-b896-4f9d-aef3-938abe0c89f4" providerId="ADAL" clId="{75F720DD-2113-47A2-A5C9-5D0B4E73F8B3}" dt="2023-10-28T12:18:19.082" v="1546"/>
        <pc:sldMkLst>
          <pc:docMk/>
          <pc:sldMk cId="561999010" sldId="307"/>
        </pc:sldMkLst>
      </pc:sldChg>
      <pc:sldChg chg="modSp del">
        <pc:chgData name="LUIZ GUILHERME P DELLORE" userId="d71dc86d-b896-4f9d-aef3-938abe0c89f4" providerId="ADAL" clId="{75F720DD-2113-47A2-A5C9-5D0B4E73F8B3}" dt="2023-10-28T12:17:35.437" v="1545" actId="2696"/>
        <pc:sldMkLst>
          <pc:docMk/>
          <pc:sldMk cId="758232017" sldId="307"/>
        </pc:sldMkLst>
        <pc:spChg chg="mod">
          <ac:chgData name="LUIZ GUILHERME P DELLORE" userId="d71dc86d-b896-4f9d-aef3-938abe0c89f4" providerId="ADAL" clId="{75F720DD-2113-47A2-A5C9-5D0B4E73F8B3}" dt="2023-10-27T20:20:41.818" v="1362" actId="20577"/>
          <ac:spMkLst>
            <pc:docMk/>
            <pc:sldMk cId="758232017" sldId="307"/>
            <ac:spMk id="9" creationId="{00000000-0000-0000-0000-000000000000}"/>
          </ac:spMkLst>
        </pc:spChg>
      </pc:sldChg>
      <pc:sldChg chg="add">
        <pc:chgData name="LUIZ GUILHERME P DELLORE" userId="d71dc86d-b896-4f9d-aef3-938abe0c89f4" providerId="ADAL" clId="{75F720DD-2113-47A2-A5C9-5D0B4E73F8B3}" dt="2023-10-28T12:18:19.082" v="1546"/>
        <pc:sldMkLst>
          <pc:docMk/>
          <pc:sldMk cId="1934262009" sldId="308"/>
        </pc:sldMkLst>
      </pc:sldChg>
      <pc:sldChg chg="del">
        <pc:chgData name="LUIZ GUILHERME P DELLORE" userId="d71dc86d-b896-4f9d-aef3-938abe0c89f4" providerId="ADAL" clId="{75F720DD-2113-47A2-A5C9-5D0B4E73F8B3}" dt="2023-10-28T12:17:35.437" v="1545" actId="2696"/>
        <pc:sldMkLst>
          <pc:docMk/>
          <pc:sldMk cId="2470369677" sldId="308"/>
        </pc:sldMkLst>
      </pc:sldChg>
      <pc:sldChg chg="add">
        <pc:chgData name="LUIZ GUILHERME P DELLORE" userId="d71dc86d-b896-4f9d-aef3-938abe0c89f4" providerId="ADAL" clId="{75F720DD-2113-47A2-A5C9-5D0B4E73F8B3}" dt="2023-10-28T12:18:19.082" v="1546"/>
        <pc:sldMkLst>
          <pc:docMk/>
          <pc:sldMk cId="1241674241" sldId="309"/>
        </pc:sldMkLst>
      </pc:sldChg>
      <pc:sldChg chg="del">
        <pc:chgData name="LUIZ GUILHERME P DELLORE" userId="d71dc86d-b896-4f9d-aef3-938abe0c89f4" providerId="ADAL" clId="{75F720DD-2113-47A2-A5C9-5D0B4E73F8B3}" dt="2023-10-28T12:17:35.437" v="1545" actId="2696"/>
        <pc:sldMkLst>
          <pc:docMk/>
          <pc:sldMk cId="2980201619" sldId="309"/>
        </pc:sldMkLst>
      </pc:sldChg>
      <pc:sldChg chg="del">
        <pc:chgData name="LUIZ GUILHERME P DELLORE" userId="d71dc86d-b896-4f9d-aef3-938abe0c89f4" providerId="ADAL" clId="{75F720DD-2113-47A2-A5C9-5D0B4E73F8B3}" dt="2023-10-28T12:17:35.437" v="1545" actId="2696"/>
        <pc:sldMkLst>
          <pc:docMk/>
          <pc:sldMk cId="2664897601" sldId="310"/>
        </pc:sldMkLst>
      </pc:sldChg>
      <pc:sldChg chg="add">
        <pc:chgData name="LUIZ GUILHERME P DELLORE" userId="d71dc86d-b896-4f9d-aef3-938abe0c89f4" providerId="ADAL" clId="{75F720DD-2113-47A2-A5C9-5D0B4E73F8B3}" dt="2023-10-28T12:18:19.082" v="1546"/>
        <pc:sldMkLst>
          <pc:docMk/>
          <pc:sldMk cId="3156047408" sldId="310"/>
        </pc:sldMkLst>
      </pc:sldChg>
      <pc:sldChg chg="addSp delSp modSp add mod delAnim modAnim">
        <pc:chgData name="LUIZ GUILHERME P DELLORE" userId="d71dc86d-b896-4f9d-aef3-938abe0c89f4" providerId="ADAL" clId="{75F720DD-2113-47A2-A5C9-5D0B4E73F8B3}" dt="2023-10-27T13:36:12.803" v="1357" actId="22"/>
        <pc:sldMkLst>
          <pc:docMk/>
          <pc:sldMk cId="817204459" sldId="415"/>
        </pc:sldMkLst>
        <pc:spChg chg="del mod">
          <ac:chgData name="LUIZ GUILHERME P DELLORE" userId="d71dc86d-b896-4f9d-aef3-938abe0c89f4" providerId="ADAL" clId="{75F720DD-2113-47A2-A5C9-5D0B4E73F8B3}" dt="2023-10-27T13:36:05.076" v="1356" actId="478"/>
          <ac:spMkLst>
            <pc:docMk/>
            <pc:sldMk cId="817204459" sldId="415"/>
            <ac:spMk id="2" creationId="{00000000-0000-0000-0000-000000000000}"/>
          </ac:spMkLst>
        </pc:spChg>
        <pc:spChg chg="del">
          <ac:chgData name="LUIZ GUILHERME P DELLORE" userId="d71dc86d-b896-4f9d-aef3-938abe0c89f4" providerId="ADAL" clId="{75F720DD-2113-47A2-A5C9-5D0B4E73F8B3}" dt="2023-10-27T04:14:18.051" v="828" actId="478"/>
          <ac:spMkLst>
            <pc:docMk/>
            <pc:sldMk cId="817204459" sldId="415"/>
            <ac:spMk id="4" creationId="{00000000-0000-0000-0000-000000000000}"/>
          </ac:spMkLst>
        </pc:spChg>
        <pc:spChg chg="add del mod">
          <ac:chgData name="LUIZ GUILHERME P DELLORE" userId="d71dc86d-b896-4f9d-aef3-938abe0c89f4" providerId="ADAL" clId="{75F720DD-2113-47A2-A5C9-5D0B4E73F8B3}" dt="2023-10-27T04:14:27.420" v="830" actId="478"/>
          <ac:spMkLst>
            <pc:docMk/>
            <pc:sldMk cId="817204459" sldId="415"/>
            <ac:spMk id="5" creationId="{D5865057-0649-676F-5D1C-974E5B4C749E}"/>
          </ac:spMkLst>
        </pc:spChg>
        <pc:spChg chg="del">
          <ac:chgData name="LUIZ GUILHERME P DELLORE" userId="d71dc86d-b896-4f9d-aef3-938abe0c89f4" providerId="ADAL" clId="{75F720DD-2113-47A2-A5C9-5D0B4E73F8B3}" dt="2023-10-27T04:14:29.675" v="831" actId="478"/>
          <ac:spMkLst>
            <pc:docMk/>
            <pc:sldMk cId="817204459" sldId="415"/>
            <ac:spMk id="7" creationId="{00000000-0000-0000-0000-000000000000}"/>
          </ac:spMkLst>
        </pc:spChg>
        <pc:spChg chg="del">
          <ac:chgData name="LUIZ GUILHERME P DELLORE" userId="d71dc86d-b896-4f9d-aef3-938abe0c89f4" providerId="ADAL" clId="{75F720DD-2113-47A2-A5C9-5D0B4E73F8B3}" dt="2023-10-27T04:14:24.409" v="829" actId="478"/>
          <ac:spMkLst>
            <pc:docMk/>
            <pc:sldMk cId="817204459" sldId="415"/>
            <ac:spMk id="10" creationId="{00000000-0000-0000-0000-000000000000}"/>
          </ac:spMkLst>
        </pc:spChg>
        <pc:picChg chg="add">
          <ac:chgData name="LUIZ GUILHERME P DELLORE" userId="d71dc86d-b896-4f9d-aef3-938abe0c89f4" providerId="ADAL" clId="{75F720DD-2113-47A2-A5C9-5D0B4E73F8B3}" dt="2023-10-27T13:36:12.803" v="1357" actId="22"/>
          <ac:picMkLst>
            <pc:docMk/>
            <pc:sldMk cId="817204459" sldId="415"/>
            <ac:picMk id="4" creationId="{2EDF0AFF-40B1-6B53-0DEA-55E1E69FB9FF}"/>
          </ac:picMkLst>
        </pc:picChg>
      </pc:sldChg>
      <pc:sldChg chg="add">
        <pc:chgData name="LUIZ GUILHERME P DELLORE" userId="d71dc86d-b896-4f9d-aef3-938abe0c89f4" providerId="ADAL" clId="{75F720DD-2113-47A2-A5C9-5D0B4E73F8B3}" dt="2023-10-27T04:38:38.584" v="933"/>
        <pc:sldMkLst>
          <pc:docMk/>
          <pc:sldMk cId="3811781545" sldId="418"/>
        </pc:sldMkLst>
      </pc:sldChg>
      <pc:sldChg chg="add">
        <pc:chgData name="LUIZ GUILHERME P DELLORE" userId="d71dc86d-b896-4f9d-aef3-938abe0c89f4" providerId="ADAL" clId="{75F720DD-2113-47A2-A5C9-5D0B4E73F8B3}" dt="2023-10-27T04:38:38.584" v="933"/>
        <pc:sldMkLst>
          <pc:docMk/>
          <pc:sldMk cId="3424863466" sldId="419"/>
        </pc:sldMkLst>
      </pc:sldChg>
      <pc:sldChg chg="add">
        <pc:chgData name="LUIZ GUILHERME P DELLORE" userId="d71dc86d-b896-4f9d-aef3-938abe0c89f4" providerId="ADAL" clId="{75F720DD-2113-47A2-A5C9-5D0B4E73F8B3}" dt="2023-10-27T04:38:38.584" v="933"/>
        <pc:sldMkLst>
          <pc:docMk/>
          <pc:sldMk cId="1190062257" sldId="420"/>
        </pc:sldMkLst>
      </pc:sldChg>
      <pc:sldChg chg="add">
        <pc:chgData name="LUIZ GUILHERME P DELLORE" userId="d71dc86d-b896-4f9d-aef3-938abe0c89f4" providerId="ADAL" clId="{75F720DD-2113-47A2-A5C9-5D0B4E73F8B3}" dt="2023-10-27T04:38:38.584" v="933"/>
        <pc:sldMkLst>
          <pc:docMk/>
          <pc:sldMk cId="2441567976" sldId="421"/>
        </pc:sldMkLst>
      </pc:sldChg>
      <pc:sldChg chg="add del">
        <pc:chgData name="LUIZ GUILHERME P DELLORE" userId="d71dc86d-b896-4f9d-aef3-938abe0c89f4" providerId="ADAL" clId="{75F720DD-2113-47A2-A5C9-5D0B4E73F8B3}" dt="2023-10-27T05:04:00.673" v="1280" actId="47"/>
        <pc:sldMkLst>
          <pc:docMk/>
          <pc:sldMk cId="2523334645" sldId="422"/>
        </pc:sldMkLst>
      </pc:sldChg>
      <pc:sldChg chg="add setBg">
        <pc:chgData name="LUIZ GUILHERME P DELLORE" userId="d71dc86d-b896-4f9d-aef3-938abe0c89f4" providerId="ADAL" clId="{75F720DD-2113-47A2-A5C9-5D0B4E73F8B3}" dt="2023-10-27T04:38:38.584" v="933"/>
        <pc:sldMkLst>
          <pc:docMk/>
          <pc:sldMk cId="944500927" sldId="436"/>
        </pc:sldMkLst>
      </pc:sldChg>
      <pc:sldChg chg="modSp">
        <pc:chgData name="LUIZ GUILHERME P DELLORE" userId="d71dc86d-b896-4f9d-aef3-938abe0c89f4" providerId="ADAL" clId="{75F720DD-2113-47A2-A5C9-5D0B4E73F8B3}" dt="2023-10-27T03:48:02.656" v="62" actId="255"/>
        <pc:sldMkLst>
          <pc:docMk/>
          <pc:sldMk cId="707837950" sldId="465"/>
        </pc:sldMkLst>
        <pc:spChg chg="mod">
          <ac:chgData name="LUIZ GUILHERME P DELLORE" userId="d71dc86d-b896-4f9d-aef3-938abe0c89f4" providerId="ADAL" clId="{75F720DD-2113-47A2-A5C9-5D0B4E73F8B3}" dt="2023-10-27T03:48:02.656" v="62" actId="255"/>
          <ac:spMkLst>
            <pc:docMk/>
            <pc:sldMk cId="707837950" sldId="465"/>
            <ac:spMk id="2" creationId="{00000000-0000-0000-0000-000000000000}"/>
          </ac:spMkLst>
        </pc:spChg>
      </pc:sldChg>
      <pc:sldChg chg="addSp delSp modSp add mod modAnim">
        <pc:chgData name="LUIZ GUILHERME P DELLORE" userId="d71dc86d-b896-4f9d-aef3-938abe0c89f4" providerId="ADAL" clId="{75F720DD-2113-47A2-A5C9-5D0B4E73F8B3}" dt="2023-10-28T12:29:45.946" v="1599" actId="6549"/>
        <pc:sldMkLst>
          <pc:docMk/>
          <pc:sldMk cId="3120658539" sldId="556"/>
        </pc:sldMkLst>
        <pc:spChg chg="mod">
          <ac:chgData name="LUIZ GUILHERME P DELLORE" userId="d71dc86d-b896-4f9d-aef3-938abe0c89f4" providerId="ADAL" clId="{75F720DD-2113-47A2-A5C9-5D0B4E73F8B3}" dt="2023-10-28T12:29:45.946" v="1599" actId="6549"/>
          <ac:spMkLst>
            <pc:docMk/>
            <pc:sldMk cId="3120658539" sldId="556"/>
            <ac:spMk id="2" creationId="{00000000-0000-0000-0000-000000000000}"/>
          </ac:spMkLst>
        </pc:spChg>
        <pc:spChg chg="del">
          <ac:chgData name="LUIZ GUILHERME P DELLORE" userId="d71dc86d-b896-4f9d-aef3-938abe0c89f4" providerId="ADAL" clId="{75F720DD-2113-47A2-A5C9-5D0B4E73F8B3}" dt="2023-10-27T04:10:37.564" v="742" actId="478"/>
          <ac:spMkLst>
            <pc:docMk/>
            <pc:sldMk cId="3120658539" sldId="556"/>
            <ac:spMk id="4" creationId="{00000000-0000-0000-0000-000000000000}"/>
          </ac:spMkLst>
        </pc:spChg>
        <pc:spChg chg="add del mod">
          <ac:chgData name="LUIZ GUILHERME P DELLORE" userId="d71dc86d-b896-4f9d-aef3-938abe0c89f4" providerId="ADAL" clId="{75F720DD-2113-47A2-A5C9-5D0B4E73F8B3}" dt="2023-10-27T04:10:49.273" v="745" actId="478"/>
          <ac:spMkLst>
            <pc:docMk/>
            <pc:sldMk cId="3120658539" sldId="556"/>
            <ac:spMk id="5" creationId="{14EEFF00-6B6B-390F-406C-E96E6B24AA5C}"/>
          </ac:spMkLst>
        </pc:spChg>
        <pc:spChg chg="del">
          <ac:chgData name="LUIZ GUILHERME P DELLORE" userId="d71dc86d-b896-4f9d-aef3-938abe0c89f4" providerId="ADAL" clId="{75F720DD-2113-47A2-A5C9-5D0B4E73F8B3}" dt="2023-10-27T04:10:41.749" v="743" actId="478"/>
          <ac:spMkLst>
            <pc:docMk/>
            <pc:sldMk cId="3120658539" sldId="556"/>
            <ac:spMk id="7" creationId="{00000000-0000-0000-0000-000000000000}"/>
          </ac:spMkLst>
        </pc:spChg>
        <pc:spChg chg="del">
          <ac:chgData name="LUIZ GUILHERME P DELLORE" userId="d71dc86d-b896-4f9d-aef3-938abe0c89f4" providerId="ADAL" clId="{75F720DD-2113-47A2-A5C9-5D0B4E73F8B3}" dt="2023-10-27T04:10:46.911" v="744" actId="478"/>
          <ac:spMkLst>
            <pc:docMk/>
            <pc:sldMk cId="3120658539" sldId="556"/>
            <ac:spMk id="10" creationId="{00000000-0000-0000-0000-000000000000}"/>
          </ac:spMkLst>
        </pc:spChg>
      </pc:sldChg>
      <pc:sldChg chg="addSp delSp modSp add mod ord">
        <pc:chgData name="LUIZ GUILHERME P DELLORE" userId="d71dc86d-b896-4f9d-aef3-938abe0c89f4" providerId="ADAL" clId="{75F720DD-2113-47A2-A5C9-5D0B4E73F8B3}" dt="2023-10-27T20:37:03.652" v="1377"/>
        <pc:sldMkLst>
          <pc:docMk/>
          <pc:sldMk cId="1772726927" sldId="557"/>
        </pc:sldMkLst>
        <pc:spChg chg="del">
          <ac:chgData name="LUIZ GUILHERME P DELLORE" userId="d71dc86d-b896-4f9d-aef3-938abe0c89f4" providerId="ADAL" clId="{75F720DD-2113-47A2-A5C9-5D0B4E73F8B3}" dt="2023-10-27T04:12:35.503" v="821" actId="478"/>
          <ac:spMkLst>
            <pc:docMk/>
            <pc:sldMk cId="1772726927" sldId="557"/>
            <ac:spMk id="4" creationId="{00000000-0000-0000-0000-000000000000}"/>
          </ac:spMkLst>
        </pc:spChg>
        <pc:spChg chg="add del mod">
          <ac:chgData name="LUIZ GUILHERME P DELLORE" userId="d71dc86d-b896-4f9d-aef3-938abe0c89f4" providerId="ADAL" clId="{75F720DD-2113-47A2-A5C9-5D0B4E73F8B3}" dt="2023-10-27T04:12:46.739" v="826" actId="478"/>
          <ac:spMkLst>
            <pc:docMk/>
            <pc:sldMk cId="1772726927" sldId="557"/>
            <ac:spMk id="5" creationId="{A2BBC45D-7393-A139-641C-53FCEFE0F999}"/>
          </ac:spMkLst>
        </pc:spChg>
        <pc:spChg chg="del mod">
          <ac:chgData name="LUIZ GUILHERME P DELLORE" userId="d71dc86d-b896-4f9d-aef3-938abe0c89f4" providerId="ADAL" clId="{75F720DD-2113-47A2-A5C9-5D0B4E73F8B3}" dt="2023-10-27T04:12:38.456" v="823" actId="478"/>
          <ac:spMkLst>
            <pc:docMk/>
            <pc:sldMk cId="1772726927" sldId="557"/>
            <ac:spMk id="7" creationId="{00000000-0000-0000-0000-000000000000}"/>
          </ac:spMkLst>
        </pc:spChg>
        <pc:spChg chg="del">
          <ac:chgData name="LUIZ GUILHERME P DELLORE" userId="d71dc86d-b896-4f9d-aef3-938abe0c89f4" providerId="ADAL" clId="{75F720DD-2113-47A2-A5C9-5D0B4E73F8B3}" dt="2023-10-27T04:12:43.827" v="824" actId="478"/>
          <ac:spMkLst>
            <pc:docMk/>
            <pc:sldMk cId="1772726927" sldId="557"/>
            <ac:spMk id="10" creationId="{00000000-0000-0000-0000-000000000000}"/>
          </ac:spMkLst>
        </pc:spChg>
      </pc:sldChg>
      <pc:sldChg chg="addSp delSp modSp mod">
        <pc:chgData name="LUIZ GUILHERME P DELLORE" userId="d71dc86d-b896-4f9d-aef3-938abe0c89f4" providerId="ADAL" clId="{75F720DD-2113-47A2-A5C9-5D0B4E73F8B3}" dt="2023-10-27T04:19:53.105" v="880" actId="20577"/>
        <pc:sldMkLst>
          <pc:docMk/>
          <pc:sldMk cId="2664742149" sldId="568"/>
        </pc:sldMkLst>
        <pc:spChg chg="del">
          <ac:chgData name="LUIZ GUILHERME P DELLORE" userId="d71dc86d-b896-4f9d-aef3-938abe0c89f4" providerId="ADAL" clId="{75F720DD-2113-47A2-A5C9-5D0B4E73F8B3}" dt="2023-10-27T04:19:46.081" v="874" actId="478"/>
          <ac:spMkLst>
            <pc:docMk/>
            <pc:sldMk cId="2664742149" sldId="568"/>
            <ac:spMk id="2" creationId="{00000000-0000-0000-0000-000000000000}"/>
          </ac:spMkLst>
        </pc:spChg>
        <pc:spChg chg="del mod">
          <ac:chgData name="LUIZ GUILHERME P DELLORE" userId="d71dc86d-b896-4f9d-aef3-938abe0c89f4" providerId="ADAL" clId="{75F720DD-2113-47A2-A5C9-5D0B4E73F8B3}" dt="2023-10-27T04:06:17.368" v="441" actId="478"/>
          <ac:spMkLst>
            <pc:docMk/>
            <pc:sldMk cId="2664742149" sldId="568"/>
            <ac:spMk id="4" creationId="{00000000-0000-0000-0000-000000000000}"/>
          </ac:spMkLst>
        </pc:spChg>
        <pc:spChg chg="add mod">
          <ac:chgData name="LUIZ GUILHERME P DELLORE" userId="d71dc86d-b896-4f9d-aef3-938abe0c89f4" providerId="ADAL" clId="{75F720DD-2113-47A2-A5C9-5D0B4E73F8B3}" dt="2023-10-27T04:19:53.105" v="880" actId="20577"/>
          <ac:spMkLst>
            <pc:docMk/>
            <pc:sldMk cId="2664742149" sldId="568"/>
            <ac:spMk id="5" creationId="{8BB0F222-ABB2-A311-5E97-0011B756DDBD}"/>
          </ac:spMkLst>
        </pc:spChg>
        <pc:spChg chg="del mod">
          <ac:chgData name="LUIZ GUILHERME P DELLORE" userId="d71dc86d-b896-4f9d-aef3-938abe0c89f4" providerId="ADAL" clId="{75F720DD-2113-47A2-A5C9-5D0B4E73F8B3}" dt="2023-10-27T04:06:14.222" v="439" actId="478"/>
          <ac:spMkLst>
            <pc:docMk/>
            <pc:sldMk cId="2664742149" sldId="568"/>
            <ac:spMk id="7" creationId="{00000000-0000-0000-0000-000000000000}"/>
          </ac:spMkLst>
        </pc:spChg>
      </pc:sldChg>
      <pc:sldChg chg="delSp add mod modAnim">
        <pc:chgData name="LUIZ GUILHERME P DELLORE" userId="d71dc86d-b896-4f9d-aef3-938abe0c89f4" providerId="ADAL" clId="{75F720DD-2113-47A2-A5C9-5D0B4E73F8B3}" dt="2023-10-27T05:13:30.264" v="1348"/>
        <pc:sldMkLst>
          <pc:docMk/>
          <pc:sldMk cId="1961354752" sldId="574"/>
        </pc:sldMkLst>
        <pc:spChg chg="del">
          <ac:chgData name="LUIZ GUILHERME P DELLORE" userId="d71dc86d-b896-4f9d-aef3-938abe0c89f4" providerId="ADAL" clId="{75F720DD-2113-47A2-A5C9-5D0B4E73F8B3}" dt="2023-10-27T04:25:21.107" v="924" actId="478"/>
          <ac:spMkLst>
            <pc:docMk/>
            <pc:sldMk cId="1961354752" sldId="574"/>
            <ac:spMk id="4" creationId="{00000000-0000-0000-0000-000000000000}"/>
          </ac:spMkLst>
        </pc:spChg>
        <pc:spChg chg="del">
          <ac:chgData name="LUIZ GUILHERME P DELLORE" userId="d71dc86d-b896-4f9d-aef3-938abe0c89f4" providerId="ADAL" clId="{75F720DD-2113-47A2-A5C9-5D0B4E73F8B3}" dt="2023-10-27T04:25:24.690" v="925" actId="478"/>
          <ac:spMkLst>
            <pc:docMk/>
            <pc:sldMk cId="1961354752" sldId="574"/>
            <ac:spMk id="7" creationId="{00000000-0000-0000-0000-000000000000}"/>
          </ac:spMkLst>
        </pc:spChg>
      </pc:sldChg>
      <pc:sldChg chg="delSp modSp add mod modAnim">
        <pc:chgData name="LUIZ GUILHERME P DELLORE" userId="d71dc86d-b896-4f9d-aef3-938abe0c89f4" providerId="ADAL" clId="{75F720DD-2113-47A2-A5C9-5D0B4E73F8B3}" dt="2023-10-27T05:12:49.235" v="1341"/>
        <pc:sldMkLst>
          <pc:docMk/>
          <pc:sldMk cId="2976106552" sldId="575"/>
        </pc:sldMkLst>
        <pc:spChg chg="mod">
          <ac:chgData name="LUIZ GUILHERME P DELLORE" userId="d71dc86d-b896-4f9d-aef3-938abe0c89f4" providerId="ADAL" clId="{75F720DD-2113-47A2-A5C9-5D0B4E73F8B3}" dt="2023-10-27T05:12:45.081" v="1340" actId="20577"/>
          <ac:spMkLst>
            <pc:docMk/>
            <pc:sldMk cId="2976106552" sldId="575"/>
            <ac:spMk id="2" creationId="{00000000-0000-0000-0000-000000000000}"/>
          </ac:spMkLst>
        </pc:spChg>
        <pc:spChg chg="del">
          <ac:chgData name="LUIZ GUILHERME P DELLORE" userId="d71dc86d-b896-4f9d-aef3-938abe0c89f4" providerId="ADAL" clId="{75F720DD-2113-47A2-A5C9-5D0B4E73F8B3}" dt="2023-10-27T04:24:16.320" v="882" actId="478"/>
          <ac:spMkLst>
            <pc:docMk/>
            <pc:sldMk cId="2976106552" sldId="575"/>
            <ac:spMk id="4" creationId="{00000000-0000-0000-0000-000000000000}"/>
          </ac:spMkLst>
        </pc:spChg>
        <pc:spChg chg="del mod">
          <ac:chgData name="LUIZ GUILHERME P DELLORE" userId="d71dc86d-b896-4f9d-aef3-938abe0c89f4" providerId="ADAL" clId="{75F720DD-2113-47A2-A5C9-5D0B4E73F8B3}" dt="2023-10-27T04:25:04.361" v="923" actId="478"/>
          <ac:spMkLst>
            <pc:docMk/>
            <pc:sldMk cId="2976106552" sldId="575"/>
            <ac:spMk id="7" creationId="{00000000-0000-0000-0000-000000000000}"/>
          </ac:spMkLst>
        </pc:spChg>
      </pc:sldChg>
      <pc:sldChg chg="delSp modSp add mod">
        <pc:chgData name="LUIZ GUILHERME P DELLORE" userId="d71dc86d-b896-4f9d-aef3-938abe0c89f4" providerId="ADAL" clId="{75F720DD-2113-47A2-A5C9-5D0B4E73F8B3}" dt="2023-10-27T04:42:32.001" v="962" actId="478"/>
        <pc:sldMkLst>
          <pc:docMk/>
          <pc:sldMk cId="286285404" sldId="576"/>
        </pc:sldMkLst>
        <pc:spChg chg="del mod">
          <ac:chgData name="LUIZ GUILHERME P DELLORE" userId="d71dc86d-b896-4f9d-aef3-938abe0c89f4" providerId="ADAL" clId="{75F720DD-2113-47A2-A5C9-5D0B4E73F8B3}" dt="2023-10-27T04:42:29.725" v="960" actId="478"/>
          <ac:spMkLst>
            <pc:docMk/>
            <pc:sldMk cId="286285404" sldId="576"/>
            <ac:spMk id="4" creationId="{00000000-0000-0000-0000-000000000000}"/>
          </ac:spMkLst>
        </pc:spChg>
        <pc:spChg chg="del mod">
          <ac:chgData name="LUIZ GUILHERME P DELLORE" userId="d71dc86d-b896-4f9d-aef3-938abe0c89f4" providerId="ADAL" clId="{75F720DD-2113-47A2-A5C9-5D0B4E73F8B3}" dt="2023-10-27T04:42:32.001" v="962" actId="478"/>
          <ac:spMkLst>
            <pc:docMk/>
            <pc:sldMk cId="286285404" sldId="576"/>
            <ac:spMk id="7" creationId="{00000000-0000-0000-0000-000000000000}"/>
          </ac:spMkLst>
        </pc:spChg>
      </pc:sldChg>
      <pc:sldChg chg="delSp modSp add mod">
        <pc:chgData name="LUIZ GUILHERME P DELLORE" userId="d71dc86d-b896-4f9d-aef3-938abe0c89f4" providerId="ADAL" clId="{75F720DD-2113-47A2-A5C9-5D0B4E73F8B3}" dt="2023-10-27T04:24:56.945" v="921" actId="478"/>
        <pc:sldMkLst>
          <pc:docMk/>
          <pc:sldMk cId="3625491588" sldId="577"/>
        </pc:sldMkLst>
        <pc:spChg chg="del mod">
          <ac:chgData name="LUIZ GUILHERME P DELLORE" userId="d71dc86d-b896-4f9d-aef3-938abe0c89f4" providerId="ADAL" clId="{75F720DD-2113-47A2-A5C9-5D0B4E73F8B3}" dt="2023-10-27T04:24:53.209" v="919" actId="478"/>
          <ac:spMkLst>
            <pc:docMk/>
            <pc:sldMk cId="3625491588" sldId="577"/>
            <ac:spMk id="4" creationId="{00000000-0000-0000-0000-000000000000}"/>
          </ac:spMkLst>
        </pc:spChg>
        <pc:spChg chg="del mod">
          <ac:chgData name="LUIZ GUILHERME P DELLORE" userId="d71dc86d-b896-4f9d-aef3-938abe0c89f4" providerId="ADAL" clId="{75F720DD-2113-47A2-A5C9-5D0B4E73F8B3}" dt="2023-10-27T04:24:56.945" v="921" actId="478"/>
          <ac:spMkLst>
            <pc:docMk/>
            <pc:sldMk cId="3625491588" sldId="577"/>
            <ac:spMk id="7" creationId="{00000000-0000-0000-0000-000000000000}"/>
          </ac:spMkLst>
        </pc:spChg>
      </pc:sldChg>
      <pc:sldChg chg="delSp modSp add mod modAnim">
        <pc:chgData name="LUIZ GUILHERME P DELLORE" userId="d71dc86d-b896-4f9d-aef3-938abe0c89f4" providerId="ADAL" clId="{75F720DD-2113-47A2-A5C9-5D0B4E73F8B3}" dt="2023-10-27T05:13:55.381" v="1354"/>
        <pc:sldMkLst>
          <pc:docMk/>
          <pc:sldMk cId="2338852610" sldId="580"/>
        </pc:sldMkLst>
        <pc:spChg chg="mod">
          <ac:chgData name="LUIZ GUILHERME P DELLORE" userId="d71dc86d-b896-4f9d-aef3-938abe0c89f4" providerId="ADAL" clId="{75F720DD-2113-47A2-A5C9-5D0B4E73F8B3}" dt="2023-10-27T05:13:52.519" v="1353" actId="6549"/>
          <ac:spMkLst>
            <pc:docMk/>
            <pc:sldMk cId="2338852610" sldId="580"/>
            <ac:spMk id="2" creationId="{00000000-0000-0000-0000-000000000000}"/>
          </ac:spMkLst>
        </pc:spChg>
        <pc:spChg chg="del mod">
          <ac:chgData name="LUIZ GUILHERME P DELLORE" userId="d71dc86d-b896-4f9d-aef3-938abe0c89f4" providerId="ADAL" clId="{75F720DD-2113-47A2-A5C9-5D0B4E73F8B3}" dt="2023-10-27T04:25:35.961" v="929" actId="478"/>
          <ac:spMkLst>
            <pc:docMk/>
            <pc:sldMk cId="2338852610" sldId="580"/>
            <ac:spMk id="4" creationId="{00000000-0000-0000-0000-000000000000}"/>
          </ac:spMkLst>
        </pc:spChg>
        <pc:spChg chg="del mod">
          <ac:chgData name="LUIZ GUILHERME P DELLORE" userId="d71dc86d-b896-4f9d-aef3-938abe0c89f4" providerId="ADAL" clId="{75F720DD-2113-47A2-A5C9-5D0B4E73F8B3}" dt="2023-10-27T04:25:33.344" v="927" actId="478"/>
          <ac:spMkLst>
            <pc:docMk/>
            <pc:sldMk cId="2338852610" sldId="580"/>
            <ac:spMk id="7" creationId="{00000000-0000-0000-0000-000000000000}"/>
          </ac:spMkLst>
        </pc:spChg>
      </pc:sldChg>
      <pc:sldChg chg="modSp mod modAnim">
        <pc:chgData name="LUIZ GUILHERME P DELLORE" userId="d71dc86d-b896-4f9d-aef3-938abe0c89f4" providerId="ADAL" clId="{75F720DD-2113-47A2-A5C9-5D0B4E73F8B3}" dt="2023-10-27T05:00:22.839" v="1276" actId="5793"/>
        <pc:sldMkLst>
          <pc:docMk/>
          <pc:sldMk cId="3504998241" sldId="581"/>
        </pc:sldMkLst>
        <pc:spChg chg="mod">
          <ac:chgData name="LUIZ GUILHERME P DELLORE" userId="d71dc86d-b896-4f9d-aef3-938abe0c89f4" providerId="ADAL" clId="{75F720DD-2113-47A2-A5C9-5D0B4E73F8B3}" dt="2023-10-27T04:17:42.942" v="858" actId="1076"/>
          <ac:spMkLst>
            <pc:docMk/>
            <pc:sldMk cId="3504998241" sldId="581"/>
            <ac:spMk id="2" creationId="{00000000-0000-0000-0000-000000000000}"/>
          </ac:spMkLst>
        </pc:spChg>
        <pc:spChg chg="mod">
          <ac:chgData name="LUIZ GUILHERME P DELLORE" userId="d71dc86d-b896-4f9d-aef3-938abe0c89f4" providerId="ADAL" clId="{75F720DD-2113-47A2-A5C9-5D0B4E73F8B3}" dt="2023-10-27T05:00:22.839" v="1276" actId="5793"/>
          <ac:spMkLst>
            <pc:docMk/>
            <pc:sldMk cId="3504998241" sldId="581"/>
            <ac:spMk id="9" creationId="{00000000-0000-0000-0000-000000000000}"/>
          </ac:spMkLst>
        </pc:spChg>
      </pc:sldChg>
      <pc:sldChg chg="add">
        <pc:chgData name="LUIZ GUILHERME P DELLORE" userId="d71dc86d-b896-4f9d-aef3-938abe0c89f4" providerId="ADAL" clId="{75F720DD-2113-47A2-A5C9-5D0B4E73F8B3}" dt="2023-10-27T04:44:50.339" v="963"/>
        <pc:sldMkLst>
          <pc:docMk/>
          <pc:sldMk cId="0" sldId="934"/>
        </pc:sldMkLst>
      </pc:sldChg>
      <pc:sldChg chg="add">
        <pc:chgData name="LUIZ GUILHERME P DELLORE" userId="d71dc86d-b896-4f9d-aef3-938abe0c89f4" providerId="ADAL" clId="{75F720DD-2113-47A2-A5C9-5D0B4E73F8B3}" dt="2023-10-27T05:05:32.264" v="1281"/>
        <pc:sldMkLst>
          <pc:docMk/>
          <pc:sldMk cId="2084149482" sldId="1482"/>
        </pc:sldMkLst>
      </pc:sldChg>
      <pc:sldChg chg="modSp modAnim">
        <pc:chgData name="LUIZ GUILHERME P DELLORE" userId="d71dc86d-b896-4f9d-aef3-938abe0c89f4" providerId="ADAL" clId="{75F720DD-2113-47A2-A5C9-5D0B4E73F8B3}" dt="2023-10-27T03:48:44.182" v="67" actId="403"/>
        <pc:sldMkLst>
          <pc:docMk/>
          <pc:sldMk cId="1373422464" sldId="1545"/>
        </pc:sldMkLst>
        <pc:spChg chg="mod">
          <ac:chgData name="LUIZ GUILHERME P DELLORE" userId="d71dc86d-b896-4f9d-aef3-938abe0c89f4" providerId="ADAL" clId="{75F720DD-2113-47A2-A5C9-5D0B4E73F8B3}" dt="2023-10-27T03:48:44.182" v="67" actId="403"/>
          <ac:spMkLst>
            <pc:docMk/>
            <pc:sldMk cId="1373422464" sldId="1545"/>
            <ac:spMk id="9" creationId="{00000000-0000-0000-0000-000000000000}"/>
          </ac:spMkLst>
        </pc:spChg>
      </pc:sldChg>
      <pc:sldChg chg="addSp delSp modSp mod setBg">
        <pc:chgData name="LUIZ GUILHERME P DELLORE" userId="d71dc86d-b896-4f9d-aef3-938abe0c89f4" providerId="ADAL" clId="{75F720DD-2113-47A2-A5C9-5D0B4E73F8B3}" dt="2023-10-27T04:17:20.216" v="857" actId="20577"/>
        <pc:sldMkLst>
          <pc:docMk/>
          <pc:sldMk cId="3675852857" sldId="1551"/>
        </pc:sldMkLst>
        <pc:spChg chg="mod">
          <ac:chgData name="LUIZ GUILHERME P DELLORE" userId="d71dc86d-b896-4f9d-aef3-938abe0c89f4" providerId="ADAL" clId="{75F720DD-2113-47A2-A5C9-5D0B4E73F8B3}" dt="2023-10-27T04:17:03.921" v="855" actId="1036"/>
          <ac:spMkLst>
            <pc:docMk/>
            <pc:sldMk cId="3675852857" sldId="1551"/>
            <ac:spMk id="2" creationId="{00000000-0000-0000-0000-000000000000}"/>
          </ac:spMkLst>
        </pc:spChg>
        <pc:spChg chg="mod">
          <ac:chgData name="LUIZ GUILHERME P DELLORE" userId="d71dc86d-b896-4f9d-aef3-938abe0c89f4" providerId="ADAL" clId="{75F720DD-2113-47A2-A5C9-5D0B4E73F8B3}" dt="2023-10-27T04:17:20.216" v="857" actId="20577"/>
          <ac:spMkLst>
            <pc:docMk/>
            <pc:sldMk cId="3675852857" sldId="1551"/>
            <ac:spMk id="3" creationId="{00000000-0000-0000-0000-000000000000}"/>
          </ac:spMkLst>
        </pc:spChg>
        <pc:spChg chg="mod">
          <ac:chgData name="LUIZ GUILHERME P DELLORE" userId="d71dc86d-b896-4f9d-aef3-938abe0c89f4" providerId="ADAL" clId="{75F720DD-2113-47A2-A5C9-5D0B4E73F8B3}" dt="2023-10-27T04:17:11.789" v="856" actId="1076"/>
          <ac:spMkLst>
            <pc:docMk/>
            <pc:sldMk cId="3675852857" sldId="1551"/>
            <ac:spMk id="5" creationId="{00000000-0000-0000-0000-000000000000}"/>
          </ac:spMkLst>
        </pc:spChg>
        <pc:spChg chg="mod">
          <ac:chgData name="LUIZ GUILHERME P DELLORE" userId="d71dc86d-b896-4f9d-aef3-938abe0c89f4" providerId="ADAL" clId="{75F720DD-2113-47A2-A5C9-5D0B4E73F8B3}" dt="2023-10-27T04:16:31.271" v="842" actId="1076"/>
          <ac:spMkLst>
            <pc:docMk/>
            <pc:sldMk cId="3675852857" sldId="1551"/>
            <ac:spMk id="6" creationId="{BC36A1D6-96CC-4197-83CF-AE97ED892926}"/>
          </ac:spMkLst>
        </pc:spChg>
        <pc:picChg chg="add del mod">
          <ac:chgData name="LUIZ GUILHERME P DELLORE" userId="d71dc86d-b896-4f9d-aef3-938abe0c89f4" providerId="ADAL" clId="{75F720DD-2113-47A2-A5C9-5D0B4E73F8B3}" dt="2023-10-27T04:03:32.747" v="389" actId="478"/>
          <ac:picMkLst>
            <pc:docMk/>
            <pc:sldMk cId="3675852857" sldId="1551"/>
            <ac:picMk id="8" creationId="{EA75EF9D-8091-8219-FFF6-1C27DF02E645}"/>
          </ac:picMkLst>
        </pc:picChg>
        <pc:picChg chg="add mod">
          <ac:chgData name="LUIZ GUILHERME P DELLORE" userId="d71dc86d-b896-4f9d-aef3-938abe0c89f4" providerId="ADAL" clId="{75F720DD-2113-47A2-A5C9-5D0B4E73F8B3}" dt="2023-10-27T04:16:09.531" v="838" actId="1076"/>
          <ac:picMkLst>
            <pc:docMk/>
            <pc:sldMk cId="3675852857" sldId="1551"/>
            <ac:picMk id="10" creationId="{5065F04D-40CE-75CE-2778-93FA4681AC13}"/>
          </ac:picMkLst>
        </pc:picChg>
      </pc:sldChg>
      <pc:sldChg chg="modSp add del">
        <pc:chgData name="LUIZ GUILHERME P DELLORE" userId="d71dc86d-b896-4f9d-aef3-938abe0c89f4" providerId="ADAL" clId="{75F720DD-2113-47A2-A5C9-5D0B4E73F8B3}" dt="2023-10-28T12:17:35.437" v="1545" actId="2696"/>
        <pc:sldMkLst>
          <pc:docMk/>
          <pc:sldMk cId="648543836" sldId="1555"/>
        </pc:sldMkLst>
        <pc:spChg chg="mod">
          <ac:chgData name="LUIZ GUILHERME P DELLORE" userId="d71dc86d-b896-4f9d-aef3-938abe0c89f4" providerId="ADAL" clId="{75F720DD-2113-47A2-A5C9-5D0B4E73F8B3}" dt="2023-10-27T04:33:07.543" v="931" actId="20577"/>
          <ac:spMkLst>
            <pc:docMk/>
            <pc:sldMk cId="648543836" sldId="1555"/>
            <ac:spMk id="2" creationId="{00000000-0000-0000-0000-000000000000}"/>
          </ac:spMkLst>
        </pc:spChg>
      </pc:sldChg>
      <pc:sldChg chg="add">
        <pc:chgData name="LUIZ GUILHERME P DELLORE" userId="d71dc86d-b896-4f9d-aef3-938abe0c89f4" providerId="ADAL" clId="{75F720DD-2113-47A2-A5C9-5D0B4E73F8B3}" dt="2023-10-28T12:18:19.082" v="1546"/>
        <pc:sldMkLst>
          <pc:docMk/>
          <pc:sldMk cId="1175324508" sldId="1555"/>
        </pc:sldMkLst>
      </pc:sldChg>
      <pc:sldChg chg="add">
        <pc:chgData name="LUIZ GUILHERME P DELLORE" userId="d71dc86d-b896-4f9d-aef3-938abe0c89f4" providerId="ADAL" clId="{75F720DD-2113-47A2-A5C9-5D0B4E73F8B3}" dt="2023-10-28T12:18:19.082" v="1546"/>
        <pc:sldMkLst>
          <pc:docMk/>
          <pc:sldMk cId="963787810" sldId="1556"/>
        </pc:sldMkLst>
      </pc:sldChg>
      <pc:sldChg chg="add del">
        <pc:chgData name="LUIZ GUILHERME P DELLORE" userId="d71dc86d-b896-4f9d-aef3-938abe0c89f4" providerId="ADAL" clId="{75F720DD-2113-47A2-A5C9-5D0B4E73F8B3}" dt="2023-10-28T12:17:35.437" v="1545" actId="2696"/>
        <pc:sldMkLst>
          <pc:docMk/>
          <pc:sldMk cId="2098008094" sldId="1556"/>
        </pc:sldMkLst>
      </pc:sldChg>
      <pc:sldChg chg="add">
        <pc:chgData name="LUIZ GUILHERME P DELLORE" userId="d71dc86d-b896-4f9d-aef3-938abe0c89f4" providerId="ADAL" clId="{75F720DD-2113-47A2-A5C9-5D0B4E73F8B3}" dt="2023-10-28T12:18:19.082" v="1546"/>
        <pc:sldMkLst>
          <pc:docMk/>
          <pc:sldMk cId="1494841296" sldId="1569"/>
        </pc:sldMkLst>
      </pc:sldChg>
      <pc:sldChg chg="add del">
        <pc:chgData name="LUIZ GUILHERME P DELLORE" userId="d71dc86d-b896-4f9d-aef3-938abe0c89f4" providerId="ADAL" clId="{75F720DD-2113-47A2-A5C9-5D0B4E73F8B3}" dt="2023-10-28T12:17:35.437" v="1545" actId="2696"/>
        <pc:sldMkLst>
          <pc:docMk/>
          <pc:sldMk cId="3913598962" sldId="1569"/>
        </pc:sldMkLst>
      </pc:sldChg>
      <pc:sldChg chg="add">
        <pc:chgData name="LUIZ GUILHERME P DELLORE" userId="d71dc86d-b896-4f9d-aef3-938abe0c89f4" providerId="ADAL" clId="{75F720DD-2113-47A2-A5C9-5D0B4E73F8B3}" dt="2023-10-28T12:18:19.082" v="1546"/>
        <pc:sldMkLst>
          <pc:docMk/>
          <pc:sldMk cId="295447643" sldId="1570"/>
        </pc:sldMkLst>
      </pc:sldChg>
      <pc:sldChg chg="del">
        <pc:chgData name="LUIZ GUILHERME P DELLORE" userId="d71dc86d-b896-4f9d-aef3-938abe0c89f4" providerId="ADAL" clId="{75F720DD-2113-47A2-A5C9-5D0B4E73F8B3}" dt="2023-10-28T12:17:35.437" v="1545" actId="2696"/>
        <pc:sldMkLst>
          <pc:docMk/>
          <pc:sldMk cId="779884574" sldId="1570"/>
        </pc:sldMkLst>
      </pc:sldChg>
      <pc:sldChg chg="modSp">
        <pc:chgData name="LUIZ GUILHERME P DELLORE" userId="d71dc86d-b896-4f9d-aef3-938abe0c89f4" providerId="ADAL" clId="{75F720DD-2113-47A2-A5C9-5D0B4E73F8B3}" dt="2023-10-27T03:48:56.365" v="73" actId="6549"/>
        <pc:sldMkLst>
          <pc:docMk/>
          <pc:sldMk cId="1726729601" sldId="1571"/>
        </pc:sldMkLst>
        <pc:spChg chg="mod">
          <ac:chgData name="LUIZ GUILHERME P DELLORE" userId="d71dc86d-b896-4f9d-aef3-938abe0c89f4" providerId="ADAL" clId="{75F720DD-2113-47A2-A5C9-5D0B4E73F8B3}" dt="2023-10-27T03:48:56.365" v="73" actId="6549"/>
          <ac:spMkLst>
            <pc:docMk/>
            <pc:sldMk cId="1726729601" sldId="1571"/>
            <ac:spMk id="9" creationId="{00000000-0000-0000-0000-000000000000}"/>
          </ac:spMkLst>
        </pc:spChg>
      </pc:sldChg>
      <pc:sldChg chg="addSp delSp modSp add mod ord delAnim modAnim">
        <pc:chgData name="LUIZ GUILHERME P DELLORE" userId="d71dc86d-b896-4f9d-aef3-938abe0c89f4" providerId="ADAL" clId="{75F720DD-2113-47A2-A5C9-5D0B4E73F8B3}" dt="2023-10-27T20:37:50.907" v="1382" actId="478"/>
        <pc:sldMkLst>
          <pc:docMk/>
          <pc:sldMk cId="63494023" sldId="1574"/>
        </pc:sldMkLst>
        <pc:spChg chg="del">
          <ac:chgData name="LUIZ GUILHERME P DELLORE" userId="d71dc86d-b896-4f9d-aef3-938abe0c89f4" providerId="ADAL" clId="{75F720DD-2113-47A2-A5C9-5D0B4E73F8B3}" dt="2023-10-27T20:37:12.370" v="1379" actId="478"/>
          <ac:spMkLst>
            <pc:docMk/>
            <pc:sldMk cId="63494023" sldId="1574"/>
            <ac:spMk id="2" creationId="{00000000-0000-0000-0000-000000000000}"/>
          </ac:spMkLst>
        </pc:spChg>
        <pc:spChg chg="add del mod">
          <ac:chgData name="LUIZ GUILHERME P DELLORE" userId="d71dc86d-b896-4f9d-aef3-938abe0c89f4" providerId="ADAL" clId="{75F720DD-2113-47A2-A5C9-5D0B4E73F8B3}" dt="2023-10-27T20:37:50.907" v="1382" actId="478"/>
          <ac:spMkLst>
            <pc:docMk/>
            <pc:sldMk cId="63494023" sldId="1574"/>
            <ac:spMk id="4" creationId="{615F1520-BCC5-89E2-A44B-577BAE89790C}"/>
          </ac:spMkLst>
        </pc:spChg>
        <pc:spChg chg="add del mod">
          <ac:chgData name="LUIZ GUILHERME P DELLORE" userId="d71dc86d-b896-4f9d-aef3-938abe0c89f4" providerId="ADAL" clId="{75F720DD-2113-47A2-A5C9-5D0B4E73F8B3}" dt="2023-10-27T20:37:48.446" v="1381" actId="478"/>
          <ac:spMkLst>
            <pc:docMk/>
            <pc:sldMk cId="63494023" sldId="1574"/>
            <ac:spMk id="6" creationId="{8AE79424-15C5-0837-C6AD-026EE42011A0}"/>
          </ac:spMkLst>
        </pc:spChg>
        <pc:spChg chg="del mod">
          <ac:chgData name="LUIZ GUILHERME P DELLORE" userId="d71dc86d-b896-4f9d-aef3-938abe0c89f4" providerId="ADAL" clId="{75F720DD-2113-47A2-A5C9-5D0B4E73F8B3}" dt="2023-10-27T20:37:09.391" v="1378" actId="478"/>
          <ac:spMkLst>
            <pc:docMk/>
            <pc:sldMk cId="63494023" sldId="1574"/>
            <ac:spMk id="9" creationId="{00000000-0000-0000-0000-000000000000}"/>
          </ac:spMkLst>
        </pc:spChg>
        <pc:picChg chg="add">
          <ac:chgData name="LUIZ GUILHERME P DELLORE" userId="d71dc86d-b896-4f9d-aef3-938abe0c89f4" providerId="ADAL" clId="{75F720DD-2113-47A2-A5C9-5D0B4E73F8B3}" dt="2023-10-27T20:37:14.248" v="1380" actId="22"/>
          <ac:picMkLst>
            <pc:docMk/>
            <pc:sldMk cId="63494023" sldId="1574"/>
            <ac:picMk id="8" creationId="{94115771-C3C6-EB02-F896-E9DCD4DBE6D1}"/>
          </ac:picMkLst>
        </pc:picChg>
      </pc:sldChg>
      <pc:sldChg chg="addSp delSp modSp add mod">
        <pc:chgData name="LUIZ GUILHERME P DELLORE" userId="d71dc86d-b896-4f9d-aef3-938abe0c89f4" providerId="ADAL" clId="{75F720DD-2113-47A2-A5C9-5D0B4E73F8B3}" dt="2023-10-27T20:30:06.083" v="1370" actId="22"/>
        <pc:sldMkLst>
          <pc:docMk/>
          <pc:sldMk cId="797245077" sldId="1575"/>
        </pc:sldMkLst>
        <pc:spChg chg="add del mod">
          <ac:chgData name="LUIZ GUILHERME P DELLORE" userId="d71dc86d-b896-4f9d-aef3-938abe0c89f4" providerId="ADAL" clId="{75F720DD-2113-47A2-A5C9-5D0B4E73F8B3}" dt="2023-10-27T20:25:41.485" v="1363" actId="478"/>
          <ac:spMkLst>
            <pc:docMk/>
            <pc:sldMk cId="797245077" sldId="1575"/>
            <ac:spMk id="2" creationId="{D4EA6159-30CE-77C9-433E-A3DDB5443E41}"/>
          </ac:spMkLst>
        </pc:spChg>
        <pc:picChg chg="add del">
          <ac:chgData name="LUIZ GUILHERME P DELLORE" userId="d71dc86d-b896-4f9d-aef3-938abe0c89f4" providerId="ADAL" clId="{75F720DD-2113-47A2-A5C9-5D0B4E73F8B3}" dt="2023-10-27T20:28:30.939" v="1366" actId="478"/>
          <ac:picMkLst>
            <pc:docMk/>
            <pc:sldMk cId="797245077" sldId="1575"/>
            <ac:picMk id="4" creationId="{F2A2EE41-8D55-E3A8-FFB8-ABB9CB11D4E9}"/>
          </ac:picMkLst>
        </pc:picChg>
        <pc:picChg chg="add del">
          <ac:chgData name="LUIZ GUILHERME P DELLORE" userId="d71dc86d-b896-4f9d-aef3-938abe0c89f4" providerId="ADAL" clId="{75F720DD-2113-47A2-A5C9-5D0B4E73F8B3}" dt="2023-10-27T20:30:05.659" v="1369" actId="478"/>
          <ac:picMkLst>
            <pc:docMk/>
            <pc:sldMk cId="797245077" sldId="1575"/>
            <ac:picMk id="6" creationId="{91D33E7A-0D48-CBA8-EFCC-4831C22B0F59}"/>
          </ac:picMkLst>
        </pc:picChg>
        <pc:picChg chg="del">
          <ac:chgData name="LUIZ GUILHERME P DELLORE" userId="d71dc86d-b896-4f9d-aef3-938abe0c89f4" providerId="ADAL" clId="{75F720DD-2113-47A2-A5C9-5D0B4E73F8B3}" dt="2023-10-27T03:53:03.933" v="113" actId="478"/>
          <ac:picMkLst>
            <pc:docMk/>
            <pc:sldMk cId="797245077" sldId="1575"/>
            <ac:picMk id="8" creationId="{05289515-378E-49B5-962C-F18882D7421F}"/>
          </ac:picMkLst>
        </pc:picChg>
        <pc:picChg chg="add">
          <ac:chgData name="LUIZ GUILHERME P DELLORE" userId="d71dc86d-b896-4f9d-aef3-938abe0c89f4" providerId="ADAL" clId="{75F720DD-2113-47A2-A5C9-5D0B4E73F8B3}" dt="2023-10-27T20:30:06.083" v="1370" actId="22"/>
          <ac:picMkLst>
            <pc:docMk/>
            <pc:sldMk cId="797245077" sldId="1575"/>
            <ac:picMk id="8" creationId="{3C232ECB-7337-579C-1996-E2AABB8E77A4}"/>
          </ac:picMkLst>
        </pc:picChg>
      </pc:sldChg>
      <pc:sldChg chg="addSp delSp modSp add mod delAnim modAnim">
        <pc:chgData name="LUIZ GUILHERME P DELLORE" userId="d71dc86d-b896-4f9d-aef3-938abe0c89f4" providerId="ADAL" clId="{75F720DD-2113-47A2-A5C9-5D0B4E73F8B3}" dt="2023-10-27T20:41:00.340" v="1385" actId="478"/>
        <pc:sldMkLst>
          <pc:docMk/>
          <pc:sldMk cId="403138603" sldId="1576"/>
        </pc:sldMkLst>
        <pc:spChg chg="mod">
          <ac:chgData name="LUIZ GUILHERME P DELLORE" userId="d71dc86d-b896-4f9d-aef3-938abe0c89f4" providerId="ADAL" clId="{75F720DD-2113-47A2-A5C9-5D0B4E73F8B3}" dt="2023-10-27T03:54:14.771" v="156" actId="20577"/>
          <ac:spMkLst>
            <pc:docMk/>
            <pc:sldMk cId="403138603" sldId="1576"/>
            <ac:spMk id="2" creationId="{00000000-0000-0000-0000-000000000000}"/>
          </ac:spMkLst>
        </pc:spChg>
        <pc:spChg chg="add del mod">
          <ac:chgData name="LUIZ GUILHERME P DELLORE" userId="d71dc86d-b896-4f9d-aef3-938abe0c89f4" providerId="ADAL" clId="{75F720DD-2113-47A2-A5C9-5D0B4E73F8B3}" dt="2023-10-27T20:41:00.340" v="1385" actId="478"/>
          <ac:spMkLst>
            <pc:docMk/>
            <pc:sldMk cId="403138603" sldId="1576"/>
            <ac:spMk id="4" creationId="{5D50B1BA-DDD7-B7CD-6C04-AF47314BCC25}"/>
          </ac:spMkLst>
        </pc:spChg>
        <pc:spChg chg="del mod">
          <ac:chgData name="LUIZ GUILHERME P DELLORE" userId="d71dc86d-b896-4f9d-aef3-938abe0c89f4" providerId="ADAL" clId="{75F720DD-2113-47A2-A5C9-5D0B4E73F8B3}" dt="2023-10-27T20:40:54.173" v="1383" actId="478"/>
          <ac:spMkLst>
            <pc:docMk/>
            <pc:sldMk cId="403138603" sldId="1576"/>
            <ac:spMk id="9" creationId="{00000000-0000-0000-0000-000000000000}"/>
          </ac:spMkLst>
        </pc:spChg>
        <pc:picChg chg="add">
          <ac:chgData name="LUIZ GUILHERME P DELLORE" userId="d71dc86d-b896-4f9d-aef3-938abe0c89f4" providerId="ADAL" clId="{75F720DD-2113-47A2-A5C9-5D0B4E73F8B3}" dt="2023-10-27T20:40:55.678" v="1384" actId="22"/>
          <ac:picMkLst>
            <pc:docMk/>
            <pc:sldMk cId="403138603" sldId="1576"/>
            <ac:picMk id="6" creationId="{3F12D8AE-DBAA-1CB5-C6EB-4B7060B68052}"/>
          </ac:picMkLst>
        </pc:picChg>
      </pc:sldChg>
      <pc:sldChg chg="addSp delSp modSp add mod delAnim">
        <pc:chgData name="LUIZ GUILHERME P DELLORE" userId="d71dc86d-b896-4f9d-aef3-938abe0c89f4" providerId="ADAL" clId="{75F720DD-2113-47A2-A5C9-5D0B4E73F8B3}" dt="2023-10-27T03:56:00.586" v="260" actId="20577"/>
        <pc:sldMkLst>
          <pc:docMk/>
          <pc:sldMk cId="3449735573" sldId="1577"/>
        </pc:sldMkLst>
        <pc:spChg chg="mod">
          <ac:chgData name="LUIZ GUILHERME P DELLORE" userId="d71dc86d-b896-4f9d-aef3-938abe0c89f4" providerId="ADAL" clId="{75F720DD-2113-47A2-A5C9-5D0B4E73F8B3}" dt="2023-10-27T03:56:00.586" v="260" actId="20577"/>
          <ac:spMkLst>
            <pc:docMk/>
            <pc:sldMk cId="3449735573" sldId="1577"/>
            <ac:spMk id="2" creationId="{00000000-0000-0000-0000-000000000000}"/>
          </ac:spMkLst>
        </pc:spChg>
        <pc:spChg chg="add mod">
          <ac:chgData name="LUIZ GUILHERME P DELLORE" userId="d71dc86d-b896-4f9d-aef3-938abe0c89f4" providerId="ADAL" clId="{75F720DD-2113-47A2-A5C9-5D0B4E73F8B3}" dt="2023-10-27T03:55:54.119" v="251" actId="478"/>
          <ac:spMkLst>
            <pc:docMk/>
            <pc:sldMk cId="3449735573" sldId="1577"/>
            <ac:spMk id="4" creationId="{445EC82C-189D-791A-D9F8-15FE2216BE4C}"/>
          </ac:spMkLst>
        </pc:spChg>
        <pc:spChg chg="del">
          <ac:chgData name="LUIZ GUILHERME P DELLORE" userId="d71dc86d-b896-4f9d-aef3-938abe0c89f4" providerId="ADAL" clId="{75F720DD-2113-47A2-A5C9-5D0B4E73F8B3}" dt="2023-10-27T03:55:54.119" v="251" actId="478"/>
          <ac:spMkLst>
            <pc:docMk/>
            <pc:sldMk cId="3449735573" sldId="1577"/>
            <ac:spMk id="9" creationId="{00000000-0000-0000-0000-000000000000}"/>
          </ac:spMkLst>
        </pc:spChg>
      </pc:sldChg>
      <pc:sldChg chg="add">
        <pc:chgData name="LUIZ GUILHERME P DELLORE" userId="d71dc86d-b896-4f9d-aef3-938abe0c89f4" providerId="ADAL" clId="{75F720DD-2113-47A2-A5C9-5D0B4E73F8B3}" dt="2023-10-27T03:57:39.917" v="261"/>
        <pc:sldMkLst>
          <pc:docMk/>
          <pc:sldMk cId="2841536773" sldId="1578"/>
        </pc:sldMkLst>
      </pc:sldChg>
      <pc:sldChg chg="add ord">
        <pc:chgData name="LUIZ GUILHERME P DELLORE" userId="d71dc86d-b896-4f9d-aef3-938abe0c89f4" providerId="ADAL" clId="{75F720DD-2113-47A2-A5C9-5D0B4E73F8B3}" dt="2023-10-27T03:58:05.605" v="266"/>
        <pc:sldMkLst>
          <pc:docMk/>
          <pc:sldMk cId="3015776760" sldId="1579"/>
        </pc:sldMkLst>
      </pc:sldChg>
      <pc:sldChg chg="modSp add mod ord modAnim">
        <pc:chgData name="LUIZ GUILHERME P DELLORE" userId="d71dc86d-b896-4f9d-aef3-938abe0c89f4" providerId="ADAL" clId="{75F720DD-2113-47A2-A5C9-5D0B4E73F8B3}" dt="2023-10-27T20:52:10.260" v="1392" actId="20577"/>
        <pc:sldMkLst>
          <pc:docMk/>
          <pc:sldMk cId="2142566033" sldId="1580"/>
        </pc:sldMkLst>
        <pc:spChg chg="mod">
          <ac:chgData name="LUIZ GUILHERME P DELLORE" userId="d71dc86d-b896-4f9d-aef3-938abe0c89f4" providerId="ADAL" clId="{75F720DD-2113-47A2-A5C9-5D0B4E73F8B3}" dt="2023-10-27T20:52:10.260" v="1392" actId="20577"/>
          <ac:spMkLst>
            <pc:docMk/>
            <pc:sldMk cId="2142566033" sldId="1580"/>
            <ac:spMk id="9" creationId="{00000000-0000-0000-0000-000000000000}"/>
          </ac:spMkLst>
        </pc:spChg>
      </pc:sldChg>
      <pc:sldChg chg="modSp add del mod ord">
        <pc:chgData name="LUIZ GUILHERME P DELLORE" userId="d71dc86d-b896-4f9d-aef3-938abe0c89f4" providerId="ADAL" clId="{75F720DD-2113-47A2-A5C9-5D0B4E73F8B3}" dt="2023-10-27T04:39:21.878" v="934" actId="47"/>
        <pc:sldMkLst>
          <pc:docMk/>
          <pc:sldMk cId="3560099227" sldId="1581"/>
        </pc:sldMkLst>
        <pc:spChg chg="mod">
          <ac:chgData name="LUIZ GUILHERME P DELLORE" userId="d71dc86d-b896-4f9d-aef3-938abe0c89f4" providerId="ADAL" clId="{75F720DD-2113-47A2-A5C9-5D0B4E73F8B3}" dt="2023-10-27T03:59:53.196" v="383" actId="20577"/>
          <ac:spMkLst>
            <pc:docMk/>
            <pc:sldMk cId="3560099227" sldId="1581"/>
            <ac:spMk id="2" creationId="{00000000-0000-0000-0000-000000000000}"/>
          </ac:spMkLst>
        </pc:spChg>
        <pc:spChg chg="mod">
          <ac:chgData name="LUIZ GUILHERME P DELLORE" userId="d71dc86d-b896-4f9d-aef3-938abe0c89f4" providerId="ADAL" clId="{75F720DD-2113-47A2-A5C9-5D0B4E73F8B3}" dt="2023-10-27T04:06:05.865" v="437" actId="20577"/>
          <ac:spMkLst>
            <pc:docMk/>
            <pc:sldMk cId="3560099227" sldId="1581"/>
            <ac:spMk id="4" creationId="{445EC82C-189D-791A-D9F8-15FE2216BE4C}"/>
          </ac:spMkLst>
        </pc:spChg>
      </pc:sldChg>
      <pc:sldChg chg="addSp modSp add mod">
        <pc:chgData name="LUIZ GUILHERME P DELLORE" userId="d71dc86d-b896-4f9d-aef3-938abe0c89f4" providerId="ADAL" clId="{75F720DD-2113-47A2-A5C9-5D0B4E73F8B3}" dt="2023-10-28T12:29:05.557" v="1556" actId="20577"/>
        <pc:sldMkLst>
          <pc:docMk/>
          <pc:sldMk cId="3084346156" sldId="1582"/>
        </pc:sldMkLst>
        <pc:spChg chg="mod">
          <ac:chgData name="LUIZ GUILHERME P DELLORE" userId="d71dc86d-b896-4f9d-aef3-938abe0c89f4" providerId="ADAL" clId="{75F720DD-2113-47A2-A5C9-5D0B4E73F8B3}" dt="2023-10-28T12:29:05.557" v="1556" actId="20577"/>
          <ac:spMkLst>
            <pc:docMk/>
            <pc:sldMk cId="3084346156" sldId="1582"/>
            <ac:spMk id="2" creationId="{00000000-0000-0000-0000-000000000000}"/>
          </ac:spMkLst>
        </pc:spChg>
        <pc:picChg chg="add mod">
          <ac:chgData name="LUIZ GUILHERME P DELLORE" userId="d71dc86d-b896-4f9d-aef3-938abe0c89f4" providerId="ADAL" clId="{75F720DD-2113-47A2-A5C9-5D0B4E73F8B3}" dt="2023-10-28T12:28:31.660" v="1550" actId="14100"/>
          <ac:picMkLst>
            <pc:docMk/>
            <pc:sldMk cId="3084346156" sldId="1582"/>
            <ac:picMk id="4" creationId="{2C796521-236C-67E5-FA00-38725828591F}"/>
          </ac:picMkLst>
        </pc:picChg>
      </pc:sldChg>
      <pc:sldChg chg="modSp add mod ord modAnim">
        <pc:chgData name="LUIZ GUILHERME P DELLORE" userId="d71dc86d-b896-4f9d-aef3-938abe0c89f4" providerId="ADAL" clId="{75F720DD-2113-47A2-A5C9-5D0B4E73F8B3}" dt="2023-10-27T04:42:19.994" v="958"/>
        <pc:sldMkLst>
          <pc:docMk/>
          <pc:sldMk cId="1944727485" sldId="1583"/>
        </pc:sldMkLst>
        <pc:spChg chg="mod">
          <ac:chgData name="LUIZ GUILHERME P DELLORE" userId="d71dc86d-b896-4f9d-aef3-938abe0c89f4" providerId="ADAL" clId="{75F720DD-2113-47A2-A5C9-5D0B4E73F8B3}" dt="2023-10-27T04:41:58.865" v="954" actId="20577"/>
          <ac:spMkLst>
            <pc:docMk/>
            <pc:sldMk cId="1944727485" sldId="1583"/>
            <ac:spMk id="2" creationId="{00000000-0000-0000-0000-000000000000}"/>
          </ac:spMkLst>
        </pc:spChg>
      </pc:sldChg>
      <pc:sldChg chg="add">
        <pc:chgData name="LUIZ GUILHERME P DELLORE" userId="d71dc86d-b896-4f9d-aef3-938abe0c89f4" providerId="ADAL" clId="{75F720DD-2113-47A2-A5C9-5D0B4E73F8B3}" dt="2023-10-27T04:19:42.126" v="873" actId="2890"/>
        <pc:sldMkLst>
          <pc:docMk/>
          <pc:sldMk cId="3352557850" sldId="1584"/>
        </pc:sldMkLst>
      </pc:sldChg>
      <pc:sldChg chg="add del">
        <pc:chgData name="LUIZ GUILHERME P DELLORE" userId="d71dc86d-b896-4f9d-aef3-938abe0c89f4" providerId="ADAL" clId="{75F720DD-2113-47A2-A5C9-5D0B4E73F8B3}" dt="2023-10-27T04:33:41.890" v="932" actId="47"/>
        <pc:sldMkLst>
          <pc:docMk/>
          <pc:sldMk cId="2980933997" sldId="1585"/>
        </pc:sldMkLst>
      </pc:sldChg>
      <pc:sldChg chg="modSp add ord">
        <pc:chgData name="LUIZ GUILHERME P DELLORE" userId="d71dc86d-b896-4f9d-aef3-938abe0c89f4" providerId="ADAL" clId="{75F720DD-2113-47A2-A5C9-5D0B4E73F8B3}" dt="2023-10-27T04:58:56.353" v="1178"/>
        <pc:sldMkLst>
          <pc:docMk/>
          <pc:sldMk cId="3986170602" sldId="1585"/>
        </pc:sldMkLst>
        <pc:spChg chg="mod">
          <ac:chgData name="LUIZ GUILHERME P DELLORE" userId="d71dc86d-b896-4f9d-aef3-938abe0c89f4" providerId="ADAL" clId="{75F720DD-2113-47A2-A5C9-5D0B4E73F8B3}" dt="2023-10-27T04:58:45.786" v="1176" actId="20577"/>
          <ac:spMkLst>
            <pc:docMk/>
            <pc:sldMk cId="3986170602" sldId="1585"/>
            <ac:spMk id="2" creationId="{00000000-0000-0000-0000-000000000000}"/>
          </ac:spMkLst>
        </pc:spChg>
      </pc:sldChg>
      <pc:sldChg chg="add">
        <pc:chgData name="LUIZ GUILHERME P DELLORE" userId="d71dc86d-b896-4f9d-aef3-938abe0c89f4" providerId="ADAL" clId="{75F720DD-2113-47A2-A5C9-5D0B4E73F8B3}" dt="2023-10-28T12:18:19.082" v="1546"/>
        <pc:sldMkLst>
          <pc:docMk/>
          <pc:sldMk cId="1145550421" sldId="1586"/>
        </pc:sldMkLst>
      </pc:sldChg>
      <pc:sldChg chg="add del ord">
        <pc:chgData name="LUIZ GUILHERME P DELLORE" userId="d71dc86d-b896-4f9d-aef3-938abe0c89f4" providerId="ADAL" clId="{75F720DD-2113-47A2-A5C9-5D0B4E73F8B3}" dt="2023-10-28T12:17:35.437" v="1545" actId="2696"/>
        <pc:sldMkLst>
          <pc:docMk/>
          <pc:sldMk cId="1283501520" sldId="1586"/>
        </pc:sldMkLst>
      </pc:sldChg>
      <pc:sldChg chg="addSp delSp modSp add mod delAnim">
        <pc:chgData name="LUIZ GUILHERME P DELLORE" userId="d71dc86d-b896-4f9d-aef3-938abe0c89f4" providerId="ADAL" clId="{75F720DD-2113-47A2-A5C9-5D0B4E73F8B3}" dt="2023-10-27T13:37:34.542" v="1361" actId="14100"/>
        <pc:sldMkLst>
          <pc:docMk/>
          <pc:sldMk cId="3615500888" sldId="1587"/>
        </pc:sldMkLst>
        <pc:spChg chg="del">
          <ac:chgData name="LUIZ GUILHERME P DELLORE" userId="d71dc86d-b896-4f9d-aef3-938abe0c89f4" providerId="ADAL" clId="{75F720DD-2113-47A2-A5C9-5D0B4E73F8B3}" dt="2023-10-27T13:37:27.635" v="1358" actId="478"/>
          <ac:spMkLst>
            <pc:docMk/>
            <pc:sldMk cId="3615500888" sldId="1587"/>
            <ac:spMk id="2" creationId="{00000000-0000-0000-0000-000000000000}"/>
          </ac:spMkLst>
        </pc:spChg>
        <pc:picChg chg="add mod">
          <ac:chgData name="LUIZ GUILHERME P DELLORE" userId="d71dc86d-b896-4f9d-aef3-938abe0c89f4" providerId="ADAL" clId="{75F720DD-2113-47A2-A5C9-5D0B4E73F8B3}" dt="2023-10-27T13:37:34.542" v="1361" actId="14100"/>
          <ac:picMkLst>
            <pc:docMk/>
            <pc:sldMk cId="3615500888" sldId="1587"/>
            <ac:picMk id="4" creationId="{9C7350C5-7F94-F243-9368-3D50543040A1}"/>
          </ac:picMkLst>
        </pc:picChg>
      </pc:sldChg>
      <pc:sldChg chg="add">
        <pc:chgData name="LUIZ GUILHERME P DELLORE" userId="d71dc86d-b896-4f9d-aef3-938abe0c89f4" providerId="ADAL" clId="{75F720DD-2113-47A2-A5C9-5D0B4E73F8B3}" dt="2023-10-27T20:28:24.054" v="1365" actId="2890"/>
        <pc:sldMkLst>
          <pc:docMk/>
          <pc:sldMk cId="1832555844" sldId="1588"/>
        </pc:sldMkLst>
      </pc:sldChg>
      <pc:sldChg chg="add">
        <pc:chgData name="LUIZ GUILHERME P DELLORE" userId="d71dc86d-b896-4f9d-aef3-938abe0c89f4" providerId="ADAL" clId="{75F720DD-2113-47A2-A5C9-5D0B4E73F8B3}" dt="2023-10-27T20:30:02.974" v="1368" actId="2890"/>
        <pc:sldMkLst>
          <pc:docMk/>
          <pc:sldMk cId="4038110660" sldId="1589"/>
        </pc:sldMkLst>
      </pc:sldChg>
      <pc:sldChg chg="addSp delSp add mod">
        <pc:chgData name="LUIZ GUILHERME P DELLORE" userId="d71dc86d-b896-4f9d-aef3-938abe0c89f4" providerId="ADAL" clId="{75F720DD-2113-47A2-A5C9-5D0B4E73F8B3}" dt="2023-10-27T20:33:37.612" v="1373" actId="22"/>
        <pc:sldMkLst>
          <pc:docMk/>
          <pc:sldMk cId="1448129734" sldId="1590"/>
        </pc:sldMkLst>
        <pc:picChg chg="add">
          <ac:chgData name="LUIZ GUILHERME P DELLORE" userId="d71dc86d-b896-4f9d-aef3-938abe0c89f4" providerId="ADAL" clId="{75F720DD-2113-47A2-A5C9-5D0B4E73F8B3}" dt="2023-10-27T20:33:37.612" v="1373" actId="22"/>
          <ac:picMkLst>
            <pc:docMk/>
            <pc:sldMk cId="1448129734" sldId="1590"/>
            <ac:picMk id="3" creationId="{F087F29A-F244-FB40-11E8-ABD30BE64DE2}"/>
          </ac:picMkLst>
        </pc:picChg>
        <pc:picChg chg="del">
          <ac:chgData name="LUIZ GUILHERME P DELLORE" userId="d71dc86d-b896-4f9d-aef3-938abe0c89f4" providerId="ADAL" clId="{75F720DD-2113-47A2-A5C9-5D0B4E73F8B3}" dt="2023-10-27T20:33:37.150" v="1372" actId="478"/>
          <ac:picMkLst>
            <pc:docMk/>
            <pc:sldMk cId="1448129734" sldId="1590"/>
            <ac:picMk id="8" creationId="{05289515-378E-49B5-962C-F18882D7421F}"/>
          </ac:picMkLst>
        </pc:picChg>
      </pc:sldChg>
      <pc:sldChg chg="addSp delSp add mod">
        <pc:chgData name="LUIZ GUILHERME P DELLORE" userId="d71dc86d-b896-4f9d-aef3-938abe0c89f4" providerId="ADAL" clId="{75F720DD-2113-47A2-A5C9-5D0B4E73F8B3}" dt="2023-10-27T20:42:21.508" v="1388" actId="22"/>
        <pc:sldMkLst>
          <pc:docMk/>
          <pc:sldMk cId="2404151904" sldId="1591"/>
        </pc:sldMkLst>
        <pc:picChg chg="add">
          <ac:chgData name="LUIZ GUILHERME P DELLORE" userId="d71dc86d-b896-4f9d-aef3-938abe0c89f4" providerId="ADAL" clId="{75F720DD-2113-47A2-A5C9-5D0B4E73F8B3}" dt="2023-10-27T20:42:21.508" v="1388" actId="22"/>
          <ac:picMkLst>
            <pc:docMk/>
            <pc:sldMk cId="2404151904" sldId="1591"/>
            <ac:picMk id="4" creationId="{F3224014-1A02-5E3F-F7CE-A3F62713B4AE}"/>
          </ac:picMkLst>
        </pc:picChg>
        <pc:picChg chg="del">
          <ac:chgData name="LUIZ GUILHERME P DELLORE" userId="d71dc86d-b896-4f9d-aef3-938abe0c89f4" providerId="ADAL" clId="{75F720DD-2113-47A2-A5C9-5D0B4E73F8B3}" dt="2023-10-27T20:42:20.996" v="1387" actId="478"/>
          <ac:picMkLst>
            <pc:docMk/>
            <pc:sldMk cId="2404151904" sldId="1591"/>
            <ac:picMk id="6" creationId="{3F12D8AE-DBAA-1CB5-C6EB-4B7060B68052}"/>
          </ac:picMkLst>
        </pc:picChg>
      </pc:sldChg>
      <pc:sldChg chg="addSp delSp add mod">
        <pc:chgData name="LUIZ GUILHERME P DELLORE" userId="d71dc86d-b896-4f9d-aef3-938abe0c89f4" providerId="ADAL" clId="{75F720DD-2113-47A2-A5C9-5D0B4E73F8B3}" dt="2023-10-27T20:46:12.828" v="1391" actId="22"/>
        <pc:sldMkLst>
          <pc:docMk/>
          <pc:sldMk cId="710624459" sldId="1592"/>
        </pc:sldMkLst>
        <pc:picChg chg="del">
          <ac:chgData name="LUIZ GUILHERME P DELLORE" userId="d71dc86d-b896-4f9d-aef3-938abe0c89f4" providerId="ADAL" clId="{75F720DD-2113-47A2-A5C9-5D0B4E73F8B3}" dt="2023-10-27T20:46:11.411" v="1390" actId="478"/>
          <ac:picMkLst>
            <pc:docMk/>
            <pc:sldMk cId="710624459" sldId="1592"/>
            <ac:picMk id="4" creationId="{F3224014-1A02-5E3F-F7CE-A3F62713B4AE}"/>
          </ac:picMkLst>
        </pc:picChg>
        <pc:picChg chg="add">
          <ac:chgData name="LUIZ GUILHERME P DELLORE" userId="d71dc86d-b896-4f9d-aef3-938abe0c89f4" providerId="ADAL" clId="{75F720DD-2113-47A2-A5C9-5D0B4E73F8B3}" dt="2023-10-27T20:46:12.828" v="1391" actId="22"/>
          <ac:picMkLst>
            <pc:docMk/>
            <pc:sldMk cId="710624459" sldId="1592"/>
            <ac:picMk id="5" creationId="{6E9BCBD8-4F27-F8CE-A772-A2A2F2A479A0}"/>
          </ac:picMkLst>
        </pc:picChg>
      </pc:sldChg>
      <pc:sldChg chg="addSp delSp modSp add mod modAnim">
        <pc:chgData name="LUIZ GUILHERME P DELLORE" userId="d71dc86d-b896-4f9d-aef3-938abe0c89f4" providerId="ADAL" clId="{75F720DD-2113-47A2-A5C9-5D0B4E73F8B3}" dt="2023-10-27T20:53:09.734" v="1400" actId="207"/>
        <pc:sldMkLst>
          <pc:docMk/>
          <pc:sldMk cId="530218045" sldId="1593"/>
        </pc:sldMkLst>
        <pc:spChg chg="del">
          <ac:chgData name="LUIZ GUILHERME P DELLORE" userId="d71dc86d-b896-4f9d-aef3-938abe0c89f4" providerId="ADAL" clId="{75F720DD-2113-47A2-A5C9-5D0B4E73F8B3}" dt="2023-10-27T20:52:46.202" v="1396" actId="478"/>
          <ac:spMkLst>
            <pc:docMk/>
            <pc:sldMk cId="530218045" sldId="1593"/>
            <ac:spMk id="2" creationId="{00000000-0000-0000-0000-000000000000}"/>
          </ac:spMkLst>
        </pc:spChg>
        <pc:spChg chg="add del mod">
          <ac:chgData name="LUIZ GUILHERME P DELLORE" userId="d71dc86d-b896-4f9d-aef3-938abe0c89f4" providerId="ADAL" clId="{75F720DD-2113-47A2-A5C9-5D0B4E73F8B3}" dt="2023-10-27T20:52:48.134" v="1397" actId="478"/>
          <ac:spMkLst>
            <pc:docMk/>
            <pc:sldMk cId="530218045" sldId="1593"/>
            <ac:spMk id="4" creationId="{B3FB5FC7-2A6C-5159-EBDE-C6663393B463}"/>
          </ac:spMkLst>
        </pc:spChg>
        <pc:spChg chg="mod">
          <ac:chgData name="LUIZ GUILHERME P DELLORE" userId="d71dc86d-b896-4f9d-aef3-938abe0c89f4" providerId="ADAL" clId="{75F720DD-2113-47A2-A5C9-5D0B4E73F8B3}" dt="2023-10-27T20:53:09.734" v="1400" actId="207"/>
          <ac:spMkLst>
            <pc:docMk/>
            <pc:sldMk cId="530218045" sldId="1593"/>
            <ac:spMk id="9" creationId="{00000000-0000-0000-0000-000000000000}"/>
          </ac:spMkLst>
        </pc:spChg>
      </pc:sldChg>
      <pc:sldChg chg="modSp add mod modAnim">
        <pc:chgData name="LUIZ GUILHERME P DELLORE" userId="d71dc86d-b896-4f9d-aef3-938abe0c89f4" providerId="ADAL" clId="{75F720DD-2113-47A2-A5C9-5D0B4E73F8B3}" dt="2023-10-28T12:13:36.536" v="1519"/>
        <pc:sldMkLst>
          <pc:docMk/>
          <pc:sldMk cId="2713884417" sldId="1594"/>
        </pc:sldMkLst>
        <pc:spChg chg="mod">
          <ac:chgData name="LUIZ GUILHERME P DELLORE" userId="d71dc86d-b896-4f9d-aef3-938abe0c89f4" providerId="ADAL" clId="{75F720DD-2113-47A2-A5C9-5D0B4E73F8B3}" dt="2023-10-28T12:13:27.246" v="1518" actId="20577"/>
          <ac:spMkLst>
            <pc:docMk/>
            <pc:sldMk cId="2713884417" sldId="1594"/>
            <ac:spMk id="9" creationId="{00000000-0000-0000-0000-000000000000}"/>
          </ac:spMkLst>
        </pc:spChg>
      </pc:sldChg>
      <pc:sldChg chg="add ord">
        <pc:chgData name="LUIZ GUILHERME P DELLORE" userId="d71dc86d-b896-4f9d-aef3-938abe0c89f4" providerId="ADAL" clId="{75F720DD-2113-47A2-A5C9-5D0B4E73F8B3}" dt="2023-10-28T12:16:10.302" v="1544"/>
        <pc:sldMkLst>
          <pc:docMk/>
          <pc:sldMk cId="2833236185" sldId="1595"/>
        </pc:sldMkLst>
      </pc:sldChg>
      <pc:sldChg chg="add">
        <pc:chgData name="LUIZ GUILHERME P DELLORE" userId="d71dc86d-b896-4f9d-aef3-938abe0c89f4" providerId="ADAL" clId="{75F720DD-2113-47A2-A5C9-5D0B4E73F8B3}" dt="2023-10-28T12:16:06.895" v="1542"/>
        <pc:sldMkLst>
          <pc:docMk/>
          <pc:sldMk cId="853862041" sldId="15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a:latin typeface="Arial" panose="020B0604020202020204" pitchFamily="34" charset="0"/>
                <a:cs typeface="Arial" panose="020B0604020202020204" pitchFamily="34" charset="0"/>
              </a:rPr>
              <a:t>Conhecimento dos Recursos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Planilha1!$C$1</c:f>
              <c:strCache>
                <c:ptCount val="1"/>
                <c:pt idx="0">
                  <c:v>Coluna1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EA3-4473-A4A5-8BAF68176F4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EA3-4473-A4A5-8BAF68176F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Conhecidos</c:v>
                </c:pt>
                <c:pt idx="1">
                  <c:v>Não Conhecidos</c:v>
                </c:pt>
              </c:strCache>
            </c:strRef>
          </c:cat>
          <c:val>
            <c:numRef>
              <c:f>Planilha1!$C$2:$C$3</c:f>
              <c:numCache>
                <c:formatCode>General</c:formatCode>
                <c:ptCount val="2"/>
                <c:pt idx="0">
                  <c:v>24</c:v>
                </c:pt>
                <c:pt idx="1">
                  <c:v>28</c:v>
                </c:pt>
              </c:numCache>
            </c:numRef>
          </c:val>
          <c:extLst>
            <c:ext xmlns:c16="http://schemas.microsoft.com/office/drawing/2014/chart" uri="{C3380CC4-5D6E-409C-BE32-E72D297353CC}">
              <c16:uniqueId val="{00000004-5EA3-4473-A4A5-8BAF68176F4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latin typeface="Arial" panose="020B0604020202020204" pitchFamily="34" charset="0"/>
                <a:cs typeface="Arial" panose="020B0604020202020204" pitchFamily="34" charset="0"/>
              </a:rPr>
              <a:t>Temas dos Recursos</a:t>
            </a:r>
            <a:r>
              <a:rPr lang="en-US" sz="1200" baseline="0">
                <a:latin typeface="Arial" panose="020B0604020202020204" pitchFamily="34" charset="0"/>
                <a:cs typeface="Arial" panose="020B0604020202020204" pitchFamily="34" charset="0"/>
              </a:rPr>
              <a:t> Conhecidos</a:t>
            </a:r>
            <a:endParaRPr lang="en-US" sz="1200">
              <a:latin typeface="Arial" panose="020B0604020202020204" pitchFamily="34" charset="0"/>
              <a:cs typeface="Arial" panose="020B0604020202020204" pitchFamily="34" charset="0"/>
            </a:endParaRPr>
          </a:p>
        </c:rich>
      </c:tx>
      <c:layout>
        <c:manualLayout>
          <c:xMode val="edge"/>
          <c:yMode val="edge"/>
          <c:x val="0.23357473049432834"/>
          <c:y val="1.957459862971674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manualLayout>
          <c:layoutTarget val="inner"/>
          <c:xMode val="edge"/>
          <c:yMode val="edge"/>
          <c:x val="0.25989882752545207"/>
          <c:y val="0.16222752801061155"/>
          <c:w val="0.54479288704828854"/>
          <c:h val="0.33859170829452773"/>
        </c:manualLayout>
      </c:layout>
      <c:pieChart>
        <c:varyColors val="1"/>
        <c:ser>
          <c:idx val="0"/>
          <c:order val="0"/>
          <c:tx>
            <c:strRef>
              <c:f>Planilha1!$C$1</c:f>
              <c:strCache>
                <c:ptCount val="1"/>
                <c:pt idx="0">
                  <c:v>Coluna1</c:v>
                </c:pt>
              </c:strCache>
            </c:strRef>
          </c:tx>
          <c:explosion val="3"/>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126-4BE1-8201-B61E6D57ECC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126-4BE1-8201-B61E6D57ECC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126-4BE1-8201-B61E6D57ECCB}"/>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126-4BE1-8201-B61E6D57ECCB}"/>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126-4BE1-8201-B61E6D57ECC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Planilha1!$A$2:$A$6</c:f>
              <c:strCache>
                <c:ptCount val="5"/>
                <c:pt idx="0">
                  <c:v>Competência</c:v>
                </c:pt>
                <c:pt idx="1">
                  <c:v>Perícia</c:v>
                </c:pt>
                <c:pt idx="2">
                  <c:v>Ponto Controvertido</c:v>
                </c:pt>
                <c:pt idx="3">
                  <c:v>Caução para Tutela de Urgência</c:v>
                </c:pt>
                <c:pt idx="4">
                  <c:v>Prescrição</c:v>
                </c:pt>
              </c:strCache>
            </c:strRef>
          </c:cat>
          <c:val>
            <c:numRef>
              <c:f>Planilha1!$C$2:$C$6</c:f>
              <c:numCache>
                <c:formatCode>General</c:formatCode>
                <c:ptCount val="5"/>
                <c:pt idx="0">
                  <c:v>7</c:v>
                </c:pt>
                <c:pt idx="1">
                  <c:v>11</c:v>
                </c:pt>
                <c:pt idx="2">
                  <c:v>1</c:v>
                </c:pt>
                <c:pt idx="3">
                  <c:v>4</c:v>
                </c:pt>
                <c:pt idx="4">
                  <c:v>1</c:v>
                </c:pt>
              </c:numCache>
            </c:numRef>
          </c:val>
          <c:extLst>
            <c:ext xmlns:c16="http://schemas.microsoft.com/office/drawing/2014/chart" uri="{C3380CC4-5D6E-409C-BE32-E72D297353CC}">
              <c16:uniqueId val="{0000000A-5126-4BE1-8201-B61E6D57ECC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0397969284981243E-2"/>
          <c:y val="0.54376841898912009"/>
          <c:w val="0.71311409603211362"/>
          <c:h val="0.24033302288826799"/>
        </c:manualLayout>
      </c:layout>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latin typeface="Arial" panose="020B0604020202020204" pitchFamily="34" charset="0"/>
                <a:cs typeface="Arial" panose="020B0604020202020204" pitchFamily="34" charset="0"/>
              </a:rPr>
              <a:t>Temas dos Recursos</a:t>
            </a:r>
            <a:r>
              <a:rPr lang="en-US" sz="1200" baseline="0">
                <a:latin typeface="Arial" panose="020B0604020202020204" pitchFamily="34" charset="0"/>
                <a:cs typeface="Arial" panose="020B0604020202020204" pitchFamily="34" charset="0"/>
              </a:rPr>
              <a:t> Não Conhecidos</a:t>
            </a:r>
            <a:endParaRPr lang="en-US" sz="1200">
              <a:latin typeface="Arial" panose="020B0604020202020204" pitchFamily="34" charset="0"/>
              <a:cs typeface="Arial" panose="020B0604020202020204" pitchFamily="34" charset="0"/>
            </a:endParaRPr>
          </a:p>
        </c:rich>
      </c:tx>
      <c:layout>
        <c:manualLayout>
          <c:xMode val="edge"/>
          <c:yMode val="edge"/>
          <c:x val="0.23357473049432834"/>
          <c:y val="1.957459862971674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manualLayout>
          <c:layoutTarget val="inner"/>
          <c:xMode val="edge"/>
          <c:yMode val="edge"/>
          <c:x val="0.25067160722556742"/>
          <c:y val="0.16580665104228137"/>
          <c:w val="0.55137109591404876"/>
          <c:h val="0.34121251974124217"/>
        </c:manualLayout>
      </c:layout>
      <c:pieChart>
        <c:varyColors val="1"/>
        <c:ser>
          <c:idx val="0"/>
          <c:order val="0"/>
          <c:tx>
            <c:strRef>
              <c:f>Planilha1!$C$1</c:f>
              <c:strCache>
                <c:ptCount val="1"/>
                <c:pt idx="0">
                  <c:v>Coluna1</c:v>
                </c:pt>
              </c:strCache>
            </c:strRef>
          </c:tx>
          <c:explosion val="4"/>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D96-426E-AB21-E13B6846B36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D96-426E-AB21-E13B6846B36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D96-426E-AB21-E13B6846B36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D96-426E-AB21-E13B6846B36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9D96-426E-AB21-E13B6846B36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9D96-426E-AB21-E13B6846B362}"/>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D96-426E-AB21-E13B6846B362}"/>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D96-426E-AB21-E13B6846B36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Planilha1!$A$2:$A$9</c:f>
              <c:strCache>
                <c:ptCount val="8"/>
                <c:pt idx="0">
                  <c:v>Legitimidade</c:v>
                </c:pt>
                <c:pt idx="1">
                  <c:v>Gratuidade da Justiça</c:v>
                </c:pt>
                <c:pt idx="2">
                  <c:v>Encerramento da Instrução</c:v>
                </c:pt>
                <c:pt idx="3">
                  <c:v>Prova Oral</c:v>
                </c:pt>
                <c:pt idx="4">
                  <c:v>Preclusão</c:v>
                </c:pt>
                <c:pt idx="5">
                  <c:v>Emenda à Inicial</c:v>
                </c:pt>
                <c:pt idx="6">
                  <c:v>Ponto Controvertido</c:v>
                </c:pt>
                <c:pt idx="7">
                  <c:v>Perícia</c:v>
                </c:pt>
              </c:strCache>
            </c:strRef>
          </c:cat>
          <c:val>
            <c:numRef>
              <c:f>Planilha1!$C$2:$C$9</c:f>
              <c:numCache>
                <c:formatCode>General</c:formatCode>
                <c:ptCount val="8"/>
                <c:pt idx="0">
                  <c:v>4</c:v>
                </c:pt>
                <c:pt idx="1">
                  <c:v>1</c:v>
                </c:pt>
                <c:pt idx="2">
                  <c:v>2</c:v>
                </c:pt>
                <c:pt idx="3">
                  <c:v>6</c:v>
                </c:pt>
                <c:pt idx="4">
                  <c:v>1</c:v>
                </c:pt>
                <c:pt idx="5">
                  <c:v>1</c:v>
                </c:pt>
                <c:pt idx="6">
                  <c:v>2</c:v>
                </c:pt>
                <c:pt idx="7">
                  <c:v>11</c:v>
                </c:pt>
              </c:numCache>
            </c:numRef>
          </c:val>
          <c:extLst>
            <c:ext xmlns:c16="http://schemas.microsoft.com/office/drawing/2014/chart" uri="{C3380CC4-5D6E-409C-BE32-E72D297353CC}">
              <c16:uniqueId val="{00000010-9D96-426E-AB21-E13B6846B36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7064454313453037E-2"/>
          <c:y val="0.54076305679181413"/>
          <c:w val="0.63519022059958763"/>
          <c:h val="0.43800546670796592"/>
        </c:manualLayout>
      </c:layout>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latin typeface="Arial" panose="020B0604020202020204" pitchFamily="34" charset="0"/>
                <a:cs typeface="Arial" panose="020B0604020202020204" pitchFamily="34" charset="0"/>
              </a:rPr>
              <a:t>2ª Câmara Reservada de Direito Empresarial</a:t>
            </a:r>
          </a:p>
        </c:rich>
      </c:tx>
      <c:layout>
        <c:manualLayout>
          <c:xMode val="edge"/>
          <c:yMode val="edge"/>
          <c:x val="0.12057971014492756"/>
          <c:y val="3.16205533596837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Planilha1!$C$1</c:f>
              <c:strCache>
                <c:ptCount val="1"/>
                <c:pt idx="0">
                  <c:v>Coluna1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717-48FA-952D-F245AAEA75C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717-48FA-952D-F245AAEA75C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Recursos conhecidos</c:v>
                </c:pt>
                <c:pt idx="1">
                  <c:v>Recursos não conhecidos</c:v>
                </c:pt>
              </c:strCache>
            </c:strRef>
          </c:cat>
          <c:val>
            <c:numRef>
              <c:f>Planilha1!$C$2:$C$3</c:f>
              <c:numCache>
                <c:formatCode>General</c:formatCode>
                <c:ptCount val="2"/>
                <c:pt idx="0">
                  <c:v>7</c:v>
                </c:pt>
                <c:pt idx="1">
                  <c:v>15</c:v>
                </c:pt>
              </c:numCache>
            </c:numRef>
          </c:val>
          <c:extLst>
            <c:ext xmlns:c16="http://schemas.microsoft.com/office/drawing/2014/chart" uri="{C3380CC4-5D6E-409C-BE32-E72D297353CC}">
              <c16:uniqueId val="{00000004-C717-48FA-952D-F245AAEA75C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latin typeface="Arial" panose="020B0604020202020204" pitchFamily="34" charset="0"/>
                <a:cs typeface="Arial" panose="020B0604020202020204" pitchFamily="34" charset="0"/>
              </a:rPr>
              <a:t>1ª Câmara Reservada de Direito Empresarial</a:t>
            </a:r>
          </a:p>
        </c:rich>
      </c:tx>
      <c:layout>
        <c:manualLayout>
          <c:xMode val="edge"/>
          <c:yMode val="edge"/>
          <c:x val="0.12057971014492756"/>
          <c:y val="3.16205533596837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Planilha1!$C$1</c:f>
              <c:strCache>
                <c:ptCount val="1"/>
                <c:pt idx="0">
                  <c:v>Coluna1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500-4D18-A0A4-6B998B2B80A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500-4D18-A0A4-6B998B2B80A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Recursos conhecidos</c:v>
                </c:pt>
                <c:pt idx="1">
                  <c:v>Recursos não conhecidos</c:v>
                </c:pt>
              </c:strCache>
            </c:strRef>
          </c:cat>
          <c:val>
            <c:numRef>
              <c:f>Planilha1!$C$2:$C$3</c:f>
              <c:numCache>
                <c:formatCode>General</c:formatCode>
                <c:ptCount val="2"/>
                <c:pt idx="0">
                  <c:v>17</c:v>
                </c:pt>
                <c:pt idx="1">
                  <c:v>15</c:v>
                </c:pt>
              </c:numCache>
            </c:numRef>
          </c:val>
          <c:extLst>
            <c:ext xmlns:c16="http://schemas.microsoft.com/office/drawing/2014/chart" uri="{C3380CC4-5D6E-409C-BE32-E72D297353CC}">
              <c16:uniqueId val="{00000004-2500-4D18-A0A4-6B998B2B80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BR"/>
              <a:t>Conhecimento de Recursos - Desembargadores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Recursos Conhecidos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Planilha1!$A$2:$A$12</c:f>
              <c:strCache>
                <c:ptCount val="11"/>
                <c:pt idx="0">
                  <c:v>A.L.</c:v>
                </c:pt>
                <c:pt idx="1">
                  <c:v>A.Z.</c:v>
                </c:pt>
                <c:pt idx="2">
                  <c:v>A.T.</c:v>
                </c:pt>
                <c:pt idx="3">
                  <c:v>C.C.</c:v>
                </c:pt>
                <c:pt idx="4">
                  <c:v>C.S.</c:v>
                </c:pt>
                <c:pt idx="5">
                  <c:v>F.B.</c:v>
                </c:pt>
                <c:pt idx="6">
                  <c:v>G.D.M.</c:v>
                </c:pt>
                <c:pt idx="7">
                  <c:v>G.B.</c:v>
                </c:pt>
                <c:pt idx="8">
                  <c:v>P.C.</c:v>
                </c:pt>
                <c:pt idx="9">
                  <c:v>R.N.</c:v>
                </c:pt>
                <c:pt idx="10">
                  <c:v>S.S.</c:v>
                </c:pt>
              </c:strCache>
            </c:strRef>
          </c:cat>
          <c:val>
            <c:numRef>
              <c:f>Planilha1!$B$2:$B$12</c:f>
              <c:numCache>
                <c:formatCode>General</c:formatCode>
                <c:ptCount val="11"/>
                <c:pt idx="0">
                  <c:v>0</c:v>
                </c:pt>
                <c:pt idx="1">
                  <c:v>4</c:v>
                </c:pt>
                <c:pt idx="2">
                  <c:v>0</c:v>
                </c:pt>
                <c:pt idx="3">
                  <c:v>7</c:v>
                </c:pt>
                <c:pt idx="4">
                  <c:v>1</c:v>
                </c:pt>
                <c:pt idx="5">
                  <c:v>1</c:v>
                </c:pt>
                <c:pt idx="6">
                  <c:v>0</c:v>
                </c:pt>
                <c:pt idx="7">
                  <c:v>6</c:v>
                </c:pt>
                <c:pt idx="8">
                  <c:v>1</c:v>
                </c:pt>
                <c:pt idx="9">
                  <c:v>1</c:v>
                </c:pt>
                <c:pt idx="10">
                  <c:v>0</c:v>
                </c:pt>
              </c:numCache>
            </c:numRef>
          </c:val>
          <c:extLst>
            <c:ext xmlns:c16="http://schemas.microsoft.com/office/drawing/2014/chart" uri="{C3380CC4-5D6E-409C-BE32-E72D297353CC}">
              <c16:uniqueId val="{00000000-1540-4EC0-8A25-8848EF8C1711}"/>
            </c:ext>
          </c:extLst>
        </c:ser>
        <c:ser>
          <c:idx val="1"/>
          <c:order val="1"/>
          <c:tx>
            <c:strRef>
              <c:f>Planilha1!$C$1</c:f>
              <c:strCache>
                <c:ptCount val="1"/>
                <c:pt idx="0">
                  <c:v>Recursos Não Conhecidos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Planilha1!$A$2:$A$12</c:f>
              <c:strCache>
                <c:ptCount val="11"/>
                <c:pt idx="0">
                  <c:v>A.L.</c:v>
                </c:pt>
                <c:pt idx="1">
                  <c:v>A.Z.</c:v>
                </c:pt>
                <c:pt idx="2">
                  <c:v>A.T.</c:v>
                </c:pt>
                <c:pt idx="3">
                  <c:v>C.C.</c:v>
                </c:pt>
                <c:pt idx="4">
                  <c:v>C.S.</c:v>
                </c:pt>
                <c:pt idx="5">
                  <c:v>F.B.</c:v>
                </c:pt>
                <c:pt idx="6">
                  <c:v>G.D.M.</c:v>
                </c:pt>
                <c:pt idx="7">
                  <c:v>G.B.</c:v>
                </c:pt>
                <c:pt idx="8">
                  <c:v>P.C.</c:v>
                </c:pt>
                <c:pt idx="9">
                  <c:v>R.N.</c:v>
                </c:pt>
                <c:pt idx="10">
                  <c:v>S.S.</c:v>
                </c:pt>
              </c:strCache>
            </c:strRef>
          </c:cat>
          <c:val>
            <c:numRef>
              <c:f>Planilha1!$C$2:$C$12</c:f>
              <c:numCache>
                <c:formatCode>General</c:formatCode>
                <c:ptCount val="11"/>
                <c:pt idx="0">
                  <c:v>2</c:v>
                </c:pt>
                <c:pt idx="1">
                  <c:v>2</c:v>
                </c:pt>
                <c:pt idx="2">
                  <c:v>1</c:v>
                </c:pt>
                <c:pt idx="3">
                  <c:v>1</c:v>
                </c:pt>
                <c:pt idx="4">
                  <c:v>0</c:v>
                </c:pt>
                <c:pt idx="5">
                  <c:v>4</c:v>
                </c:pt>
                <c:pt idx="6">
                  <c:v>5</c:v>
                </c:pt>
                <c:pt idx="7">
                  <c:v>2</c:v>
                </c:pt>
                <c:pt idx="8">
                  <c:v>1</c:v>
                </c:pt>
                <c:pt idx="9">
                  <c:v>7</c:v>
                </c:pt>
                <c:pt idx="10">
                  <c:v>3</c:v>
                </c:pt>
              </c:numCache>
            </c:numRef>
          </c:val>
          <c:extLst>
            <c:ext xmlns:c16="http://schemas.microsoft.com/office/drawing/2014/chart" uri="{C3380CC4-5D6E-409C-BE32-E72D297353CC}">
              <c16:uniqueId val="{00000001-1540-4EC0-8A25-8848EF8C1711}"/>
            </c:ext>
          </c:extLst>
        </c:ser>
        <c:dLbls>
          <c:dLblPos val="inEnd"/>
          <c:showLegendKey val="0"/>
          <c:showVal val="1"/>
          <c:showCatName val="0"/>
          <c:showSerName val="0"/>
          <c:showPercent val="0"/>
          <c:showBubbleSize val="0"/>
        </c:dLbls>
        <c:gapWidth val="65"/>
        <c:axId val="909369504"/>
        <c:axId val="1005161696"/>
      </c:barChart>
      <c:catAx>
        <c:axId val="909369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BR"/>
          </a:p>
        </c:txPr>
        <c:crossAx val="1005161696"/>
        <c:crosses val="autoZero"/>
        <c:auto val="1"/>
        <c:lblAlgn val="ctr"/>
        <c:lblOffset val="100"/>
        <c:noMultiLvlLbl val="0"/>
      </c:catAx>
      <c:valAx>
        <c:axId val="1005161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93695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E7529-21D8-46BC-BCC2-159B90ED168A}" type="datetimeFigureOut">
              <a:rPr lang="en-US" smtClean="0"/>
              <a:t>10/28/2023</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BD563-403B-4C15-BC16-439CFE59D9B7}" type="slidenum">
              <a:rPr lang="en-US" smtClean="0"/>
              <a:t>‹nº›</a:t>
            </a:fld>
            <a:endParaRPr lang="en-US"/>
          </a:p>
        </p:txBody>
      </p:sp>
    </p:spTree>
    <p:extLst>
      <p:ext uri="{BB962C8B-B14F-4D97-AF65-F5344CB8AC3E}">
        <p14:creationId xmlns:p14="http://schemas.microsoft.com/office/powerpoint/2010/main" val="6383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a:t>
            </a:fld>
            <a:endParaRPr lang="pt-BR"/>
          </a:p>
        </p:txBody>
      </p:sp>
    </p:spTree>
    <p:extLst>
      <p:ext uri="{BB962C8B-B14F-4D97-AF65-F5344CB8AC3E}">
        <p14:creationId xmlns:p14="http://schemas.microsoft.com/office/powerpoint/2010/main" val="322493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15</a:t>
            </a:fld>
            <a:endParaRPr lang="pt-BR"/>
          </a:p>
        </p:txBody>
      </p:sp>
    </p:spTree>
    <p:extLst>
      <p:ext uri="{BB962C8B-B14F-4D97-AF65-F5344CB8AC3E}">
        <p14:creationId xmlns:p14="http://schemas.microsoft.com/office/powerpoint/2010/main" val="12380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16</a:t>
            </a:fld>
            <a:endParaRPr lang="pt-BR"/>
          </a:p>
        </p:txBody>
      </p:sp>
    </p:spTree>
    <p:extLst>
      <p:ext uri="{BB962C8B-B14F-4D97-AF65-F5344CB8AC3E}">
        <p14:creationId xmlns:p14="http://schemas.microsoft.com/office/powerpoint/2010/main" val="31084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17</a:t>
            </a:fld>
            <a:endParaRPr lang="pt-BR"/>
          </a:p>
        </p:txBody>
      </p:sp>
    </p:spTree>
    <p:extLst>
      <p:ext uri="{BB962C8B-B14F-4D97-AF65-F5344CB8AC3E}">
        <p14:creationId xmlns:p14="http://schemas.microsoft.com/office/powerpoint/2010/main" val="122904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18</a:t>
            </a:fld>
            <a:endParaRPr lang="pt-BR"/>
          </a:p>
        </p:txBody>
      </p:sp>
    </p:spTree>
    <p:extLst>
      <p:ext uri="{BB962C8B-B14F-4D97-AF65-F5344CB8AC3E}">
        <p14:creationId xmlns:p14="http://schemas.microsoft.com/office/powerpoint/2010/main" val="258751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19</a:t>
            </a:fld>
            <a:endParaRPr lang="pt-BR"/>
          </a:p>
        </p:txBody>
      </p:sp>
    </p:spTree>
    <p:extLst>
      <p:ext uri="{BB962C8B-B14F-4D97-AF65-F5344CB8AC3E}">
        <p14:creationId xmlns:p14="http://schemas.microsoft.com/office/powerpoint/2010/main" val="966650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20</a:t>
            </a:fld>
            <a:endParaRPr lang="pt-BR"/>
          </a:p>
        </p:txBody>
      </p:sp>
    </p:spTree>
    <p:extLst>
      <p:ext uri="{BB962C8B-B14F-4D97-AF65-F5344CB8AC3E}">
        <p14:creationId xmlns:p14="http://schemas.microsoft.com/office/powerpoint/2010/main" val="335867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21</a:t>
            </a:fld>
            <a:endParaRPr lang="pt-BR"/>
          </a:p>
        </p:txBody>
      </p:sp>
    </p:spTree>
    <p:extLst>
      <p:ext uri="{BB962C8B-B14F-4D97-AF65-F5344CB8AC3E}">
        <p14:creationId xmlns:p14="http://schemas.microsoft.com/office/powerpoint/2010/main" val="2497808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22</a:t>
            </a:fld>
            <a:endParaRPr lang="pt-BR"/>
          </a:p>
        </p:txBody>
      </p:sp>
    </p:spTree>
    <p:extLst>
      <p:ext uri="{BB962C8B-B14F-4D97-AF65-F5344CB8AC3E}">
        <p14:creationId xmlns:p14="http://schemas.microsoft.com/office/powerpoint/2010/main" val="47055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23</a:t>
            </a:fld>
            <a:endParaRPr lang="pt-BR"/>
          </a:p>
        </p:txBody>
      </p:sp>
    </p:spTree>
    <p:extLst>
      <p:ext uri="{BB962C8B-B14F-4D97-AF65-F5344CB8AC3E}">
        <p14:creationId xmlns:p14="http://schemas.microsoft.com/office/powerpoint/2010/main" val="57096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24</a:t>
            </a:fld>
            <a:endParaRPr lang="pt-BR"/>
          </a:p>
        </p:txBody>
      </p:sp>
    </p:spTree>
    <p:extLst>
      <p:ext uri="{BB962C8B-B14F-4D97-AF65-F5344CB8AC3E}">
        <p14:creationId xmlns:p14="http://schemas.microsoft.com/office/powerpoint/2010/main" val="267953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a:t>
            </a:fld>
            <a:endParaRPr lang="pt-BR"/>
          </a:p>
        </p:txBody>
      </p:sp>
    </p:spTree>
    <p:extLst>
      <p:ext uri="{BB962C8B-B14F-4D97-AF65-F5344CB8AC3E}">
        <p14:creationId xmlns:p14="http://schemas.microsoft.com/office/powerpoint/2010/main" val="1011225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26</a:t>
            </a:fld>
            <a:endParaRPr lang="pt-BR"/>
          </a:p>
        </p:txBody>
      </p:sp>
    </p:spTree>
    <p:extLst>
      <p:ext uri="{BB962C8B-B14F-4D97-AF65-F5344CB8AC3E}">
        <p14:creationId xmlns:p14="http://schemas.microsoft.com/office/powerpoint/2010/main" val="112555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27</a:t>
            </a:fld>
            <a:endParaRPr lang="pt-BR"/>
          </a:p>
        </p:txBody>
      </p:sp>
    </p:spTree>
    <p:extLst>
      <p:ext uri="{BB962C8B-B14F-4D97-AF65-F5344CB8AC3E}">
        <p14:creationId xmlns:p14="http://schemas.microsoft.com/office/powerpoint/2010/main" val="95218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28</a:t>
            </a:fld>
            <a:endParaRPr lang="pt-BR"/>
          </a:p>
        </p:txBody>
      </p:sp>
    </p:spTree>
    <p:extLst>
      <p:ext uri="{BB962C8B-B14F-4D97-AF65-F5344CB8AC3E}">
        <p14:creationId xmlns:p14="http://schemas.microsoft.com/office/powerpoint/2010/main" val="1591771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32</a:t>
            </a:fld>
            <a:endParaRPr lang="pt-BR"/>
          </a:p>
        </p:txBody>
      </p:sp>
    </p:spTree>
    <p:extLst>
      <p:ext uri="{BB962C8B-B14F-4D97-AF65-F5344CB8AC3E}">
        <p14:creationId xmlns:p14="http://schemas.microsoft.com/office/powerpoint/2010/main" val="367028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33</a:t>
            </a:fld>
            <a:endParaRPr lang="pt-BR"/>
          </a:p>
        </p:txBody>
      </p:sp>
    </p:spTree>
    <p:extLst>
      <p:ext uri="{BB962C8B-B14F-4D97-AF65-F5344CB8AC3E}">
        <p14:creationId xmlns:p14="http://schemas.microsoft.com/office/powerpoint/2010/main" val="183779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35</a:t>
            </a:fld>
            <a:endParaRPr lang="pt-BR"/>
          </a:p>
        </p:txBody>
      </p:sp>
    </p:spTree>
    <p:extLst>
      <p:ext uri="{BB962C8B-B14F-4D97-AF65-F5344CB8AC3E}">
        <p14:creationId xmlns:p14="http://schemas.microsoft.com/office/powerpoint/2010/main" val="1887029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36</a:t>
            </a:fld>
            <a:endParaRPr lang="pt-BR"/>
          </a:p>
        </p:txBody>
      </p:sp>
    </p:spTree>
    <p:extLst>
      <p:ext uri="{BB962C8B-B14F-4D97-AF65-F5344CB8AC3E}">
        <p14:creationId xmlns:p14="http://schemas.microsoft.com/office/powerpoint/2010/main" val="2378958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37</a:t>
            </a:fld>
            <a:endParaRPr lang="pt-BR"/>
          </a:p>
        </p:txBody>
      </p:sp>
    </p:spTree>
    <p:extLst>
      <p:ext uri="{BB962C8B-B14F-4D97-AF65-F5344CB8AC3E}">
        <p14:creationId xmlns:p14="http://schemas.microsoft.com/office/powerpoint/2010/main" val="130079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38</a:t>
            </a:fld>
            <a:endParaRPr lang="pt-BR"/>
          </a:p>
        </p:txBody>
      </p:sp>
    </p:spTree>
    <p:extLst>
      <p:ext uri="{BB962C8B-B14F-4D97-AF65-F5344CB8AC3E}">
        <p14:creationId xmlns:p14="http://schemas.microsoft.com/office/powerpoint/2010/main" val="316889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39</a:t>
            </a:fld>
            <a:endParaRPr lang="pt-BR"/>
          </a:p>
        </p:txBody>
      </p:sp>
    </p:spTree>
    <p:extLst>
      <p:ext uri="{BB962C8B-B14F-4D97-AF65-F5344CB8AC3E}">
        <p14:creationId xmlns:p14="http://schemas.microsoft.com/office/powerpoint/2010/main" val="353138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8</a:t>
            </a:fld>
            <a:endParaRPr lang="pt-BR"/>
          </a:p>
        </p:txBody>
      </p:sp>
    </p:spTree>
    <p:extLst>
      <p:ext uri="{BB962C8B-B14F-4D97-AF65-F5344CB8AC3E}">
        <p14:creationId xmlns:p14="http://schemas.microsoft.com/office/powerpoint/2010/main" val="2976162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40</a:t>
            </a:fld>
            <a:endParaRPr lang="pt-BR"/>
          </a:p>
        </p:txBody>
      </p:sp>
    </p:spTree>
    <p:extLst>
      <p:ext uri="{BB962C8B-B14F-4D97-AF65-F5344CB8AC3E}">
        <p14:creationId xmlns:p14="http://schemas.microsoft.com/office/powerpoint/2010/main" val="3745642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41</a:t>
            </a:fld>
            <a:endParaRPr lang="pt-BR"/>
          </a:p>
        </p:txBody>
      </p:sp>
    </p:spTree>
    <p:extLst>
      <p:ext uri="{BB962C8B-B14F-4D97-AF65-F5344CB8AC3E}">
        <p14:creationId xmlns:p14="http://schemas.microsoft.com/office/powerpoint/2010/main" val="1093544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42</a:t>
            </a:fld>
            <a:endParaRPr lang="pt-BR"/>
          </a:p>
        </p:txBody>
      </p:sp>
    </p:spTree>
    <p:extLst>
      <p:ext uri="{BB962C8B-B14F-4D97-AF65-F5344CB8AC3E}">
        <p14:creationId xmlns:p14="http://schemas.microsoft.com/office/powerpoint/2010/main" val="2016370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43</a:t>
            </a:fld>
            <a:endParaRPr lang="pt-BR"/>
          </a:p>
        </p:txBody>
      </p:sp>
    </p:spTree>
    <p:extLst>
      <p:ext uri="{BB962C8B-B14F-4D97-AF65-F5344CB8AC3E}">
        <p14:creationId xmlns:p14="http://schemas.microsoft.com/office/powerpoint/2010/main" val="402801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45</a:t>
            </a:fld>
            <a:endParaRPr lang="pt-BR"/>
          </a:p>
        </p:txBody>
      </p:sp>
    </p:spTree>
    <p:extLst>
      <p:ext uri="{BB962C8B-B14F-4D97-AF65-F5344CB8AC3E}">
        <p14:creationId xmlns:p14="http://schemas.microsoft.com/office/powerpoint/2010/main" val="3983377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46</a:t>
            </a:fld>
            <a:endParaRPr lang="pt-BR"/>
          </a:p>
        </p:txBody>
      </p:sp>
    </p:spTree>
    <p:extLst>
      <p:ext uri="{BB962C8B-B14F-4D97-AF65-F5344CB8AC3E}">
        <p14:creationId xmlns:p14="http://schemas.microsoft.com/office/powerpoint/2010/main" val="2038484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47</a:t>
            </a:fld>
            <a:endParaRPr lang="pt-BR"/>
          </a:p>
        </p:txBody>
      </p:sp>
    </p:spTree>
    <p:extLst>
      <p:ext uri="{BB962C8B-B14F-4D97-AF65-F5344CB8AC3E}">
        <p14:creationId xmlns:p14="http://schemas.microsoft.com/office/powerpoint/2010/main" val="361137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48</a:t>
            </a:fld>
            <a:endParaRPr lang="pt-BR"/>
          </a:p>
        </p:txBody>
      </p:sp>
    </p:spTree>
    <p:extLst>
      <p:ext uri="{BB962C8B-B14F-4D97-AF65-F5344CB8AC3E}">
        <p14:creationId xmlns:p14="http://schemas.microsoft.com/office/powerpoint/2010/main" val="2322664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49</a:t>
            </a:fld>
            <a:endParaRPr lang="pt-BR"/>
          </a:p>
        </p:txBody>
      </p:sp>
    </p:spTree>
    <p:extLst>
      <p:ext uri="{BB962C8B-B14F-4D97-AF65-F5344CB8AC3E}">
        <p14:creationId xmlns:p14="http://schemas.microsoft.com/office/powerpoint/2010/main" val="385107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53</a:t>
            </a:fld>
            <a:endParaRPr lang="pt-BR"/>
          </a:p>
        </p:txBody>
      </p:sp>
    </p:spTree>
    <p:extLst>
      <p:ext uri="{BB962C8B-B14F-4D97-AF65-F5344CB8AC3E}">
        <p14:creationId xmlns:p14="http://schemas.microsoft.com/office/powerpoint/2010/main" val="248114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9</a:t>
            </a:fld>
            <a:endParaRPr lang="pt-BR"/>
          </a:p>
        </p:txBody>
      </p:sp>
    </p:spTree>
    <p:extLst>
      <p:ext uri="{BB962C8B-B14F-4D97-AF65-F5344CB8AC3E}">
        <p14:creationId xmlns:p14="http://schemas.microsoft.com/office/powerpoint/2010/main" val="4159864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54</a:t>
            </a:fld>
            <a:endParaRPr lang="pt-BR"/>
          </a:p>
        </p:txBody>
      </p:sp>
    </p:spTree>
    <p:extLst>
      <p:ext uri="{BB962C8B-B14F-4D97-AF65-F5344CB8AC3E}">
        <p14:creationId xmlns:p14="http://schemas.microsoft.com/office/powerpoint/2010/main" val="2375275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55</a:t>
            </a:fld>
            <a:endParaRPr lang="pt-BR"/>
          </a:p>
        </p:txBody>
      </p:sp>
    </p:spTree>
    <p:extLst>
      <p:ext uri="{BB962C8B-B14F-4D97-AF65-F5344CB8AC3E}">
        <p14:creationId xmlns:p14="http://schemas.microsoft.com/office/powerpoint/2010/main" val="2782622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63</a:t>
            </a:fld>
            <a:endParaRPr lang="pt-BR"/>
          </a:p>
        </p:txBody>
      </p:sp>
    </p:spTree>
    <p:extLst>
      <p:ext uri="{BB962C8B-B14F-4D97-AF65-F5344CB8AC3E}">
        <p14:creationId xmlns:p14="http://schemas.microsoft.com/office/powerpoint/2010/main" val="512466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64</a:t>
            </a:fld>
            <a:endParaRPr lang="pt-BR"/>
          </a:p>
        </p:txBody>
      </p:sp>
    </p:spTree>
    <p:extLst>
      <p:ext uri="{BB962C8B-B14F-4D97-AF65-F5344CB8AC3E}">
        <p14:creationId xmlns:p14="http://schemas.microsoft.com/office/powerpoint/2010/main" val="3373937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70</a:t>
            </a:fld>
            <a:endParaRPr lang="pt-BR"/>
          </a:p>
        </p:txBody>
      </p:sp>
    </p:spTree>
    <p:extLst>
      <p:ext uri="{BB962C8B-B14F-4D97-AF65-F5344CB8AC3E}">
        <p14:creationId xmlns:p14="http://schemas.microsoft.com/office/powerpoint/2010/main" val="2964204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71</a:t>
            </a:fld>
            <a:endParaRPr lang="pt-BR"/>
          </a:p>
        </p:txBody>
      </p:sp>
    </p:spTree>
    <p:extLst>
      <p:ext uri="{BB962C8B-B14F-4D97-AF65-F5344CB8AC3E}">
        <p14:creationId xmlns:p14="http://schemas.microsoft.com/office/powerpoint/2010/main" val="37001680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72</a:t>
            </a:fld>
            <a:endParaRPr lang="pt-BR"/>
          </a:p>
        </p:txBody>
      </p:sp>
    </p:spTree>
    <p:extLst>
      <p:ext uri="{BB962C8B-B14F-4D97-AF65-F5344CB8AC3E}">
        <p14:creationId xmlns:p14="http://schemas.microsoft.com/office/powerpoint/2010/main" val="667771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73</a:t>
            </a:fld>
            <a:endParaRPr lang="pt-BR"/>
          </a:p>
        </p:txBody>
      </p:sp>
    </p:spTree>
    <p:extLst>
      <p:ext uri="{BB962C8B-B14F-4D97-AF65-F5344CB8AC3E}">
        <p14:creationId xmlns:p14="http://schemas.microsoft.com/office/powerpoint/2010/main" val="1632072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74</a:t>
            </a:fld>
            <a:endParaRPr lang="pt-BR"/>
          </a:p>
        </p:txBody>
      </p:sp>
    </p:spTree>
    <p:extLst>
      <p:ext uri="{BB962C8B-B14F-4D97-AF65-F5344CB8AC3E}">
        <p14:creationId xmlns:p14="http://schemas.microsoft.com/office/powerpoint/2010/main" val="63149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75</a:t>
            </a:fld>
            <a:endParaRPr lang="pt-BR"/>
          </a:p>
        </p:txBody>
      </p:sp>
    </p:spTree>
    <p:extLst>
      <p:ext uri="{BB962C8B-B14F-4D97-AF65-F5344CB8AC3E}">
        <p14:creationId xmlns:p14="http://schemas.microsoft.com/office/powerpoint/2010/main" val="7868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10</a:t>
            </a:fld>
            <a:endParaRPr lang="pt-BR"/>
          </a:p>
        </p:txBody>
      </p:sp>
    </p:spTree>
    <p:extLst>
      <p:ext uri="{BB962C8B-B14F-4D97-AF65-F5344CB8AC3E}">
        <p14:creationId xmlns:p14="http://schemas.microsoft.com/office/powerpoint/2010/main" val="3956296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76</a:t>
            </a:fld>
            <a:endParaRPr lang="pt-BR"/>
          </a:p>
        </p:txBody>
      </p:sp>
    </p:spTree>
    <p:extLst>
      <p:ext uri="{BB962C8B-B14F-4D97-AF65-F5344CB8AC3E}">
        <p14:creationId xmlns:p14="http://schemas.microsoft.com/office/powerpoint/2010/main" val="4041834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77</a:t>
            </a:fld>
            <a:endParaRPr lang="pt-BR"/>
          </a:p>
        </p:txBody>
      </p:sp>
    </p:spTree>
    <p:extLst>
      <p:ext uri="{BB962C8B-B14F-4D97-AF65-F5344CB8AC3E}">
        <p14:creationId xmlns:p14="http://schemas.microsoft.com/office/powerpoint/2010/main" val="21961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5F445C6-887E-BC33-BE46-2EAFD7FEC90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0A41330-FD20-4DFA-9C5B-44914EC30EE9}" type="slidenum">
              <a:rPr lang="pt-BR" altLang="pt-BR">
                <a:latin typeface="Arial" panose="020B0604020202020204" pitchFamily="34" charset="0"/>
              </a:rPr>
              <a:pPr algn="r" eaLnBrk="1" hangingPunct="1">
                <a:spcBef>
                  <a:spcPct val="0"/>
                </a:spcBef>
              </a:pPr>
              <a:t>79</a:t>
            </a:fld>
            <a:endParaRPr lang="pt-BR" altLang="pt-BR">
              <a:latin typeface="Arial" panose="020B0604020202020204" pitchFamily="34" charset="0"/>
            </a:endParaRPr>
          </a:p>
        </p:txBody>
      </p:sp>
      <p:sp>
        <p:nvSpPr>
          <p:cNvPr id="130051" name="Rectangle 2">
            <a:extLst>
              <a:ext uri="{FF2B5EF4-FFF2-40B4-BE49-F238E27FC236}">
                <a16:creationId xmlns:a16="http://schemas.microsoft.com/office/drawing/2014/main" id="{79A7ADB7-BA07-B690-3070-FC889B69DE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0E3319CB-B8A5-1FD6-DEFB-B8F7EAC340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A9ADBE0-4C52-4D45-AEE4-C4E37A439FF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A89C152-0110-400D-8B95-AB0F0465AB6E}" type="slidenum">
              <a:rPr lang="pt-BR" altLang="pt-BR" sz="1200">
                <a:cs typeface="Arial" panose="020B0604020202020204" pitchFamily="34" charset="0"/>
              </a:rPr>
              <a:pPr algn="r" eaLnBrk="1" hangingPunct="1"/>
              <a:t>80</a:t>
            </a:fld>
            <a:endParaRPr lang="pt-BR" altLang="pt-BR" sz="1200">
              <a:cs typeface="Arial" panose="020B0604020202020204" pitchFamily="34" charset="0"/>
            </a:endParaRPr>
          </a:p>
        </p:txBody>
      </p:sp>
      <p:sp>
        <p:nvSpPr>
          <p:cNvPr id="75779" name="Rectangle 2">
            <a:extLst>
              <a:ext uri="{FF2B5EF4-FFF2-40B4-BE49-F238E27FC236}">
                <a16:creationId xmlns:a16="http://schemas.microsoft.com/office/drawing/2014/main" id="{BDA06839-252C-4ECE-94AA-7670F3A8D3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4E50BC54-33CD-410C-83A5-A5B18F2F0C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11</a:t>
            </a:fld>
            <a:endParaRPr lang="pt-BR"/>
          </a:p>
        </p:txBody>
      </p:sp>
    </p:spTree>
    <p:extLst>
      <p:ext uri="{BB962C8B-B14F-4D97-AF65-F5344CB8AC3E}">
        <p14:creationId xmlns:p14="http://schemas.microsoft.com/office/powerpoint/2010/main" val="15346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12</a:t>
            </a:fld>
            <a:endParaRPr lang="pt-BR"/>
          </a:p>
        </p:txBody>
      </p:sp>
    </p:spTree>
    <p:extLst>
      <p:ext uri="{BB962C8B-B14F-4D97-AF65-F5344CB8AC3E}">
        <p14:creationId xmlns:p14="http://schemas.microsoft.com/office/powerpoint/2010/main" val="178259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3AFE-A289-4514-8941-DDE6C24BA5A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67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pPr/>
              <a:t>14</a:t>
            </a:fld>
            <a:endParaRPr lang="pt-BR"/>
          </a:p>
        </p:txBody>
      </p:sp>
    </p:spTree>
    <p:extLst>
      <p:ext uri="{BB962C8B-B14F-4D97-AF65-F5344CB8AC3E}">
        <p14:creationId xmlns:p14="http://schemas.microsoft.com/office/powerpoint/2010/main" val="169573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326631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288488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69696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139267" y="1996017"/>
            <a:ext cx="1905000" cy="1905000"/>
          </a:xfrm>
          <a:prstGeom prst="rect">
            <a:avLst/>
          </a:prstGeom>
        </p:spPr>
        <p:txBody>
          <a:bodyPr/>
          <a:lstStyle>
            <a:lvl1pPr>
              <a:defRPr>
                <a:latin typeface="Calibri"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60160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426205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335447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282169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03037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7" name="Marcador de Posição da Data 6"/>
          <p:cNvSpPr>
            <a:spLocks noGrp="1"/>
          </p:cNvSpPr>
          <p:nvPr>
            <p:ph type="dt" sz="half" idx="10"/>
          </p:nvPr>
        </p:nvSpPr>
        <p:spPr/>
        <p:txBody>
          <a:bodyPr/>
          <a:lstStyle/>
          <a:p>
            <a:fld id="{F080A231-0E89-46AC-A7B3-0CC8869F26D0}" type="datetimeFigureOut">
              <a:rPr lang="pt-BR" smtClean="0"/>
              <a:t>28/10/2023</a:t>
            </a:fld>
            <a:endParaRPr lang="pt-BR"/>
          </a:p>
        </p:txBody>
      </p:sp>
      <p:sp>
        <p:nvSpPr>
          <p:cNvPr id="8" name="Marcador de Posição do Rodapé 7"/>
          <p:cNvSpPr>
            <a:spLocks noGrp="1"/>
          </p:cNvSpPr>
          <p:nvPr>
            <p:ph type="ftr" sz="quarter" idx="11"/>
          </p:nvPr>
        </p:nvSpPr>
        <p:spPr/>
        <p:txBody>
          <a:bodyPr/>
          <a:lstStyle/>
          <a:p>
            <a:endParaRPr lang="pt-BR"/>
          </a:p>
        </p:txBody>
      </p:sp>
      <p:sp>
        <p:nvSpPr>
          <p:cNvPr id="9" name="Marcador de Posição do Número do Diapositivo 8"/>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3112088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a Data 2"/>
          <p:cNvSpPr>
            <a:spLocks noGrp="1"/>
          </p:cNvSpPr>
          <p:nvPr>
            <p:ph type="dt" sz="half" idx="10"/>
          </p:nvPr>
        </p:nvSpPr>
        <p:spPr/>
        <p:txBody>
          <a:bodyPr/>
          <a:lstStyle/>
          <a:p>
            <a:fld id="{F080A231-0E89-46AC-A7B3-0CC8869F26D0}" type="datetimeFigureOut">
              <a:rPr lang="pt-BR" smtClean="0"/>
              <a:t>28/10/2023</a:t>
            </a:fld>
            <a:endParaRPr lang="pt-BR"/>
          </a:p>
        </p:txBody>
      </p:sp>
      <p:sp>
        <p:nvSpPr>
          <p:cNvPr id="4" name="Marcador de Posição do Rodapé 3"/>
          <p:cNvSpPr>
            <a:spLocks noGrp="1"/>
          </p:cNvSpPr>
          <p:nvPr>
            <p:ph type="ftr" sz="quarter" idx="11"/>
          </p:nvPr>
        </p:nvSpPr>
        <p:spPr/>
        <p:txBody>
          <a:bodyPr/>
          <a:lstStyle/>
          <a:p>
            <a:endParaRPr lang="pt-BR"/>
          </a:p>
        </p:txBody>
      </p:sp>
      <p:sp>
        <p:nvSpPr>
          <p:cNvPr id="5" name="Marcador de Posição do Número do Diapositivo 4"/>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410414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080A231-0E89-46AC-A7B3-0CC8869F26D0}" type="datetimeFigureOut">
              <a:rPr lang="pt-BR" smtClean="0"/>
              <a:t>28/10/2023</a:t>
            </a:fld>
            <a:endParaRPr lang="pt-BR"/>
          </a:p>
        </p:txBody>
      </p:sp>
      <p:sp>
        <p:nvSpPr>
          <p:cNvPr id="3" name="Marcador de Posição do Rodapé 2"/>
          <p:cNvSpPr>
            <a:spLocks noGrp="1"/>
          </p:cNvSpPr>
          <p:nvPr>
            <p:ph type="ftr" sz="quarter" idx="11"/>
          </p:nvPr>
        </p:nvSpPr>
        <p:spPr/>
        <p:txBody>
          <a:bodyPr/>
          <a:lstStyle/>
          <a:p>
            <a:endParaRPr lang="pt-BR"/>
          </a:p>
        </p:txBody>
      </p:sp>
      <p:sp>
        <p:nvSpPr>
          <p:cNvPr id="4" name="Marcador de Posição do Número do Diapositivo 3"/>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86970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239429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03705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652753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419297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06615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5812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0219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7" name="Marcador de Posição da Data 6"/>
          <p:cNvSpPr>
            <a:spLocks noGrp="1"/>
          </p:cNvSpPr>
          <p:nvPr>
            <p:ph type="dt" sz="half" idx="10"/>
          </p:nvPr>
        </p:nvSpPr>
        <p:spPr/>
        <p:txBody>
          <a:bodyPr/>
          <a:lstStyle/>
          <a:p>
            <a:fld id="{F080A231-0E89-46AC-A7B3-0CC8869F26D0}" type="datetimeFigureOut">
              <a:rPr lang="pt-BR" smtClean="0"/>
              <a:t>28/10/2023</a:t>
            </a:fld>
            <a:endParaRPr lang="pt-BR"/>
          </a:p>
        </p:txBody>
      </p:sp>
      <p:sp>
        <p:nvSpPr>
          <p:cNvPr id="8" name="Marcador de Posição do Rodapé 7"/>
          <p:cNvSpPr>
            <a:spLocks noGrp="1"/>
          </p:cNvSpPr>
          <p:nvPr>
            <p:ph type="ftr" sz="quarter" idx="11"/>
          </p:nvPr>
        </p:nvSpPr>
        <p:spPr/>
        <p:txBody>
          <a:bodyPr/>
          <a:lstStyle/>
          <a:p>
            <a:endParaRPr lang="pt-BR"/>
          </a:p>
        </p:txBody>
      </p:sp>
      <p:sp>
        <p:nvSpPr>
          <p:cNvPr id="9" name="Marcador de Posição do Número do Diapositivo 8"/>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332151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a Data 2"/>
          <p:cNvSpPr>
            <a:spLocks noGrp="1"/>
          </p:cNvSpPr>
          <p:nvPr>
            <p:ph type="dt" sz="half" idx="10"/>
          </p:nvPr>
        </p:nvSpPr>
        <p:spPr/>
        <p:txBody>
          <a:bodyPr/>
          <a:lstStyle/>
          <a:p>
            <a:fld id="{F080A231-0E89-46AC-A7B3-0CC8869F26D0}" type="datetimeFigureOut">
              <a:rPr lang="pt-BR" smtClean="0"/>
              <a:t>28/10/2023</a:t>
            </a:fld>
            <a:endParaRPr lang="pt-BR"/>
          </a:p>
        </p:txBody>
      </p:sp>
      <p:sp>
        <p:nvSpPr>
          <p:cNvPr id="4" name="Marcador de Posição do Rodapé 3"/>
          <p:cNvSpPr>
            <a:spLocks noGrp="1"/>
          </p:cNvSpPr>
          <p:nvPr>
            <p:ph type="ftr" sz="quarter" idx="11"/>
          </p:nvPr>
        </p:nvSpPr>
        <p:spPr/>
        <p:txBody>
          <a:bodyPr/>
          <a:lstStyle/>
          <a:p>
            <a:endParaRPr lang="pt-BR"/>
          </a:p>
        </p:txBody>
      </p:sp>
      <p:sp>
        <p:nvSpPr>
          <p:cNvPr id="5" name="Marcador de Posição do Número do Diapositivo 4"/>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183900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080A231-0E89-46AC-A7B3-0CC8869F26D0}" type="datetimeFigureOut">
              <a:rPr lang="pt-BR" smtClean="0"/>
              <a:t>28/10/2023</a:t>
            </a:fld>
            <a:endParaRPr lang="pt-BR"/>
          </a:p>
        </p:txBody>
      </p:sp>
      <p:sp>
        <p:nvSpPr>
          <p:cNvPr id="3" name="Marcador de Posição do Rodapé 2"/>
          <p:cNvSpPr>
            <a:spLocks noGrp="1"/>
          </p:cNvSpPr>
          <p:nvPr>
            <p:ph type="ftr" sz="quarter" idx="11"/>
          </p:nvPr>
        </p:nvSpPr>
        <p:spPr/>
        <p:txBody>
          <a:bodyPr/>
          <a:lstStyle/>
          <a:p>
            <a:endParaRPr lang="pt-BR"/>
          </a:p>
        </p:txBody>
      </p:sp>
      <p:sp>
        <p:nvSpPr>
          <p:cNvPr id="4" name="Marcador de Posição do Número do Diapositivo 3"/>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9803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37147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080A231-0E89-46AC-A7B3-0CC8869F26D0}" type="datetimeFigureOut">
              <a:rPr lang="pt-BR" smtClean="0"/>
              <a:t>28/10/2023</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95402E8-EF23-4B79-B47C-2378C226AAA6}" type="slidenum">
              <a:rPr lang="pt-BR" smtClean="0"/>
              <a:t>‹nº›</a:t>
            </a:fld>
            <a:endParaRPr lang="pt-BR"/>
          </a:p>
        </p:txBody>
      </p:sp>
    </p:spTree>
    <p:extLst>
      <p:ext uri="{BB962C8B-B14F-4D97-AF65-F5344CB8AC3E}">
        <p14:creationId xmlns:p14="http://schemas.microsoft.com/office/powerpoint/2010/main" val="516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402E8-EF23-4B79-B47C-2378C226AAA6}" type="slidenum">
              <a:rPr lang="pt-BR" smtClean="0"/>
              <a:t>‹nº›</a:t>
            </a:fld>
            <a:endParaRPr lang="pt-BR"/>
          </a:p>
        </p:txBody>
      </p:sp>
    </p:spTree>
    <p:extLst>
      <p:ext uri="{BB962C8B-B14F-4D97-AF65-F5344CB8AC3E}">
        <p14:creationId xmlns:p14="http://schemas.microsoft.com/office/powerpoint/2010/main" val="303208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0A231-0E89-46AC-A7B3-0CC8869F26D0}" type="datetimeFigureOut">
              <a:rPr lang="pt-BR" smtClean="0"/>
              <a:t>28/10/2023</a:t>
            </a:fld>
            <a:endParaRPr lang="pt-B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402E8-EF23-4B79-B47C-2378C226AAA6}" type="slidenum">
              <a:rPr lang="pt-BR" smtClean="0"/>
              <a:t>‹nº›</a:t>
            </a:fld>
            <a:endParaRPr lang="pt-BR"/>
          </a:p>
        </p:txBody>
      </p:sp>
    </p:spTree>
    <p:extLst>
      <p:ext uri="{BB962C8B-B14F-4D97-AF65-F5344CB8AC3E}">
        <p14:creationId xmlns:p14="http://schemas.microsoft.com/office/powerpoint/2010/main" val="19729633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luizdellore/" TargetMode="External"/><Relationship Id="rId2" Type="http://schemas.openxmlformats.org/officeDocument/2006/relationships/hyperlink" Target="http://www.dellore.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blog.grupogen.com.br/juridico/areas-de-interesse/processocivil/colegialidade-nos-tribunais-e-o-novo-cpc/"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rocesso.stj.jus.br/processo/revista/documento/mediado/?componente=ITA&amp;sequencial=2321245&amp;num_registro=202104005712&amp;data=20230627&amp;formato=PDF"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stagram.com/heitorsic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genjuridico.com.br/2017/11/13/ncpc-inadmissao-resp-dois-agravos/"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genjuridico.com.br/2017/11/13/ncpc-inadmissao-resp-dois-agravo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tj.jus.br/webstj/processo/justica/jurisprudencia.asp?origemPesquisa=informativo&amp;tipo=num_pro&amp;valor=REsp99893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dellore.com/"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82987" y="2641172"/>
            <a:ext cx="6270677" cy="1263958"/>
          </a:xfrm>
        </p:spPr>
        <p:txBody>
          <a:bodyPr anchor="ctr">
            <a:noAutofit/>
          </a:bodyPr>
          <a:lstStyle/>
          <a:p>
            <a:pPr algn="r"/>
            <a:r>
              <a:rPr lang="pt-BR" sz="3200" b="1" cap="all" dirty="0">
                <a:solidFill>
                  <a:schemeClr val="bg1"/>
                </a:solidFill>
              </a:rPr>
              <a:t>CPJUR</a:t>
            </a:r>
          </a:p>
        </p:txBody>
      </p:sp>
      <p:sp>
        <p:nvSpPr>
          <p:cNvPr id="3" name="Subtítulo 2"/>
          <p:cNvSpPr>
            <a:spLocks noGrp="1"/>
          </p:cNvSpPr>
          <p:nvPr>
            <p:ph type="subTitle" idx="1"/>
          </p:nvPr>
        </p:nvSpPr>
        <p:spPr>
          <a:xfrm>
            <a:off x="6312622" y="3077898"/>
            <a:ext cx="5879378" cy="399193"/>
          </a:xfrm>
        </p:spPr>
        <p:txBody>
          <a:bodyPr anchor="ctr">
            <a:noAutofit/>
          </a:bodyPr>
          <a:lstStyle/>
          <a:p>
            <a:pPr algn="l"/>
            <a:r>
              <a:rPr lang="pt-BR" sz="2800" b="1" dirty="0">
                <a:solidFill>
                  <a:schemeClr val="bg1"/>
                </a:solidFill>
              </a:rPr>
              <a:t>Prof. </a:t>
            </a:r>
          </a:p>
          <a:p>
            <a:pPr algn="l"/>
            <a:r>
              <a:rPr lang="pt-BR" sz="2800" b="1" dirty="0">
                <a:solidFill>
                  <a:schemeClr val="bg1"/>
                </a:solidFill>
              </a:rPr>
              <a:t>Luiz Dellore</a:t>
            </a:r>
          </a:p>
        </p:txBody>
      </p:sp>
      <p:sp>
        <p:nvSpPr>
          <p:cNvPr id="4" name="Subtítulo 2"/>
          <p:cNvSpPr txBox="1">
            <a:spLocks/>
          </p:cNvSpPr>
          <p:nvPr/>
        </p:nvSpPr>
        <p:spPr>
          <a:xfrm>
            <a:off x="6312623" y="3234485"/>
            <a:ext cx="2289117" cy="34970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tângulo 4"/>
          <p:cNvSpPr/>
          <p:nvPr/>
        </p:nvSpPr>
        <p:spPr>
          <a:xfrm>
            <a:off x="6028865" y="2685659"/>
            <a:ext cx="225706" cy="12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ítulo 2">
            <a:extLst>
              <a:ext uri="{FF2B5EF4-FFF2-40B4-BE49-F238E27FC236}">
                <a16:creationId xmlns:a16="http://schemas.microsoft.com/office/drawing/2014/main" id="{BC36A1D6-96CC-4197-83CF-AE97ED892926}"/>
              </a:ext>
            </a:extLst>
          </p:cNvPr>
          <p:cNvSpPr txBox="1">
            <a:spLocks/>
          </p:cNvSpPr>
          <p:nvPr/>
        </p:nvSpPr>
        <p:spPr>
          <a:xfrm>
            <a:off x="4355073" y="4649363"/>
            <a:ext cx="4404690" cy="176116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white"/>
                </a:solidFill>
                <a:effectLst/>
                <a:uLnTx/>
                <a:uFillTx/>
                <a:latin typeface="Calibri" panose="020F0502020204030204"/>
                <a:ea typeface="+mn-ea"/>
                <a:cs typeface="+mn-cs"/>
              </a:rPr>
              <a:t>Sistema recursal brasileiro: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white"/>
                </a:solidFill>
                <a:effectLst/>
                <a:uLnTx/>
                <a:uFillTx/>
                <a:latin typeface="Calibri" panose="020F0502020204030204"/>
                <a:ea typeface="+mn-ea"/>
                <a:cs typeface="+mn-cs"/>
              </a:rPr>
              <a:t>polêmicas atuais</a:t>
            </a:r>
          </a:p>
        </p:txBody>
      </p:sp>
      <p:pic>
        <p:nvPicPr>
          <p:cNvPr id="10" name="Imagem 9">
            <a:extLst>
              <a:ext uri="{FF2B5EF4-FFF2-40B4-BE49-F238E27FC236}">
                <a16:creationId xmlns:a16="http://schemas.microsoft.com/office/drawing/2014/main" id="{5065F04D-40CE-75CE-2778-93FA4681AC13}"/>
              </a:ext>
            </a:extLst>
          </p:cNvPr>
          <p:cNvPicPr>
            <a:picLocks noChangeAspect="1"/>
          </p:cNvPicPr>
          <p:nvPr/>
        </p:nvPicPr>
        <p:blipFill>
          <a:blip r:embed="rId2"/>
          <a:stretch>
            <a:fillRect/>
          </a:stretch>
        </p:blipFill>
        <p:spPr>
          <a:xfrm>
            <a:off x="4648069" y="64642"/>
            <a:ext cx="2987299" cy="2377646"/>
          </a:xfrm>
          <a:prstGeom prst="rect">
            <a:avLst/>
          </a:prstGeom>
        </p:spPr>
      </p:pic>
    </p:spTree>
    <p:extLst>
      <p:ext uri="{BB962C8B-B14F-4D97-AF65-F5344CB8AC3E}">
        <p14:creationId xmlns:p14="http://schemas.microsoft.com/office/powerpoint/2010/main" val="367585285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24232" y="924233"/>
            <a:ext cx="10149597" cy="5039358"/>
          </a:xfrm>
        </p:spPr>
        <p:txBody>
          <a:bodyPr>
            <a:noAutofit/>
          </a:bodyPr>
          <a:lstStyle/>
          <a:p>
            <a:pPr marL="0" indent="0" algn="just">
              <a:buNone/>
            </a:pPr>
            <a:r>
              <a:rPr lang="pt-BR" dirty="0"/>
              <a:t>Atenção: é possível pleitear em 1º lugar a </a:t>
            </a:r>
            <a:r>
              <a:rPr lang="pt-BR" u="sng" dirty="0">
                <a:solidFill>
                  <a:srgbClr val="C00000"/>
                </a:solidFill>
              </a:rPr>
              <a:t>reforma</a:t>
            </a:r>
            <a:r>
              <a:rPr lang="pt-BR" dirty="0"/>
              <a:t>, e a </a:t>
            </a:r>
            <a:r>
              <a:rPr lang="pt-BR" u="sng" dirty="0">
                <a:solidFill>
                  <a:srgbClr val="C00000"/>
                </a:solidFill>
              </a:rPr>
              <a:t>invalidação</a:t>
            </a:r>
            <a:r>
              <a:rPr lang="pt-BR" dirty="0"/>
              <a:t> apenas de forma subsidiária. </a:t>
            </a:r>
          </a:p>
          <a:p>
            <a:pPr marL="0" indent="0">
              <a:buNone/>
            </a:pPr>
            <a:endParaRPr lang="pt-BR" dirty="0"/>
          </a:p>
          <a:p>
            <a:pPr marL="0" indent="0" algn="just">
              <a:buNone/>
            </a:pPr>
            <a:r>
              <a:rPr lang="pt-BR" i="1" dirty="0"/>
              <a:t>Art. 282. Ao pronunciar a nulidade, o juiz declarará que atos são atingidos e ordenará as providências necessárias a fim de que sejam repetidos ou retificados.</a:t>
            </a:r>
          </a:p>
          <a:p>
            <a:pPr marL="0" indent="0" algn="just">
              <a:buNone/>
            </a:pPr>
            <a:r>
              <a:rPr lang="pt-BR" i="1" dirty="0"/>
              <a:t>(...)</a:t>
            </a:r>
          </a:p>
          <a:p>
            <a:pPr marL="0" indent="0" algn="just">
              <a:buNone/>
            </a:pPr>
            <a:r>
              <a:rPr lang="pt-BR" i="1" dirty="0"/>
              <a:t>§ 2º Quando puder </a:t>
            </a:r>
            <a:r>
              <a:rPr lang="pt-BR" i="1" dirty="0">
                <a:solidFill>
                  <a:srgbClr val="FF0000"/>
                </a:solidFill>
              </a:rPr>
              <a:t>decidir o mérito a favor da parte a quem aproveite a decretação da nulidade</a:t>
            </a:r>
            <a:r>
              <a:rPr lang="pt-BR" i="1" dirty="0"/>
              <a:t>, o juiz </a:t>
            </a:r>
            <a:r>
              <a:rPr lang="pt-BR" i="1" dirty="0">
                <a:solidFill>
                  <a:srgbClr val="FF0000"/>
                </a:solidFill>
              </a:rPr>
              <a:t>não a pronunciará</a:t>
            </a:r>
            <a:r>
              <a:rPr lang="pt-BR" i="1" dirty="0"/>
              <a:t> nem mandará repetir o ato ou suprir-lhe a falta.</a:t>
            </a:r>
          </a:p>
        </p:txBody>
      </p:sp>
      <p:sp>
        <p:nvSpPr>
          <p:cNvPr id="2" name="Título 1"/>
          <p:cNvSpPr>
            <a:spLocks noGrp="1"/>
          </p:cNvSpPr>
          <p:nvPr>
            <p:ph type="title"/>
          </p:nvPr>
        </p:nvSpPr>
        <p:spPr>
          <a:xfrm>
            <a:off x="443501" y="182660"/>
            <a:ext cx="10972800" cy="859825"/>
          </a:xfrm>
        </p:spPr>
        <p:txBody>
          <a:bodyPr/>
          <a:lstStyle/>
          <a:p>
            <a:r>
              <a:rPr lang="pt-BR" sz="2667" dirty="0"/>
              <a:t>Finalidade dos recursos</a:t>
            </a:r>
          </a:p>
        </p:txBody>
      </p:sp>
    </p:spTree>
    <p:extLst>
      <p:ext uri="{BB962C8B-B14F-4D97-AF65-F5344CB8AC3E}">
        <p14:creationId xmlns:p14="http://schemas.microsoft.com/office/powerpoint/2010/main" val="27138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68523" y="1720554"/>
            <a:ext cx="10456332" cy="4608708"/>
          </a:xfrm>
        </p:spPr>
        <p:txBody>
          <a:bodyPr>
            <a:noAutofit/>
          </a:bodyPr>
          <a:lstStyle/>
          <a:p>
            <a:pPr marL="380990" indent="-380990" algn="just">
              <a:spcBef>
                <a:spcPct val="0"/>
              </a:spcBef>
            </a:pPr>
            <a:r>
              <a:rPr lang="pt-BR" altLang="pt-BR" sz="2400" b="1" dirty="0">
                <a:solidFill>
                  <a:srgbClr val="000000"/>
                </a:solidFill>
              </a:rPr>
              <a:t>Juízo de </a:t>
            </a:r>
            <a:r>
              <a:rPr lang="pt-BR" altLang="pt-BR" sz="2400" b="1" dirty="0">
                <a:solidFill>
                  <a:schemeClr val="accent6">
                    <a:lumMod val="75000"/>
                  </a:schemeClr>
                </a:solidFill>
              </a:rPr>
              <a:t>admissibilidade</a:t>
            </a:r>
            <a:r>
              <a:rPr lang="pt-BR" altLang="pt-BR" sz="2400" dirty="0">
                <a:solidFill>
                  <a:srgbClr val="000000"/>
                </a:solidFill>
              </a:rPr>
              <a:t>: análise da presença dos requisitos formais. </a:t>
            </a:r>
          </a:p>
          <a:p>
            <a:pPr algn="just">
              <a:spcBef>
                <a:spcPct val="0"/>
              </a:spcBef>
            </a:pPr>
            <a:endParaRPr lang="pt-BR" altLang="pt-BR" sz="2400" dirty="0">
              <a:solidFill>
                <a:srgbClr val="000000"/>
              </a:solidFill>
            </a:endParaRPr>
          </a:p>
          <a:p>
            <a:pPr marL="0" indent="0" algn="just">
              <a:spcBef>
                <a:spcPct val="0"/>
              </a:spcBef>
              <a:buNone/>
            </a:pPr>
            <a:r>
              <a:rPr lang="pt-BR" altLang="pt-BR" sz="2400" dirty="0">
                <a:solidFill>
                  <a:srgbClr val="000000"/>
                </a:solidFill>
              </a:rPr>
              <a:t>Fala-se em CONHECIMENTO (admissão) do recurso, para que depois seja analisado o MÉRITO (objeto) recursal, com o PROVIMENTO ou NÃO-PROVIMENTO do recurso.</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Ausentes os requisitos de admissibilidade, o </a:t>
            </a:r>
            <a:r>
              <a:rPr lang="pt-BR" altLang="pt-BR" sz="2400" b="1" dirty="0">
                <a:solidFill>
                  <a:srgbClr val="000000"/>
                </a:solidFill>
              </a:rPr>
              <a:t>recurso não será conhecido </a:t>
            </a:r>
            <a:r>
              <a:rPr lang="pt-BR" altLang="pt-BR" sz="2400" dirty="0">
                <a:solidFill>
                  <a:srgbClr val="000000"/>
                </a:solidFill>
              </a:rPr>
              <a:t>(ou não será admitido / negado seguimento / não será processado). </a:t>
            </a:r>
          </a:p>
          <a:p>
            <a:pPr marL="0" indent="0">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Presentes os requisitos, o recurso será conhecido e passa-se à análise de mérito, onde o recurso poderá ser </a:t>
            </a:r>
            <a:r>
              <a:rPr lang="pt-BR" altLang="pt-BR" sz="2400" b="1" dirty="0">
                <a:solidFill>
                  <a:srgbClr val="000000"/>
                </a:solidFill>
              </a:rPr>
              <a:t>provido ou não</a:t>
            </a:r>
            <a:r>
              <a:rPr lang="pt-BR" altLang="pt-BR" sz="2400" dirty="0">
                <a:solidFill>
                  <a:srgbClr val="000000"/>
                </a:solidFill>
              </a:rPr>
              <a:t> – com o reconhecimento do </a:t>
            </a:r>
            <a:r>
              <a:rPr lang="pt-BR" altLang="pt-BR" sz="2400" i="1" dirty="0" err="1">
                <a:solidFill>
                  <a:srgbClr val="000000"/>
                </a:solidFill>
              </a:rPr>
              <a:t>error</a:t>
            </a:r>
            <a:r>
              <a:rPr lang="pt-BR" altLang="pt-BR" sz="2400" i="1" dirty="0">
                <a:solidFill>
                  <a:srgbClr val="000000"/>
                </a:solidFill>
              </a:rPr>
              <a:t> in procedendo</a:t>
            </a:r>
            <a:r>
              <a:rPr lang="pt-BR" altLang="pt-BR" sz="2400" dirty="0">
                <a:solidFill>
                  <a:srgbClr val="000000"/>
                </a:solidFill>
              </a:rPr>
              <a:t> ou </a:t>
            </a:r>
            <a:r>
              <a:rPr lang="pt-BR" altLang="pt-BR" sz="2400" i="1" dirty="0" err="1">
                <a:solidFill>
                  <a:srgbClr val="000000"/>
                </a:solidFill>
              </a:rPr>
              <a:t>error</a:t>
            </a:r>
            <a:r>
              <a:rPr lang="pt-BR" altLang="pt-BR" sz="2400" i="1" dirty="0">
                <a:solidFill>
                  <a:srgbClr val="000000"/>
                </a:solidFill>
              </a:rPr>
              <a:t> in </a:t>
            </a:r>
            <a:r>
              <a:rPr lang="pt-BR" altLang="pt-BR" sz="2400" i="1" dirty="0" err="1">
                <a:solidFill>
                  <a:srgbClr val="000000"/>
                </a:solidFill>
              </a:rPr>
              <a:t>judicando</a:t>
            </a:r>
            <a:r>
              <a:rPr lang="pt-BR" altLang="pt-BR" sz="2400" dirty="0">
                <a:solidFill>
                  <a:srgbClr val="000000"/>
                </a:solidFill>
              </a:rPr>
              <a:t>.</a:t>
            </a:r>
          </a:p>
          <a:p>
            <a:pPr algn="just">
              <a:spcBef>
                <a:spcPct val="0"/>
              </a:spcBef>
            </a:pPr>
            <a:endParaRPr lang="pt-BR" altLang="pt-BR" sz="1067" dirty="0">
              <a:solidFill>
                <a:srgbClr val="000000"/>
              </a:solidFill>
              <a:latin typeface="Tahoma" pitchFamily="34" charset="0"/>
              <a:ea typeface="MS PGothic" pitchFamily="34" charset="-128"/>
            </a:endParaRPr>
          </a:p>
        </p:txBody>
      </p:sp>
      <p:sp>
        <p:nvSpPr>
          <p:cNvPr id="2" name="Título 1"/>
          <p:cNvSpPr>
            <a:spLocks noGrp="1"/>
          </p:cNvSpPr>
          <p:nvPr>
            <p:ph type="title"/>
          </p:nvPr>
        </p:nvSpPr>
        <p:spPr>
          <a:xfrm>
            <a:off x="443501" y="182660"/>
            <a:ext cx="10972800" cy="859825"/>
          </a:xfrm>
        </p:spPr>
        <p:txBody>
          <a:bodyPr/>
          <a:lstStyle/>
          <a:p>
            <a:r>
              <a:rPr lang="pt-BR" sz="2667" dirty="0"/>
              <a:t>Teoria geral dos Recursos</a:t>
            </a:r>
          </a:p>
        </p:txBody>
      </p:sp>
    </p:spTree>
    <p:extLst>
      <p:ext uri="{BB962C8B-B14F-4D97-AF65-F5344CB8AC3E}">
        <p14:creationId xmlns:p14="http://schemas.microsoft.com/office/powerpoint/2010/main" val="34184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68523" y="1720554"/>
            <a:ext cx="10456332" cy="4608708"/>
          </a:xfrm>
        </p:spPr>
        <p:txBody>
          <a:bodyPr>
            <a:noAutofit/>
          </a:bodyPr>
          <a:lstStyle/>
          <a:p>
            <a:pPr marL="0" indent="0" algn="just">
              <a:spcBef>
                <a:spcPct val="0"/>
              </a:spcBef>
              <a:buNone/>
            </a:pPr>
            <a:r>
              <a:rPr lang="pt-BR" altLang="pt-BR" sz="2400" dirty="0">
                <a:solidFill>
                  <a:srgbClr val="000000"/>
                </a:solidFill>
              </a:rPr>
              <a:t>A matéria atinente aos pressupostos processuais é de </a:t>
            </a:r>
            <a:r>
              <a:rPr lang="pt-BR" altLang="pt-BR" sz="2400" dirty="0">
                <a:solidFill>
                  <a:srgbClr val="00B050"/>
                </a:solidFill>
              </a:rPr>
              <a:t>ordem pública</a:t>
            </a:r>
            <a:r>
              <a:rPr lang="pt-BR" altLang="pt-BR" sz="2400" dirty="0">
                <a:solidFill>
                  <a:srgbClr val="000000"/>
                </a:solidFill>
              </a:rPr>
              <a:t>, podendo ser (</a:t>
            </a:r>
            <a:r>
              <a:rPr lang="pt-BR" altLang="pt-BR" sz="2400" dirty="0" err="1">
                <a:solidFill>
                  <a:srgbClr val="000000"/>
                </a:solidFill>
              </a:rPr>
              <a:t>re</a:t>
            </a:r>
            <a:r>
              <a:rPr lang="pt-BR" altLang="pt-BR" sz="2400" dirty="0">
                <a:solidFill>
                  <a:srgbClr val="000000"/>
                </a:solidFill>
              </a:rPr>
              <a:t>)examinada a qualquer tempo pelos julgadores.</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Quanto à apelação, a análise da admissibilidade é feita apenas pelo tribunal (CPC, art. 1.010, § 3º).</a:t>
            </a:r>
          </a:p>
          <a:p>
            <a:pPr marL="380990" indent="-380990" algn="just">
              <a:spcBef>
                <a:spcPct val="0"/>
              </a:spcBef>
            </a:pPr>
            <a:endParaRPr lang="pt-BR" altLang="pt-BR" sz="2400" dirty="0">
              <a:solidFill>
                <a:srgbClr val="000000"/>
              </a:solidFill>
            </a:endParaRPr>
          </a:p>
          <a:p>
            <a:pPr marL="0" indent="0" algn="just">
              <a:spcBef>
                <a:spcPct val="0"/>
              </a:spcBef>
              <a:buNone/>
            </a:pPr>
            <a:r>
              <a:rPr lang="pt-BR" altLang="pt-BR" sz="2400" dirty="0">
                <a:solidFill>
                  <a:srgbClr val="000000"/>
                </a:solidFill>
              </a:rPr>
              <a:t>Quanto ao recurso especial e extraordinário, a análise é feita tanto pelo juízo que proferiu a decisão (</a:t>
            </a:r>
            <a:r>
              <a:rPr lang="pt-BR" altLang="pt-BR" sz="2400" i="1" dirty="0">
                <a:solidFill>
                  <a:srgbClr val="000000"/>
                </a:solidFill>
              </a:rPr>
              <a:t>a quo</a:t>
            </a:r>
            <a:r>
              <a:rPr lang="pt-BR" altLang="pt-BR" sz="2400" dirty="0">
                <a:solidFill>
                  <a:srgbClr val="000000"/>
                </a:solidFill>
              </a:rPr>
              <a:t>, de origem) como pelo juízo de destino (</a:t>
            </a:r>
            <a:r>
              <a:rPr lang="pt-BR" altLang="pt-BR" sz="2400" i="1" dirty="0">
                <a:solidFill>
                  <a:srgbClr val="000000"/>
                </a:solidFill>
              </a:rPr>
              <a:t>ad quem</a:t>
            </a:r>
            <a:r>
              <a:rPr lang="pt-BR" altLang="pt-BR" sz="2400" dirty="0">
                <a:solidFill>
                  <a:srgbClr val="000000"/>
                </a:solidFill>
              </a:rPr>
              <a:t>, que julgará o recurso).</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Existe um </a:t>
            </a:r>
            <a:r>
              <a:rPr lang="pt-BR" altLang="pt-BR" sz="2400" dirty="0">
                <a:solidFill>
                  <a:srgbClr val="00B050"/>
                </a:solidFill>
              </a:rPr>
              <a:t>exagero </a:t>
            </a:r>
            <a:r>
              <a:rPr lang="pt-BR" altLang="pt-BR" sz="2400" dirty="0">
                <a:solidFill>
                  <a:srgbClr val="000000"/>
                </a:solidFill>
              </a:rPr>
              <a:t>na análise dos requisitos de admissibilidade?</a:t>
            </a:r>
          </a:p>
          <a:p>
            <a:pPr marL="0" indent="0" algn="just">
              <a:spcBef>
                <a:spcPct val="0"/>
              </a:spcBef>
              <a:buNone/>
            </a:pPr>
            <a:r>
              <a:rPr lang="pt-BR" altLang="pt-BR" sz="2400" dirty="0">
                <a:solidFill>
                  <a:srgbClr val="000000"/>
                </a:solidFill>
              </a:rPr>
              <a:t>Qual o nome que se dá a esse exagero?</a:t>
            </a:r>
          </a:p>
          <a:p>
            <a:pPr marL="0" indent="0" algn="just">
              <a:spcBef>
                <a:spcPct val="0"/>
              </a:spcBef>
              <a:buNone/>
            </a:pPr>
            <a:endParaRPr lang="pt-BR" altLang="pt-BR" sz="2400" dirty="0">
              <a:solidFill>
                <a:srgbClr val="000000"/>
              </a:solidFill>
            </a:endParaRPr>
          </a:p>
          <a:p>
            <a:pPr algn="just">
              <a:spcBef>
                <a:spcPct val="0"/>
              </a:spcBef>
            </a:pPr>
            <a:endParaRPr lang="pt-BR" altLang="pt-BR" sz="1067" dirty="0">
              <a:solidFill>
                <a:srgbClr val="000000"/>
              </a:solidFill>
              <a:latin typeface="Tahoma" pitchFamily="34" charset="0"/>
              <a:ea typeface="MS PGothic" pitchFamily="34" charset="-128"/>
            </a:endParaRPr>
          </a:p>
        </p:txBody>
      </p:sp>
      <p:sp>
        <p:nvSpPr>
          <p:cNvPr id="2" name="Título 1"/>
          <p:cNvSpPr>
            <a:spLocks noGrp="1"/>
          </p:cNvSpPr>
          <p:nvPr>
            <p:ph type="title"/>
          </p:nvPr>
        </p:nvSpPr>
        <p:spPr>
          <a:xfrm>
            <a:off x="443501" y="182660"/>
            <a:ext cx="10972800" cy="859825"/>
          </a:xfrm>
        </p:spPr>
        <p:txBody>
          <a:bodyPr/>
          <a:lstStyle/>
          <a:p>
            <a:r>
              <a:rPr lang="pt-BR" sz="2667" dirty="0"/>
              <a:t>Teoria geral dos Recursos</a:t>
            </a:r>
          </a:p>
        </p:txBody>
      </p:sp>
    </p:spTree>
    <p:extLst>
      <p:ext uri="{BB962C8B-B14F-4D97-AF65-F5344CB8AC3E}">
        <p14:creationId xmlns:p14="http://schemas.microsoft.com/office/powerpoint/2010/main" val="1772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155" y="148499"/>
            <a:ext cx="10972800" cy="859825"/>
          </a:xfrm>
        </p:spPr>
        <p:txBody>
          <a:bodyPr/>
          <a:lstStyle/>
          <a:p>
            <a:r>
              <a:rPr lang="pt-BR" altLang="pt-BR" sz="3800" dirty="0">
                <a:solidFill>
                  <a:srgbClr val="00B050"/>
                </a:solidFill>
              </a:rPr>
              <a:t>Requisitos</a:t>
            </a:r>
            <a:r>
              <a:rPr lang="pt-BR" altLang="pt-BR" sz="3800" dirty="0"/>
              <a:t> de admissibilidade recursal</a:t>
            </a:r>
            <a:endParaRPr lang="pt-BR" sz="3800" dirty="0"/>
          </a:p>
        </p:txBody>
      </p:sp>
      <p:sp>
        <p:nvSpPr>
          <p:cNvPr id="9" name="Text Placeholder 8"/>
          <p:cNvSpPr>
            <a:spLocks noGrp="1"/>
          </p:cNvSpPr>
          <p:nvPr>
            <p:ph idx="1"/>
          </p:nvPr>
        </p:nvSpPr>
        <p:spPr>
          <a:xfrm>
            <a:off x="973481" y="1268350"/>
            <a:ext cx="10245037" cy="3166667"/>
          </a:xfrm>
        </p:spPr>
        <p:txBody>
          <a:bodyPr>
            <a:noAutofit/>
          </a:bodyPr>
          <a:lstStyle/>
          <a:p>
            <a:pPr marL="380990" lvl="0" indent="-380990" algn="just" defTabSz="914400">
              <a:lnSpc>
                <a:spcPct val="150000"/>
              </a:lnSpc>
              <a:spcBef>
                <a:spcPct val="0"/>
              </a:spcBef>
              <a:buFont typeface="Arial" panose="020B0604020202020204" pitchFamily="34" charset="0"/>
              <a:buChar char="•"/>
            </a:pPr>
            <a:r>
              <a:rPr lang="pt-BR" altLang="pt-BR" sz="2000" dirty="0"/>
              <a:t>Cabimento;</a:t>
            </a:r>
          </a:p>
          <a:p>
            <a:pPr marL="380990" lvl="0" indent="-380990" algn="just" defTabSz="914400">
              <a:lnSpc>
                <a:spcPct val="150000"/>
              </a:lnSpc>
              <a:spcBef>
                <a:spcPct val="0"/>
              </a:spcBef>
              <a:buFont typeface="Arial" panose="020B0604020202020204" pitchFamily="34" charset="0"/>
              <a:buChar char="•"/>
            </a:pPr>
            <a:r>
              <a:rPr lang="pt-BR" altLang="pt-BR" sz="2000" dirty="0"/>
              <a:t>Legitimidade recursal;</a:t>
            </a:r>
          </a:p>
          <a:p>
            <a:pPr marL="380990" lvl="0" indent="-380990" algn="just" defTabSz="914400">
              <a:lnSpc>
                <a:spcPct val="150000"/>
              </a:lnSpc>
              <a:spcBef>
                <a:spcPct val="0"/>
              </a:spcBef>
              <a:buFont typeface="Arial" panose="020B0604020202020204" pitchFamily="34" charset="0"/>
              <a:buChar char="•"/>
            </a:pPr>
            <a:r>
              <a:rPr lang="pt-BR" altLang="pt-BR" sz="2000" dirty="0"/>
              <a:t>Interesse recursal;</a:t>
            </a:r>
          </a:p>
          <a:p>
            <a:pPr marL="380990" lvl="0" indent="-380990" algn="just" defTabSz="914400">
              <a:lnSpc>
                <a:spcPct val="150000"/>
              </a:lnSpc>
              <a:spcBef>
                <a:spcPct val="0"/>
              </a:spcBef>
              <a:buFont typeface="Arial" panose="020B0604020202020204" pitchFamily="34" charset="0"/>
              <a:buChar char="•"/>
            </a:pPr>
            <a:r>
              <a:rPr lang="pt-BR" altLang="pt-BR" sz="2000" dirty="0"/>
              <a:t>Preparo;</a:t>
            </a:r>
          </a:p>
          <a:p>
            <a:pPr marL="380990" lvl="0" indent="-380990" algn="just" defTabSz="914400">
              <a:lnSpc>
                <a:spcPct val="150000"/>
              </a:lnSpc>
              <a:spcBef>
                <a:spcPct val="0"/>
              </a:spcBef>
              <a:buFont typeface="Arial" panose="020B0604020202020204" pitchFamily="34" charset="0"/>
              <a:buChar char="•"/>
            </a:pPr>
            <a:r>
              <a:rPr lang="pt-BR" altLang="pt-BR" sz="2000" dirty="0"/>
              <a:t>Tempestividade;</a:t>
            </a:r>
          </a:p>
          <a:p>
            <a:pPr marL="380990" lvl="0" indent="-380990" algn="just" defTabSz="914400">
              <a:lnSpc>
                <a:spcPct val="150000"/>
              </a:lnSpc>
              <a:spcBef>
                <a:spcPct val="0"/>
              </a:spcBef>
              <a:buFont typeface="Arial" panose="020B0604020202020204" pitchFamily="34" charset="0"/>
              <a:buChar char="•"/>
            </a:pPr>
            <a:r>
              <a:rPr lang="pt-BR" altLang="pt-BR" sz="2000" dirty="0"/>
              <a:t>Inexistência de fato impeditivo de recorrer (aquiescência, desistência, renúncia);</a:t>
            </a:r>
          </a:p>
          <a:p>
            <a:pPr marL="380990" lvl="0" indent="-380990" algn="just" defTabSz="914400">
              <a:lnSpc>
                <a:spcPct val="150000"/>
              </a:lnSpc>
              <a:spcBef>
                <a:spcPct val="0"/>
              </a:spcBef>
              <a:buFont typeface="Arial" panose="020B0604020202020204" pitchFamily="34" charset="0"/>
              <a:buChar char="•"/>
            </a:pPr>
            <a:r>
              <a:rPr lang="pt-BR" altLang="pt-BR" sz="2000" dirty="0"/>
              <a:t>Regularidade formal.</a:t>
            </a:r>
          </a:p>
          <a:p>
            <a:pPr marL="0" lvl="0" indent="0" algn="just" defTabSz="914400">
              <a:lnSpc>
                <a:spcPct val="150000"/>
              </a:lnSpc>
              <a:spcBef>
                <a:spcPct val="0"/>
              </a:spcBef>
              <a:buNone/>
            </a:pPr>
            <a:endParaRPr lang="pt-BR" altLang="pt-BR" sz="2000" dirty="0"/>
          </a:p>
          <a:p>
            <a:pPr marL="0" lvl="0" indent="0" algn="just" defTabSz="914400">
              <a:lnSpc>
                <a:spcPct val="150000"/>
              </a:lnSpc>
              <a:spcBef>
                <a:spcPct val="0"/>
              </a:spcBef>
              <a:buNone/>
            </a:pPr>
            <a:r>
              <a:rPr lang="pt-BR" altLang="pt-BR" sz="2000" i="1" dirty="0"/>
              <a:t>* CPC, art. 932, </a:t>
            </a:r>
            <a:r>
              <a:rPr lang="pt-BR" altLang="pt-BR" sz="2000" i="1" dirty="0" err="1"/>
              <a:t>p.u</a:t>
            </a:r>
            <a:r>
              <a:rPr lang="pt-BR" altLang="pt-BR" sz="2000" i="1" dirty="0"/>
              <a:t>. </a:t>
            </a:r>
            <a:r>
              <a:rPr lang="pt-BR" altLang="pt-BR" sz="2000" i="1" u="sng" dirty="0"/>
              <a:t>Antes</a:t>
            </a:r>
            <a:r>
              <a:rPr lang="pt-BR" altLang="pt-BR" sz="2000" i="1" dirty="0"/>
              <a:t> de considerar inadmissível o recurso, o relator concederá o prazo de 5 (cinco) dias ao recorrente </a:t>
            </a:r>
            <a:r>
              <a:rPr lang="pt-BR" altLang="pt-BR" sz="2000" i="1" u="sng" dirty="0"/>
              <a:t>para que seja sanado vício ou complementada a documentação exigível</a:t>
            </a:r>
            <a:r>
              <a:rPr lang="pt-BR" altLang="pt-BR" sz="2000" i="1" dirty="0"/>
              <a:t>.</a:t>
            </a:r>
          </a:p>
          <a:p>
            <a:pPr lvl="0" algn="just" defTabSz="914400">
              <a:spcBef>
                <a:spcPct val="0"/>
              </a:spcBef>
            </a:pPr>
            <a:endParaRPr lang="pt-BR" altLang="pt-BR" sz="2000" i="1" dirty="0">
              <a:solidFill>
                <a:srgbClr val="000000"/>
              </a:solidFill>
            </a:endParaRPr>
          </a:p>
        </p:txBody>
      </p:sp>
    </p:spTree>
    <p:extLst>
      <p:ext uri="{BB962C8B-B14F-4D97-AF65-F5344CB8AC3E}">
        <p14:creationId xmlns:p14="http://schemas.microsoft.com/office/powerpoint/2010/main" val="35049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86581" y="1426051"/>
            <a:ext cx="10379925" cy="4954811"/>
          </a:xfrm>
        </p:spPr>
        <p:txBody>
          <a:bodyPr>
            <a:noAutofit/>
          </a:bodyPr>
          <a:lstStyle/>
          <a:p>
            <a:pPr marL="380990" indent="-380990" algn="just">
              <a:lnSpc>
                <a:spcPct val="150000"/>
              </a:lnSpc>
              <a:spcBef>
                <a:spcPct val="0"/>
              </a:spcBef>
            </a:pPr>
            <a:r>
              <a:rPr lang="pt-BR" altLang="pt-BR" sz="2400" dirty="0">
                <a:solidFill>
                  <a:srgbClr val="000000"/>
                </a:solidFill>
              </a:rPr>
              <a:t>cabimento;</a:t>
            </a:r>
          </a:p>
          <a:p>
            <a:pPr marL="380990" indent="-380990" algn="just">
              <a:lnSpc>
                <a:spcPct val="150000"/>
              </a:lnSpc>
              <a:spcBef>
                <a:spcPct val="0"/>
              </a:spcBef>
            </a:pPr>
            <a:r>
              <a:rPr lang="pt-BR" altLang="pt-BR" sz="2400" dirty="0">
                <a:solidFill>
                  <a:srgbClr val="000000"/>
                </a:solidFill>
              </a:rPr>
              <a:t>legitimidade recursal;</a:t>
            </a:r>
          </a:p>
          <a:p>
            <a:pPr marL="0" indent="0" algn="just">
              <a:lnSpc>
                <a:spcPct val="150000"/>
              </a:lnSpc>
              <a:spcBef>
                <a:spcPct val="0"/>
              </a:spcBef>
              <a:buNone/>
            </a:pPr>
            <a:r>
              <a:rPr lang="pt-BR" altLang="pt-BR" sz="2400" i="1" dirty="0">
                <a:solidFill>
                  <a:srgbClr val="000000"/>
                </a:solidFill>
              </a:rPr>
              <a:t>Partes e terceiro prejudicado</a:t>
            </a:r>
          </a:p>
          <a:p>
            <a:pPr marL="0" indent="0" algn="just">
              <a:lnSpc>
                <a:spcPct val="100000"/>
              </a:lnSpc>
              <a:spcBef>
                <a:spcPct val="0"/>
              </a:spcBef>
              <a:buNone/>
            </a:pPr>
            <a:r>
              <a:rPr lang="pt-BR" altLang="pt-BR" sz="2400" i="1" dirty="0">
                <a:solidFill>
                  <a:srgbClr val="000000"/>
                </a:solidFill>
              </a:rPr>
              <a:t>Art. 996.  O recurso pode ser interposto pela parte vencida, pelo terceiro prejudicado e pelo Ministério Público, como parte ou como fiscal da ordem jurídica.</a:t>
            </a:r>
          </a:p>
          <a:p>
            <a:pPr marL="0" indent="0" algn="just">
              <a:lnSpc>
                <a:spcPct val="100000"/>
              </a:lnSpc>
              <a:spcBef>
                <a:spcPct val="0"/>
              </a:spcBef>
              <a:buNone/>
            </a:pPr>
            <a:r>
              <a:rPr lang="pt-BR" altLang="pt-BR" sz="2400" i="1" dirty="0">
                <a:solidFill>
                  <a:srgbClr val="000000"/>
                </a:solidFill>
              </a:rPr>
              <a:t>Parágrafo único.  Cumpre ao terceiro demonstrar a possibilidade de a decisão sobre a relação jurídica submetida à apreciação judicial atingir direito de que se afirme titular ou que possa discutir em juízo como substituto processual.</a:t>
            </a:r>
          </a:p>
          <a:p>
            <a:pPr marL="380990" indent="-380990" algn="just">
              <a:lnSpc>
                <a:spcPct val="150000"/>
              </a:lnSpc>
              <a:spcBef>
                <a:spcPct val="0"/>
              </a:spcBef>
            </a:pPr>
            <a:r>
              <a:rPr lang="pt-BR" altLang="pt-BR" sz="2400" dirty="0">
                <a:solidFill>
                  <a:srgbClr val="000000"/>
                </a:solidFill>
              </a:rPr>
              <a:t>interesse recursal </a:t>
            </a:r>
          </a:p>
          <a:p>
            <a:pPr marL="0" indent="0" algn="just">
              <a:lnSpc>
                <a:spcPct val="150000"/>
              </a:lnSpc>
              <a:spcBef>
                <a:spcPct val="0"/>
              </a:spcBef>
              <a:buNone/>
            </a:pPr>
            <a:r>
              <a:rPr lang="pt-BR" altLang="pt-BR" sz="2400" i="1" dirty="0">
                <a:solidFill>
                  <a:srgbClr val="000000"/>
                </a:solidFill>
              </a:rPr>
              <a:t>sucumbência</a:t>
            </a:r>
            <a:endParaRPr lang="pt-BR" altLang="pt-BR" sz="2400" dirty="0">
              <a:solidFill>
                <a:srgbClr val="000000"/>
              </a:solidFill>
              <a:ea typeface="MS PGothic" pitchFamily="34" charset="-128"/>
            </a:endParaRP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Requisitos de admissibilidade </a:t>
            </a:r>
            <a:r>
              <a:rPr lang="pt-BR" sz="2667" dirty="0"/>
              <a:t>recursal:</a:t>
            </a:r>
          </a:p>
        </p:txBody>
      </p:sp>
    </p:spTree>
    <p:extLst>
      <p:ext uri="{BB962C8B-B14F-4D97-AF65-F5344CB8AC3E}">
        <p14:creationId xmlns:p14="http://schemas.microsoft.com/office/powerpoint/2010/main" val="40661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86581" y="776749"/>
            <a:ext cx="10864645" cy="5604114"/>
          </a:xfrm>
        </p:spPr>
        <p:txBody>
          <a:bodyPr>
            <a:noAutofit/>
          </a:bodyPr>
          <a:lstStyle/>
          <a:p>
            <a:pPr marL="380990" indent="-380990" algn="just">
              <a:lnSpc>
                <a:spcPct val="150000"/>
              </a:lnSpc>
              <a:spcBef>
                <a:spcPct val="0"/>
              </a:spcBef>
            </a:pPr>
            <a:r>
              <a:rPr lang="pt-BR" altLang="pt-BR" sz="2400" dirty="0">
                <a:solidFill>
                  <a:srgbClr val="000000"/>
                </a:solidFill>
              </a:rPr>
              <a:t>preparo </a:t>
            </a:r>
          </a:p>
          <a:p>
            <a:pPr marL="0" indent="0" algn="just">
              <a:lnSpc>
                <a:spcPct val="150000"/>
              </a:lnSpc>
              <a:spcBef>
                <a:spcPct val="0"/>
              </a:spcBef>
              <a:buNone/>
            </a:pPr>
            <a:r>
              <a:rPr lang="pt-BR" altLang="pt-BR" sz="2400" dirty="0">
                <a:solidFill>
                  <a:srgbClr val="000000"/>
                </a:solidFill>
              </a:rPr>
              <a:t>Ausente o preparo, há a deserção</a:t>
            </a:r>
          </a:p>
          <a:p>
            <a:pPr marL="0" indent="0" algn="just">
              <a:lnSpc>
                <a:spcPct val="100000"/>
              </a:lnSpc>
              <a:spcBef>
                <a:spcPct val="0"/>
              </a:spcBef>
              <a:buNone/>
            </a:pPr>
            <a:r>
              <a:rPr lang="pt-BR" altLang="pt-BR" sz="2000" i="1" dirty="0">
                <a:solidFill>
                  <a:srgbClr val="000000"/>
                </a:solidFill>
              </a:rPr>
              <a:t>Art. 1.007.  No ato de interposição do recurso, o recorrente comprovará, quando exigido pela legislação pertinente, o respectivo preparo, </a:t>
            </a:r>
            <a:r>
              <a:rPr lang="pt-BR" altLang="pt-BR" sz="2000" i="1" u="sng" dirty="0">
                <a:solidFill>
                  <a:srgbClr val="000000"/>
                </a:solidFill>
              </a:rPr>
              <a:t>inclusive porte de remessa e de retorno</a:t>
            </a:r>
            <a:r>
              <a:rPr lang="pt-BR" altLang="pt-BR" sz="2000" i="1" dirty="0">
                <a:solidFill>
                  <a:srgbClr val="000000"/>
                </a:solidFill>
              </a:rPr>
              <a:t>, sob pena de deserção</a:t>
            </a:r>
          </a:p>
          <a:p>
            <a:pPr marL="0" indent="0" algn="just">
              <a:lnSpc>
                <a:spcPct val="100000"/>
              </a:lnSpc>
              <a:spcBef>
                <a:spcPct val="0"/>
              </a:spcBef>
              <a:buNone/>
            </a:pPr>
            <a:r>
              <a:rPr lang="pt-BR" altLang="pt-BR" sz="2000" i="1" dirty="0">
                <a:solidFill>
                  <a:srgbClr val="000000"/>
                </a:solidFill>
              </a:rPr>
              <a:t>§ 2o A </a:t>
            </a:r>
            <a:r>
              <a:rPr lang="pt-BR" altLang="pt-BR" sz="2000" i="1" u="sng" dirty="0">
                <a:solidFill>
                  <a:srgbClr val="000000"/>
                </a:solidFill>
              </a:rPr>
              <a:t>insuficiência</a:t>
            </a:r>
            <a:r>
              <a:rPr lang="pt-BR" altLang="pt-BR" sz="2000" i="1" dirty="0">
                <a:solidFill>
                  <a:srgbClr val="000000"/>
                </a:solidFill>
              </a:rPr>
              <a:t> no valor do preparo, inclusive porte de remessa e de retorno, implicará deserção se o recorrente, intimado na pessoa de seu advogado, não vier a </a:t>
            </a:r>
            <a:r>
              <a:rPr lang="pt-BR" altLang="pt-BR" sz="2000" i="1" u="sng" dirty="0">
                <a:solidFill>
                  <a:srgbClr val="000000"/>
                </a:solidFill>
              </a:rPr>
              <a:t>supri-lo </a:t>
            </a:r>
            <a:r>
              <a:rPr lang="pt-BR" altLang="pt-BR" sz="2000" i="1" dirty="0">
                <a:solidFill>
                  <a:srgbClr val="000000"/>
                </a:solidFill>
              </a:rPr>
              <a:t>no prazo de 5 (cinco) dias.</a:t>
            </a:r>
          </a:p>
          <a:p>
            <a:pPr marL="0" indent="0" algn="just">
              <a:lnSpc>
                <a:spcPct val="100000"/>
              </a:lnSpc>
              <a:spcBef>
                <a:spcPct val="0"/>
              </a:spcBef>
              <a:buNone/>
            </a:pPr>
            <a:r>
              <a:rPr lang="pt-BR" altLang="pt-BR" sz="2000" i="1" dirty="0">
                <a:solidFill>
                  <a:srgbClr val="000000"/>
                </a:solidFill>
              </a:rPr>
              <a:t>§ 3o É </a:t>
            </a:r>
            <a:r>
              <a:rPr lang="pt-BR" altLang="pt-BR" sz="2000" i="1" u="sng" dirty="0">
                <a:solidFill>
                  <a:srgbClr val="000000"/>
                </a:solidFill>
              </a:rPr>
              <a:t>dispensado o recolhimento do porte de remessa e de retorno</a:t>
            </a:r>
            <a:r>
              <a:rPr lang="pt-BR" altLang="pt-BR" sz="2000" i="1" dirty="0">
                <a:solidFill>
                  <a:srgbClr val="000000"/>
                </a:solidFill>
              </a:rPr>
              <a:t> no processo em autos eletrônicos.</a:t>
            </a:r>
          </a:p>
          <a:p>
            <a:pPr marL="0" indent="0" algn="just">
              <a:lnSpc>
                <a:spcPct val="100000"/>
              </a:lnSpc>
              <a:spcBef>
                <a:spcPct val="0"/>
              </a:spcBef>
              <a:buNone/>
            </a:pPr>
            <a:r>
              <a:rPr lang="pt-BR" altLang="pt-BR" sz="2000" i="1" dirty="0">
                <a:solidFill>
                  <a:srgbClr val="000000"/>
                </a:solidFill>
              </a:rPr>
              <a:t>§ 4o O recorrente </a:t>
            </a:r>
            <a:r>
              <a:rPr lang="pt-BR" altLang="pt-BR" sz="2000" i="1" u="sng" dirty="0">
                <a:solidFill>
                  <a:srgbClr val="000000"/>
                </a:solidFill>
              </a:rPr>
              <a:t>que não comprovar</a:t>
            </a:r>
            <a:r>
              <a:rPr lang="pt-BR" altLang="pt-BR" sz="2000" i="1" dirty="0">
                <a:solidFill>
                  <a:srgbClr val="000000"/>
                </a:solidFill>
              </a:rPr>
              <a:t>, no ato de interposição do recurso, o recolhimento do preparo, inclusive porte de remessa e de retorno, será intimado, na pessoa de seu advogado, para realizar o </a:t>
            </a:r>
            <a:r>
              <a:rPr lang="pt-BR" altLang="pt-BR" sz="2000" i="1" u="sng" dirty="0">
                <a:solidFill>
                  <a:srgbClr val="000000"/>
                </a:solidFill>
              </a:rPr>
              <a:t>recolhimento em dobro</a:t>
            </a:r>
            <a:r>
              <a:rPr lang="pt-BR" altLang="pt-BR" sz="2000" i="1" dirty="0">
                <a:solidFill>
                  <a:srgbClr val="000000"/>
                </a:solidFill>
              </a:rPr>
              <a:t>, sob pena de deserção.</a:t>
            </a:r>
          </a:p>
          <a:p>
            <a:pPr marL="0" indent="0" algn="just">
              <a:lnSpc>
                <a:spcPct val="100000"/>
              </a:lnSpc>
              <a:spcBef>
                <a:spcPct val="0"/>
              </a:spcBef>
              <a:buNone/>
            </a:pPr>
            <a:r>
              <a:rPr lang="pt-BR" altLang="pt-BR" sz="2000" i="1" dirty="0">
                <a:solidFill>
                  <a:srgbClr val="000000"/>
                </a:solidFill>
              </a:rPr>
              <a:t>§ 5o É </a:t>
            </a:r>
            <a:r>
              <a:rPr lang="pt-BR" altLang="pt-BR" sz="2000" i="1" u="sng" dirty="0">
                <a:solidFill>
                  <a:srgbClr val="000000"/>
                </a:solidFill>
              </a:rPr>
              <a:t>vedada a complementação</a:t>
            </a:r>
            <a:r>
              <a:rPr lang="pt-BR" altLang="pt-BR" sz="2000" i="1" dirty="0">
                <a:solidFill>
                  <a:srgbClr val="000000"/>
                </a:solidFill>
              </a:rPr>
              <a:t> se houver insuficiência parcial do preparo, inclusive porte de remessa e de retorno, no recolhimento realizado na forma do </a:t>
            </a:r>
            <a:r>
              <a:rPr lang="pt-BR" altLang="pt-BR" sz="2000" i="1" u="sng" dirty="0">
                <a:solidFill>
                  <a:srgbClr val="000000"/>
                </a:solidFill>
              </a:rPr>
              <a:t>§ 4o</a:t>
            </a:r>
            <a:r>
              <a:rPr lang="pt-BR" altLang="pt-BR" sz="2000" i="1" dirty="0">
                <a:solidFill>
                  <a:srgbClr val="000000"/>
                </a:solidFill>
              </a:rPr>
              <a:t>.</a:t>
            </a:r>
          </a:p>
          <a:p>
            <a:pPr marL="0" indent="0" algn="just">
              <a:lnSpc>
                <a:spcPct val="100000"/>
              </a:lnSpc>
              <a:spcBef>
                <a:spcPct val="0"/>
              </a:spcBef>
              <a:buNone/>
            </a:pPr>
            <a:r>
              <a:rPr lang="pt-BR" altLang="pt-BR" sz="2000" i="1" dirty="0">
                <a:solidFill>
                  <a:srgbClr val="000000"/>
                </a:solidFill>
              </a:rPr>
              <a:t>§ 7o O equívoco no preenchimento da guia de custas não implicará a aplicação da pena de deserção, cabendo ao relator, na hipótese de dúvida quanto ao recolhimento, intimar o recorrente para sanar o vício no prazo de 5 (cinco) dias.</a:t>
            </a: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Requisitos de admissibilidade </a:t>
            </a:r>
            <a:r>
              <a:rPr lang="pt-BR" sz="2667" dirty="0"/>
              <a:t>recursal:</a:t>
            </a:r>
          </a:p>
        </p:txBody>
      </p:sp>
    </p:spTree>
    <p:extLst>
      <p:ext uri="{BB962C8B-B14F-4D97-AF65-F5344CB8AC3E}">
        <p14:creationId xmlns:p14="http://schemas.microsoft.com/office/powerpoint/2010/main" val="17057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Texto, Aplicativo&#10;&#10;Descrição gerada automaticamente">
            <a:extLst>
              <a:ext uri="{FF2B5EF4-FFF2-40B4-BE49-F238E27FC236}">
                <a16:creationId xmlns:a16="http://schemas.microsoft.com/office/drawing/2014/main" id="{23521819-99A6-4129-9841-E4A027A75613}"/>
              </a:ext>
            </a:extLst>
          </p:cNvPr>
          <p:cNvPicPr>
            <a:picLocks noChangeAspect="1"/>
          </p:cNvPicPr>
          <p:nvPr/>
        </p:nvPicPr>
        <p:blipFill>
          <a:blip r:embed="rId3"/>
          <a:stretch>
            <a:fillRect/>
          </a:stretch>
        </p:blipFill>
        <p:spPr>
          <a:xfrm>
            <a:off x="643467" y="2356819"/>
            <a:ext cx="5294716" cy="2144359"/>
          </a:xfrm>
          <a:prstGeom prst="rect">
            <a:avLst/>
          </a:prstGeom>
        </p:spPr>
      </p:pic>
      <p:cxnSp>
        <p:nvCxnSpPr>
          <p:cNvPr id="12"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Imagem 7" descr="Texto&#10;&#10;Descrição gerada automaticamente">
            <a:extLst>
              <a:ext uri="{FF2B5EF4-FFF2-40B4-BE49-F238E27FC236}">
                <a16:creationId xmlns:a16="http://schemas.microsoft.com/office/drawing/2014/main" id="{89E4B102-39C4-71E4-4380-05E98DBBE0CA}"/>
              </a:ext>
            </a:extLst>
          </p:cNvPr>
          <p:cNvPicPr>
            <a:picLocks noChangeAspect="1"/>
          </p:cNvPicPr>
          <p:nvPr/>
        </p:nvPicPr>
        <p:blipFill>
          <a:blip r:embed="rId4"/>
          <a:stretch>
            <a:fillRect/>
          </a:stretch>
        </p:blipFill>
        <p:spPr>
          <a:xfrm>
            <a:off x="6253817" y="2237689"/>
            <a:ext cx="5294715" cy="2382621"/>
          </a:xfrm>
          <a:prstGeom prst="rect">
            <a:avLst/>
          </a:prstGeom>
        </p:spPr>
      </p:pic>
    </p:spTree>
    <p:extLst>
      <p:ext uri="{BB962C8B-B14F-4D97-AF65-F5344CB8AC3E}">
        <p14:creationId xmlns:p14="http://schemas.microsoft.com/office/powerpoint/2010/main" val="41510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86581" y="776749"/>
            <a:ext cx="10864645" cy="5604114"/>
          </a:xfrm>
        </p:spPr>
        <p:txBody>
          <a:bodyPr>
            <a:noAutofit/>
          </a:bodyPr>
          <a:lstStyle/>
          <a:p>
            <a:pPr marL="380990" indent="-380990" algn="just">
              <a:lnSpc>
                <a:spcPct val="150000"/>
              </a:lnSpc>
              <a:spcBef>
                <a:spcPct val="0"/>
              </a:spcBef>
            </a:pPr>
            <a:r>
              <a:rPr lang="pt-BR" altLang="pt-BR" sz="2400" dirty="0">
                <a:solidFill>
                  <a:srgbClr val="000000"/>
                </a:solidFill>
              </a:rPr>
              <a:t>tempestividade;</a:t>
            </a:r>
          </a:p>
          <a:p>
            <a:pPr marL="0" indent="0" algn="just">
              <a:lnSpc>
                <a:spcPct val="100000"/>
              </a:lnSpc>
              <a:spcBef>
                <a:spcPct val="0"/>
              </a:spcBef>
              <a:buNone/>
            </a:pPr>
            <a:r>
              <a:rPr lang="pt-BR" altLang="pt-BR" sz="2400" i="1" dirty="0">
                <a:solidFill>
                  <a:srgbClr val="000000"/>
                </a:solidFill>
              </a:rPr>
              <a:t>Art. 1.003.  O prazo para interposição de recurso conta-se da data em que os advogados, a sociedade de advogados, a Advocacia Pública, a Defensoria Pública ou o Ministério Público são intimados da decisão.</a:t>
            </a:r>
          </a:p>
          <a:p>
            <a:pPr marL="0" indent="0" algn="just">
              <a:lnSpc>
                <a:spcPct val="100000"/>
              </a:lnSpc>
              <a:spcBef>
                <a:spcPct val="0"/>
              </a:spcBef>
              <a:buNone/>
            </a:pPr>
            <a:r>
              <a:rPr lang="pt-BR" altLang="pt-BR" sz="2400" i="1" dirty="0">
                <a:solidFill>
                  <a:srgbClr val="000000"/>
                </a:solidFill>
              </a:rPr>
              <a:t>§ 1o Os sujeitos previstos no caput considerar-se-ão intimados em audiência quando nesta for proferida a decisão.</a:t>
            </a:r>
          </a:p>
          <a:p>
            <a:pPr marL="0" indent="0" algn="just">
              <a:lnSpc>
                <a:spcPct val="100000"/>
              </a:lnSpc>
              <a:spcBef>
                <a:spcPct val="0"/>
              </a:spcBef>
              <a:buNone/>
            </a:pPr>
            <a:r>
              <a:rPr lang="pt-BR" altLang="pt-BR" sz="2400" i="1" dirty="0">
                <a:solidFill>
                  <a:srgbClr val="000000"/>
                </a:solidFill>
              </a:rPr>
              <a:t>(...)</a:t>
            </a:r>
          </a:p>
          <a:p>
            <a:pPr marL="0" indent="0" algn="just">
              <a:lnSpc>
                <a:spcPct val="100000"/>
              </a:lnSpc>
              <a:spcBef>
                <a:spcPct val="0"/>
              </a:spcBef>
              <a:buNone/>
            </a:pPr>
            <a:r>
              <a:rPr lang="pt-BR" altLang="pt-BR" sz="2400" i="1" dirty="0">
                <a:solidFill>
                  <a:srgbClr val="000000"/>
                </a:solidFill>
              </a:rPr>
              <a:t>§ 4o Para aferição da tempestividade do recurso remetido pelo </a:t>
            </a:r>
            <a:r>
              <a:rPr lang="pt-BR" altLang="pt-BR" sz="2400" i="1" u="sng" dirty="0">
                <a:solidFill>
                  <a:srgbClr val="000000"/>
                </a:solidFill>
              </a:rPr>
              <a:t>correio</a:t>
            </a:r>
            <a:r>
              <a:rPr lang="pt-BR" altLang="pt-BR" sz="2400" i="1" dirty="0">
                <a:solidFill>
                  <a:srgbClr val="000000"/>
                </a:solidFill>
              </a:rPr>
              <a:t>, será considerada como data de interposição a data de postagem.</a:t>
            </a:r>
          </a:p>
          <a:p>
            <a:pPr marL="0" indent="0" algn="just">
              <a:lnSpc>
                <a:spcPct val="100000"/>
              </a:lnSpc>
              <a:spcBef>
                <a:spcPct val="0"/>
              </a:spcBef>
              <a:buNone/>
            </a:pPr>
            <a:r>
              <a:rPr lang="pt-BR" altLang="pt-BR" sz="2400" i="1" dirty="0">
                <a:solidFill>
                  <a:srgbClr val="000000"/>
                </a:solidFill>
              </a:rPr>
              <a:t>§ 5o Excetuados os embargos de declaração, o </a:t>
            </a:r>
            <a:r>
              <a:rPr lang="pt-BR" altLang="pt-BR" sz="2400" i="1" u="sng" dirty="0">
                <a:solidFill>
                  <a:srgbClr val="000000"/>
                </a:solidFill>
              </a:rPr>
              <a:t>prazo</a:t>
            </a:r>
            <a:r>
              <a:rPr lang="pt-BR" altLang="pt-BR" sz="2400" i="1" dirty="0">
                <a:solidFill>
                  <a:srgbClr val="000000"/>
                </a:solidFill>
              </a:rPr>
              <a:t> para interpor os recursos e para responder-lhes é de 15 (quinze) dias.</a:t>
            </a:r>
          </a:p>
          <a:p>
            <a:pPr marL="0" indent="0" algn="just">
              <a:lnSpc>
                <a:spcPct val="100000"/>
              </a:lnSpc>
              <a:spcBef>
                <a:spcPct val="0"/>
              </a:spcBef>
              <a:buNone/>
            </a:pPr>
            <a:r>
              <a:rPr lang="pt-BR" altLang="pt-BR" sz="2400" i="1" dirty="0">
                <a:solidFill>
                  <a:srgbClr val="000000"/>
                </a:solidFill>
              </a:rPr>
              <a:t>§ 6o O recorrente comprovará a ocorrência de </a:t>
            </a:r>
            <a:r>
              <a:rPr lang="pt-BR" altLang="pt-BR" sz="2400" i="1" u="sng" dirty="0">
                <a:solidFill>
                  <a:srgbClr val="000000"/>
                </a:solidFill>
              </a:rPr>
              <a:t>feriado local</a:t>
            </a:r>
            <a:r>
              <a:rPr lang="pt-BR" altLang="pt-BR" sz="2400" i="1" dirty="0">
                <a:solidFill>
                  <a:srgbClr val="000000"/>
                </a:solidFill>
              </a:rPr>
              <a:t> no ato de interposição do recurso.</a:t>
            </a: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Requisitos de admissibilidade </a:t>
            </a:r>
            <a:r>
              <a:rPr lang="pt-BR" sz="2667" dirty="0"/>
              <a:t>recursal:</a:t>
            </a:r>
          </a:p>
        </p:txBody>
      </p:sp>
    </p:spTree>
    <p:extLst>
      <p:ext uri="{BB962C8B-B14F-4D97-AF65-F5344CB8AC3E}">
        <p14:creationId xmlns:p14="http://schemas.microsoft.com/office/powerpoint/2010/main" val="32625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762" y="162838"/>
            <a:ext cx="8104378" cy="6467918"/>
          </a:xfrm>
        </p:spPr>
      </p:pic>
    </p:spTree>
    <p:extLst>
      <p:ext uri="{BB962C8B-B14F-4D97-AF65-F5344CB8AC3E}">
        <p14:creationId xmlns:p14="http://schemas.microsoft.com/office/powerpoint/2010/main" val="57158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Interface gráfica do usuário, Aplicativo&#10;&#10;Descrição gerada automaticamente">
            <a:extLst>
              <a:ext uri="{FF2B5EF4-FFF2-40B4-BE49-F238E27FC236}">
                <a16:creationId xmlns:a16="http://schemas.microsoft.com/office/drawing/2014/main" id="{05289515-378E-49B5-962C-F18882D74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 y="891540"/>
            <a:ext cx="8290560" cy="5074920"/>
          </a:xfrm>
          <a:prstGeom prst="rect">
            <a:avLst/>
          </a:prstGeom>
        </p:spPr>
      </p:pic>
    </p:spTree>
    <p:extLst>
      <p:ext uri="{BB962C8B-B14F-4D97-AF65-F5344CB8AC3E}">
        <p14:creationId xmlns:p14="http://schemas.microsoft.com/office/powerpoint/2010/main" val="228995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71852" y="172355"/>
            <a:ext cx="9388644" cy="6449458"/>
          </a:xfrm>
          <a:prstGeom prst="rect">
            <a:avLst/>
          </a:prstGeom>
          <a:noFill/>
        </p:spPr>
        <p:txBody>
          <a:bodyPr wrap="square" rtlCol="0">
            <a:spAutoFit/>
          </a:bodyPr>
          <a:lstStyle/>
          <a:p>
            <a:pPr algn="ctr">
              <a:lnSpc>
                <a:spcPct val="90000"/>
              </a:lnSpc>
              <a:spcBef>
                <a:spcPct val="0"/>
              </a:spcBef>
            </a:pPr>
            <a:r>
              <a:rPr lang="pt-BR" altLang="pt-BR" sz="2900" dirty="0">
                <a:latin typeface="Times New Roman" panose="02020603050405020304" pitchFamily="18" charset="0"/>
              </a:rPr>
              <a:t>Prof. Luiz Dellore</a:t>
            </a:r>
          </a:p>
          <a:p>
            <a:pPr algn="ctr">
              <a:spcBef>
                <a:spcPct val="0"/>
              </a:spcBef>
            </a:pPr>
            <a:r>
              <a:rPr lang="pt-BR" altLang="pt-BR" sz="2900" dirty="0">
                <a:latin typeface="Times New Roman" panose="02020603050405020304" pitchFamily="18" charset="0"/>
              </a:rPr>
              <a:t>Mestre e doutor em Processo Civil (USP)</a:t>
            </a:r>
          </a:p>
          <a:p>
            <a:pPr algn="ctr">
              <a:spcBef>
                <a:spcPct val="0"/>
              </a:spcBef>
            </a:pPr>
            <a:r>
              <a:rPr lang="pt-BR" altLang="pt-BR" sz="2900" dirty="0">
                <a:latin typeface="Times New Roman" panose="02020603050405020304" pitchFamily="18" charset="0"/>
              </a:rPr>
              <a:t>Mestre em Constitucional (PUC/SP)</a:t>
            </a:r>
          </a:p>
          <a:p>
            <a:pPr algn="ctr">
              <a:spcBef>
                <a:spcPct val="0"/>
              </a:spcBef>
            </a:pPr>
            <a:r>
              <a:rPr lang="pt-BR" altLang="pt-BR" sz="2900" i="1" dirty="0">
                <a:latin typeface="Times New Roman" panose="02020603050405020304" pitchFamily="18" charset="0"/>
              </a:rPr>
              <a:t>Visiting Scholar</a:t>
            </a:r>
            <a:r>
              <a:rPr lang="pt-BR" altLang="pt-BR" sz="2900" dirty="0">
                <a:latin typeface="Times New Roman" panose="02020603050405020304" pitchFamily="18" charset="0"/>
              </a:rPr>
              <a:t> na Syracuse e Cornell </a:t>
            </a:r>
            <a:r>
              <a:rPr lang="pt-BR" altLang="pt-BR" sz="2900" dirty="0" err="1">
                <a:latin typeface="Times New Roman" panose="02020603050405020304" pitchFamily="18" charset="0"/>
              </a:rPr>
              <a:t>Universities</a:t>
            </a:r>
            <a:endParaRPr lang="pt-BR" altLang="pt-BR" sz="2900" dirty="0">
              <a:latin typeface="Times New Roman" panose="02020603050405020304" pitchFamily="18" charset="0"/>
            </a:endParaRPr>
          </a:p>
          <a:p>
            <a:pPr algn="ctr">
              <a:spcBef>
                <a:spcPct val="0"/>
              </a:spcBef>
            </a:pPr>
            <a:r>
              <a:rPr lang="pt-BR" altLang="pt-BR" sz="2900" dirty="0">
                <a:latin typeface="Times New Roman" panose="02020603050405020304" pitchFamily="18" charset="0"/>
              </a:rPr>
              <a:t>Professor do Mackenzie, IBMEC e outras instituições</a:t>
            </a:r>
          </a:p>
          <a:p>
            <a:pPr algn="ctr">
              <a:spcBef>
                <a:spcPct val="0"/>
              </a:spcBef>
            </a:pPr>
            <a:r>
              <a:rPr lang="pt-BR" altLang="pt-BR" sz="2900" dirty="0">
                <a:latin typeface="Times New Roman" panose="02020603050405020304" pitchFamily="18" charset="0"/>
              </a:rPr>
              <a:t>Advogado da Caixa Econômica Federal</a:t>
            </a:r>
          </a:p>
          <a:p>
            <a:pPr algn="ctr">
              <a:spcBef>
                <a:spcPct val="0"/>
              </a:spcBef>
            </a:pPr>
            <a:r>
              <a:rPr lang="pt-BR" altLang="pt-BR" sz="2900" dirty="0">
                <a:latin typeface="Times New Roman" panose="02020603050405020304" pitchFamily="18" charset="0"/>
              </a:rPr>
              <a:t>Consultor Jurídico</a:t>
            </a:r>
          </a:p>
          <a:p>
            <a:pPr algn="ctr">
              <a:spcBef>
                <a:spcPct val="0"/>
              </a:spcBef>
            </a:pPr>
            <a:r>
              <a:rPr lang="pt-BR" altLang="pt-BR" sz="2900" dirty="0">
                <a:latin typeface="Times New Roman" panose="02020603050405020304" pitchFamily="18" charset="0"/>
              </a:rPr>
              <a:t>Ex-assessor de Ministro do STJ</a:t>
            </a:r>
          </a:p>
          <a:p>
            <a:pPr algn="ctr">
              <a:spcBef>
                <a:spcPct val="0"/>
              </a:spcBef>
            </a:pPr>
            <a:r>
              <a:rPr lang="pt-BR" altLang="pt-BR" sz="2900" dirty="0">
                <a:latin typeface="Times New Roman" panose="02020603050405020304" pitchFamily="18" charset="0"/>
              </a:rPr>
              <a:t>Membro do IBDP e do </a:t>
            </a:r>
            <a:r>
              <a:rPr lang="pt-BR" altLang="pt-BR" sz="2900" dirty="0" err="1">
                <a:latin typeface="Times New Roman" panose="02020603050405020304" pitchFamily="18" charset="0"/>
              </a:rPr>
              <a:t>Ceapro</a:t>
            </a:r>
            <a:r>
              <a:rPr lang="pt-BR" altLang="pt-BR" sz="2900" dirty="0">
                <a:latin typeface="Times New Roman" panose="02020603050405020304" pitchFamily="18" charset="0"/>
              </a:rPr>
              <a:t> </a:t>
            </a:r>
          </a:p>
          <a:p>
            <a:pPr algn="ctr">
              <a:spcBef>
                <a:spcPct val="0"/>
              </a:spcBef>
            </a:pPr>
            <a:endParaRPr lang="pt-BR" altLang="pt-BR" sz="1000" dirty="0">
              <a:latin typeface="Times New Roman" panose="02020603050405020304" pitchFamily="18" charset="0"/>
            </a:endParaRPr>
          </a:p>
          <a:p>
            <a:pPr algn="ctr">
              <a:spcBef>
                <a:spcPct val="0"/>
              </a:spcBef>
            </a:pPr>
            <a:r>
              <a:rPr lang="pt-BR" altLang="pt-BR" sz="2900" dirty="0">
                <a:latin typeface="Times New Roman" panose="02020603050405020304" pitchFamily="18" charset="0"/>
                <a:hlinkClick r:id="rId2"/>
              </a:rPr>
              <a:t>www.dellore.com</a:t>
            </a:r>
            <a:endParaRPr lang="pt-BR" altLang="pt-BR" sz="2900" dirty="0">
              <a:latin typeface="Times New Roman" panose="02020603050405020304" pitchFamily="18" charset="0"/>
            </a:endParaRPr>
          </a:p>
          <a:p>
            <a:pPr algn="ctr">
              <a:spcBef>
                <a:spcPct val="0"/>
              </a:spcBef>
            </a:pPr>
            <a:r>
              <a:rPr lang="pt-BR" altLang="pt-BR" sz="2900" dirty="0">
                <a:latin typeface="Times New Roman" panose="02020603050405020304" pitchFamily="18" charset="0"/>
              </a:rPr>
              <a:t>Instagram: @</a:t>
            </a:r>
            <a:r>
              <a:rPr lang="pt-BR" altLang="pt-BR" sz="2900" dirty="0" err="1">
                <a:latin typeface="Times New Roman" panose="02020603050405020304" pitchFamily="18" charset="0"/>
              </a:rPr>
              <a:t>luizdellore</a:t>
            </a:r>
            <a:endParaRPr lang="pt-BR" altLang="pt-BR" sz="2900" dirty="0">
              <a:latin typeface="Times New Roman" panose="02020603050405020304" pitchFamily="18" charset="0"/>
            </a:endParaRPr>
          </a:p>
          <a:p>
            <a:pPr algn="ctr">
              <a:spcBef>
                <a:spcPct val="0"/>
              </a:spcBef>
            </a:pPr>
            <a:r>
              <a:rPr lang="pt-BR" altLang="pt-BR" sz="2900" dirty="0">
                <a:latin typeface="Times New Roman" panose="02020603050405020304" pitchFamily="18" charset="0"/>
                <a:hlinkClick r:id="rId3"/>
              </a:rPr>
              <a:t>www.facebook.com/luizdellore/</a:t>
            </a:r>
            <a:r>
              <a:rPr lang="pt-BR" altLang="pt-BR" sz="2900" dirty="0">
                <a:latin typeface="Times New Roman" panose="02020603050405020304" pitchFamily="18" charset="0"/>
              </a:rPr>
              <a:t> (</a:t>
            </a:r>
            <a:r>
              <a:rPr lang="pt-BR" altLang="pt-BR" sz="2900" dirty="0" err="1">
                <a:latin typeface="Times New Roman" panose="02020603050405020304" pitchFamily="18" charset="0"/>
              </a:rPr>
              <a:t>Prof</a:t>
            </a:r>
            <a:r>
              <a:rPr lang="pt-BR" altLang="pt-BR" sz="2900" dirty="0">
                <a:latin typeface="Times New Roman" panose="02020603050405020304" pitchFamily="18" charset="0"/>
              </a:rPr>
              <a:t> Luiz Dellore)</a:t>
            </a:r>
          </a:p>
          <a:p>
            <a:pPr algn="ctr">
              <a:spcBef>
                <a:spcPct val="0"/>
              </a:spcBef>
            </a:pPr>
            <a:r>
              <a:rPr lang="pt-BR" altLang="pt-BR" sz="2900" dirty="0">
                <a:latin typeface="Times New Roman" panose="02020603050405020304" pitchFamily="18" charset="0"/>
              </a:rPr>
              <a:t>LinkedIn: Luiz Dellore</a:t>
            </a:r>
          </a:p>
          <a:p>
            <a:pPr algn="ctr">
              <a:spcBef>
                <a:spcPct val="0"/>
              </a:spcBef>
            </a:pPr>
            <a:r>
              <a:rPr lang="pt-BR" altLang="pt-BR" sz="2900" dirty="0">
                <a:solidFill>
                  <a:srgbClr val="000000"/>
                </a:solidFill>
                <a:latin typeface="Times New Roman" panose="02020603050405020304" pitchFamily="18" charset="0"/>
                <a:cs typeface="Times New Roman" panose="02020603050405020304" pitchFamily="18" charset="0"/>
              </a:rPr>
              <a:t>Twitter: @dellore</a:t>
            </a:r>
          </a:p>
        </p:txBody>
      </p:sp>
    </p:spTree>
    <p:extLst>
      <p:ext uri="{BB962C8B-B14F-4D97-AF65-F5344CB8AC3E}">
        <p14:creationId xmlns:p14="http://schemas.microsoft.com/office/powerpoint/2010/main" val="70783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087F29A-F244-FB40-11E8-ABD30BE64DE2}"/>
              </a:ext>
            </a:extLst>
          </p:cNvPr>
          <p:cNvPicPr>
            <a:picLocks noChangeAspect="1"/>
          </p:cNvPicPr>
          <p:nvPr/>
        </p:nvPicPr>
        <p:blipFill>
          <a:blip r:embed="rId3"/>
          <a:stretch>
            <a:fillRect/>
          </a:stretch>
        </p:blipFill>
        <p:spPr>
          <a:xfrm>
            <a:off x="1188294" y="1333318"/>
            <a:ext cx="9815411" cy="4191363"/>
          </a:xfrm>
          <a:prstGeom prst="rect">
            <a:avLst/>
          </a:prstGeom>
        </p:spPr>
      </p:pic>
    </p:spTree>
    <p:extLst>
      <p:ext uri="{BB962C8B-B14F-4D97-AF65-F5344CB8AC3E}">
        <p14:creationId xmlns:p14="http://schemas.microsoft.com/office/powerpoint/2010/main" val="144812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C232ECB-7337-579C-1996-E2AABB8E77A4}"/>
              </a:ext>
            </a:extLst>
          </p:cNvPr>
          <p:cNvPicPr>
            <a:picLocks noChangeAspect="1"/>
          </p:cNvPicPr>
          <p:nvPr/>
        </p:nvPicPr>
        <p:blipFill>
          <a:blip r:embed="rId3"/>
          <a:stretch>
            <a:fillRect/>
          </a:stretch>
        </p:blipFill>
        <p:spPr>
          <a:xfrm>
            <a:off x="1154001" y="1154233"/>
            <a:ext cx="9883997" cy="4549534"/>
          </a:xfrm>
          <a:prstGeom prst="rect">
            <a:avLst/>
          </a:prstGeom>
        </p:spPr>
      </p:pic>
    </p:spTree>
    <p:extLst>
      <p:ext uri="{BB962C8B-B14F-4D97-AF65-F5344CB8AC3E}">
        <p14:creationId xmlns:p14="http://schemas.microsoft.com/office/powerpoint/2010/main" val="79724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91D33E7A-0D48-CBA8-EFCC-4831C22B0F59}"/>
              </a:ext>
            </a:extLst>
          </p:cNvPr>
          <p:cNvPicPr>
            <a:picLocks noChangeAspect="1"/>
          </p:cNvPicPr>
          <p:nvPr/>
        </p:nvPicPr>
        <p:blipFill>
          <a:blip r:embed="rId3"/>
          <a:stretch>
            <a:fillRect/>
          </a:stretch>
        </p:blipFill>
        <p:spPr>
          <a:xfrm>
            <a:off x="1211156" y="1272353"/>
            <a:ext cx="9769687" cy="4313294"/>
          </a:xfrm>
          <a:prstGeom prst="rect">
            <a:avLst/>
          </a:prstGeom>
        </p:spPr>
      </p:pic>
    </p:spTree>
    <p:extLst>
      <p:ext uri="{BB962C8B-B14F-4D97-AF65-F5344CB8AC3E}">
        <p14:creationId xmlns:p14="http://schemas.microsoft.com/office/powerpoint/2010/main" val="403811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2A2EE41-8D55-E3A8-FFB8-ABB9CB11D4E9}"/>
              </a:ext>
            </a:extLst>
          </p:cNvPr>
          <p:cNvPicPr>
            <a:picLocks noChangeAspect="1"/>
          </p:cNvPicPr>
          <p:nvPr/>
        </p:nvPicPr>
        <p:blipFill>
          <a:blip r:embed="rId3"/>
          <a:stretch>
            <a:fillRect/>
          </a:stretch>
        </p:blipFill>
        <p:spPr>
          <a:xfrm>
            <a:off x="1230208" y="1520024"/>
            <a:ext cx="9731583" cy="3817951"/>
          </a:xfrm>
          <a:prstGeom prst="rect">
            <a:avLst/>
          </a:prstGeom>
        </p:spPr>
      </p:pic>
    </p:spTree>
    <p:extLst>
      <p:ext uri="{BB962C8B-B14F-4D97-AF65-F5344CB8AC3E}">
        <p14:creationId xmlns:p14="http://schemas.microsoft.com/office/powerpoint/2010/main" val="183255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86581" y="776749"/>
            <a:ext cx="10864645" cy="5604114"/>
          </a:xfrm>
        </p:spPr>
        <p:txBody>
          <a:bodyPr>
            <a:noAutofit/>
          </a:bodyPr>
          <a:lstStyle/>
          <a:p>
            <a:pPr marL="380990" indent="-380990" algn="just">
              <a:lnSpc>
                <a:spcPct val="150000"/>
              </a:lnSpc>
              <a:spcBef>
                <a:spcPct val="0"/>
              </a:spcBef>
            </a:pPr>
            <a:r>
              <a:rPr lang="pt-BR" altLang="pt-BR" sz="2400" dirty="0">
                <a:solidFill>
                  <a:srgbClr val="000000"/>
                </a:solidFill>
              </a:rPr>
              <a:t>inexistência de fato impeditivo de recorrer (aquiescência, desistência, renúncia);</a:t>
            </a:r>
          </a:p>
          <a:p>
            <a:pPr marL="0" indent="0" algn="just">
              <a:lnSpc>
                <a:spcPct val="100000"/>
              </a:lnSpc>
              <a:spcBef>
                <a:spcPct val="0"/>
              </a:spcBef>
              <a:buNone/>
            </a:pPr>
            <a:r>
              <a:rPr lang="pt-BR" altLang="pt-BR" sz="2400" i="1" dirty="0">
                <a:solidFill>
                  <a:srgbClr val="000000"/>
                </a:solidFill>
              </a:rPr>
              <a:t>Art. 998.  O recorrente poderá, a qualquer tempo, sem a anuência do recorrido ou dos litisconsortes, desistir do recurso.</a:t>
            </a:r>
          </a:p>
          <a:p>
            <a:pPr marL="0" indent="0" algn="just">
              <a:lnSpc>
                <a:spcPct val="100000"/>
              </a:lnSpc>
              <a:spcBef>
                <a:spcPct val="0"/>
              </a:spcBef>
              <a:buNone/>
            </a:pPr>
            <a:r>
              <a:rPr lang="pt-BR" altLang="pt-BR" sz="2400" i="1" dirty="0">
                <a:solidFill>
                  <a:srgbClr val="000000"/>
                </a:solidFill>
              </a:rPr>
              <a:t>Parágrafo único.  A desistência do recurso </a:t>
            </a:r>
            <a:r>
              <a:rPr lang="pt-BR" altLang="pt-BR" sz="2400" i="1" u="sng" dirty="0">
                <a:solidFill>
                  <a:srgbClr val="000000"/>
                </a:solidFill>
              </a:rPr>
              <a:t>não impede a análise de questão</a:t>
            </a:r>
            <a:r>
              <a:rPr lang="pt-BR" altLang="pt-BR" sz="2400" i="1" dirty="0">
                <a:solidFill>
                  <a:srgbClr val="000000"/>
                </a:solidFill>
              </a:rPr>
              <a:t> cuja repercussão geral já tenha sido reconhecida e daquela objeto de julgamento de recursos extraordinários ou especiais repetitivos.</a:t>
            </a:r>
          </a:p>
          <a:p>
            <a:pPr marL="0" indent="0" algn="just">
              <a:lnSpc>
                <a:spcPct val="100000"/>
              </a:lnSpc>
              <a:spcBef>
                <a:spcPct val="0"/>
              </a:spcBef>
              <a:buNone/>
            </a:pPr>
            <a:endParaRPr lang="pt-BR" altLang="pt-BR" sz="2400" i="1" dirty="0">
              <a:solidFill>
                <a:srgbClr val="000000"/>
              </a:solidFill>
            </a:endParaRPr>
          </a:p>
          <a:p>
            <a:pPr marL="0" indent="0" algn="just">
              <a:lnSpc>
                <a:spcPct val="100000"/>
              </a:lnSpc>
              <a:spcBef>
                <a:spcPct val="0"/>
              </a:spcBef>
              <a:buNone/>
            </a:pPr>
            <a:r>
              <a:rPr lang="pt-BR" altLang="pt-BR" sz="2400" i="1" dirty="0">
                <a:solidFill>
                  <a:srgbClr val="000000"/>
                </a:solidFill>
              </a:rPr>
              <a:t>Art. 999.  A renúncia ao direito de recorrer independe da aceitação da outra parte.</a:t>
            </a:r>
          </a:p>
          <a:p>
            <a:pPr marL="0" indent="0" algn="just">
              <a:lnSpc>
                <a:spcPct val="100000"/>
              </a:lnSpc>
              <a:spcBef>
                <a:spcPct val="0"/>
              </a:spcBef>
              <a:buNone/>
            </a:pPr>
            <a:endParaRPr lang="pt-BR" altLang="pt-BR" sz="2400" i="1" dirty="0">
              <a:solidFill>
                <a:srgbClr val="000000"/>
              </a:solidFill>
            </a:endParaRPr>
          </a:p>
          <a:p>
            <a:pPr marL="0" indent="0" algn="just">
              <a:lnSpc>
                <a:spcPct val="100000"/>
              </a:lnSpc>
              <a:spcBef>
                <a:spcPct val="0"/>
              </a:spcBef>
              <a:buNone/>
            </a:pPr>
            <a:r>
              <a:rPr lang="pt-BR" altLang="pt-BR" sz="2400" i="1" dirty="0">
                <a:solidFill>
                  <a:srgbClr val="000000"/>
                </a:solidFill>
              </a:rPr>
              <a:t>Art. 1.000.  A parte que aceitar expressa ou tacitamente a decisão não poderá recorrer.</a:t>
            </a:r>
          </a:p>
          <a:p>
            <a:pPr marL="0" indent="0" algn="just">
              <a:lnSpc>
                <a:spcPct val="100000"/>
              </a:lnSpc>
              <a:spcBef>
                <a:spcPct val="0"/>
              </a:spcBef>
              <a:buNone/>
            </a:pPr>
            <a:r>
              <a:rPr lang="pt-BR" altLang="pt-BR" sz="2400" i="1" dirty="0">
                <a:solidFill>
                  <a:srgbClr val="000000"/>
                </a:solidFill>
              </a:rPr>
              <a:t>Parágrafo único. Considera-se aceitação tácita a prática, sem nenhuma reserva, de ato incompatível com a vontade de recorrer.</a:t>
            </a:r>
          </a:p>
          <a:p>
            <a:pPr marL="380990" indent="-380990" algn="just">
              <a:lnSpc>
                <a:spcPct val="150000"/>
              </a:lnSpc>
              <a:spcBef>
                <a:spcPct val="0"/>
              </a:spcBef>
            </a:pPr>
            <a:r>
              <a:rPr lang="pt-BR" altLang="pt-BR" sz="2400" dirty="0">
                <a:solidFill>
                  <a:srgbClr val="000000"/>
                </a:solidFill>
              </a:rPr>
              <a:t>regularidade formal.</a:t>
            </a:r>
          </a:p>
          <a:p>
            <a:pPr algn="just">
              <a:spcBef>
                <a:spcPct val="0"/>
              </a:spcBef>
            </a:pPr>
            <a:endParaRPr lang="pt-BR" altLang="pt-BR" sz="2400" dirty="0">
              <a:solidFill>
                <a:srgbClr val="000000"/>
              </a:solidFill>
              <a:ea typeface="MS PGothic" pitchFamily="34" charset="-128"/>
            </a:endParaRP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Requisitos de admissibilidade </a:t>
            </a:r>
            <a:r>
              <a:rPr lang="pt-BR" sz="2667" dirty="0"/>
              <a:t>recursal:</a:t>
            </a:r>
          </a:p>
        </p:txBody>
      </p:sp>
    </p:spTree>
    <p:extLst>
      <p:ext uri="{BB962C8B-B14F-4D97-AF65-F5344CB8AC3E}">
        <p14:creationId xmlns:p14="http://schemas.microsoft.com/office/powerpoint/2010/main" val="30734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78196" y="692696"/>
            <a:ext cx="8166276" cy="5509200"/>
          </a:xfrm>
          <a:prstGeom prst="rect">
            <a:avLst/>
          </a:prstGeom>
          <a:noFill/>
        </p:spPr>
        <p:txBody>
          <a:bodyPr wrap="square" rtlCol="0">
            <a:spAutoFit/>
          </a:bodyPr>
          <a:lstStyle/>
          <a:p>
            <a:pPr lvl="0" algn="just" fontAlgn="base">
              <a:spcBef>
                <a:spcPct val="0"/>
              </a:spcBef>
              <a:spcAft>
                <a:spcPct val="0"/>
              </a:spcAft>
            </a:pPr>
            <a:r>
              <a:rPr lang="pt-BR" sz="2200" i="1" dirty="0">
                <a:latin typeface="Tahoma" panose="020B0604030504040204" pitchFamily="34" charset="0"/>
              </a:rPr>
              <a:t>NA INSTANCIA ESPECIAL É INEXISTENTE RECURSO INTERPOSTO POR ADVOGADO SEM PROCURAÇÃO NOS AUTOS.</a:t>
            </a:r>
          </a:p>
          <a:p>
            <a:pPr lvl="0" algn="just" fontAlgn="base">
              <a:spcBef>
                <a:spcPct val="0"/>
              </a:spcBef>
              <a:spcAft>
                <a:spcPct val="0"/>
              </a:spcAft>
            </a:pPr>
            <a:r>
              <a:rPr lang="pt-BR" sz="2200" dirty="0">
                <a:latin typeface="Tahoma" panose="020B0604030504040204" pitchFamily="34" charset="0"/>
              </a:rPr>
              <a:t>(Súmula 115, CORTE ESPECIAL, julgado em 27/10/1994, DJ 07/11/1994, p. 30050)</a:t>
            </a:r>
          </a:p>
          <a:p>
            <a:pPr lvl="0" algn="just" fontAlgn="base">
              <a:spcBef>
                <a:spcPct val="0"/>
              </a:spcBef>
              <a:spcAft>
                <a:spcPct val="0"/>
              </a:spcAft>
            </a:pPr>
            <a:endParaRPr lang="pt-BR" sz="2200"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ea typeface="Tahoma" panose="020B0604030504040204" pitchFamily="34" charset="0"/>
                <a:cs typeface="Tahoma" panose="020B0604030504040204" pitchFamily="34" charset="0"/>
              </a:rPr>
              <a:t>Art. 76. Verificada a incapacidade processual ou a irregularidade da representação da parte, o juiz suspenderá o processo e designará prazo razoável para que seja sanado o vício.</a:t>
            </a:r>
          </a:p>
          <a:p>
            <a:pPr lvl="0" algn="just" fontAlgn="base">
              <a:spcBef>
                <a:spcPct val="0"/>
              </a:spcBef>
              <a:spcAft>
                <a:spcPct val="0"/>
              </a:spcAft>
            </a:pPr>
            <a:r>
              <a:rPr lang="pt-BR" sz="2200" dirty="0">
                <a:latin typeface="Tahoma" panose="020B0604030504040204" pitchFamily="34" charset="0"/>
                <a:ea typeface="Tahoma" panose="020B0604030504040204" pitchFamily="34" charset="0"/>
                <a:cs typeface="Tahoma" panose="020B0604030504040204" pitchFamily="34" charset="0"/>
              </a:rPr>
              <a:t>(...)</a:t>
            </a:r>
          </a:p>
          <a:p>
            <a:pPr lvl="0" algn="just" fontAlgn="base">
              <a:spcBef>
                <a:spcPct val="0"/>
              </a:spcBef>
              <a:spcAft>
                <a:spcPct val="0"/>
              </a:spcAft>
            </a:pPr>
            <a:r>
              <a:rPr lang="pt-BR" sz="2200" dirty="0">
                <a:latin typeface="Tahoma" panose="020B0604030504040204" pitchFamily="34" charset="0"/>
                <a:ea typeface="Tahoma" panose="020B0604030504040204" pitchFamily="34" charset="0"/>
                <a:cs typeface="Tahoma" panose="020B0604030504040204" pitchFamily="34" charset="0"/>
              </a:rPr>
              <a:t>§ 2º Descumprida a determinação em fase recursal perante tribunal de justiça, tribunal regional federal ou tribunal superior, o relator:</a:t>
            </a:r>
          </a:p>
          <a:p>
            <a:pPr lvl="0" algn="just" fontAlgn="base">
              <a:spcBef>
                <a:spcPct val="0"/>
              </a:spcBef>
              <a:spcAft>
                <a:spcPct val="0"/>
              </a:spcAft>
            </a:pPr>
            <a:r>
              <a:rPr lang="pt-BR" sz="2200" dirty="0">
                <a:latin typeface="Tahoma" panose="020B0604030504040204" pitchFamily="34" charset="0"/>
                <a:ea typeface="Tahoma" panose="020B0604030504040204" pitchFamily="34" charset="0"/>
                <a:cs typeface="Tahoma" panose="020B0604030504040204" pitchFamily="34" charset="0"/>
              </a:rPr>
              <a:t>I - não conhecerá do recurso, se a providência couber ao recorrente;</a:t>
            </a:r>
          </a:p>
          <a:p>
            <a:pPr lvl="0" algn="just" fontAlgn="base">
              <a:spcBef>
                <a:spcPct val="0"/>
              </a:spcBef>
              <a:spcAft>
                <a:spcPct val="0"/>
              </a:spcAft>
            </a:pPr>
            <a:r>
              <a:rPr lang="pt-BR" sz="2200" dirty="0">
                <a:latin typeface="Tahoma" panose="020B0604030504040204" pitchFamily="34" charset="0"/>
                <a:ea typeface="Tahoma" panose="020B0604030504040204" pitchFamily="34" charset="0"/>
                <a:cs typeface="Tahoma" panose="020B0604030504040204" pitchFamily="34" charset="0"/>
              </a:rPr>
              <a:t>II - determinará o desentranhamento das contrarrazões, se a providência couber ao recorrido.</a:t>
            </a:r>
            <a:endParaRPr lang="pt-BR" sz="2200" dirty="0">
              <a:latin typeface="Tahoma" panose="020B0604030504040204" pitchFamily="34" charset="0"/>
            </a:endParaRPr>
          </a:p>
        </p:txBody>
      </p:sp>
    </p:spTree>
    <p:extLst>
      <p:ext uri="{BB962C8B-B14F-4D97-AF65-F5344CB8AC3E}">
        <p14:creationId xmlns:p14="http://schemas.microsoft.com/office/powerpoint/2010/main" val="1772726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r>
              <a:rPr lang="pt-BR" dirty="0"/>
              <a:t>Princípio da </a:t>
            </a:r>
            <a:r>
              <a:rPr lang="pt-BR" dirty="0">
                <a:solidFill>
                  <a:srgbClr val="C00000"/>
                </a:solidFill>
              </a:rPr>
              <a:t>dialeticidade</a:t>
            </a:r>
            <a:endParaRPr lang="en-US" dirty="0">
              <a:solidFill>
                <a:srgbClr val="C00000"/>
              </a:solidFill>
            </a:endParaRPr>
          </a:p>
          <a:p>
            <a:pPr marL="0" indent="0" hangingPunct="0">
              <a:buNone/>
            </a:pPr>
            <a:r>
              <a:rPr lang="pt-BR" dirty="0"/>
              <a:t>Não basta a informação de que há interesse em recorrer: deve-se argumentar, trazer as razões de reforma da decisão.</a:t>
            </a:r>
            <a:endParaRPr lang="en-US" dirty="0"/>
          </a:p>
          <a:p>
            <a:pPr marL="0" indent="0" hangingPunct="0">
              <a:buNone/>
            </a:pPr>
            <a:r>
              <a:rPr lang="pt-BR" dirty="0"/>
              <a:t>Viola o princípio o recurso que trate de tema estranho ao processo.</a:t>
            </a:r>
            <a:endParaRPr lang="en-US" dirty="0"/>
          </a:p>
          <a:p>
            <a:pPr marL="0" indent="0" hangingPunct="0">
              <a:buNone/>
            </a:pPr>
            <a:r>
              <a:rPr lang="pt-BR" dirty="0"/>
              <a:t>CPC, art. 932, III - não conhecer de recurso inadmissível, prejudicado ou </a:t>
            </a:r>
            <a:r>
              <a:rPr lang="pt-BR" i="1" dirty="0"/>
              <a:t>que não tenha </a:t>
            </a:r>
            <a:r>
              <a:rPr lang="pt-BR" i="1" dirty="0">
                <a:solidFill>
                  <a:srgbClr val="C00000"/>
                </a:solidFill>
              </a:rPr>
              <a:t>impugnado especificamente </a:t>
            </a:r>
            <a:r>
              <a:rPr lang="pt-BR" i="1" dirty="0"/>
              <a:t>os fundamentos da decisão recorrida</a:t>
            </a:r>
            <a:r>
              <a:rPr lang="pt-BR" dirty="0"/>
              <a:t>;</a:t>
            </a:r>
            <a:endParaRPr lang="en-US" dirty="0"/>
          </a:p>
          <a:p>
            <a:pPr marL="0" indent="0">
              <a:buNone/>
            </a:pP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28332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4115771-C3C6-EB02-F896-E9DCD4DBE6D1}"/>
              </a:ext>
            </a:extLst>
          </p:cNvPr>
          <p:cNvPicPr>
            <a:picLocks noChangeAspect="1"/>
          </p:cNvPicPr>
          <p:nvPr/>
        </p:nvPicPr>
        <p:blipFill>
          <a:blip r:embed="rId3"/>
          <a:stretch>
            <a:fillRect/>
          </a:stretch>
        </p:blipFill>
        <p:spPr>
          <a:xfrm>
            <a:off x="1150191" y="426460"/>
            <a:ext cx="9891617" cy="6005080"/>
          </a:xfrm>
          <a:prstGeom prst="rect">
            <a:avLst/>
          </a:prstGeom>
        </p:spPr>
      </p:pic>
    </p:spTree>
    <p:extLst>
      <p:ext uri="{BB962C8B-B14F-4D97-AF65-F5344CB8AC3E}">
        <p14:creationId xmlns:p14="http://schemas.microsoft.com/office/powerpoint/2010/main" val="6349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648929" y="1042485"/>
            <a:ext cx="11071123" cy="4436743"/>
          </a:xfrm>
        </p:spPr>
        <p:txBody>
          <a:bodyPr>
            <a:noAutofit/>
          </a:bodyPr>
          <a:lstStyle/>
          <a:p>
            <a:pPr marL="0" indent="0" algn="just">
              <a:buNone/>
            </a:pPr>
            <a:r>
              <a:rPr lang="pt-BR" dirty="0"/>
              <a:t>AGRAVO INTERNO MANIFESTADO EM FACE DA DECISÃO QUE INDEFERIU O PEDIDO DE RETIRADA DO FEITO DO PLENÁRIO VIRTUAL - </a:t>
            </a:r>
            <a:r>
              <a:rPr lang="pt-BR" u="sng" dirty="0"/>
              <a:t>AUSÊNCIA MANIFESTA DE FUNDAMENTAÇÃO NO PEDIDO APRESENTADO - INSURGÊNCIA QUE NÃO INFIRMA OS MOTIVOS DO INDEFERIMENTO</a:t>
            </a:r>
            <a:r>
              <a:rPr lang="pt-BR" dirty="0"/>
              <a:t> - APLICAÇÃO DA SÚMULA 182 DO STJ.</a:t>
            </a:r>
          </a:p>
          <a:p>
            <a:pPr marL="0" indent="0" algn="just">
              <a:buNone/>
            </a:pPr>
            <a:r>
              <a:rPr lang="pt-BR" dirty="0"/>
              <a:t>(...) 2. Na hipótese, o recurso apresentado é </a:t>
            </a:r>
            <a:r>
              <a:rPr lang="pt-BR" dirty="0">
                <a:solidFill>
                  <a:srgbClr val="FF0000"/>
                </a:solidFill>
              </a:rPr>
              <a:t>deficiente de fundamentação </a:t>
            </a:r>
            <a:r>
              <a:rPr lang="pt-BR" dirty="0"/>
              <a:t>porquanto </a:t>
            </a:r>
            <a:r>
              <a:rPr lang="pt-BR" dirty="0">
                <a:solidFill>
                  <a:srgbClr val="FF0000"/>
                </a:solidFill>
              </a:rPr>
              <a:t>não infirma, de forma efetiva, específica e individualizada os motivos da decisão</a:t>
            </a:r>
            <a:r>
              <a:rPr lang="pt-BR" dirty="0"/>
              <a:t> de indeferimento, razão pela qual, em observância ao </a:t>
            </a:r>
            <a:r>
              <a:rPr lang="pt-BR" dirty="0">
                <a:solidFill>
                  <a:srgbClr val="FF0000"/>
                </a:solidFill>
              </a:rPr>
              <a:t>princípio da dialeticidade</a:t>
            </a:r>
            <a:r>
              <a:rPr lang="pt-BR" dirty="0"/>
              <a:t>, deve ser aplicado, no caso, o enunciado da Súmula 182 do STJ.</a:t>
            </a:r>
          </a:p>
          <a:p>
            <a:pPr marL="0" indent="0" algn="just">
              <a:buNone/>
            </a:pPr>
            <a:r>
              <a:rPr lang="pt-BR" dirty="0"/>
              <a:t>3. Agravo interno não conhecido.</a:t>
            </a:r>
          </a:p>
          <a:p>
            <a:pPr marL="0" indent="0" algn="just">
              <a:buNone/>
            </a:pPr>
            <a:r>
              <a:rPr lang="pt-BR" dirty="0"/>
              <a:t>(AgInt nos EDcl no AgInt no AREsp n. 1.823.175/PE, relator Ministro Marco </a:t>
            </a:r>
            <a:r>
              <a:rPr lang="pt-BR" dirty="0" err="1"/>
              <a:t>Buzzi</a:t>
            </a:r>
            <a:r>
              <a:rPr lang="pt-BR" dirty="0"/>
              <a:t>, Quarta Turma, julgado em 8/5/2023, DJe de 11/5/2023.)</a:t>
            </a:r>
          </a:p>
          <a:p>
            <a:pPr marL="0" indent="0">
              <a:buNone/>
            </a:pPr>
            <a:endParaRPr lang="en-US" sz="2400"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8538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33377" y="836712"/>
            <a:ext cx="9218428" cy="5878532"/>
          </a:xfrm>
          <a:prstGeom prst="rect">
            <a:avLst/>
          </a:prstGeom>
          <a:noFill/>
        </p:spPr>
        <p:txBody>
          <a:bodyPr wrap="square" rtlCol="0">
            <a:spAutoFit/>
          </a:bodyPr>
          <a:lstStyle/>
          <a:p>
            <a:pPr lvl="0" algn="just" fontAlgn="base">
              <a:spcBef>
                <a:spcPct val="0"/>
              </a:spcBef>
              <a:spcAft>
                <a:spcPct val="0"/>
              </a:spcAft>
            </a:pPr>
            <a:r>
              <a:rPr lang="pt-BR" sz="2400" dirty="0">
                <a:latin typeface="Tahoma" panose="020B0604030504040204" pitchFamily="34" charset="0"/>
              </a:rPr>
              <a:t>A regra é o </a:t>
            </a:r>
            <a:r>
              <a:rPr lang="pt-BR" sz="2400" u="sng" dirty="0">
                <a:latin typeface="Tahoma" panose="020B0604030504040204" pitchFamily="34" charset="0"/>
              </a:rPr>
              <a:t>julgamento colegiado.</a:t>
            </a: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(será mesmo?)</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A ser realizado pela turma / câmara, seção ou Corte Especial / Pleno</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Art. 932.  Incumbe ao relator: (...)</a:t>
            </a:r>
          </a:p>
          <a:p>
            <a:pPr lvl="0" algn="just" fontAlgn="base">
              <a:spcBef>
                <a:spcPct val="0"/>
              </a:spcBef>
              <a:spcAft>
                <a:spcPct val="0"/>
              </a:spcAft>
            </a:pPr>
            <a:r>
              <a:rPr lang="pt-BR" sz="2200" dirty="0">
                <a:latin typeface="Tahoma" panose="020B0604030504040204" pitchFamily="34" charset="0"/>
              </a:rPr>
              <a:t>III - </a:t>
            </a:r>
            <a:r>
              <a:rPr lang="pt-BR" sz="2200" u="sng" dirty="0">
                <a:latin typeface="Tahoma" panose="020B0604030504040204" pitchFamily="34" charset="0"/>
              </a:rPr>
              <a:t>não conhecer</a:t>
            </a:r>
            <a:r>
              <a:rPr lang="pt-BR" sz="2200" dirty="0">
                <a:latin typeface="Tahoma" panose="020B0604030504040204" pitchFamily="34" charset="0"/>
              </a:rPr>
              <a:t> de recurso inadmissível, prejudicado ou que não tenha impugnado especificamente os fundamentos da decisão recorrida;</a:t>
            </a:r>
          </a:p>
          <a:p>
            <a:pPr lvl="0" algn="just" fontAlgn="base">
              <a:spcBef>
                <a:spcPct val="0"/>
              </a:spcBef>
              <a:spcAft>
                <a:spcPct val="0"/>
              </a:spcAft>
            </a:pPr>
            <a:r>
              <a:rPr lang="pt-BR" sz="2200" dirty="0">
                <a:latin typeface="Tahoma" panose="020B0604030504040204" pitchFamily="34" charset="0"/>
              </a:rPr>
              <a:t>IV - </a:t>
            </a:r>
            <a:r>
              <a:rPr lang="pt-BR" sz="2200" u="sng" dirty="0">
                <a:latin typeface="Tahoma" panose="020B0604030504040204" pitchFamily="34" charset="0"/>
              </a:rPr>
              <a:t>negar provimento</a:t>
            </a:r>
            <a:r>
              <a:rPr lang="pt-BR" sz="2200" dirty="0">
                <a:latin typeface="Tahoma" panose="020B0604030504040204" pitchFamily="34" charset="0"/>
              </a:rPr>
              <a:t> a recurso que for contrário a:</a:t>
            </a:r>
          </a:p>
          <a:p>
            <a:pPr lvl="0" algn="just" fontAlgn="base">
              <a:spcBef>
                <a:spcPct val="0"/>
              </a:spcBef>
              <a:spcAft>
                <a:spcPct val="0"/>
              </a:spcAft>
            </a:pPr>
            <a:r>
              <a:rPr lang="pt-BR" sz="2200" dirty="0">
                <a:latin typeface="Tahoma" panose="020B0604030504040204" pitchFamily="34" charset="0"/>
              </a:rPr>
              <a:t>a) </a:t>
            </a:r>
            <a:r>
              <a:rPr lang="pt-BR" sz="2200" u="sng" dirty="0">
                <a:latin typeface="Tahoma" panose="020B0604030504040204" pitchFamily="34" charset="0"/>
              </a:rPr>
              <a:t>súmula</a:t>
            </a:r>
            <a:r>
              <a:rPr lang="pt-BR" sz="2200" dirty="0">
                <a:latin typeface="Tahoma" panose="020B0604030504040204" pitchFamily="34" charset="0"/>
              </a:rPr>
              <a:t> do Supremo Tribunal Federal, do Superior Tribunal de Justiça ou do próprio tribunal;</a:t>
            </a:r>
          </a:p>
          <a:p>
            <a:pPr lvl="0" algn="just" fontAlgn="base">
              <a:spcBef>
                <a:spcPct val="0"/>
              </a:spcBef>
              <a:spcAft>
                <a:spcPct val="0"/>
              </a:spcAft>
            </a:pPr>
            <a:r>
              <a:rPr lang="pt-BR" sz="2200" dirty="0">
                <a:latin typeface="Tahoma" panose="020B0604030504040204" pitchFamily="34" charset="0"/>
              </a:rPr>
              <a:t>b) acórdão proferido pelo Supremo Tribunal Federal ou pelo Superior Tribunal de Justiça em julgamento de </a:t>
            </a:r>
            <a:r>
              <a:rPr lang="pt-BR" sz="2200" u="sng" dirty="0">
                <a:latin typeface="Tahoma" panose="020B0604030504040204" pitchFamily="34" charset="0"/>
              </a:rPr>
              <a:t>recursos repetitivos</a:t>
            </a:r>
            <a:r>
              <a:rPr lang="pt-BR" sz="2200" dirty="0">
                <a:latin typeface="Tahoma" panose="020B0604030504040204" pitchFamily="34" charset="0"/>
              </a:rPr>
              <a:t>;</a:t>
            </a:r>
          </a:p>
          <a:p>
            <a:pPr lvl="0" algn="just" fontAlgn="base">
              <a:spcBef>
                <a:spcPct val="0"/>
              </a:spcBef>
              <a:spcAft>
                <a:spcPct val="0"/>
              </a:spcAft>
            </a:pPr>
            <a:r>
              <a:rPr lang="pt-BR" sz="2200" dirty="0">
                <a:latin typeface="Tahoma" panose="020B0604030504040204" pitchFamily="34" charset="0"/>
              </a:rPr>
              <a:t>c) entendimento firmado em </a:t>
            </a:r>
            <a:r>
              <a:rPr lang="pt-BR" sz="2200" u="sng" dirty="0">
                <a:latin typeface="Tahoma" panose="020B0604030504040204" pitchFamily="34" charset="0"/>
              </a:rPr>
              <a:t>incidente de resolução de demandas repetitivas</a:t>
            </a:r>
            <a:r>
              <a:rPr lang="pt-BR" sz="2200" dirty="0">
                <a:latin typeface="Tahoma" panose="020B0604030504040204" pitchFamily="34" charset="0"/>
              </a:rPr>
              <a:t> ou de </a:t>
            </a:r>
            <a:r>
              <a:rPr lang="pt-BR" sz="2200" u="sng" dirty="0">
                <a:latin typeface="Tahoma" panose="020B0604030504040204" pitchFamily="34" charset="0"/>
              </a:rPr>
              <a:t>assunção de competência</a:t>
            </a:r>
            <a:r>
              <a:rPr lang="pt-BR" sz="2200" dirty="0">
                <a:latin typeface="Tahoma" panose="020B0604030504040204" pitchFamily="34" charset="0"/>
              </a:rPr>
              <a:t>;</a:t>
            </a:r>
          </a:p>
          <a:p>
            <a:pPr lvl="0" algn="just" fontAlgn="base">
              <a:spcBef>
                <a:spcPct val="0"/>
              </a:spcBef>
              <a:spcAft>
                <a:spcPct val="0"/>
              </a:spcAft>
            </a:pPr>
            <a:r>
              <a:rPr lang="pt-BR" sz="2200" dirty="0">
                <a:latin typeface="Tahoma" panose="020B0604030504040204" pitchFamily="34" charset="0"/>
              </a:rPr>
              <a:t>V - </a:t>
            </a:r>
            <a:r>
              <a:rPr lang="pt-BR" sz="2200" i="1" dirty="0">
                <a:latin typeface="Tahoma" panose="020B0604030504040204" pitchFamily="34" charset="0"/>
              </a:rPr>
              <a:t>depois de facultada a apresentação de contrarrazões</a:t>
            </a:r>
            <a:r>
              <a:rPr lang="pt-BR" sz="2200" dirty="0">
                <a:latin typeface="Tahoma" panose="020B0604030504040204" pitchFamily="34" charset="0"/>
              </a:rPr>
              <a:t>, </a:t>
            </a:r>
            <a:r>
              <a:rPr lang="pt-BR" sz="2200" u="sng" dirty="0">
                <a:latin typeface="Tahoma" panose="020B0604030504040204" pitchFamily="34" charset="0"/>
              </a:rPr>
              <a:t>dar provimento </a:t>
            </a:r>
            <a:r>
              <a:rPr lang="pt-BR" sz="2200" dirty="0">
                <a:latin typeface="Tahoma" panose="020B0604030504040204" pitchFamily="34" charset="0"/>
              </a:rPr>
              <a:t>ao recurso se a decisão recorrida for contrária a: a), b), c)</a:t>
            </a:r>
            <a:endParaRPr lang="pt-BR" sz="2200" u="sng" dirty="0">
              <a:latin typeface="Tahoma" panose="020B0604030504040204" pitchFamily="34" charset="0"/>
            </a:endParaRPr>
          </a:p>
        </p:txBody>
      </p:sp>
      <p:sp>
        <p:nvSpPr>
          <p:cNvPr id="6" name="Título 1">
            <a:extLst>
              <a:ext uri="{FF2B5EF4-FFF2-40B4-BE49-F238E27FC236}">
                <a16:creationId xmlns:a16="http://schemas.microsoft.com/office/drawing/2014/main" id="{7661D823-0485-F6A3-809D-BBC632ACD536}"/>
              </a:ext>
            </a:extLst>
          </p:cNvPr>
          <p:cNvSpPr txBox="1">
            <a:spLocks/>
          </p:cNvSpPr>
          <p:nvPr/>
        </p:nvSpPr>
        <p:spPr>
          <a:xfrm>
            <a:off x="390338" y="0"/>
            <a:ext cx="10972800" cy="85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dirty="0">
                <a:solidFill>
                  <a:schemeClr val="accent6">
                    <a:lumMod val="75000"/>
                  </a:schemeClr>
                </a:solidFill>
              </a:rPr>
              <a:t>Quando se julga monocraticamente?</a:t>
            </a:r>
          </a:p>
        </p:txBody>
      </p:sp>
    </p:spTree>
    <p:extLst>
      <p:ext uri="{BB962C8B-B14F-4D97-AF65-F5344CB8AC3E}">
        <p14:creationId xmlns:p14="http://schemas.microsoft.com/office/powerpoint/2010/main" val="734592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35665" y="106327"/>
            <a:ext cx="10131056" cy="4515780"/>
          </a:xfrm>
        </p:spPr>
        <p:txBody>
          <a:bodyPr>
            <a:noAutofit/>
          </a:bodyPr>
          <a:lstStyle/>
          <a:p>
            <a:pPr marL="0" indent="0" algn="just">
              <a:spcBef>
                <a:spcPct val="0"/>
              </a:spcBef>
              <a:buNone/>
            </a:pPr>
            <a:r>
              <a:rPr lang="pt-BR" altLang="pt-BR" sz="3200" dirty="0">
                <a:solidFill>
                  <a:srgbClr val="000000"/>
                </a:solidFill>
              </a:rPr>
              <a:t>Nosso sistema recursal funciona de forma adequada?</a:t>
            </a:r>
          </a:p>
          <a:p>
            <a:pPr algn="just">
              <a:spcBef>
                <a:spcPct val="0"/>
              </a:spcBef>
              <a:buFontTx/>
              <a:buChar char="-"/>
            </a:pPr>
            <a:endParaRPr lang="pt-BR" altLang="pt-BR" sz="3200" dirty="0">
              <a:solidFill>
                <a:srgbClr val="000000"/>
              </a:solidFill>
            </a:endParaRPr>
          </a:p>
          <a:p>
            <a:pPr marL="0" indent="0" algn="just">
              <a:spcBef>
                <a:spcPct val="0"/>
              </a:spcBef>
              <a:buNone/>
            </a:pPr>
            <a:r>
              <a:rPr lang="pt-BR" altLang="pt-BR" sz="3200" dirty="0">
                <a:solidFill>
                  <a:srgbClr val="000000"/>
                </a:solidFill>
              </a:rPr>
              <a:t>Temos muitos recursos?</a:t>
            </a:r>
          </a:p>
          <a:p>
            <a:pPr algn="just">
              <a:spcBef>
                <a:spcPct val="0"/>
              </a:spcBef>
              <a:buFontTx/>
              <a:buChar char="-"/>
            </a:pPr>
            <a:r>
              <a:rPr lang="pt-BR" altLang="pt-BR" dirty="0">
                <a:solidFill>
                  <a:srgbClr val="000000"/>
                </a:solidFill>
              </a:rPr>
              <a:t>em que </a:t>
            </a:r>
            <a:r>
              <a:rPr lang="pt-BR" altLang="pt-BR" i="1" dirty="0">
                <a:solidFill>
                  <a:srgbClr val="000000"/>
                </a:solidFill>
              </a:rPr>
              <a:t>sentido</a:t>
            </a:r>
            <a:r>
              <a:rPr lang="pt-BR" altLang="pt-BR" dirty="0">
                <a:solidFill>
                  <a:srgbClr val="000000"/>
                </a:solidFill>
              </a:rPr>
              <a:t>? </a:t>
            </a:r>
          </a:p>
          <a:p>
            <a:pPr algn="just">
              <a:spcBef>
                <a:spcPct val="0"/>
              </a:spcBef>
              <a:buFontTx/>
              <a:buChar char="-"/>
            </a:pPr>
            <a:r>
              <a:rPr lang="pt-BR" altLang="pt-BR" dirty="0">
                <a:solidFill>
                  <a:srgbClr val="000000"/>
                </a:solidFill>
              </a:rPr>
              <a:t>muitos recursos no CPC?</a:t>
            </a:r>
          </a:p>
          <a:p>
            <a:pPr algn="just">
              <a:spcBef>
                <a:spcPct val="0"/>
              </a:spcBef>
              <a:buFontTx/>
              <a:buChar char="-"/>
            </a:pPr>
            <a:r>
              <a:rPr lang="pt-BR" altLang="pt-BR" dirty="0">
                <a:solidFill>
                  <a:srgbClr val="000000"/>
                </a:solidFill>
              </a:rPr>
              <a:t>muitos recursos interpostos pelas partes?</a:t>
            </a:r>
          </a:p>
          <a:p>
            <a:pPr marL="0" indent="0" algn="just">
              <a:spcBef>
                <a:spcPct val="0"/>
              </a:spcBef>
              <a:buNone/>
            </a:pPr>
            <a:endParaRPr lang="pt-BR" altLang="pt-BR" sz="3200" dirty="0">
              <a:solidFill>
                <a:srgbClr val="000000"/>
              </a:solidFill>
            </a:endParaRPr>
          </a:p>
          <a:p>
            <a:pPr marL="0" indent="0" algn="just">
              <a:spcBef>
                <a:spcPct val="0"/>
              </a:spcBef>
              <a:buNone/>
            </a:pPr>
            <a:r>
              <a:rPr lang="pt-BR" altLang="pt-BR" sz="3200" dirty="0">
                <a:solidFill>
                  <a:srgbClr val="000000"/>
                </a:solidFill>
              </a:rPr>
              <a:t>O CPC/15 melhorou o nosso sistema recursal?</a:t>
            </a:r>
          </a:p>
          <a:p>
            <a:pPr marL="0" indent="0" algn="just">
              <a:spcBef>
                <a:spcPct val="0"/>
              </a:spcBef>
              <a:buNone/>
            </a:pPr>
            <a:endParaRPr lang="pt-BR" altLang="pt-BR" sz="3200" dirty="0">
              <a:solidFill>
                <a:srgbClr val="000000"/>
              </a:solidFill>
            </a:endParaRPr>
          </a:p>
          <a:p>
            <a:pPr marL="0" indent="0" algn="just">
              <a:spcBef>
                <a:spcPct val="0"/>
              </a:spcBef>
              <a:buNone/>
            </a:pPr>
            <a:r>
              <a:rPr lang="pt-BR" altLang="pt-BR" sz="3200" dirty="0">
                <a:solidFill>
                  <a:srgbClr val="000000"/>
                </a:solidFill>
              </a:rPr>
              <a:t>Qual o principal problema envolvendo o sistema recursal?</a:t>
            </a:r>
          </a:p>
          <a:p>
            <a:pPr algn="just">
              <a:spcBef>
                <a:spcPct val="0"/>
              </a:spcBef>
              <a:buFontTx/>
              <a:buChar char="-"/>
            </a:pPr>
            <a:r>
              <a:rPr lang="pt-BR" altLang="pt-BR" dirty="0">
                <a:solidFill>
                  <a:srgbClr val="000000"/>
                </a:solidFill>
              </a:rPr>
              <a:t>Legislação?</a:t>
            </a:r>
          </a:p>
          <a:p>
            <a:pPr algn="just">
              <a:spcBef>
                <a:spcPct val="0"/>
              </a:spcBef>
              <a:buFontTx/>
              <a:buChar char="-"/>
            </a:pPr>
            <a:r>
              <a:rPr lang="pt-BR" altLang="pt-BR" dirty="0">
                <a:solidFill>
                  <a:srgbClr val="000000"/>
                </a:solidFill>
              </a:rPr>
              <a:t>Juízes?</a:t>
            </a:r>
          </a:p>
          <a:p>
            <a:pPr algn="just">
              <a:spcBef>
                <a:spcPct val="0"/>
              </a:spcBef>
              <a:buFontTx/>
              <a:buChar char="-"/>
            </a:pPr>
            <a:r>
              <a:rPr lang="pt-BR" altLang="pt-BR" dirty="0">
                <a:solidFill>
                  <a:srgbClr val="000000"/>
                </a:solidFill>
              </a:rPr>
              <a:t>Advogados?</a:t>
            </a:r>
          </a:p>
          <a:p>
            <a:pPr algn="just">
              <a:spcBef>
                <a:spcPct val="0"/>
              </a:spcBef>
              <a:buFontTx/>
              <a:buChar char="-"/>
            </a:pPr>
            <a:r>
              <a:rPr lang="pt-BR" altLang="pt-BR" dirty="0">
                <a:solidFill>
                  <a:srgbClr val="000000"/>
                </a:solidFill>
              </a:rPr>
              <a:t>Todos?</a:t>
            </a:r>
          </a:p>
        </p:txBody>
      </p:sp>
    </p:spTree>
    <p:extLst>
      <p:ext uri="{BB962C8B-B14F-4D97-AF65-F5344CB8AC3E}">
        <p14:creationId xmlns:p14="http://schemas.microsoft.com/office/powerpoint/2010/main" val="13734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5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animEffect transition="in" filter="fade">
                                      <p:cBhvr>
                                        <p:cTn id="47" dur="500"/>
                                        <p:tgtEl>
                                          <p:spTgt spid="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2" end="12"/>
                                            </p:txEl>
                                          </p:spTgt>
                                        </p:tgtEl>
                                        <p:attrNameLst>
                                          <p:attrName>style.visibility</p:attrName>
                                        </p:attrNameLst>
                                      </p:cBhvr>
                                      <p:to>
                                        <p:strVal val="visible"/>
                                      </p:to>
                                    </p:set>
                                    <p:animEffect transition="in" filter="fade">
                                      <p:cBhvr>
                                        <p:cTn id="52" dur="500"/>
                                        <p:tgtEl>
                                          <p:spTgt spid="9">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3" end="13"/>
                                            </p:txEl>
                                          </p:spTgt>
                                        </p:tgtEl>
                                        <p:attrNameLst>
                                          <p:attrName>style.visibility</p:attrName>
                                        </p:attrNameLst>
                                      </p:cBhvr>
                                      <p:to>
                                        <p:strVal val="visible"/>
                                      </p:to>
                                    </p:set>
                                    <p:animEffect transition="in" filter="fade">
                                      <p:cBhvr>
                                        <p:cTn id="5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78197" y="836713"/>
            <a:ext cx="7282217" cy="4924425"/>
          </a:xfrm>
          <a:prstGeom prst="rect">
            <a:avLst/>
          </a:prstGeom>
          <a:noFill/>
        </p:spPr>
        <p:txBody>
          <a:bodyPr wrap="square" rtlCol="0">
            <a:spAutoFit/>
          </a:bodyPr>
          <a:lstStyle/>
          <a:p>
            <a:pPr lvl="0" algn="just" fontAlgn="base">
              <a:spcBef>
                <a:spcPct val="0"/>
              </a:spcBef>
              <a:spcAft>
                <a:spcPct val="0"/>
              </a:spcAft>
            </a:pPr>
            <a:r>
              <a:rPr lang="pt-BR" sz="2200" dirty="0">
                <a:latin typeface="Tahoma" panose="020B0604030504040204" pitchFamily="34" charset="0"/>
              </a:rPr>
              <a:t>Isso está sendo realmente aplicado?</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err="1">
                <a:latin typeface="Tahoma" panose="020B0604030504040204" pitchFamily="34" charset="0"/>
              </a:rPr>
              <a:t>Zulmar</a:t>
            </a:r>
            <a:r>
              <a:rPr lang="pt-BR" sz="2200" dirty="0">
                <a:latin typeface="Tahoma" panose="020B0604030504040204" pitchFamily="34" charset="0"/>
              </a:rPr>
              <a:t> Duarte:</a:t>
            </a:r>
          </a:p>
          <a:p>
            <a:pPr lvl="0" algn="just" fontAlgn="base">
              <a:spcBef>
                <a:spcPct val="0"/>
              </a:spcBef>
              <a:spcAft>
                <a:spcPct val="0"/>
              </a:spcAft>
            </a:pPr>
            <a:r>
              <a:rPr lang="en-US" sz="2400" dirty="0">
                <a:hlinkClick r:id="rId2"/>
              </a:rPr>
              <a:t>https://blog.grupogen.com.br/juridico/areas-de-interesse/processocivil/colegialidade-nos-tribunais-e-o-novo-cpc/</a:t>
            </a:r>
            <a:r>
              <a:rPr lang="en-US" sz="2400" dirty="0"/>
              <a:t> </a:t>
            </a:r>
            <a:endParaRPr lang="pt-BR" sz="2200" u="sng" dirty="0">
              <a:latin typeface="Tahoma" panose="020B0604030504040204" pitchFamily="34" charset="0"/>
            </a:endParaRPr>
          </a:p>
          <a:p>
            <a:pPr lvl="0" algn="just" fontAlgn="base">
              <a:spcBef>
                <a:spcPct val="0"/>
              </a:spcBef>
              <a:spcAft>
                <a:spcPct val="0"/>
              </a:spcAft>
            </a:pPr>
            <a:endParaRPr lang="pt-BR" sz="2200" i="1" dirty="0">
              <a:latin typeface="Tahoma" panose="020B0604030504040204" pitchFamily="34" charset="0"/>
            </a:endParaRPr>
          </a:p>
          <a:p>
            <a:pPr lvl="0" algn="just" fontAlgn="base">
              <a:spcBef>
                <a:spcPct val="0"/>
              </a:spcBef>
              <a:spcAft>
                <a:spcPct val="0"/>
              </a:spcAft>
            </a:pPr>
            <a:r>
              <a:rPr lang="pt-BR" sz="2200" i="1" dirty="0">
                <a:latin typeface="Tahoma" panose="020B0604030504040204" pitchFamily="34" charset="0"/>
              </a:rPr>
              <a:t>O relator, monocraticamente e no Superior Tribunal de Justiça, poderá dar ou negar provimento ao recurso quando houver entendimento dominante acerca do tema. </a:t>
            </a:r>
            <a:r>
              <a:rPr lang="pt-BR" sz="2200" dirty="0">
                <a:latin typeface="Tahoma" panose="020B0604030504040204" pitchFamily="34" charset="0"/>
              </a:rPr>
              <a:t>(Súmula 568, CORTE ESPECIAL, julgado em 16/03/2016, </a:t>
            </a:r>
            <a:r>
              <a:rPr lang="pt-BR" sz="2200" dirty="0" err="1">
                <a:latin typeface="Tahoma" panose="020B0604030504040204" pitchFamily="34" charset="0"/>
              </a:rPr>
              <a:t>DJe</a:t>
            </a:r>
            <a:r>
              <a:rPr lang="pt-BR" sz="2200" dirty="0">
                <a:latin typeface="Tahoma" panose="020B0604030504040204" pitchFamily="34" charset="0"/>
              </a:rPr>
              <a:t> 17/03/2016)</a:t>
            </a:r>
          </a:p>
          <a:p>
            <a:pPr lvl="0" algn="just" fontAlgn="base">
              <a:spcBef>
                <a:spcPct val="0"/>
              </a:spcBef>
              <a:spcAft>
                <a:spcPct val="0"/>
              </a:spcAft>
            </a:pPr>
            <a:endParaRPr lang="pt-BR" sz="2200" u="sng" dirty="0">
              <a:latin typeface="Tahoma" panose="020B0604030504040204" pitchFamily="34" charset="0"/>
            </a:endParaRPr>
          </a:p>
          <a:p>
            <a:pPr lvl="0" algn="just" fontAlgn="base">
              <a:spcBef>
                <a:spcPct val="0"/>
              </a:spcBef>
              <a:spcAft>
                <a:spcPct val="0"/>
              </a:spcAft>
            </a:pPr>
            <a:endParaRPr lang="pt-BR" sz="2200" u="sng" dirty="0">
              <a:latin typeface="Tahoma" panose="020B0604030504040204" pitchFamily="34" charset="0"/>
            </a:endParaRPr>
          </a:p>
        </p:txBody>
      </p:sp>
    </p:spTree>
    <p:extLst>
      <p:ext uri="{BB962C8B-B14F-4D97-AF65-F5344CB8AC3E}">
        <p14:creationId xmlns:p14="http://schemas.microsoft.com/office/powerpoint/2010/main" val="3014043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3B177934-E07E-4E5E-A981-54C2253E3E6E}"/>
              </a:ext>
            </a:extLst>
          </p:cNvPr>
          <p:cNvSpPr txBox="1">
            <a:spLocks/>
          </p:cNvSpPr>
          <p:nvPr/>
        </p:nvSpPr>
        <p:spPr>
          <a:xfrm>
            <a:off x="593921" y="121214"/>
            <a:ext cx="10292315" cy="864781"/>
          </a:xfrm>
          <a:prstGeom prst="rect">
            <a:avLst/>
          </a:prstGeo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0" tIns="0" rIns="0" bIns="0" rtlCol="0" anchor="ctr">
            <a:normAutofit fontScale="97500"/>
          </a:bodyPr>
          <a:lstStyle>
            <a:lvl1pPr algn="l" defTabSz="457200" rtl="0" eaLnBrk="0" fontAlgn="base" hangingPunct="0">
              <a:spcBef>
                <a:spcPct val="0"/>
              </a:spcBef>
              <a:spcAft>
                <a:spcPct val="0"/>
              </a:spcAft>
              <a:defRPr sz="2800" b="1" cap="none" spc="0">
                <a:ln>
                  <a:noFill/>
                </a:ln>
                <a:solidFill>
                  <a:srgbClr val="360076"/>
                </a:solidFill>
                <a:effectLst/>
                <a:latin typeface="Calibri" panose="020F0502020204030204" pitchFamily="34" charset="0"/>
                <a:ea typeface="+mj-ea"/>
                <a:cs typeface="Calibri" panose="020F0502020204030204" pitchFamily="34" charset="0"/>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defTabSz="609585">
              <a:defRPr/>
            </a:pPr>
            <a:r>
              <a:rPr lang="pt-BR" sz="3733" dirty="0">
                <a:ea typeface="ＭＳ Ｐゴシック" charset="0"/>
                <a:cs typeface="Lato Black" charset="0"/>
              </a:rPr>
              <a:t>Recursos existentes no CPC (art. 994):</a:t>
            </a:r>
            <a:endParaRPr lang="pt-BR" sz="3733" dirty="0">
              <a:ea typeface="ＭＳ Ｐゴシック"/>
            </a:endParaRPr>
          </a:p>
        </p:txBody>
      </p:sp>
      <p:sp>
        <p:nvSpPr>
          <p:cNvPr id="10" name="Retângulo 9">
            <a:extLst>
              <a:ext uri="{FF2B5EF4-FFF2-40B4-BE49-F238E27FC236}">
                <a16:creationId xmlns:a16="http://schemas.microsoft.com/office/drawing/2014/main" id="{4BF19E2B-11B3-4703-9AF2-7CF31D445C14}"/>
              </a:ext>
            </a:extLst>
          </p:cNvPr>
          <p:cNvSpPr/>
          <p:nvPr/>
        </p:nvSpPr>
        <p:spPr>
          <a:xfrm>
            <a:off x="511270" y="985995"/>
            <a:ext cx="9017000" cy="6196312"/>
          </a:xfrm>
          <a:prstGeom prst="rect">
            <a:avLst/>
          </a:prstGeom>
        </p:spPr>
        <p:txBody>
          <a:bodyPr wrap="square">
            <a:spAutoFit/>
          </a:bodyPr>
          <a:lstStyle/>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I – </a:t>
            </a:r>
            <a:r>
              <a:rPr lang="pt-BR" altLang="pt-BR" sz="2133" dirty="0">
                <a:solidFill>
                  <a:srgbClr val="000000"/>
                </a:solidFill>
                <a:latin typeface="Calibri" pitchFamily="34" charset="0"/>
                <a:ea typeface="ＭＳ Ｐゴシック"/>
                <a:cs typeface="Helvetica"/>
              </a:rPr>
              <a:t>apelação; </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II – </a:t>
            </a:r>
            <a:r>
              <a:rPr lang="pt-BR" altLang="pt-BR" sz="2133" i="1" dirty="0">
                <a:solidFill>
                  <a:srgbClr val="000000"/>
                </a:solidFill>
                <a:latin typeface="Calibri" pitchFamily="34" charset="0"/>
                <a:ea typeface="ＭＳ Ｐゴシック"/>
                <a:cs typeface="Helvetica"/>
              </a:rPr>
              <a:t>agravo</a:t>
            </a:r>
            <a:r>
              <a:rPr lang="pt-BR" altLang="pt-BR" sz="2133" dirty="0">
                <a:solidFill>
                  <a:srgbClr val="000000"/>
                </a:solidFill>
                <a:latin typeface="Calibri" pitchFamily="34" charset="0"/>
                <a:ea typeface="ＭＳ Ｐゴシック"/>
                <a:cs typeface="Helvetica"/>
              </a:rPr>
              <a:t> de instrumento;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III – </a:t>
            </a:r>
            <a:r>
              <a:rPr lang="pt-BR" altLang="pt-BR" sz="2133" i="1" dirty="0">
                <a:solidFill>
                  <a:srgbClr val="000000"/>
                </a:solidFill>
                <a:latin typeface="Calibri" pitchFamily="34" charset="0"/>
                <a:ea typeface="ＭＳ Ｐゴシック"/>
                <a:cs typeface="Helvetica"/>
              </a:rPr>
              <a:t>agravo</a:t>
            </a:r>
            <a:r>
              <a:rPr lang="pt-BR" altLang="pt-BR" sz="2133" dirty="0">
                <a:solidFill>
                  <a:srgbClr val="000000"/>
                </a:solidFill>
                <a:latin typeface="Calibri" pitchFamily="34" charset="0"/>
                <a:ea typeface="ＭＳ Ｐゴシック"/>
                <a:cs typeface="Helvetica"/>
              </a:rPr>
              <a:t> interno;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IV – </a:t>
            </a:r>
            <a:r>
              <a:rPr lang="pt-BR" altLang="pt-BR" sz="2133" dirty="0">
                <a:solidFill>
                  <a:srgbClr val="000000"/>
                </a:solidFill>
                <a:latin typeface="Calibri" pitchFamily="34" charset="0"/>
                <a:ea typeface="ＭＳ Ｐゴシック"/>
                <a:cs typeface="Helvetica"/>
              </a:rPr>
              <a:t>embargos de declaração;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V – </a:t>
            </a:r>
            <a:r>
              <a:rPr lang="pt-BR" altLang="pt-BR" sz="2133" dirty="0">
                <a:solidFill>
                  <a:srgbClr val="000000"/>
                </a:solidFill>
                <a:latin typeface="Calibri" pitchFamily="34" charset="0"/>
                <a:ea typeface="ＭＳ Ｐゴシック"/>
                <a:cs typeface="Helvetica"/>
              </a:rPr>
              <a:t>recurso ordinário;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VI – </a:t>
            </a:r>
            <a:r>
              <a:rPr lang="pt-BR" altLang="pt-BR" sz="2133" dirty="0">
                <a:solidFill>
                  <a:srgbClr val="000000"/>
                </a:solidFill>
                <a:latin typeface="Calibri" pitchFamily="34" charset="0"/>
                <a:ea typeface="ＭＳ Ｐゴシック"/>
                <a:cs typeface="Helvetica"/>
              </a:rPr>
              <a:t>recurso especial;</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VII – </a:t>
            </a:r>
            <a:r>
              <a:rPr lang="pt-BR" altLang="pt-BR" sz="2133" dirty="0">
                <a:solidFill>
                  <a:srgbClr val="000000"/>
                </a:solidFill>
                <a:latin typeface="Calibri" pitchFamily="34" charset="0"/>
                <a:ea typeface="ＭＳ Ｐゴシック"/>
                <a:cs typeface="Helvetica"/>
              </a:rPr>
              <a:t>recurso extraordinário;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VIII – </a:t>
            </a:r>
            <a:r>
              <a:rPr lang="pt-BR" altLang="pt-BR" sz="2133" i="1" dirty="0">
                <a:solidFill>
                  <a:srgbClr val="000000"/>
                </a:solidFill>
                <a:latin typeface="Calibri" pitchFamily="34" charset="0"/>
                <a:ea typeface="ＭＳ Ｐゴシック"/>
                <a:cs typeface="Helvetica"/>
              </a:rPr>
              <a:t>agravo</a:t>
            </a:r>
            <a:r>
              <a:rPr lang="pt-BR" altLang="pt-BR" sz="2133" dirty="0">
                <a:solidFill>
                  <a:srgbClr val="000000"/>
                </a:solidFill>
                <a:latin typeface="Calibri" pitchFamily="34" charset="0"/>
                <a:ea typeface="ＭＳ Ｐゴシック"/>
                <a:cs typeface="Helvetica"/>
              </a:rPr>
              <a:t> em recurso especial/extraordinário;</a:t>
            </a:r>
          </a:p>
          <a:p>
            <a:pPr marL="609515" lvl="1" algn="just" defTabSz="609515">
              <a:lnSpc>
                <a:spcPct val="150000"/>
              </a:lnSpc>
              <a:spcBef>
                <a:spcPct val="0"/>
              </a:spcBef>
              <a:defRPr/>
            </a:pPr>
            <a:r>
              <a:rPr lang="pt-BR" altLang="pt-BR" sz="2133" b="1" dirty="0">
                <a:solidFill>
                  <a:srgbClr val="800080"/>
                </a:solidFill>
                <a:latin typeface="Calibri" pitchFamily="34" charset="0"/>
                <a:ea typeface="ＭＳ Ｐゴシック"/>
                <a:cs typeface="Helvetica"/>
              </a:rPr>
              <a:t>IX – </a:t>
            </a:r>
            <a:r>
              <a:rPr lang="pt-BR" altLang="pt-BR" sz="2133" dirty="0">
                <a:solidFill>
                  <a:srgbClr val="000000"/>
                </a:solidFill>
                <a:latin typeface="Calibri" pitchFamily="34" charset="0"/>
                <a:ea typeface="ＭＳ Ｐゴシック"/>
                <a:cs typeface="Helvetica"/>
              </a:rPr>
              <a:t>embargos de divergência.</a:t>
            </a:r>
          </a:p>
          <a:p>
            <a:pPr marL="609515" lvl="1" algn="just" defTabSz="609515">
              <a:lnSpc>
                <a:spcPct val="150000"/>
              </a:lnSpc>
              <a:spcBef>
                <a:spcPct val="0"/>
              </a:spcBef>
              <a:defRPr/>
            </a:pPr>
            <a:endParaRPr lang="pt-BR" altLang="pt-BR" sz="2133" dirty="0">
              <a:solidFill>
                <a:srgbClr val="000000"/>
              </a:solidFill>
              <a:latin typeface="Calibri" pitchFamily="34" charset="0"/>
              <a:ea typeface="ＭＳ Ｐゴシック"/>
              <a:cs typeface="Helvetica"/>
            </a:endParaRPr>
          </a:p>
          <a:p>
            <a:pPr algn="just">
              <a:spcBef>
                <a:spcPct val="0"/>
              </a:spcBef>
            </a:pPr>
            <a:r>
              <a:rPr lang="pt-BR" altLang="pt-BR" sz="2400" dirty="0">
                <a:solidFill>
                  <a:srgbClr val="000000"/>
                </a:solidFill>
              </a:rPr>
              <a:t>Recurso adesivo (CPC, art. 997 – I, VI e VII)</a:t>
            </a:r>
          </a:p>
          <a:p>
            <a:pPr algn="just">
              <a:spcBef>
                <a:spcPct val="0"/>
              </a:spcBef>
            </a:pPr>
            <a:r>
              <a:rPr lang="pt-BR" altLang="pt-BR" sz="2400" dirty="0">
                <a:solidFill>
                  <a:srgbClr val="000000"/>
                </a:solidFill>
              </a:rPr>
              <a:t>JEC: recurso inominado (L. 9099/95, art. 41)</a:t>
            </a:r>
          </a:p>
          <a:p>
            <a:pPr marL="609515" lvl="1" algn="just" defTabSz="609515">
              <a:lnSpc>
                <a:spcPct val="150000"/>
              </a:lnSpc>
              <a:spcBef>
                <a:spcPct val="0"/>
              </a:spcBef>
              <a:defRPr/>
            </a:pPr>
            <a:endParaRPr lang="pt-BR" altLang="pt-BR" sz="2133" dirty="0">
              <a:solidFill>
                <a:srgbClr val="000000"/>
              </a:solidFill>
              <a:latin typeface="Calibri" pitchFamily="34" charset="0"/>
              <a:ea typeface="ＭＳ Ｐゴシック"/>
              <a:cs typeface="Helvetica"/>
            </a:endParaRPr>
          </a:p>
        </p:txBody>
      </p:sp>
    </p:spTree>
    <p:extLst>
      <p:ext uri="{BB962C8B-B14F-4D97-AF65-F5344CB8AC3E}">
        <p14:creationId xmlns:p14="http://schemas.microsoft.com/office/powerpoint/2010/main" val="37234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443502" y="1426047"/>
            <a:ext cx="11159437" cy="5067220"/>
          </a:xfrm>
        </p:spPr>
        <p:txBody>
          <a:bodyPr>
            <a:noAutofit/>
          </a:bodyPr>
          <a:lstStyle/>
          <a:p>
            <a:pPr marL="0" indent="0">
              <a:spcBef>
                <a:spcPct val="0"/>
              </a:spcBef>
              <a:buNone/>
            </a:pPr>
            <a:r>
              <a:rPr lang="pt-BR" altLang="pt-BR" sz="2400" dirty="0">
                <a:solidFill>
                  <a:srgbClr val="000000"/>
                </a:solidFill>
              </a:rPr>
              <a:t>Para saber o recurso cabível, parte-se da </a:t>
            </a:r>
            <a:r>
              <a:rPr lang="pt-BR" altLang="pt-BR" sz="2400" u="sng" dirty="0">
                <a:solidFill>
                  <a:srgbClr val="000000"/>
                </a:solidFill>
              </a:rPr>
              <a:t>natureza das decisões</a:t>
            </a:r>
            <a:r>
              <a:rPr lang="pt-BR" altLang="pt-BR" sz="2400" dirty="0">
                <a:solidFill>
                  <a:srgbClr val="000000"/>
                </a:solidFill>
              </a:rPr>
              <a:t> dos magistrados.</a:t>
            </a:r>
          </a:p>
          <a:p>
            <a:pPr>
              <a:spcBef>
                <a:spcPct val="0"/>
              </a:spcBef>
            </a:pPr>
            <a:endParaRPr lang="pt-BR" altLang="pt-BR" sz="2400" u="sng" dirty="0">
              <a:solidFill>
                <a:srgbClr val="000000"/>
              </a:solidFill>
            </a:endParaRPr>
          </a:p>
          <a:p>
            <a:pPr marL="380990" indent="-380990">
              <a:spcBef>
                <a:spcPct val="0"/>
              </a:spcBef>
            </a:pPr>
            <a:r>
              <a:rPr lang="pt-BR" altLang="pt-BR" sz="2400" u="sng" dirty="0">
                <a:solidFill>
                  <a:srgbClr val="000000"/>
                </a:solidFill>
              </a:rPr>
              <a:t>1º grau</a:t>
            </a:r>
          </a:p>
          <a:p>
            <a:pPr>
              <a:spcBef>
                <a:spcPct val="0"/>
              </a:spcBef>
            </a:pPr>
            <a:endParaRPr lang="pt-BR" altLang="pt-BR" sz="2400" u="sng" dirty="0">
              <a:solidFill>
                <a:srgbClr val="000000"/>
              </a:solidFill>
            </a:endParaRPr>
          </a:p>
          <a:p>
            <a:pPr marL="0" indent="0">
              <a:spcBef>
                <a:spcPct val="0"/>
              </a:spcBef>
              <a:buNone/>
            </a:pPr>
            <a:r>
              <a:rPr lang="pt-BR" altLang="pt-BR" sz="2400" dirty="0">
                <a:solidFill>
                  <a:srgbClr val="000000"/>
                </a:solidFill>
              </a:rPr>
              <a:t>- Sentença: </a:t>
            </a:r>
          </a:p>
          <a:p>
            <a:pPr marL="0" indent="0">
              <a:spcBef>
                <a:spcPct val="0"/>
              </a:spcBef>
              <a:buNone/>
            </a:pPr>
            <a:r>
              <a:rPr lang="pt-BR" altLang="pt-BR" sz="2400" i="1" dirty="0">
                <a:solidFill>
                  <a:srgbClr val="000000"/>
                </a:solidFill>
              </a:rPr>
              <a:t>apelação</a:t>
            </a:r>
            <a:r>
              <a:rPr lang="pt-BR" altLang="pt-BR" sz="2400" dirty="0">
                <a:solidFill>
                  <a:srgbClr val="000000"/>
                </a:solidFill>
              </a:rPr>
              <a:t> (CPC, 1009)</a:t>
            </a:r>
          </a:p>
          <a:p>
            <a:pPr marL="380990" indent="-380990">
              <a:spcBef>
                <a:spcPct val="0"/>
              </a:spcBef>
              <a:buFontTx/>
              <a:buChar char="-"/>
            </a:pPr>
            <a:endParaRPr lang="pt-BR" altLang="pt-BR" sz="2400" dirty="0">
              <a:solidFill>
                <a:srgbClr val="000000"/>
              </a:solidFill>
            </a:endParaRPr>
          </a:p>
          <a:p>
            <a:pPr marL="0" indent="0">
              <a:spcBef>
                <a:spcPct val="0"/>
              </a:spcBef>
              <a:buNone/>
            </a:pPr>
            <a:r>
              <a:rPr lang="pt-BR" altLang="pt-BR" sz="2400" dirty="0">
                <a:solidFill>
                  <a:srgbClr val="000000"/>
                </a:solidFill>
              </a:rPr>
              <a:t>- Decisão interlocutória:</a:t>
            </a:r>
          </a:p>
          <a:p>
            <a:pPr marL="0" indent="0">
              <a:spcBef>
                <a:spcPct val="0"/>
              </a:spcBef>
              <a:buNone/>
            </a:pPr>
            <a:r>
              <a:rPr lang="pt-BR" altLang="pt-BR" sz="2400" dirty="0">
                <a:solidFill>
                  <a:srgbClr val="000000"/>
                </a:solidFill>
              </a:rPr>
              <a:t>(i) se previsto no CPC, 1015: </a:t>
            </a:r>
            <a:r>
              <a:rPr lang="pt-BR" altLang="pt-BR" sz="2400" i="1" dirty="0">
                <a:solidFill>
                  <a:srgbClr val="000000"/>
                </a:solidFill>
              </a:rPr>
              <a:t>agravo  de instrumento;</a:t>
            </a:r>
          </a:p>
          <a:p>
            <a:pPr marL="0" indent="0">
              <a:spcBef>
                <a:spcPct val="0"/>
              </a:spcBef>
              <a:buNone/>
            </a:pPr>
            <a:r>
              <a:rPr lang="pt-BR" altLang="pt-BR" sz="2400" dirty="0">
                <a:solidFill>
                  <a:srgbClr val="000000"/>
                </a:solidFill>
              </a:rPr>
              <a:t>(ii) caso contrário: deixar para preliminar </a:t>
            </a:r>
            <a:r>
              <a:rPr lang="pt-BR" altLang="pt-BR" sz="2400" i="1" dirty="0">
                <a:solidFill>
                  <a:srgbClr val="000000"/>
                </a:solidFill>
              </a:rPr>
              <a:t>apelação </a:t>
            </a:r>
            <a:r>
              <a:rPr lang="pt-BR" altLang="pt-BR" sz="2400" dirty="0">
                <a:solidFill>
                  <a:srgbClr val="000000"/>
                </a:solidFill>
              </a:rPr>
              <a:t>ou contrarrazões (CPC, 1009, § 1º).</a:t>
            </a:r>
          </a:p>
          <a:p>
            <a:pPr>
              <a:spcBef>
                <a:spcPct val="0"/>
              </a:spcBef>
            </a:pPr>
            <a:endParaRPr lang="pt-BR" altLang="pt-BR" sz="2400" dirty="0">
              <a:solidFill>
                <a:srgbClr val="000000"/>
              </a:solidFill>
            </a:endParaRPr>
          </a:p>
          <a:p>
            <a:pPr marL="0" indent="0">
              <a:spcBef>
                <a:spcPct val="0"/>
              </a:spcBef>
              <a:buNone/>
            </a:pPr>
            <a:r>
              <a:rPr lang="pt-BR" altLang="pt-BR" sz="2400" dirty="0">
                <a:solidFill>
                  <a:srgbClr val="000000"/>
                </a:solidFill>
              </a:rPr>
              <a:t>- Despacho: </a:t>
            </a:r>
          </a:p>
          <a:p>
            <a:pPr marL="0" indent="0">
              <a:spcBef>
                <a:spcPct val="0"/>
              </a:spcBef>
              <a:buNone/>
            </a:pPr>
            <a:r>
              <a:rPr lang="pt-BR" altLang="pt-BR" sz="2400" i="1" dirty="0">
                <a:solidFill>
                  <a:srgbClr val="000000"/>
                </a:solidFill>
              </a:rPr>
              <a:t>irrecorrível </a:t>
            </a:r>
            <a:r>
              <a:rPr lang="pt-BR" altLang="pt-BR" sz="2400" dirty="0">
                <a:solidFill>
                  <a:srgbClr val="000000"/>
                </a:solidFill>
              </a:rPr>
              <a:t>(CPC, 1.001)</a:t>
            </a: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Cabimento</a:t>
            </a:r>
            <a:r>
              <a:rPr lang="pt-BR" sz="2667" dirty="0"/>
              <a:t> dos Recursos</a:t>
            </a:r>
          </a:p>
        </p:txBody>
      </p:sp>
    </p:spTree>
    <p:extLst>
      <p:ext uri="{BB962C8B-B14F-4D97-AF65-F5344CB8AC3E}">
        <p14:creationId xmlns:p14="http://schemas.microsoft.com/office/powerpoint/2010/main" val="19757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98491" y="1192200"/>
            <a:ext cx="10714176" cy="3837000"/>
          </a:xfrm>
        </p:spPr>
        <p:txBody>
          <a:bodyPr>
            <a:noAutofit/>
          </a:bodyPr>
          <a:lstStyle/>
          <a:p>
            <a:pPr marL="380990" indent="-380990" algn="just">
              <a:spcBef>
                <a:spcPct val="0"/>
              </a:spcBef>
            </a:pPr>
            <a:r>
              <a:rPr lang="pt-BR" altLang="pt-BR" sz="2400" u="sng" dirty="0">
                <a:solidFill>
                  <a:srgbClr val="000000"/>
                </a:solidFill>
              </a:rPr>
              <a:t>Tribunal:</a:t>
            </a:r>
          </a:p>
          <a:p>
            <a:pPr algn="just">
              <a:spcBef>
                <a:spcPct val="0"/>
              </a:spcBef>
            </a:pPr>
            <a:endParaRPr lang="pt-BR" altLang="pt-BR" sz="2400" dirty="0">
              <a:solidFill>
                <a:srgbClr val="000000"/>
              </a:solidFill>
            </a:endParaRPr>
          </a:p>
          <a:p>
            <a:pPr marL="380990" indent="-380990" algn="just">
              <a:spcBef>
                <a:spcPct val="0"/>
              </a:spcBef>
              <a:buFontTx/>
              <a:buChar char="-"/>
            </a:pPr>
            <a:r>
              <a:rPr lang="pt-BR" altLang="pt-BR" sz="2400" dirty="0">
                <a:solidFill>
                  <a:srgbClr val="000000"/>
                </a:solidFill>
              </a:rPr>
              <a:t>Decisão monocrática: </a:t>
            </a:r>
          </a:p>
          <a:p>
            <a:pPr marL="0" indent="0" algn="just">
              <a:spcBef>
                <a:spcPct val="0"/>
              </a:spcBef>
              <a:buNone/>
            </a:pPr>
            <a:r>
              <a:rPr lang="pt-BR" altLang="pt-BR" sz="2400" dirty="0">
                <a:solidFill>
                  <a:srgbClr val="000000"/>
                </a:solidFill>
              </a:rPr>
              <a:t>(i) </a:t>
            </a:r>
            <a:r>
              <a:rPr lang="pt-BR" altLang="pt-BR" sz="2400" i="1" dirty="0">
                <a:solidFill>
                  <a:srgbClr val="000000"/>
                </a:solidFill>
              </a:rPr>
              <a:t>agravo</a:t>
            </a:r>
            <a:r>
              <a:rPr lang="pt-BR" altLang="pt-BR" sz="2400" dirty="0">
                <a:solidFill>
                  <a:srgbClr val="000000"/>
                </a:solidFill>
              </a:rPr>
              <a:t> </a:t>
            </a:r>
            <a:r>
              <a:rPr lang="pt-BR" altLang="pt-BR" sz="2400" i="1" dirty="0">
                <a:solidFill>
                  <a:srgbClr val="000000"/>
                </a:solidFill>
              </a:rPr>
              <a:t>interno </a:t>
            </a:r>
            <a:r>
              <a:rPr lang="pt-BR" altLang="pt-BR" sz="2400" dirty="0">
                <a:solidFill>
                  <a:srgbClr val="000000"/>
                </a:solidFill>
              </a:rPr>
              <a:t>(CPC, 1021);</a:t>
            </a:r>
          </a:p>
          <a:p>
            <a:pPr marL="0" indent="0" algn="just">
              <a:spcBef>
                <a:spcPct val="0"/>
              </a:spcBef>
              <a:buNone/>
            </a:pPr>
            <a:r>
              <a:rPr lang="pt-BR" altLang="pt-BR" sz="2400" dirty="0">
                <a:solidFill>
                  <a:srgbClr val="000000"/>
                </a:solidFill>
              </a:rPr>
              <a:t>(ii) </a:t>
            </a:r>
            <a:r>
              <a:rPr lang="pt-BR" altLang="pt-BR" sz="2400" i="1" dirty="0">
                <a:solidFill>
                  <a:srgbClr val="000000"/>
                </a:solidFill>
              </a:rPr>
              <a:t>agravo em REsp ou RE</a:t>
            </a:r>
            <a:r>
              <a:rPr lang="pt-BR" altLang="pt-BR" sz="2400" dirty="0">
                <a:solidFill>
                  <a:srgbClr val="000000"/>
                </a:solidFill>
              </a:rPr>
              <a:t> (da decisão que não admite esses recursos – CPC, 1042);</a:t>
            </a:r>
          </a:p>
          <a:p>
            <a:pPr marL="380990" indent="-380990" algn="just">
              <a:spcBef>
                <a:spcPct val="0"/>
              </a:spcBef>
              <a:buFontTx/>
              <a:buChar char="-"/>
            </a:pPr>
            <a:endParaRPr lang="pt-BR" altLang="pt-BR" sz="2400" dirty="0">
              <a:solidFill>
                <a:srgbClr val="000000"/>
              </a:solidFill>
            </a:endParaRPr>
          </a:p>
          <a:p>
            <a:pPr marL="380990" indent="-380990" algn="just">
              <a:spcBef>
                <a:spcPct val="0"/>
              </a:spcBef>
              <a:buFontTx/>
              <a:buChar char="-"/>
            </a:pPr>
            <a:r>
              <a:rPr lang="pt-BR" altLang="pt-BR" sz="2400" dirty="0">
                <a:solidFill>
                  <a:srgbClr val="000000"/>
                </a:solidFill>
              </a:rPr>
              <a:t>Acórdão: </a:t>
            </a:r>
          </a:p>
          <a:p>
            <a:pPr marL="0" indent="0" algn="just">
              <a:spcBef>
                <a:spcPct val="0"/>
              </a:spcBef>
              <a:buNone/>
            </a:pPr>
            <a:r>
              <a:rPr lang="pt-BR" altLang="pt-BR" sz="2400" i="1" dirty="0">
                <a:solidFill>
                  <a:srgbClr val="000000"/>
                </a:solidFill>
              </a:rPr>
              <a:t>os demais recursos</a:t>
            </a:r>
            <a:r>
              <a:rPr lang="pt-BR" altLang="pt-BR" sz="2400" dirty="0">
                <a:solidFill>
                  <a:srgbClr val="000000"/>
                </a:solidFill>
              </a:rPr>
              <a:t> (REsp, RE, ROC, divergência).</a:t>
            </a:r>
          </a:p>
          <a:p>
            <a:pPr marL="380990" indent="-380990" algn="just">
              <a:spcBef>
                <a:spcPct val="0"/>
              </a:spcBef>
              <a:buFontTx/>
              <a:buChar char="-"/>
            </a:pPr>
            <a:endParaRPr lang="pt-BR" altLang="pt-BR" sz="2400" dirty="0">
              <a:solidFill>
                <a:srgbClr val="000000"/>
              </a:solidFill>
            </a:endParaRPr>
          </a:p>
          <a:p>
            <a:pPr marL="380990" indent="-380990" algn="just">
              <a:spcBef>
                <a:spcPct val="0"/>
              </a:spcBef>
            </a:pPr>
            <a:r>
              <a:rPr lang="pt-BR" altLang="pt-BR" sz="2400" u="sng" dirty="0">
                <a:solidFill>
                  <a:srgbClr val="000000"/>
                </a:solidFill>
              </a:rPr>
              <a:t>Todas as decisões</a:t>
            </a:r>
            <a:r>
              <a:rPr lang="pt-BR" altLang="pt-BR" sz="2400" dirty="0">
                <a:solidFill>
                  <a:srgbClr val="000000"/>
                </a:solidFill>
              </a:rPr>
              <a:t>: </a:t>
            </a:r>
          </a:p>
          <a:p>
            <a:pPr marL="0" indent="0" algn="just">
              <a:spcBef>
                <a:spcPct val="0"/>
              </a:spcBef>
              <a:buNone/>
            </a:pPr>
            <a:r>
              <a:rPr lang="pt-BR" altLang="pt-BR" sz="2400" i="1" dirty="0">
                <a:solidFill>
                  <a:srgbClr val="000000"/>
                </a:solidFill>
              </a:rPr>
              <a:t>embargos de declaração</a:t>
            </a:r>
            <a:r>
              <a:rPr lang="pt-BR" altLang="pt-BR" sz="2400" dirty="0">
                <a:solidFill>
                  <a:srgbClr val="000000"/>
                </a:solidFill>
              </a:rPr>
              <a:t> (CPC, 1022)</a:t>
            </a: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Cabimento</a:t>
            </a:r>
            <a:r>
              <a:rPr lang="pt-BR" sz="2667" dirty="0"/>
              <a:t> dos Recursos</a:t>
            </a:r>
          </a:p>
        </p:txBody>
      </p:sp>
    </p:spTree>
    <p:extLst>
      <p:ext uri="{BB962C8B-B14F-4D97-AF65-F5344CB8AC3E}">
        <p14:creationId xmlns:p14="http://schemas.microsoft.com/office/powerpoint/2010/main" val="334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3B177934-E07E-4E5E-A981-54C2253E3E6E}"/>
              </a:ext>
            </a:extLst>
          </p:cNvPr>
          <p:cNvSpPr txBox="1">
            <a:spLocks/>
          </p:cNvSpPr>
          <p:nvPr/>
        </p:nvSpPr>
        <p:spPr>
          <a:xfrm>
            <a:off x="593920" y="106870"/>
            <a:ext cx="10292315" cy="864781"/>
          </a:xfrm>
          <a:prstGeom prst="rect">
            <a:avLst/>
          </a:prstGeo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0" tIns="0" rIns="0" bIns="0" rtlCol="0" anchor="ctr">
            <a:normAutofit fontScale="97500"/>
          </a:bodyPr>
          <a:lstStyle>
            <a:lvl1pPr algn="l" defTabSz="457200" rtl="0" eaLnBrk="0" fontAlgn="base" hangingPunct="0">
              <a:spcBef>
                <a:spcPct val="0"/>
              </a:spcBef>
              <a:spcAft>
                <a:spcPct val="0"/>
              </a:spcAft>
              <a:defRPr sz="2800" b="1" cap="none" spc="0">
                <a:ln>
                  <a:noFill/>
                </a:ln>
                <a:solidFill>
                  <a:srgbClr val="360076"/>
                </a:solidFill>
                <a:effectLst/>
                <a:latin typeface="Calibri" panose="020F0502020204030204" pitchFamily="34" charset="0"/>
                <a:ea typeface="+mj-ea"/>
                <a:cs typeface="Calibri" panose="020F0502020204030204" pitchFamily="34" charset="0"/>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defTabSz="609585">
              <a:defRPr/>
            </a:pPr>
            <a:r>
              <a:rPr lang="pt-BR" sz="3733" dirty="0">
                <a:ea typeface="ＭＳ Ｐゴシック" charset="0"/>
                <a:cs typeface="Lato Black" charset="0"/>
              </a:rPr>
              <a:t>Cabimento dos Recursos</a:t>
            </a:r>
            <a:endParaRPr lang="pt-BR" sz="3733" dirty="0">
              <a:ea typeface="ＭＳ Ｐゴシック"/>
            </a:endParaRPr>
          </a:p>
        </p:txBody>
      </p:sp>
      <p:grpSp>
        <p:nvGrpSpPr>
          <p:cNvPr id="4" name="Agrupar 3">
            <a:extLst>
              <a:ext uri="{FF2B5EF4-FFF2-40B4-BE49-F238E27FC236}">
                <a16:creationId xmlns:a16="http://schemas.microsoft.com/office/drawing/2014/main" id="{9BF4144F-7581-4C88-9910-4280DFAB0781}"/>
              </a:ext>
            </a:extLst>
          </p:cNvPr>
          <p:cNvGrpSpPr/>
          <p:nvPr/>
        </p:nvGrpSpPr>
        <p:grpSpPr>
          <a:xfrm>
            <a:off x="670195" y="1142712"/>
            <a:ext cx="10731795" cy="3932299"/>
            <a:chOff x="542257" y="1376039"/>
            <a:chExt cx="8048846" cy="2849525"/>
          </a:xfrm>
        </p:grpSpPr>
        <p:sp>
          <p:nvSpPr>
            <p:cNvPr id="2" name="Retângulo 1">
              <a:extLst>
                <a:ext uri="{FF2B5EF4-FFF2-40B4-BE49-F238E27FC236}">
                  <a16:creationId xmlns:a16="http://schemas.microsoft.com/office/drawing/2014/main" id="{11487607-0D78-44E1-8082-3CFF0F7BC451}"/>
                </a:ext>
              </a:extLst>
            </p:cNvPr>
            <p:cNvSpPr/>
            <p:nvPr/>
          </p:nvSpPr>
          <p:spPr bwMode="auto">
            <a:xfrm>
              <a:off x="542257" y="1376039"/>
              <a:ext cx="8048846" cy="2849525"/>
            </a:xfrm>
            <a:prstGeom prst="rect">
              <a:avLst/>
            </a:prstGeom>
            <a:solidFill>
              <a:srgbClr val="D1D3D4"/>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marL="609585" defTabSz="1219170" fontAlgn="base" hangingPunct="0">
                <a:spcBef>
                  <a:spcPct val="0"/>
                </a:spcBef>
                <a:spcAft>
                  <a:spcPct val="0"/>
                </a:spcAft>
                <a:defRPr/>
              </a:pPr>
              <a:endParaRPr lang="pt-BR" sz="2400">
                <a:solidFill>
                  <a:srgbClr val="000000"/>
                </a:solidFill>
                <a:latin typeface="Calibri" charset="0"/>
                <a:ea typeface="ＭＳ Ｐゴシック" charset="0"/>
                <a:cs typeface="Calibri" charset="0"/>
                <a:sym typeface="Calibri" charset="0"/>
              </a:endParaRPr>
            </a:p>
          </p:txBody>
        </p:sp>
        <p:sp>
          <p:nvSpPr>
            <p:cNvPr id="5" name="Retângulo 4">
              <a:extLst>
                <a:ext uri="{FF2B5EF4-FFF2-40B4-BE49-F238E27FC236}">
                  <a16:creationId xmlns:a16="http://schemas.microsoft.com/office/drawing/2014/main" id="{D818A6A0-CC3D-4B49-880E-DF8E2D41C3F2}"/>
                </a:ext>
              </a:extLst>
            </p:cNvPr>
            <p:cNvSpPr/>
            <p:nvPr/>
          </p:nvSpPr>
          <p:spPr bwMode="auto">
            <a:xfrm>
              <a:off x="542258" y="1472402"/>
              <a:ext cx="7972711" cy="2664297"/>
            </a:xfrm>
            <a:prstGeom prst="rect">
              <a:avLst/>
            </a:prstGeom>
            <a:no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marL="609585" defTabSz="1219170" fontAlgn="base" hangingPunct="0">
                <a:spcBef>
                  <a:spcPct val="0"/>
                </a:spcBef>
                <a:spcAft>
                  <a:spcPct val="0"/>
                </a:spcAft>
                <a:defRPr/>
              </a:pPr>
              <a:endParaRPr lang="pt-BR" sz="2400">
                <a:solidFill>
                  <a:srgbClr val="000000"/>
                </a:solidFill>
                <a:latin typeface="Calibri" charset="0"/>
                <a:ea typeface="ＭＳ Ｐゴシック" charset="0"/>
                <a:cs typeface="Calibri" charset="0"/>
                <a:sym typeface="Calibri" charset="0"/>
              </a:endParaRPr>
            </a:p>
          </p:txBody>
        </p:sp>
      </p:grpSp>
      <p:cxnSp>
        <p:nvCxnSpPr>
          <p:cNvPr id="7" name="Conector reto 6">
            <a:extLst>
              <a:ext uri="{FF2B5EF4-FFF2-40B4-BE49-F238E27FC236}">
                <a16:creationId xmlns:a16="http://schemas.microsoft.com/office/drawing/2014/main" id="{5AF37162-811A-44A6-884D-7054DAB6E3CB}"/>
              </a:ext>
            </a:extLst>
          </p:cNvPr>
          <p:cNvCxnSpPr/>
          <p:nvPr/>
        </p:nvCxnSpPr>
        <p:spPr bwMode="auto">
          <a:xfrm>
            <a:off x="670201" y="1865073"/>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sp>
        <p:nvSpPr>
          <p:cNvPr id="8" name="Retângulo 7">
            <a:extLst>
              <a:ext uri="{FF2B5EF4-FFF2-40B4-BE49-F238E27FC236}">
                <a16:creationId xmlns:a16="http://schemas.microsoft.com/office/drawing/2014/main" id="{A590E156-3A4F-4B4C-8F05-165901D47B8E}"/>
              </a:ext>
            </a:extLst>
          </p:cNvPr>
          <p:cNvSpPr/>
          <p:nvPr/>
        </p:nvSpPr>
        <p:spPr>
          <a:xfrm>
            <a:off x="2015199" y="1334560"/>
            <a:ext cx="2186817" cy="461665"/>
          </a:xfrm>
          <a:prstGeom prst="rect">
            <a:avLst/>
          </a:prstGeom>
        </p:spPr>
        <p:txBody>
          <a:bodyPr wrap="none">
            <a:spAutoFit/>
          </a:bodyPr>
          <a:lstStyle/>
          <a:p>
            <a:pPr algn="ctr" defTabSz="609515">
              <a:defRPr/>
            </a:pPr>
            <a:r>
              <a:rPr lang="pt-BR" sz="2400" b="1" dirty="0">
                <a:solidFill>
                  <a:srgbClr val="800080"/>
                </a:solidFill>
                <a:latin typeface="Calibri" pitchFamily="34" charset="0"/>
                <a:ea typeface="ＭＳ Ｐゴシック"/>
                <a:cs typeface="Helvetica"/>
              </a:rPr>
              <a:t>Decisão Judicial</a:t>
            </a:r>
          </a:p>
        </p:txBody>
      </p:sp>
      <p:cxnSp>
        <p:nvCxnSpPr>
          <p:cNvPr id="11" name="Conector reto 10">
            <a:extLst>
              <a:ext uri="{FF2B5EF4-FFF2-40B4-BE49-F238E27FC236}">
                <a16:creationId xmlns:a16="http://schemas.microsoft.com/office/drawing/2014/main" id="{E0203062-A6AF-4FFA-B72B-8B0E5257F89D}"/>
              </a:ext>
            </a:extLst>
          </p:cNvPr>
          <p:cNvCxnSpPr>
            <a:cxnSpLocks/>
          </p:cNvCxnSpPr>
          <p:nvPr/>
        </p:nvCxnSpPr>
        <p:spPr bwMode="auto">
          <a:xfrm>
            <a:off x="5816357" y="1276157"/>
            <a:ext cx="0" cy="3665412"/>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sp>
        <p:nvSpPr>
          <p:cNvPr id="15" name="Retângulo 14">
            <a:extLst>
              <a:ext uri="{FF2B5EF4-FFF2-40B4-BE49-F238E27FC236}">
                <a16:creationId xmlns:a16="http://schemas.microsoft.com/office/drawing/2014/main" id="{A2047CBC-9F9A-4A06-BBD8-B6074E4D96AC}"/>
              </a:ext>
            </a:extLst>
          </p:cNvPr>
          <p:cNvSpPr/>
          <p:nvPr/>
        </p:nvSpPr>
        <p:spPr>
          <a:xfrm>
            <a:off x="7628692" y="1313828"/>
            <a:ext cx="2194896" cy="461665"/>
          </a:xfrm>
          <a:prstGeom prst="rect">
            <a:avLst/>
          </a:prstGeom>
        </p:spPr>
        <p:txBody>
          <a:bodyPr wrap="none">
            <a:spAutoFit/>
          </a:bodyPr>
          <a:lstStyle/>
          <a:p>
            <a:pPr algn="ctr" defTabSz="609515">
              <a:defRPr/>
            </a:pPr>
            <a:r>
              <a:rPr lang="pt-BR" sz="2400" b="1" dirty="0">
                <a:solidFill>
                  <a:srgbClr val="800080"/>
                </a:solidFill>
                <a:latin typeface="Calibri" pitchFamily="34" charset="0"/>
                <a:ea typeface="ＭＳ Ｐゴシック"/>
                <a:cs typeface="Helvetica"/>
              </a:rPr>
              <a:t>Recurso Cabível</a:t>
            </a:r>
          </a:p>
        </p:txBody>
      </p:sp>
      <p:cxnSp>
        <p:nvCxnSpPr>
          <p:cNvPr id="16" name="Conector reto 15">
            <a:extLst>
              <a:ext uri="{FF2B5EF4-FFF2-40B4-BE49-F238E27FC236}">
                <a16:creationId xmlns:a16="http://schemas.microsoft.com/office/drawing/2014/main" id="{6289278F-ADFB-4456-BA94-FD3E8C367E56}"/>
              </a:ext>
            </a:extLst>
          </p:cNvPr>
          <p:cNvCxnSpPr/>
          <p:nvPr/>
        </p:nvCxnSpPr>
        <p:spPr bwMode="auto">
          <a:xfrm>
            <a:off x="670201" y="2444853"/>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7" name="Conector reto 16">
            <a:extLst>
              <a:ext uri="{FF2B5EF4-FFF2-40B4-BE49-F238E27FC236}">
                <a16:creationId xmlns:a16="http://schemas.microsoft.com/office/drawing/2014/main" id="{A3696861-5521-4E13-B9FF-AC31D9698BAA}"/>
              </a:ext>
            </a:extLst>
          </p:cNvPr>
          <p:cNvCxnSpPr/>
          <p:nvPr/>
        </p:nvCxnSpPr>
        <p:spPr bwMode="auto">
          <a:xfrm>
            <a:off x="670199" y="3056589"/>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8" name="Conector reto 17">
            <a:extLst>
              <a:ext uri="{FF2B5EF4-FFF2-40B4-BE49-F238E27FC236}">
                <a16:creationId xmlns:a16="http://schemas.microsoft.com/office/drawing/2014/main" id="{22063A0A-BFB9-4D53-97D1-A78C6625F6FF}"/>
              </a:ext>
            </a:extLst>
          </p:cNvPr>
          <p:cNvCxnSpPr/>
          <p:nvPr/>
        </p:nvCxnSpPr>
        <p:spPr bwMode="auto">
          <a:xfrm>
            <a:off x="670198" y="3636371"/>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19" name="Conector reto 18">
            <a:extLst>
              <a:ext uri="{FF2B5EF4-FFF2-40B4-BE49-F238E27FC236}">
                <a16:creationId xmlns:a16="http://schemas.microsoft.com/office/drawing/2014/main" id="{FD697F15-CA85-4878-B2BD-39F7E33CA6F2}"/>
              </a:ext>
            </a:extLst>
          </p:cNvPr>
          <p:cNvCxnSpPr/>
          <p:nvPr/>
        </p:nvCxnSpPr>
        <p:spPr bwMode="auto">
          <a:xfrm>
            <a:off x="689101" y="4175065"/>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sp>
        <p:nvSpPr>
          <p:cNvPr id="21" name="Retângulo 20">
            <a:extLst>
              <a:ext uri="{FF2B5EF4-FFF2-40B4-BE49-F238E27FC236}">
                <a16:creationId xmlns:a16="http://schemas.microsoft.com/office/drawing/2014/main" id="{85FED5CB-5413-416F-9510-2ED7C63F2A84}"/>
              </a:ext>
            </a:extLst>
          </p:cNvPr>
          <p:cNvSpPr/>
          <p:nvPr/>
        </p:nvSpPr>
        <p:spPr>
          <a:xfrm>
            <a:off x="2593061" y="1954287"/>
            <a:ext cx="1201226"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Sentença</a:t>
            </a:r>
          </a:p>
        </p:txBody>
      </p:sp>
      <p:sp>
        <p:nvSpPr>
          <p:cNvPr id="22" name="Retângulo 21">
            <a:extLst>
              <a:ext uri="{FF2B5EF4-FFF2-40B4-BE49-F238E27FC236}">
                <a16:creationId xmlns:a16="http://schemas.microsoft.com/office/drawing/2014/main" id="{CCDC81D3-A218-4FA5-BEBE-F0EB0D93FC3A}"/>
              </a:ext>
            </a:extLst>
          </p:cNvPr>
          <p:cNvSpPr/>
          <p:nvPr/>
        </p:nvSpPr>
        <p:spPr>
          <a:xfrm>
            <a:off x="1881548" y="2534065"/>
            <a:ext cx="2624245"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Decisão interlocutória</a:t>
            </a:r>
          </a:p>
        </p:txBody>
      </p:sp>
      <p:sp>
        <p:nvSpPr>
          <p:cNvPr id="23" name="Retângulo 22">
            <a:extLst>
              <a:ext uri="{FF2B5EF4-FFF2-40B4-BE49-F238E27FC236}">
                <a16:creationId xmlns:a16="http://schemas.microsoft.com/office/drawing/2014/main" id="{7835D679-D958-4D31-A62F-85017436A4B4}"/>
              </a:ext>
            </a:extLst>
          </p:cNvPr>
          <p:cNvSpPr/>
          <p:nvPr/>
        </p:nvSpPr>
        <p:spPr>
          <a:xfrm>
            <a:off x="2555520" y="3128685"/>
            <a:ext cx="1276310"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Despacho</a:t>
            </a:r>
          </a:p>
        </p:txBody>
      </p:sp>
      <p:sp>
        <p:nvSpPr>
          <p:cNvPr id="24" name="Retângulo 23">
            <a:extLst>
              <a:ext uri="{FF2B5EF4-FFF2-40B4-BE49-F238E27FC236}">
                <a16:creationId xmlns:a16="http://schemas.microsoft.com/office/drawing/2014/main" id="{AF1C9AFE-EA3F-4C23-B185-442F9DA128EF}"/>
              </a:ext>
            </a:extLst>
          </p:cNvPr>
          <p:cNvSpPr/>
          <p:nvPr/>
        </p:nvSpPr>
        <p:spPr>
          <a:xfrm>
            <a:off x="1940615" y="3708467"/>
            <a:ext cx="2495427"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Decisão monocrática</a:t>
            </a:r>
          </a:p>
        </p:txBody>
      </p:sp>
      <p:sp>
        <p:nvSpPr>
          <p:cNvPr id="25" name="Retângulo 24">
            <a:extLst>
              <a:ext uri="{FF2B5EF4-FFF2-40B4-BE49-F238E27FC236}">
                <a16:creationId xmlns:a16="http://schemas.microsoft.com/office/drawing/2014/main" id="{E133651C-5CBB-4D6E-824C-72464F385812}"/>
              </a:ext>
            </a:extLst>
          </p:cNvPr>
          <p:cNvSpPr/>
          <p:nvPr/>
        </p:nvSpPr>
        <p:spPr>
          <a:xfrm>
            <a:off x="2632501" y="4274076"/>
            <a:ext cx="1111651"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Acórdão</a:t>
            </a:r>
          </a:p>
        </p:txBody>
      </p:sp>
      <p:sp>
        <p:nvSpPr>
          <p:cNvPr id="26" name="Retângulo 25">
            <a:extLst>
              <a:ext uri="{FF2B5EF4-FFF2-40B4-BE49-F238E27FC236}">
                <a16:creationId xmlns:a16="http://schemas.microsoft.com/office/drawing/2014/main" id="{A5D088D9-A196-43BD-A3B9-072AD1ECE104}"/>
              </a:ext>
            </a:extLst>
          </p:cNvPr>
          <p:cNvSpPr/>
          <p:nvPr/>
        </p:nvSpPr>
        <p:spPr>
          <a:xfrm>
            <a:off x="8138132" y="1949229"/>
            <a:ext cx="1206741"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Apelação</a:t>
            </a:r>
          </a:p>
        </p:txBody>
      </p:sp>
      <p:sp>
        <p:nvSpPr>
          <p:cNvPr id="27" name="Retângulo 26">
            <a:extLst>
              <a:ext uri="{FF2B5EF4-FFF2-40B4-BE49-F238E27FC236}">
                <a16:creationId xmlns:a16="http://schemas.microsoft.com/office/drawing/2014/main" id="{4ED7C8DA-D1C9-4449-A8D0-5EB5691ABCBF}"/>
              </a:ext>
            </a:extLst>
          </p:cNvPr>
          <p:cNvSpPr/>
          <p:nvPr/>
        </p:nvSpPr>
        <p:spPr>
          <a:xfrm>
            <a:off x="7377280" y="2478807"/>
            <a:ext cx="2728439"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Agravo de instrumento</a:t>
            </a:r>
          </a:p>
        </p:txBody>
      </p:sp>
      <p:sp>
        <p:nvSpPr>
          <p:cNvPr id="28" name="Retângulo 27">
            <a:extLst>
              <a:ext uri="{FF2B5EF4-FFF2-40B4-BE49-F238E27FC236}">
                <a16:creationId xmlns:a16="http://schemas.microsoft.com/office/drawing/2014/main" id="{8D78640A-0B21-444C-BEFF-05A1FE5D7402}"/>
              </a:ext>
            </a:extLst>
          </p:cNvPr>
          <p:cNvSpPr/>
          <p:nvPr/>
        </p:nvSpPr>
        <p:spPr>
          <a:xfrm>
            <a:off x="8039485" y="3073428"/>
            <a:ext cx="1404038"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Irrecorrível</a:t>
            </a:r>
          </a:p>
        </p:txBody>
      </p:sp>
      <p:sp>
        <p:nvSpPr>
          <p:cNvPr id="29" name="Retângulo 28">
            <a:extLst>
              <a:ext uri="{FF2B5EF4-FFF2-40B4-BE49-F238E27FC236}">
                <a16:creationId xmlns:a16="http://schemas.microsoft.com/office/drawing/2014/main" id="{01DDFBE6-98F9-4204-9015-8435FE297162}"/>
              </a:ext>
            </a:extLst>
          </p:cNvPr>
          <p:cNvSpPr/>
          <p:nvPr/>
        </p:nvSpPr>
        <p:spPr>
          <a:xfrm>
            <a:off x="7009852" y="3653209"/>
            <a:ext cx="3452612" cy="420564"/>
          </a:xfrm>
          <a:prstGeom prst="rect">
            <a:avLst/>
          </a:prstGeom>
        </p:spPr>
        <p:txBody>
          <a:bodyPr wrap="none">
            <a:spAutoFit/>
          </a:bodyPr>
          <a:lstStyle/>
          <a:p>
            <a:pPr algn="ctr" defTabSz="609515">
              <a:defRPr/>
            </a:pPr>
            <a:r>
              <a:rPr lang="pt-BR" sz="2133" dirty="0">
                <a:solidFill>
                  <a:srgbClr val="000000"/>
                </a:solidFill>
                <a:latin typeface="Calibri" pitchFamily="34" charset="0"/>
                <a:ea typeface="ＭＳ Ｐゴシック"/>
                <a:cs typeface="Helvetica"/>
              </a:rPr>
              <a:t>Agravo interno / </a:t>
            </a:r>
            <a:r>
              <a:rPr lang="pt-BR" sz="2133" dirty="0" err="1">
                <a:solidFill>
                  <a:srgbClr val="000000"/>
                </a:solidFill>
                <a:latin typeface="Calibri" pitchFamily="34" charset="0"/>
                <a:ea typeface="ＭＳ Ｐゴシック"/>
                <a:cs typeface="Helvetica"/>
              </a:rPr>
              <a:t>AREsp</a:t>
            </a:r>
            <a:r>
              <a:rPr lang="pt-BR" sz="2133" dirty="0">
                <a:solidFill>
                  <a:srgbClr val="000000"/>
                </a:solidFill>
                <a:latin typeface="Calibri" pitchFamily="34" charset="0"/>
                <a:ea typeface="ＭＳ Ｐゴシック"/>
                <a:cs typeface="Helvetica"/>
              </a:rPr>
              <a:t> e ARE</a:t>
            </a:r>
          </a:p>
        </p:txBody>
      </p:sp>
      <p:sp>
        <p:nvSpPr>
          <p:cNvPr id="30" name="Retângulo 29">
            <a:extLst>
              <a:ext uri="{FF2B5EF4-FFF2-40B4-BE49-F238E27FC236}">
                <a16:creationId xmlns:a16="http://schemas.microsoft.com/office/drawing/2014/main" id="{AC2C457D-932F-42B0-989D-CD37CC23A399}"/>
              </a:ext>
            </a:extLst>
          </p:cNvPr>
          <p:cNvSpPr/>
          <p:nvPr/>
        </p:nvSpPr>
        <p:spPr>
          <a:xfrm>
            <a:off x="6728282" y="4177520"/>
            <a:ext cx="4098577" cy="748795"/>
          </a:xfrm>
          <a:prstGeom prst="rect">
            <a:avLst/>
          </a:prstGeom>
        </p:spPr>
        <p:txBody>
          <a:bodyPr wrap="square">
            <a:spAutoFit/>
          </a:bodyPr>
          <a:lstStyle/>
          <a:p>
            <a:pPr algn="ctr" defTabSz="609515">
              <a:defRPr/>
            </a:pPr>
            <a:r>
              <a:rPr lang="pt-BR" sz="2133" dirty="0">
                <a:solidFill>
                  <a:srgbClr val="000000"/>
                </a:solidFill>
                <a:latin typeface="Calibri" pitchFamily="34" charset="0"/>
                <a:ea typeface="ＭＳ Ｐゴシック"/>
                <a:cs typeface="Helvetica"/>
              </a:rPr>
              <a:t>Demais recursos</a:t>
            </a:r>
          </a:p>
          <a:p>
            <a:pPr algn="ctr" defTabSz="609515">
              <a:defRPr/>
            </a:pPr>
            <a:r>
              <a:rPr lang="pt-BR" sz="2133" dirty="0">
                <a:solidFill>
                  <a:srgbClr val="000000"/>
                </a:solidFill>
                <a:latin typeface="Calibri" pitchFamily="34" charset="0"/>
                <a:ea typeface="ＭＳ Ｐゴシック"/>
                <a:cs typeface="Helvetica"/>
              </a:rPr>
              <a:t>(</a:t>
            </a:r>
            <a:r>
              <a:rPr lang="pt-BR" sz="2133" dirty="0" err="1">
                <a:solidFill>
                  <a:srgbClr val="000000"/>
                </a:solidFill>
                <a:latin typeface="Calibri" pitchFamily="34" charset="0"/>
                <a:ea typeface="ＭＳ Ｐゴシック"/>
                <a:cs typeface="Helvetica"/>
              </a:rPr>
              <a:t>REsp</a:t>
            </a:r>
            <a:r>
              <a:rPr lang="pt-BR" sz="2133" dirty="0">
                <a:solidFill>
                  <a:srgbClr val="000000"/>
                </a:solidFill>
                <a:latin typeface="Calibri" pitchFamily="34" charset="0"/>
                <a:ea typeface="ＭＳ Ｐゴシック"/>
                <a:cs typeface="Helvetica"/>
              </a:rPr>
              <a:t>, RE, ROC, Divergência)</a:t>
            </a:r>
          </a:p>
        </p:txBody>
      </p:sp>
      <p:cxnSp>
        <p:nvCxnSpPr>
          <p:cNvPr id="31" name="Conector reto 30">
            <a:extLst>
              <a:ext uri="{FF2B5EF4-FFF2-40B4-BE49-F238E27FC236}">
                <a16:creationId xmlns:a16="http://schemas.microsoft.com/office/drawing/2014/main" id="{BF1156FC-1D91-4982-AC43-37FB6F0BDA13}"/>
              </a:ext>
            </a:extLst>
          </p:cNvPr>
          <p:cNvCxnSpPr/>
          <p:nvPr/>
        </p:nvCxnSpPr>
        <p:spPr bwMode="auto">
          <a:xfrm>
            <a:off x="670198" y="4941569"/>
            <a:ext cx="10597119" cy="0"/>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cxnSp>
        <p:nvCxnSpPr>
          <p:cNvPr id="32" name="Conector reto 31">
            <a:extLst>
              <a:ext uri="{FF2B5EF4-FFF2-40B4-BE49-F238E27FC236}">
                <a16:creationId xmlns:a16="http://schemas.microsoft.com/office/drawing/2014/main" id="{D8E1C6F4-41B3-4148-BB37-FF7A83E1F9E5}"/>
              </a:ext>
            </a:extLst>
          </p:cNvPr>
          <p:cNvCxnSpPr>
            <a:cxnSpLocks/>
          </p:cNvCxnSpPr>
          <p:nvPr/>
        </p:nvCxnSpPr>
        <p:spPr bwMode="auto">
          <a:xfrm>
            <a:off x="689100" y="1276157"/>
            <a:ext cx="0" cy="3665412"/>
          </a:xfrm>
          <a:prstGeom prst="line">
            <a:avLst/>
          </a:prstGeom>
          <a:solidFill>
            <a:srgbClr val="FFFFFF"/>
          </a:solidFill>
          <a:ln w="25400" cap="flat" cmpd="sng" algn="ctr">
            <a:solidFill>
              <a:srgbClr val="454343"/>
            </a:solidFill>
            <a:prstDash val="solid"/>
            <a:round/>
            <a:headEnd type="none" w="med" len="med"/>
            <a:tailEnd type="none" w="med" len="med"/>
          </a:ln>
          <a:effectLst>
            <a:outerShdw blurRad="38100" dist="23000" dir="5400000" algn="ctr" rotWithShape="0">
              <a:srgbClr val="000000">
                <a:alpha val="34999"/>
              </a:srgbClr>
            </a:outerShdw>
          </a:effectLst>
        </p:spPr>
      </p:cxnSp>
      <p:sp>
        <p:nvSpPr>
          <p:cNvPr id="6" name="Retângulo 5">
            <a:extLst>
              <a:ext uri="{FF2B5EF4-FFF2-40B4-BE49-F238E27FC236}">
                <a16:creationId xmlns:a16="http://schemas.microsoft.com/office/drawing/2014/main" id="{EBD126E9-0CB9-411C-AA3B-10CD50736E68}"/>
              </a:ext>
            </a:extLst>
          </p:cNvPr>
          <p:cNvSpPr/>
          <p:nvPr/>
        </p:nvSpPr>
        <p:spPr>
          <a:xfrm>
            <a:off x="1019539" y="5600760"/>
            <a:ext cx="9866696" cy="420564"/>
          </a:xfrm>
          <a:prstGeom prst="rect">
            <a:avLst/>
          </a:prstGeom>
        </p:spPr>
        <p:txBody>
          <a:bodyPr wrap="square">
            <a:spAutoFit/>
          </a:bodyPr>
          <a:lstStyle/>
          <a:p>
            <a:pPr marL="228594" indent="-228594" defTabSz="609515">
              <a:buFont typeface="Arial" panose="020B0604020202020204" pitchFamily="34" charset="0"/>
              <a:buChar char="•"/>
              <a:defRPr/>
            </a:pPr>
            <a:r>
              <a:rPr lang="pt-BR" sz="2133" b="1" dirty="0">
                <a:solidFill>
                  <a:srgbClr val="800080"/>
                </a:solidFill>
                <a:latin typeface="Calibri" panose="020F0502020204030204" pitchFamily="34" charset="0"/>
                <a:ea typeface="Calibri" panose="020F0502020204030204" pitchFamily="34" charset="0"/>
                <a:cs typeface="Helvetica"/>
              </a:rPr>
              <a:t>cabível de qualquer ato judicial com carga decisória: embargos de declaração</a:t>
            </a:r>
            <a:endParaRPr lang="pt-BR" sz="2133" b="1" dirty="0">
              <a:solidFill>
                <a:srgbClr val="800080"/>
              </a:solidFill>
              <a:latin typeface="Helvetica"/>
              <a:ea typeface="ＭＳ Ｐゴシック"/>
              <a:cs typeface="Helvetica"/>
            </a:endParaRPr>
          </a:p>
        </p:txBody>
      </p:sp>
    </p:spTree>
    <p:extLst>
      <p:ext uri="{BB962C8B-B14F-4D97-AF65-F5344CB8AC3E}">
        <p14:creationId xmlns:p14="http://schemas.microsoft.com/office/powerpoint/2010/main" val="31608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1" grpId="0"/>
      <p:bldP spid="22" grpId="0"/>
      <p:bldP spid="23" grpId="0"/>
      <p:bldP spid="24" grpId="0"/>
      <p:bldP spid="25" grpId="0"/>
      <p:bldP spid="26" grpId="0"/>
      <p:bldP spid="27" grpId="0"/>
      <p:bldP spid="28" grpId="0"/>
      <p:bldP spid="29" grpId="0"/>
      <p:bldP spid="30"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443502" y="1426047"/>
            <a:ext cx="11159437" cy="5067220"/>
          </a:xfrm>
        </p:spPr>
        <p:txBody>
          <a:bodyPr>
            <a:noAutofit/>
          </a:bodyPr>
          <a:lstStyle/>
          <a:p>
            <a:pPr marL="0" indent="0">
              <a:spcBef>
                <a:spcPct val="0"/>
              </a:spcBef>
              <a:buNone/>
            </a:pPr>
            <a:r>
              <a:rPr lang="pt-BR" altLang="pt-BR" sz="2133" dirty="0">
                <a:solidFill>
                  <a:srgbClr val="000000"/>
                </a:solidFill>
              </a:rPr>
              <a:t>2 recursos existente no CPC73 foram excluídos: </a:t>
            </a:r>
            <a:r>
              <a:rPr lang="pt-BR" altLang="pt-BR" sz="2133" u="sng" dirty="0">
                <a:solidFill>
                  <a:srgbClr val="000000"/>
                </a:solidFill>
              </a:rPr>
              <a:t>agravo retido</a:t>
            </a:r>
            <a:r>
              <a:rPr lang="pt-BR" altLang="pt-BR" sz="2133" dirty="0">
                <a:solidFill>
                  <a:srgbClr val="000000"/>
                </a:solidFill>
              </a:rPr>
              <a:t> e </a:t>
            </a:r>
            <a:r>
              <a:rPr lang="pt-BR" altLang="pt-BR" sz="2133" u="sng" dirty="0">
                <a:solidFill>
                  <a:srgbClr val="000000"/>
                </a:solidFill>
              </a:rPr>
              <a:t>embargos infringentes</a:t>
            </a:r>
          </a:p>
          <a:p>
            <a:pPr>
              <a:spcBef>
                <a:spcPct val="0"/>
              </a:spcBef>
            </a:pPr>
            <a:endParaRPr lang="pt-BR" altLang="pt-BR" sz="2133" u="sng" dirty="0">
              <a:solidFill>
                <a:srgbClr val="000000"/>
              </a:solidFill>
            </a:endParaRPr>
          </a:p>
          <a:p>
            <a:pPr>
              <a:spcBef>
                <a:spcPct val="0"/>
              </a:spcBef>
            </a:pPr>
            <a:endParaRPr lang="pt-BR" altLang="pt-BR" sz="1200" dirty="0">
              <a:solidFill>
                <a:srgbClr val="000000"/>
              </a:solidFill>
            </a:endParaRPr>
          </a:p>
          <a:p>
            <a:pPr marL="0" indent="0">
              <a:spcBef>
                <a:spcPct val="0"/>
              </a:spcBef>
              <a:buNone/>
            </a:pPr>
            <a:r>
              <a:rPr lang="pt-BR" altLang="pt-BR" sz="2133" dirty="0">
                <a:solidFill>
                  <a:srgbClr val="000000"/>
                </a:solidFill>
              </a:rPr>
              <a:t>Em lugar desses recursos:</a:t>
            </a:r>
          </a:p>
          <a:p>
            <a:pPr>
              <a:spcBef>
                <a:spcPct val="0"/>
              </a:spcBef>
            </a:pPr>
            <a:endParaRPr lang="pt-BR" altLang="pt-BR" sz="1200" dirty="0">
              <a:solidFill>
                <a:srgbClr val="000000"/>
              </a:solidFill>
            </a:endParaRPr>
          </a:p>
          <a:p>
            <a:pPr algn="just">
              <a:spcBef>
                <a:spcPct val="0"/>
              </a:spcBef>
            </a:pPr>
            <a:r>
              <a:rPr lang="pt-BR" altLang="pt-BR" sz="2133" i="1" dirty="0">
                <a:solidFill>
                  <a:srgbClr val="000000"/>
                </a:solidFill>
              </a:rPr>
              <a:t>Art. 1.009, § 1º As </a:t>
            </a:r>
            <a:r>
              <a:rPr lang="pt-BR" altLang="pt-BR" sz="2133" i="1" u="sng" dirty="0">
                <a:solidFill>
                  <a:srgbClr val="000000"/>
                </a:solidFill>
              </a:rPr>
              <a:t>questões resolvidas na fase de conhecimento</a:t>
            </a:r>
            <a:r>
              <a:rPr lang="pt-BR" altLang="pt-BR" sz="2133" i="1" dirty="0">
                <a:solidFill>
                  <a:srgbClr val="000000"/>
                </a:solidFill>
              </a:rPr>
              <a:t>, se a decisão a seu respeito não comportar agravo de instrumento, </a:t>
            </a:r>
            <a:r>
              <a:rPr lang="pt-BR" altLang="pt-BR" sz="2133" i="1" u="sng" dirty="0">
                <a:solidFill>
                  <a:srgbClr val="000000"/>
                </a:solidFill>
              </a:rPr>
              <a:t>não são cobertas pela preclusão</a:t>
            </a:r>
            <a:r>
              <a:rPr lang="pt-BR" altLang="pt-BR" sz="2133" i="1" dirty="0">
                <a:solidFill>
                  <a:srgbClr val="000000"/>
                </a:solidFill>
              </a:rPr>
              <a:t> e devem ser </a:t>
            </a:r>
            <a:r>
              <a:rPr lang="pt-BR" altLang="pt-BR" sz="2133" i="1" u="sng" dirty="0">
                <a:solidFill>
                  <a:srgbClr val="000000"/>
                </a:solidFill>
              </a:rPr>
              <a:t>suscitadas em preliminar de apelação</a:t>
            </a:r>
            <a:r>
              <a:rPr lang="pt-BR" altLang="pt-BR" sz="2133" i="1" dirty="0">
                <a:solidFill>
                  <a:srgbClr val="000000"/>
                </a:solidFill>
              </a:rPr>
              <a:t>, eventualmente interposta contra a decisão final, ou nas contrarrazões.</a:t>
            </a:r>
          </a:p>
          <a:p>
            <a:pPr>
              <a:spcBef>
                <a:spcPct val="0"/>
              </a:spcBef>
            </a:pPr>
            <a:endParaRPr lang="pt-BR" altLang="pt-BR" sz="1200" dirty="0">
              <a:solidFill>
                <a:srgbClr val="000000"/>
              </a:solidFill>
            </a:endParaRPr>
          </a:p>
          <a:p>
            <a:pPr>
              <a:spcBef>
                <a:spcPct val="0"/>
              </a:spcBef>
            </a:pPr>
            <a:endParaRPr lang="pt-BR" altLang="pt-BR" sz="1200" dirty="0">
              <a:solidFill>
                <a:srgbClr val="000000"/>
              </a:solidFill>
            </a:endParaRPr>
          </a:p>
          <a:p>
            <a:pPr algn="just">
              <a:spcBef>
                <a:spcPct val="0"/>
              </a:spcBef>
            </a:pPr>
            <a:r>
              <a:rPr lang="pt-BR" altLang="pt-BR" sz="2133" i="1" dirty="0">
                <a:solidFill>
                  <a:srgbClr val="000000"/>
                </a:solidFill>
              </a:rPr>
              <a:t>Art. 942.  Quando o </a:t>
            </a:r>
            <a:r>
              <a:rPr lang="pt-BR" altLang="pt-BR" sz="2133" i="1" u="sng" dirty="0">
                <a:solidFill>
                  <a:srgbClr val="000000"/>
                </a:solidFill>
              </a:rPr>
              <a:t>resultado da apelação for não unânime</a:t>
            </a:r>
            <a:r>
              <a:rPr lang="pt-BR" altLang="pt-BR" sz="2133" i="1" dirty="0">
                <a:solidFill>
                  <a:srgbClr val="000000"/>
                </a:solidFill>
              </a:rPr>
              <a:t>, o julgamento terá prosseguimento em sessão a ser designada com a </a:t>
            </a:r>
            <a:r>
              <a:rPr lang="pt-BR" altLang="pt-BR" sz="2133" i="1" u="sng" dirty="0">
                <a:solidFill>
                  <a:srgbClr val="000000"/>
                </a:solidFill>
              </a:rPr>
              <a:t>presença de outros julgadores</a:t>
            </a:r>
            <a:r>
              <a:rPr lang="pt-BR" altLang="pt-BR" sz="2133" i="1" dirty="0">
                <a:solidFill>
                  <a:srgbClr val="000000"/>
                </a:solidFill>
              </a:rPr>
              <a:t>, que serão convocados nos termos previamente definidos no regimento interno, </a:t>
            </a:r>
            <a:r>
              <a:rPr lang="pt-BR" altLang="pt-BR" sz="2133" i="1" u="sng" dirty="0">
                <a:solidFill>
                  <a:srgbClr val="000000"/>
                </a:solidFill>
              </a:rPr>
              <a:t>em número suficiente para garantir a possibilidade de inversão do resultado inicial</a:t>
            </a:r>
            <a:r>
              <a:rPr lang="pt-BR" altLang="pt-BR" sz="2133" i="1" dirty="0">
                <a:solidFill>
                  <a:srgbClr val="000000"/>
                </a:solidFill>
              </a:rPr>
              <a:t>, assegurado às partes e a eventuais terceiros o direito de sustentar oralmente suas razões perante os novos julgadores.</a:t>
            </a:r>
          </a:p>
          <a:p>
            <a:pPr>
              <a:spcBef>
                <a:spcPct val="0"/>
              </a:spcBef>
            </a:pPr>
            <a:endParaRPr lang="pt-BR" altLang="pt-BR" sz="2400" dirty="0">
              <a:solidFill>
                <a:srgbClr val="000000"/>
              </a:solidFill>
            </a:endParaRPr>
          </a:p>
        </p:txBody>
      </p:sp>
      <p:sp>
        <p:nvSpPr>
          <p:cNvPr id="2" name="Título 1"/>
          <p:cNvSpPr>
            <a:spLocks noGrp="1"/>
          </p:cNvSpPr>
          <p:nvPr>
            <p:ph type="title"/>
          </p:nvPr>
        </p:nvSpPr>
        <p:spPr>
          <a:xfrm>
            <a:off x="443501" y="182660"/>
            <a:ext cx="10972800" cy="859825"/>
          </a:xfrm>
        </p:spPr>
        <p:txBody>
          <a:bodyPr/>
          <a:lstStyle/>
          <a:p>
            <a:r>
              <a:rPr lang="pt-BR" sz="3200" dirty="0">
                <a:solidFill>
                  <a:schemeClr val="accent6">
                    <a:lumMod val="75000"/>
                  </a:schemeClr>
                </a:solidFill>
              </a:rPr>
              <a:t>Recursos suprimidos no CPC15</a:t>
            </a:r>
          </a:p>
        </p:txBody>
      </p:sp>
    </p:spTree>
    <p:extLst>
      <p:ext uri="{BB962C8B-B14F-4D97-AF65-F5344CB8AC3E}">
        <p14:creationId xmlns:p14="http://schemas.microsoft.com/office/powerpoint/2010/main" val="10050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182660"/>
            <a:ext cx="10972800" cy="859825"/>
          </a:xfrm>
        </p:spPr>
        <p:txBody>
          <a:bodyPr/>
          <a:lstStyle/>
          <a:p>
            <a:r>
              <a:rPr lang="pt-BR" sz="3200" dirty="0">
                <a:solidFill>
                  <a:schemeClr val="accent6">
                    <a:lumMod val="75000"/>
                  </a:schemeClr>
                </a:solidFill>
              </a:rPr>
              <a:t>Julgamento estendido</a:t>
            </a:r>
          </a:p>
        </p:txBody>
      </p:sp>
      <p:pic>
        <p:nvPicPr>
          <p:cNvPr id="6" name="Imagem 5">
            <a:extLst>
              <a:ext uri="{FF2B5EF4-FFF2-40B4-BE49-F238E27FC236}">
                <a16:creationId xmlns:a16="http://schemas.microsoft.com/office/drawing/2014/main" id="{3F12D8AE-DBAA-1CB5-C6EB-4B7060B68052}"/>
              </a:ext>
            </a:extLst>
          </p:cNvPr>
          <p:cNvPicPr>
            <a:picLocks noChangeAspect="1"/>
          </p:cNvPicPr>
          <p:nvPr/>
        </p:nvPicPr>
        <p:blipFill>
          <a:blip r:embed="rId3"/>
          <a:stretch>
            <a:fillRect/>
          </a:stretch>
        </p:blipFill>
        <p:spPr>
          <a:xfrm>
            <a:off x="1207346" y="1257112"/>
            <a:ext cx="9777307" cy="4343776"/>
          </a:xfrm>
          <a:prstGeom prst="rect">
            <a:avLst/>
          </a:prstGeom>
        </p:spPr>
      </p:pic>
    </p:spTree>
    <p:extLst>
      <p:ext uri="{BB962C8B-B14F-4D97-AF65-F5344CB8AC3E}">
        <p14:creationId xmlns:p14="http://schemas.microsoft.com/office/powerpoint/2010/main" val="40313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182660"/>
            <a:ext cx="10972800" cy="859825"/>
          </a:xfrm>
        </p:spPr>
        <p:txBody>
          <a:bodyPr/>
          <a:lstStyle/>
          <a:p>
            <a:r>
              <a:rPr lang="pt-BR" sz="3200" dirty="0">
                <a:solidFill>
                  <a:schemeClr val="accent6">
                    <a:lumMod val="75000"/>
                  </a:schemeClr>
                </a:solidFill>
              </a:rPr>
              <a:t>Julgamento estendido</a:t>
            </a:r>
          </a:p>
        </p:txBody>
      </p:sp>
      <p:pic>
        <p:nvPicPr>
          <p:cNvPr id="4" name="Imagem 3">
            <a:extLst>
              <a:ext uri="{FF2B5EF4-FFF2-40B4-BE49-F238E27FC236}">
                <a16:creationId xmlns:a16="http://schemas.microsoft.com/office/drawing/2014/main" id="{F3224014-1A02-5E3F-F7CE-A3F62713B4AE}"/>
              </a:ext>
            </a:extLst>
          </p:cNvPr>
          <p:cNvPicPr>
            <a:picLocks noChangeAspect="1"/>
          </p:cNvPicPr>
          <p:nvPr/>
        </p:nvPicPr>
        <p:blipFill>
          <a:blip r:embed="rId3"/>
          <a:stretch>
            <a:fillRect/>
          </a:stretch>
        </p:blipFill>
        <p:spPr>
          <a:xfrm>
            <a:off x="1173053" y="1257112"/>
            <a:ext cx="9845893" cy="4343776"/>
          </a:xfrm>
          <a:prstGeom prst="rect">
            <a:avLst/>
          </a:prstGeom>
        </p:spPr>
      </p:pic>
    </p:spTree>
    <p:extLst>
      <p:ext uri="{BB962C8B-B14F-4D97-AF65-F5344CB8AC3E}">
        <p14:creationId xmlns:p14="http://schemas.microsoft.com/office/powerpoint/2010/main" val="2404151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182660"/>
            <a:ext cx="10972800" cy="859825"/>
          </a:xfrm>
        </p:spPr>
        <p:txBody>
          <a:bodyPr/>
          <a:lstStyle/>
          <a:p>
            <a:r>
              <a:rPr lang="pt-BR" sz="3200" dirty="0">
                <a:solidFill>
                  <a:schemeClr val="accent6">
                    <a:lumMod val="75000"/>
                  </a:schemeClr>
                </a:solidFill>
              </a:rPr>
              <a:t>Julgamento estendido</a:t>
            </a:r>
          </a:p>
        </p:txBody>
      </p:sp>
      <p:pic>
        <p:nvPicPr>
          <p:cNvPr id="5" name="Imagem 4">
            <a:extLst>
              <a:ext uri="{FF2B5EF4-FFF2-40B4-BE49-F238E27FC236}">
                <a16:creationId xmlns:a16="http://schemas.microsoft.com/office/drawing/2014/main" id="{6E9BCBD8-4F27-F8CE-A772-A2A2F2A479A0}"/>
              </a:ext>
            </a:extLst>
          </p:cNvPr>
          <p:cNvPicPr>
            <a:picLocks noChangeAspect="1"/>
          </p:cNvPicPr>
          <p:nvPr/>
        </p:nvPicPr>
        <p:blipFill>
          <a:blip r:embed="rId3"/>
          <a:stretch>
            <a:fillRect/>
          </a:stretch>
        </p:blipFill>
        <p:spPr>
          <a:xfrm>
            <a:off x="1195915" y="1447628"/>
            <a:ext cx="9800169" cy="3962743"/>
          </a:xfrm>
          <a:prstGeom prst="rect">
            <a:avLst/>
          </a:prstGeom>
        </p:spPr>
      </p:pic>
    </p:spTree>
    <p:extLst>
      <p:ext uri="{BB962C8B-B14F-4D97-AF65-F5344CB8AC3E}">
        <p14:creationId xmlns:p14="http://schemas.microsoft.com/office/powerpoint/2010/main" val="710624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88763" y="1451499"/>
            <a:ext cx="10714176" cy="4727136"/>
          </a:xfrm>
        </p:spPr>
        <p:txBody>
          <a:bodyPr>
            <a:noAutofit/>
          </a:bodyPr>
          <a:lstStyle/>
          <a:p>
            <a:pPr marL="380990" indent="-380990" algn="just">
              <a:spcBef>
                <a:spcPct val="0"/>
              </a:spcBef>
            </a:pPr>
            <a:r>
              <a:rPr lang="pt-BR" altLang="pt-BR" sz="2400" u="sng" dirty="0">
                <a:solidFill>
                  <a:srgbClr val="000000"/>
                </a:solidFill>
              </a:rPr>
              <a:t>Devolutivo:</a:t>
            </a:r>
          </a:p>
          <a:p>
            <a:pPr marL="0" indent="0" algn="just">
              <a:spcBef>
                <a:spcPct val="0"/>
              </a:spcBef>
              <a:buNone/>
            </a:pPr>
            <a:r>
              <a:rPr lang="pt-BR" altLang="pt-BR" sz="2400" dirty="0">
                <a:solidFill>
                  <a:srgbClr val="000000"/>
                </a:solidFill>
              </a:rPr>
              <a:t>Possibilidade de nova discussão da matéria impugnada por parte do Poder Judiciário </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A “devolução” não é ao mesmo juiz que prolatou a decisão recorrida, mas sim ao Judiciário.</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A regra do efeito devolutivo é que o Tribunal somente irá apreciar </a:t>
            </a:r>
            <a:r>
              <a:rPr lang="pt-BR" altLang="pt-BR" sz="2400" u="sng" dirty="0">
                <a:solidFill>
                  <a:srgbClr val="000000"/>
                </a:solidFill>
              </a:rPr>
              <a:t>somente o que foi objeto de recurso</a:t>
            </a:r>
            <a:r>
              <a:rPr lang="pt-BR" altLang="pt-BR" sz="2400" dirty="0">
                <a:solidFill>
                  <a:srgbClr val="000000"/>
                </a:solidFill>
              </a:rPr>
              <a:t> (</a:t>
            </a:r>
            <a:r>
              <a:rPr lang="pt-BR" altLang="pt-BR" sz="2400" i="1" dirty="0">
                <a:solidFill>
                  <a:srgbClr val="000000"/>
                </a:solidFill>
              </a:rPr>
              <a:t>tantum </a:t>
            </a:r>
            <a:r>
              <a:rPr lang="pt-BR" altLang="pt-BR" sz="2400" i="1" dirty="0" err="1">
                <a:solidFill>
                  <a:srgbClr val="000000"/>
                </a:solidFill>
              </a:rPr>
              <a:t>devolutum</a:t>
            </a:r>
            <a:r>
              <a:rPr lang="pt-BR" altLang="pt-BR" sz="2400" i="1" dirty="0">
                <a:solidFill>
                  <a:srgbClr val="000000"/>
                </a:solidFill>
              </a:rPr>
              <a:t> quantum </a:t>
            </a:r>
            <a:r>
              <a:rPr lang="pt-BR" altLang="pt-BR" sz="2400" i="1" dirty="0" err="1">
                <a:solidFill>
                  <a:srgbClr val="000000"/>
                </a:solidFill>
              </a:rPr>
              <a:t>apellatum</a:t>
            </a:r>
            <a:r>
              <a:rPr lang="pt-BR" altLang="pt-BR" sz="2400" dirty="0">
                <a:solidFill>
                  <a:srgbClr val="000000"/>
                </a:solidFill>
              </a:rPr>
              <a:t> – inclusive pela </a:t>
            </a:r>
            <a:r>
              <a:rPr lang="pt-BR" altLang="pt-BR" sz="2400" i="1" dirty="0">
                <a:solidFill>
                  <a:srgbClr val="000000"/>
                </a:solidFill>
              </a:rPr>
              <a:t>reformatio in pejus</a:t>
            </a:r>
            <a:r>
              <a:rPr lang="pt-BR" altLang="pt-BR" sz="2400" dirty="0">
                <a:solidFill>
                  <a:srgbClr val="000000"/>
                </a:solidFill>
              </a:rPr>
              <a:t>).</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dirty="0">
                <a:solidFill>
                  <a:srgbClr val="000000"/>
                </a:solidFill>
              </a:rPr>
              <a:t>Contudo, tratando-se de matérias que o juiz pode conhecer de ofício, será possível a atuação do Tribunal mesmo sem provocação da parte. Como exemplo, as condições da ação.</a:t>
            </a:r>
          </a:p>
          <a:p>
            <a:pPr marL="0" indent="0" algn="just">
              <a:spcBef>
                <a:spcPct val="0"/>
              </a:spcBef>
              <a:buNone/>
            </a:pPr>
            <a:r>
              <a:rPr lang="pt-BR" altLang="pt-BR" sz="2400" dirty="0">
                <a:solidFill>
                  <a:srgbClr val="000000"/>
                </a:solidFill>
              </a:rPr>
              <a:t>- Efeito translativo / expansivo dos recursos</a:t>
            </a: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Efeito</a:t>
            </a:r>
            <a:r>
              <a:rPr lang="pt-BR" sz="2667" dirty="0"/>
              <a:t> dos Recursos</a:t>
            </a:r>
          </a:p>
        </p:txBody>
      </p:sp>
    </p:spTree>
    <p:extLst>
      <p:ext uri="{BB962C8B-B14F-4D97-AF65-F5344CB8AC3E}">
        <p14:creationId xmlns:p14="http://schemas.microsoft.com/office/powerpoint/2010/main" val="30157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77439" y="836712"/>
            <a:ext cx="7582976" cy="4493538"/>
          </a:xfrm>
          <a:prstGeom prst="rect">
            <a:avLst/>
          </a:prstGeom>
          <a:noFill/>
        </p:spPr>
        <p:txBody>
          <a:bodyPr wrap="square" rtlCol="0">
            <a:spAutoFit/>
          </a:bodyPr>
          <a:lstStyle/>
          <a:p>
            <a:pPr lvl="0" algn="just" fontAlgn="base">
              <a:spcBef>
                <a:spcPct val="0"/>
              </a:spcBef>
              <a:spcAft>
                <a:spcPct val="0"/>
              </a:spcAft>
            </a:pPr>
            <a:r>
              <a:rPr lang="pt-BR" sz="2200" dirty="0">
                <a:latin typeface="Tahoma" panose="020B0604030504040204" pitchFamily="34" charset="0"/>
              </a:rPr>
              <a:t>Há muita divergência jurisprudencial nos tribunais?</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Por quê?</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E como afastar as divergências?</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EREsp (Divergência), REsp, RE, Repetitivos</a:t>
            </a:r>
          </a:p>
          <a:p>
            <a:pPr lvl="0" algn="just" fontAlgn="base">
              <a:spcBef>
                <a:spcPct val="0"/>
              </a:spcBef>
              <a:spcAft>
                <a:spcPct val="0"/>
              </a:spcAft>
            </a:pPr>
            <a:r>
              <a:rPr lang="pt-BR" sz="2200" dirty="0">
                <a:latin typeface="Tahoma" panose="020B0604030504040204" pitchFamily="34" charset="0"/>
              </a:rPr>
              <a:t>IRDR, IAC</a:t>
            </a:r>
          </a:p>
          <a:p>
            <a:pPr lvl="0" algn="just" fontAlgn="base">
              <a:spcBef>
                <a:spcPct val="0"/>
              </a:spcBef>
              <a:spcAft>
                <a:spcPct val="0"/>
              </a:spcAft>
            </a:pPr>
            <a:r>
              <a:rPr lang="pt-BR" sz="2200" dirty="0" err="1">
                <a:latin typeface="Tahoma" panose="020B0604030504040204" pitchFamily="34" charset="0"/>
              </a:rPr>
              <a:t>Rcl</a:t>
            </a:r>
            <a:r>
              <a:rPr lang="pt-BR" sz="2200" dirty="0">
                <a:latin typeface="Tahoma" panose="020B0604030504040204" pitchFamily="34" charset="0"/>
              </a:rPr>
              <a:t>, AR </a:t>
            </a:r>
          </a:p>
          <a:p>
            <a:pPr lvl="0" algn="just" fontAlgn="base">
              <a:spcBef>
                <a:spcPct val="0"/>
              </a:spcBef>
              <a:spcAft>
                <a:spcPct val="0"/>
              </a:spcAft>
            </a:pPr>
            <a:r>
              <a:rPr lang="pt-BR" sz="2200" dirty="0">
                <a:latin typeface="Tahoma" panose="020B0604030504040204" pitchFamily="34" charset="0"/>
              </a:rPr>
              <a:t>ADI, ADC, ADPF</a:t>
            </a:r>
          </a:p>
          <a:p>
            <a:pPr lvl="0" algn="just" fontAlgn="base">
              <a:spcBef>
                <a:spcPct val="0"/>
              </a:spcBef>
              <a:spcAft>
                <a:spcPct val="0"/>
              </a:spcAft>
            </a:pPr>
            <a:endParaRPr lang="pt-BR" sz="2200" u="sng" dirty="0">
              <a:latin typeface="Tahoma" panose="020B0604030504040204" pitchFamily="34" charset="0"/>
            </a:endParaRPr>
          </a:p>
          <a:p>
            <a:pPr lvl="0" algn="just" fontAlgn="base">
              <a:spcBef>
                <a:spcPct val="0"/>
              </a:spcBef>
              <a:spcAft>
                <a:spcPct val="0"/>
              </a:spcAft>
            </a:pPr>
            <a:r>
              <a:rPr lang="pt-BR" sz="2200" u="sng" dirty="0">
                <a:latin typeface="Tahoma" panose="020B0604030504040204" pitchFamily="34" charset="0"/>
              </a:rPr>
              <a:t>E o que acontece depois da decisão proferida nesses instrumentos?</a:t>
            </a:r>
          </a:p>
        </p:txBody>
      </p:sp>
    </p:spTree>
    <p:extLst>
      <p:ext uri="{BB962C8B-B14F-4D97-AF65-F5344CB8AC3E}">
        <p14:creationId xmlns:p14="http://schemas.microsoft.com/office/powerpoint/2010/main" val="3986170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88763" y="1451499"/>
            <a:ext cx="10714176" cy="4727136"/>
          </a:xfrm>
        </p:spPr>
        <p:txBody>
          <a:bodyPr>
            <a:noAutofit/>
          </a:bodyPr>
          <a:lstStyle/>
          <a:p>
            <a:pPr marL="380990" indent="-380990" algn="just">
              <a:spcBef>
                <a:spcPct val="0"/>
              </a:spcBef>
            </a:pPr>
            <a:r>
              <a:rPr lang="pt-BR" altLang="pt-BR" sz="2400" u="sng" dirty="0">
                <a:solidFill>
                  <a:srgbClr val="000000"/>
                </a:solidFill>
              </a:rPr>
              <a:t>Suspensivo:</a:t>
            </a:r>
          </a:p>
          <a:p>
            <a:pPr marL="0" indent="0" algn="just">
              <a:spcBef>
                <a:spcPct val="0"/>
              </a:spcBef>
              <a:buNone/>
            </a:pPr>
            <a:r>
              <a:rPr lang="pt-BR" altLang="pt-BR" sz="2400" dirty="0">
                <a:solidFill>
                  <a:srgbClr val="000000"/>
                </a:solidFill>
              </a:rPr>
              <a:t>Impede que a decisão judicial surta seus efeitos imediatamente.</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i="1" dirty="0">
                <a:solidFill>
                  <a:srgbClr val="000000"/>
                </a:solidFill>
              </a:rPr>
              <a:t>Art. 995.  Os recursos não impedem a eficácia da decisão, salvo disposição legal ou decisão judicial em sentido diverso.</a:t>
            </a:r>
          </a:p>
          <a:p>
            <a:pPr marL="0" indent="0" algn="just">
              <a:spcBef>
                <a:spcPct val="0"/>
              </a:spcBef>
              <a:buNone/>
            </a:pPr>
            <a:r>
              <a:rPr lang="pt-BR" altLang="pt-BR" sz="2400" i="1" dirty="0">
                <a:solidFill>
                  <a:srgbClr val="000000"/>
                </a:solidFill>
              </a:rPr>
              <a:t>Parágrafo único.  A eficácia da decisão recorrida poderá ser suspensa por decisão do relator, se da imediata produção de seus efeitos houver risco de dano grave, de difícil ou impossível reparação, e ficar demonstrada a probabilidade de provimento do recurso.</a:t>
            </a:r>
          </a:p>
          <a:p>
            <a:pPr marL="0" indent="0" algn="just">
              <a:spcBef>
                <a:spcPct val="0"/>
              </a:spcBef>
              <a:buNone/>
            </a:pPr>
            <a:endParaRPr lang="pt-BR" altLang="pt-BR" sz="2400" i="1" dirty="0">
              <a:solidFill>
                <a:srgbClr val="000000"/>
              </a:solidFill>
            </a:endParaRPr>
          </a:p>
          <a:p>
            <a:pPr marL="0" indent="0" algn="just">
              <a:spcBef>
                <a:spcPct val="0"/>
              </a:spcBef>
              <a:buNone/>
            </a:pPr>
            <a:endParaRPr lang="pt-BR" altLang="pt-BR" sz="2400" i="1" dirty="0">
              <a:solidFill>
                <a:srgbClr val="000000"/>
              </a:solidFill>
            </a:endParaRP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Efeito</a:t>
            </a:r>
            <a:r>
              <a:rPr lang="pt-BR" sz="2667" dirty="0"/>
              <a:t> dos Recursos</a:t>
            </a:r>
          </a:p>
        </p:txBody>
      </p:sp>
    </p:spTree>
    <p:extLst>
      <p:ext uri="{BB962C8B-B14F-4D97-AF65-F5344CB8AC3E}">
        <p14:creationId xmlns:p14="http://schemas.microsoft.com/office/powerpoint/2010/main" val="28415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88763" y="1169397"/>
            <a:ext cx="10714176" cy="4727136"/>
          </a:xfrm>
        </p:spPr>
        <p:txBody>
          <a:bodyPr>
            <a:noAutofit/>
          </a:bodyPr>
          <a:lstStyle/>
          <a:p>
            <a:pPr marL="380990" indent="-380990" algn="just">
              <a:spcBef>
                <a:spcPct val="0"/>
              </a:spcBef>
            </a:pPr>
            <a:r>
              <a:rPr lang="pt-BR" altLang="pt-BR" sz="2400" dirty="0">
                <a:solidFill>
                  <a:srgbClr val="000000"/>
                </a:solidFill>
              </a:rPr>
              <a:t>Como </a:t>
            </a:r>
            <a:r>
              <a:rPr lang="pt-BR" altLang="pt-BR" sz="2400" u="sng" dirty="0">
                <a:solidFill>
                  <a:srgbClr val="000000"/>
                </a:solidFill>
              </a:rPr>
              <a:t>atribuir efeito suspensivo</a:t>
            </a:r>
            <a:r>
              <a:rPr lang="pt-BR" altLang="pt-BR" sz="2400" dirty="0">
                <a:solidFill>
                  <a:srgbClr val="000000"/>
                </a:solidFill>
              </a:rPr>
              <a:t> a recurso não tem esse efeito?</a:t>
            </a:r>
          </a:p>
          <a:p>
            <a:pPr marL="0" indent="0" algn="just">
              <a:spcBef>
                <a:spcPct val="0"/>
              </a:spcBef>
              <a:buNone/>
            </a:pPr>
            <a:endParaRPr lang="pt-BR" altLang="pt-BR" sz="2400" dirty="0">
              <a:solidFill>
                <a:srgbClr val="000000"/>
              </a:solidFill>
            </a:endParaRPr>
          </a:p>
          <a:p>
            <a:pPr marL="0" indent="0" algn="just">
              <a:spcBef>
                <a:spcPct val="0"/>
              </a:spcBef>
              <a:buNone/>
            </a:pPr>
            <a:r>
              <a:rPr lang="pt-BR" altLang="pt-BR" sz="2400" i="1" dirty="0">
                <a:solidFill>
                  <a:srgbClr val="000000"/>
                </a:solidFill>
              </a:rPr>
              <a:t>Art. 1.012, A apelação terá efeito suspensivo.</a:t>
            </a:r>
          </a:p>
          <a:p>
            <a:pPr marL="0" indent="0" algn="just">
              <a:spcBef>
                <a:spcPct val="0"/>
              </a:spcBef>
              <a:buNone/>
            </a:pPr>
            <a:r>
              <a:rPr lang="pt-BR" altLang="pt-BR" sz="2400" dirty="0">
                <a:solidFill>
                  <a:srgbClr val="000000"/>
                </a:solidFill>
              </a:rPr>
              <a:t>(= § 1º casos em que não há efeito suspensivo)</a:t>
            </a:r>
          </a:p>
          <a:p>
            <a:pPr marL="0" indent="0" algn="just">
              <a:spcBef>
                <a:spcPct val="0"/>
              </a:spcBef>
              <a:buNone/>
            </a:pPr>
            <a:endParaRPr lang="pt-BR" altLang="pt-BR" sz="2400" i="1" dirty="0">
              <a:solidFill>
                <a:srgbClr val="000000"/>
              </a:solidFill>
            </a:endParaRPr>
          </a:p>
          <a:p>
            <a:pPr marL="0" indent="0" algn="just">
              <a:spcBef>
                <a:spcPct val="0"/>
              </a:spcBef>
              <a:buNone/>
            </a:pPr>
            <a:r>
              <a:rPr lang="pt-BR" altLang="pt-BR" sz="2400" i="1" dirty="0">
                <a:solidFill>
                  <a:srgbClr val="000000"/>
                </a:solidFill>
              </a:rPr>
              <a:t>§ 3º. </a:t>
            </a:r>
            <a:r>
              <a:rPr lang="pt-BR" altLang="pt-BR" sz="2400" i="1" u="sng" dirty="0">
                <a:solidFill>
                  <a:srgbClr val="000000"/>
                </a:solidFill>
              </a:rPr>
              <a:t>O pedido de concessão de efeito suspensivo</a:t>
            </a:r>
            <a:r>
              <a:rPr lang="pt-BR" altLang="pt-BR" sz="2400" i="1" dirty="0">
                <a:solidFill>
                  <a:srgbClr val="000000"/>
                </a:solidFill>
              </a:rPr>
              <a:t> nas hipóteses do § 1º poderá ser formulado por </a:t>
            </a:r>
            <a:r>
              <a:rPr lang="pt-BR" altLang="pt-BR" sz="2400" i="1" u="sng" dirty="0">
                <a:solidFill>
                  <a:srgbClr val="000000"/>
                </a:solidFill>
              </a:rPr>
              <a:t>requerimento</a:t>
            </a:r>
            <a:r>
              <a:rPr lang="pt-BR" altLang="pt-BR" sz="2400" i="1" dirty="0">
                <a:solidFill>
                  <a:srgbClr val="000000"/>
                </a:solidFill>
              </a:rPr>
              <a:t> dirigido ao:</a:t>
            </a:r>
          </a:p>
          <a:p>
            <a:pPr marL="0" indent="0" algn="just">
              <a:spcBef>
                <a:spcPct val="0"/>
              </a:spcBef>
              <a:buNone/>
            </a:pPr>
            <a:r>
              <a:rPr lang="pt-BR" altLang="pt-BR" sz="2400" i="1" dirty="0">
                <a:solidFill>
                  <a:srgbClr val="000000"/>
                </a:solidFill>
              </a:rPr>
              <a:t>I - tribunal, no período compreendido entre a interposição da apelação e sua distribuição, ficando o relator designado para seu exame prevento para julgá-la;</a:t>
            </a:r>
          </a:p>
          <a:p>
            <a:pPr marL="0" indent="0" algn="just">
              <a:spcBef>
                <a:spcPct val="0"/>
              </a:spcBef>
              <a:buNone/>
            </a:pPr>
            <a:r>
              <a:rPr lang="pt-BR" altLang="pt-BR" sz="2400" i="1" dirty="0">
                <a:solidFill>
                  <a:srgbClr val="000000"/>
                </a:solidFill>
              </a:rPr>
              <a:t>II - relator, se já distribuída a apelação.</a:t>
            </a:r>
          </a:p>
          <a:p>
            <a:pPr marL="0" indent="0" algn="just">
              <a:spcBef>
                <a:spcPct val="0"/>
              </a:spcBef>
              <a:buNone/>
            </a:pPr>
            <a:endParaRPr lang="pt-BR" altLang="pt-BR" sz="2400" i="1" dirty="0">
              <a:solidFill>
                <a:srgbClr val="000000"/>
              </a:solidFill>
            </a:endParaRPr>
          </a:p>
          <a:p>
            <a:pPr marL="0" indent="0" algn="just">
              <a:spcBef>
                <a:spcPct val="0"/>
              </a:spcBef>
              <a:buNone/>
            </a:pPr>
            <a:r>
              <a:rPr lang="pt-BR" altLang="pt-BR" sz="2400" i="1" dirty="0">
                <a:solidFill>
                  <a:srgbClr val="000000"/>
                </a:solidFill>
              </a:rPr>
              <a:t>§ 4º Nas hipóteses do § 1º, </a:t>
            </a:r>
            <a:r>
              <a:rPr lang="pt-BR" altLang="pt-BR" sz="2400" i="1" u="sng" dirty="0">
                <a:solidFill>
                  <a:srgbClr val="000000"/>
                </a:solidFill>
              </a:rPr>
              <a:t>a eficácia da sentença poderá ser suspensa</a:t>
            </a:r>
            <a:r>
              <a:rPr lang="pt-BR" altLang="pt-BR" sz="2400" i="1" dirty="0">
                <a:solidFill>
                  <a:srgbClr val="000000"/>
                </a:solidFill>
              </a:rPr>
              <a:t> pelo relator se o apelante </a:t>
            </a:r>
            <a:r>
              <a:rPr lang="pt-BR" altLang="pt-BR" sz="2400" i="1" u="sng" dirty="0">
                <a:solidFill>
                  <a:srgbClr val="000000"/>
                </a:solidFill>
              </a:rPr>
              <a:t>demonstrar</a:t>
            </a:r>
            <a:r>
              <a:rPr lang="pt-BR" altLang="pt-BR" sz="2400" i="1" dirty="0">
                <a:solidFill>
                  <a:srgbClr val="000000"/>
                </a:solidFill>
              </a:rPr>
              <a:t> a probabilidade de provimento do recurso ou se, sendo relevante a fundamentação, houver risco de dano grave ou de difícil reparação.</a:t>
            </a:r>
          </a:p>
          <a:p>
            <a:pPr marL="0" indent="0" algn="just">
              <a:spcBef>
                <a:spcPct val="0"/>
              </a:spcBef>
              <a:buNone/>
            </a:pPr>
            <a:endParaRPr lang="pt-BR" altLang="pt-BR" sz="2400" i="1" dirty="0">
              <a:solidFill>
                <a:srgbClr val="000000"/>
              </a:solidFill>
            </a:endParaRPr>
          </a:p>
          <a:p>
            <a:pPr marL="0" indent="0" algn="just">
              <a:spcBef>
                <a:spcPct val="0"/>
              </a:spcBef>
              <a:buNone/>
            </a:pPr>
            <a:endParaRPr lang="pt-BR" altLang="pt-BR" sz="2400" i="1" dirty="0">
              <a:solidFill>
                <a:srgbClr val="000000"/>
              </a:solidFill>
            </a:endParaRPr>
          </a:p>
        </p:txBody>
      </p:sp>
      <p:sp>
        <p:nvSpPr>
          <p:cNvPr id="2" name="Título 1"/>
          <p:cNvSpPr>
            <a:spLocks noGrp="1"/>
          </p:cNvSpPr>
          <p:nvPr>
            <p:ph type="title"/>
          </p:nvPr>
        </p:nvSpPr>
        <p:spPr>
          <a:xfrm>
            <a:off x="443501" y="182660"/>
            <a:ext cx="10972800" cy="859825"/>
          </a:xfrm>
        </p:spPr>
        <p:txBody>
          <a:bodyPr/>
          <a:lstStyle/>
          <a:p>
            <a:r>
              <a:rPr lang="pt-BR" sz="2667" dirty="0">
                <a:solidFill>
                  <a:schemeClr val="accent6">
                    <a:lumMod val="75000"/>
                  </a:schemeClr>
                </a:solidFill>
              </a:rPr>
              <a:t>Efeito</a:t>
            </a:r>
            <a:r>
              <a:rPr lang="pt-BR" sz="2667" dirty="0"/>
              <a:t> dos Recursos</a:t>
            </a:r>
          </a:p>
        </p:txBody>
      </p:sp>
    </p:spTree>
    <p:extLst>
      <p:ext uri="{BB962C8B-B14F-4D97-AF65-F5344CB8AC3E}">
        <p14:creationId xmlns:p14="http://schemas.microsoft.com/office/powerpoint/2010/main" val="21425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606660" y="118809"/>
            <a:ext cx="10714176" cy="4727136"/>
          </a:xfrm>
        </p:spPr>
        <p:txBody>
          <a:bodyPr>
            <a:noAutofit/>
          </a:bodyPr>
          <a:lstStyle/>
          <a:p>
            <a:pPr marL="0" indent="0" algn="just">
              <a:spcBef>
                <a:spcPct val="0"/>
              </a:spcBef>
              <a:buNone/>
            </a:pPr>
            <a:r>
              <a:rPr lang="pt-BR" altLang="pt-BR" sz="2400" i="1" dirty="0">
                <a:solidFill>
                  <a:srgbClr val="000000"/>
                </a:solidFill>
              </a:rPr>
              <a:t>PROCESSUAL CIVIL. AGRAVO INTERNO NO PEDIDO DE TUTELA PROVISÓRIA. LIQUIDAÇÃO DE SENTENÇA. PROVA PERICIAL CONTÁBIL. NECESSIDADE. ILIQUIDEZ DO TÍTULO. CUMPRIMENTO DEFINITIVO. DESCABIMENTO. DECISÃO MANTIDA.</a:t>
            </a:r>
          </a:p>
          <a:p>
            <a:pPr marL="0" indent="0" algn="just">
              <a:spcBef>
                <a:spcPct val="0"/>
              </a:spcBef>
              <a:buNone/>
            </a:pPr>
            <a:r>
              <a:rPr lang="pt-BR" altLang="pt-BR" sz="2400" i="1" dirty="0">
                <a:solidFill>
                  <a:srgbClr val="000000"/>
                </a:solidFill>
              </a:rPr>
              <a:t>1. Enquanto pendente a liquidação do julgado, cuja complexidade exige a apuração do valor devido por meio de prova pericial contábil, afigura-se prematuro iniciar a fase de cumprimento de sentença em caráter definitivo, cominando-se multa ao devedor que não efetua o depósito de vultosa quantia, na forma prevista pelo art. 523, 1º, do CPC/2015.</a:t>
            </a:r>
          </a:p>
          <a:p>
            <a:pPr marL="0" indent="0" algn="just">
              <a:spcBef>
                <a:spcPct val="0"/>
              </a:spcBef>
              <a:buNone/>
            </a:pPr>
            <a:r>
              <a:rPr lang="pt-BR" altLang="pt-BR" sz="2400" i="1" dirty="0">
                <a:solidFill>
                  <a:srgbClr val="000000"/>
                </a:solidFill>
              </a:rPr>
              <a:t>2. A jurisprudência do STJ orienta pela "[i]</a:t>
            </a:r>
            <a:r>
              <a:rPr lang="pt-BR" altLang="pt-BR" sz="2400" i="1" dirty="0" err="1">
                <a:solidFill>
                  <a:srgbClr val="000000"/>
                </a:solidFill>
              </a:rPr>
              <a:t>mpossibilidade</a:t>
            </a:r>
            <a:r>
              <a:rPr lang="pt-BR" altLang="pt-BR" sz="2400" i="1" dirty="0">
                <a:solidFill>
                  <a:srgbClr val="000000"/>
                </a:solidFill>
              </a:rPr>
              <a:t> de aplicação da multa prevista no art. 475-J, do CPC/73 (Art. 523. §1º, do CPC/2015), enquanto não tornada líquida a obrigação exequenda" (AgInt nos EDcl no REsp n. 1.739.729/SP, relator Ministro Paulo de Tarso Sanseverino, Terceira Turma, julgado em 24/10/2022, DJe de 26/10/2022).</a:t>
            </a:r>
          </a:p>
          <a:p>
            <a:pPr marL="0" indent="0" algn="just">
              <a:spcBef>
                <a:spcPct val="0"/>
              </a:spcBef>
              <a:buNone/>
            </a:pPr>
            <a:r>
              <a:rPr lang="pt-BR" altLang="pt-BR" sz="2400" i="1" dirty="0">
                <a:solidFill>
                  <a:srgbClr val="000000"/>
                </a:solidFill>
              </a:rPr>
              <a:t>3. Ante a presença dos requisitos previstos no art. 300 do CPC/2015, </a:t>
            </a:r>
            <a:r>
              <a:rPr lang="pt-BR" altLang="pt-BR" sz="2400" i="1" dirty="0">
                <a:solidFill>
                  <a:srgbClr val="FF0000"/>
                </a:solidFill>
              </a:rPr>
              <a:t>defere-se tutela provisória de urgência para atribuir efeito suspensivo a recurso especial</a:t>
            </a:r>
            <a:r>
              <a:rPr lang="pt-BR" altLang="pt-BR" sz="2400" i="1" dirty="0">
                <a:solidFill>
                  <a:srgbClr val="000000"/>
                </a:solidFill>
              </a:rPr>
              <a:t> (CPC/2015, art. 1.029, § 5º, I).</a:t>
            </a:r>
          </a:p>
          <a:p>
            <a:pPr marL="0" indent="0" algn="just">
              <a:spcBef>
                <a:spcPct val="0"/>
              </a:spcBef>
              <a:buNone/>
            </a:pPr>
            <a:r>
              <a:rPr lang="pt-BR" altLang="pt-BR" sz="2400" i="1" dirty="0">
                <a:solidFill>
                  <a:srgbClr val="000000"/>
                </a:solidFill>
              </a:rPr>
              <a:t>4. Agravo interno a que se nega provimento.</a:t>
            </a:r>
          </a:p>
          <a:p>
            <a:pPr marL="0" indent="0" algn="just">
              <a:spcBef>
                <a:spcPct val="0"/>
              </a:spcBef>
              <a:buNone/>
            </a:pPr>
            <a:r>
              <a:rPr lang="pt-BR" altLang="pt-BR" sz="2400" i="1" dirty="0">
                <a:solidFill>
                  <a:srgbClr val="000000"/>
                </a:solidFill>
              </a:rPr>
              <a:t>(</a:t>
            </a:r>
            <a:r>
              <a:rPr lang="pt-BR" altLang="pt-BR" sz="2400" i="1" dirty="0">
                <a:solidFill>
                  <a:srgbClr val="FF0000"/>
                </a:solidFill>
              </a:rPr>
              <a:t>AgInt no TP</a:t>
            </a:r>
            <a:r>
              <a:rPr lang="pt-BR" altLang="pt-BR" sz="2400" i="1" dirty="0">
                <a:solidFill>
                  <a:srgbClr val="000000"/>
                </a:solidFill>
              </a:rPr>
              <a:t> n. 4.423/SP, relator Ministro </a:t>
            </a:r>
            <a:r>
              <a:rPr lang="pt-BR" altLang="pt-BR" sz="2400" i="1" dirty="0" err="1">
                <a:solidFill>
                  <a:srgbClr val="000000"/>
                </a:solidFill>
              </a:rPr>
              <a:t>Antonio</a:t>
            </a:r>
            <a:r>
              <a:rPr lang="pt-BR" altLang="pt-BR" sz="2400" i="1" dirty="0">
                <a:solidFill>
                  <a:srgbClr val="000000"/>
                </a:solidFill>
              </a:rPr>
              <a:t> Carlos Ferreira, Quarta Turma, julgado em 12/9/2023, DJe de 19/9/2023.)</a:t>
            </a:r>
          </a:p>
          <a:p>
            <a:pPr marL="0" indent="0" algn="just">
              <a:spcBef>
                <a:spcPct val="0"/>
              </a:spcBef>
              <a:buNone/>
            </a:pPr>
            <a:endParaRPr lang="pt-BR" altLang="pt-BR" sz="2400" i="1" dirty="0">
              <a:solidFill>
                <a:srgbClr val="000000"/>
              </a:solidFill>
            </a:endParaRPr>
          </a:p>
          <a:p>
            <a:pPr marL="0" indent="0" algn="just">
              <a:spcBef>
                <a:spcPct val="0"/>
              </a:spcBef>
              <a:buNone/>
            </a:pPr>
            <a:endParaRPr lang="pt-BR" altLang="pt-BR" sz="2400" i="1" dirty="0">
              <a:solidFill>
                <a:srgbClr val="000000"/>
              </a:solidFill>
            </a:endParaRPr>
          </a:p>
        </p:txBody>
      </p:sp>
    </p:spTree>
    <p:extLst>
      <p:ext uri="{BB962C8B-B14F-4D97-AF65-F5344CB8AC3E}">
        <p14:creationId xmlns:p14="http://schemas.microsoft.com/office/powerpoint/2010/main" val="530218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182660"/>
            <a:ext cx="10972800" cy="859825"/>
          </a:xfrm>
        </p:spPr>
        <p:txBody>
          <a:bodyPr/>
          <a:lstStyle/>
          <a:p>
            <a:r>
              <a:rPr lang="pt-BR" sz="2667" dirty="0"/>
              <a:t>E o sistema traz diversas outras polêmicas e dificuldades...</a:t>
            </a:r>
          </a:p>
        </p:txBody>
      </p:sp>
      <p:sp>
        <p:nvSpPr>
          <p:cNvPr id="4" name="Espaço Reservado para Conteúdo 3">
            <a:extLst>
              <a:ext uri="{FF2B5EF4-FFF2-40B4-BE49-F238E27FC236}">
                <a16:creationId xmlns:a16="http://schemas.microsoft.com/office/drawing/2014/main" id="{445EC82C-189D-791A-D9F8-15FE2216BE4C}"/>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3449735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75" y="147637"/>
            <a:ext cx="7867650" cy="6562725"/>
          </a:xfrm>
          <a:prstGeom prst="rect">
            <a:avLst/>
          </a:prstGeom>
        </p:spPr>
      </p:pic>
    </p:spTree>
    <p:extLst>
      <p:ext uri="{BB962C8B-B14F-4D97-AF65-F5344CB8AC3E}">
        <p14:creationId xmlns:p14="http://schemas.microsoft.com/office/powerpoint/2010/main" val="2654665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66146" y="1260189"/>
            <a:ext cx="10899740" cy="2398303"/>
          </a:xfrm>
        </p:spPr>
        <p:txBody>
          <a:bodyPr>
            <a:noAutofit/>
          </a:bodyPr>
          <a:lstStyle/>
          <a:p>
            <a:pPr marL="0" indent="0">
              <a:lnSpc>
                <a:spcPct val="100000"/>
              </a:lnSpc>
              <a:spcBef>
                <a:spcPts val="0"/>
              </a:spcBef>
              <a:buNone/>
            </a:pPr>
            <a:r>
              <a:rPr lang="pt-BR" i="1" dirty="0"/>
              <a:t>Taxatividade mitigada do agravo de instrumento: análise de campo no TJSP, no âmbito do direito </a:t>
            </a:r>
            <a:r>
              <a:rPr lang="pt-BR" i="1" dirty="0" err="1"/>
              <a:t>marcário</a:t>
            </a:r>
            <a:endParaRPr lang="en-US" i="1" dirty="0"/>
          </a:p>
          <a:p>
            <a:pPr marL="0" indent="0">
              <a:lnSpc>
                <a:spcPct val="100000"/>
              </a:lnSpc>
              <a:spcBef>
                <a:spcPts val="0"/>
              </a:spcBef>
              <a:buNone/>
            </a:pPr>
            <a:r>
              <a:rPr lang="pt-BR" i="1" dirty="0"/>
              <a:t>Joao Vitor Rito</a:t>
            </a:r>
            <a:endParaRPr lang="en-US" i="1" dirty="0"/>
          </a:p>
          <a:p>
            <a:pPr marL="0" indent="0">
              <a:lnSpc>
                <a:spcPct val="100000"/>
              </a:lnSpc>
              <a:spcBef>
                <a:spcPts val="0"/>
              </a:spcBef>
              <a:buNone/>
            </a:pPr>
            <a:r>
              <a:rPr lang="pt-BR" i="1" dirty="0"/>
              <a:t>Luiz Dellore</a:t>
            </a:r>
          </a:p>
        </p:txBody>
      </p:sp>
      <p:sp>
        <p:nvSpPr>
          <p:cNvPr id="2" name="Título 1"/>
          <p:cNvSpPr>
            <a:spLocks noGrp="1"/>
          </p:cNvSpPr>
          <p:nvPr>
            <p:ph type="title"/>
          </p:nvPr>
        </p:nvSpPr>
        <p:spPr>
          <a:xfrm>
            <a:off x="443501" y="210057"/>
            <a:ext cx="10972800" cy="979551"/>
          </a:xfrm>
        </p:spPr>
        <p:txBody>
          <a:bodyPr>
            <a:normAutofit/>
          </a:bodyPr>
          <a:lstStyle/>
          <a:p>
            <a:r>
              <a:rPr lang="pt-BR" altLang="pt-BR" dirty="0">
                <a:solidFill>
                  <a:srgbClr val="002060"/>
                </a:solidFill>
              </a:rPr>
              <a:t>Como isso está ocorrendo na prática?</a:t>
            </a:r>
            <a:endParaRPr lang="pt-BR" i="1" dirty="0">
              <a:solidFill>
                <a:srgbClr val="002060"/>
              </a:solidFill>
            </a:endParaRPr>
          </a:p>
        </p:txBody>
      </p:sp>
      <p:pic>
        <p:nvPicPr>
          <p:cNvPr id="4" name="Imagem 3">
            <a:extLst>
              <a:ext uri="{FF2B5EF4-FFF2-40B4-BE49-F238E27FC236}">
                <a16:creationId xmlns:a16="http://schemas.microsoft.com/office/drawing/2014/main" id="{1FDC9211-6EA7-4880-A369-A35D78F4E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275" y="3429000"/>
            <a:ext cx="6437450" cy="3166810"/>
          </a:xfrm>
          <a:prstGeom prst="rect">
            <a:avLst/>
          </a:prstGeom>
        </p:spPr>
      </p:pic>
    </p:spTree>
    <p:extLst>
      <p:ext uri="{BB962C8B-B14F-4D97-AF65-F5344CB8AC3E}">
        <p14:creationId xmlns:p14="http://schemas.microsoft.com/office/powerpoint/2010/main" val="38117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210057"/>
            <a:ext cx="10972800" cy="979551"/>
          </a:xfrm>
        </p:spPr>
        <p:txBody>
          <a:bodyPr>
            <a:normAutofit/>
          </a:bodyPr>
          <a:lstStyle/>
          <a:p>
            <a:r>
              <a:rPr lang="pt-BR" altLang="pt-BR" dirty="0">
                <a:solidFill>
                  <a:srgbClr val="002060"/>
                </a:solidFill>
              </a:rPr>
              <a:t>Como isso está ocorrendo na prática?</a:t>
            </a:r>
            <a:endParaRPr lang="pt-BR" i="1" dirty="0">
              <a:solidFill>
                <a:srgbClr val="002060"/>
              </a:solidFill>
            </a:endParaRPr>
          </a:p>
        </p:txBody>
      </p:sp>
      <p:graphicFrame>
        <p:nvGraphicFramePr>
          <p:cNvPr id="5" name="Gráfico 4">
            <a:extLst>
              <a:ext uri="{FF2B5EF4-FFF2-40B4-BE49-F238E27FC236}">
                <a16:creationId xmlns:a16="http://schemas.microsoft.com/office/drawing/2014/main" id="{67C7A5B9-018D-4189-AC78-878A16294397}"/>
              </a:ext>
            </a:extLst>
          </p:cNvPr>
          <p:cNvGraphicFramePr/>
          <p:nvPr/>
        </p:nvGraphicFramePr>
        <p:xfrm>
          <a:off x="665651" y="1576674"/>
          <a:ext cx="2276475" cy="2305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52EA2100-5832-4CAE-AC58-4F1080E04BA6}"/>
              </a:ext>
            </a:extLst>
          </p:cNvPr>
          <p:cNvGraphicFramePr/>
          <p:nvPr/>
        </p:nvGraphicFramePr>
        <p:xfrm>
          <a:off x="3515975" y="1618672"/>
          <a:ext cx="2752725" cy="4591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3C443B99-A0C6-4615-A2B2-16FBE4D10CCA}"/>
              </a:ext>
            </a:extLst>
          </p:cNvPr>
          <p:cNvGraphicFramePr/>
          <p:nvPr/>
        </p:nvGraphicFramePr>
        <p:xfrm>
          <a:off x="6693369" y="1613912"/>
          <a:ext cx="2724150" cy="46005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48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01" y="163404"/>
            <a:ext cx="10972800" cy="979551"/>
          </a:xfrm>
        </p:spPr>
        <p:txBody>
          <a:bodyPr>
            <a:normAutofit/>
          </a:bodyPr>
          <a:lstStyle/>
          <a:p>
            <a:r>
              <a:rPr lang="pt-BR" altLang="pt-BR" dirty="0">
                <a:solidFill>
                  <a:srgbClr val="002060"/>
                </a:solidFill>
              </a:rPr>
              <a:t>Como isso está ocorrendo na prática?</a:t>
            </a:r>
            <a:endParaRPr lang="pt-BR" i="1" dirty="0">
              <a:solidFill>
                <a:srgbClr val="002060"/>
              </a:solidFill>
            </a:endParaRPr>
          </a:p>
        </p:txBody>
      </p:sp>
      <p:graphicFrame>
        <p:nvGraphicFramePr>
          <p:cNvPr id="8" name="Gráfico 7">
            <a:extLst>
              <a:ext uri="{FF2B5EF4-FFF2-40B4-BE49-F238E27FC236}">
                <a16:creationId xmlns:a16="http://schemas.microsoft.com/office/drawing/2014/main" id="{00F51F99-577A-40D6-90F0-460CC01E082A}"/>
              </a:ext>
            </a:extLst>
          </p:cNvPr>
          <p:cNvGraphicFramePr/>
          <p:nvPr/>
        </p:nvGraphicFramePr>
        <p:xfrm>
          <a:off x="627156" y="4014603"/>
          <a:ext cx="2409825" cy="2409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4CA60BD9-D6E0-4A0B-A021-67F22F41533C}"/>
              </a:ext>
            </a:extLst>
          </p:cNvPr>
          <p:cNvGraphicFramePr/>
          <p:nvPr/>
        </p:nvGraphicFramePr>
        <p:xfrm>
          <a:off x="594943" y="1340329"/>
          <a:ext cx="2409825" cy="240982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3">
            <a:extLst>
              <a:ext uri="{FF2B5EF4-FFF2-40B4-BE49-F238E27FC236}">
                <a16:creationId xmlns:a16="http://schemas.microsoft.com/office/drawing/2014/main" id="{D3B276B3-FD83-4F49-AE7B-693E86CE0F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8C7FDF53-DE80-42FA-AA02-78E9C5B6C68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BR"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pt-B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Gráfico 9">
            <a:extLst>
              <a:ext uri="{FF2B5EF4-FFF2-40B4-BE49-F238E27FC236}">
                <a16:creationId xmlns:a16="http://schemas.microsoft.com/office/drawing/2014/main" id="{2783CBD8-9F42-4BE5-BE7B-6BEE5E6FB33E}"/>
              </a:ext>
            </a:extLst>
          </p:cNvPr>
          <p:cNvGraphicFramePr/>
          <p:nvPr/>
        </p:nvGraphicFramePr>
        <p:xfrm>
          <a:off x="4855031" y="2248673"/>
          <a:ext cx="5486400"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00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766146" y="1260189"/>
            <a:ext cx="10899740" cy="2398303"/>
          </a:xfrm>
        </p:spPr>
        <p:txBody>
          <a:bodyPr>
            <a:noAutofit/>
          </a:bodyPr>
          <a:lstStyle/>
          <a:p>
            <a:pPr marL="0" indent="0" algn="just">
              <a:lnSpc>
                <a:spcPct val="100000"/>
              </a:lnSpc>
              <a:spcBef>
                <a:spcPts val="0"/>
              </a:spcBef>
              <a:buNone/>
            </a:pPr>
            <a:r>
              <a:rPr lang="en-US" dirty="0" err="1"/>
              <a:t>Portanto</a:t>
            </a:r>
            <a:r>
              <a:rPr lang="en-US" dirty="0"/>
              <a:t>, o principal </a:t>
            </a:r>
            <a:r>
              <a:rPr lang="en-US" dirty="0" err="1"/>
              <a:t>critério</a:t>
            </a:r>
            <a:r>
              <a:rPr lang="en-US" dirty="0"/>
              <a:t> para se </a:t>
            </a:r>
            <a:r>
              <a:rPr lang="en-US" dirty="0" err="1"/>
              <a:t>ter</a:t>
            </a:r>
            <a:r>
              <a:rPr lang="en-US" dirty="0"/>
              <a:t> um </a:t>
            </a:r>
            <a:r>
              <a:rPr lang="en-US" dirty="0" err="1"/>
              <a:t>agravo</a:t>
            </a:r>
            <a:r>
              <a:rPr lang="en-US" dirty="0"/>
              <a:t> </a:t>
            </a:r>
            <a:r>
              <a:rPr lang="en-US" dirty="0" err="1"/>
              <a:t>conhecido</a:t>
            </a:r>
            <a:r>
              <a:rPr lang="en-US" dirty="0"/>
              <a:t> com base </a:t>
            </a:r>
            <a:r>
              <a:rPr lang="en-US" dirty="0" err="1"/>
              <a:t>na</a:t>
            </a:r>
            <a:r>
              <a:rPr lang="en-US" dirty="0"/>
              <a:t> </a:t>
            </a:r>
            <a:r>
              <a:rPr lang="en-US" dirty="0" err="1"/>
              <a:t>taxatividade</a:t>
            </a:r>
            <a:r>
              <a:rPr lang="en-US" dirty="0"/>
              <a:t> </a:t>
            </a:r>
            <a:r>
              <a:rPr lang="en-US" dirty="0" err="1"/>
              <a:t>mitigada</a:t>
            </a:r>
            <a:r>
              <a:rPr lang="en-US" dirty="0"/>
              <a:t> é:</a:t>
            </a:r>
          </a:p>
          <a:p>
            <a:pPr marL="0" indent="0" algn="just">
              <a:lnSpc>
                <a:spcPct val="100000"/>
              </a:lnSpc>
              <a:spcBef>
                <a:spcPts val="0"/>
              </a:spcBef>
              <a:buNone/>
            </a:pPr>
            <a:endParaRPr lang="en-US" i="1" dirty="0"/>
          </a:p>
          <a:p>
            <a:pPr marL="0" indent="0" algn="just">
              <a:lnSpc>
                <a:spcPct val="100000"/>
              </a:lnSpc>
              <a:spcBef>
                <a:spcPts val="0"/>
              </a:spcBef>
              <a:buNone/>
            </a:pPr>
            <a:r>
              <a:rPr lang="en-US" dirty="0" err="1">
                <a:solidFill>
                  <a:srgbClr val="FF0000"/>
                </a:solidFill>
              </a:rPr>
              <a:t>Sorte</a:t>
            </a:r>
            <a:r>
              <a:rPr lang="en-US" dirty="0"/>
              <a:t> </a:t>
            </a:r>
            <a:r>
              <a:rPr lang="en-US" dirty="0" err="1"/>
              <a:t>na</a:t>
            </a:r>
            <a:r>
              <a:rPr lang="en-US" dirty="0"/>
              <a:t> </a:t>
            </a:r>
            <a:r>
              <a:rPr lang="en-US" dirty="0" err="1"/>
              <a:t>distribuição</a:t>
            </a:r>
            <a:r>
              <a:rPr lang="en-US" dirty="0"/>
              <a:t> do </a:t>
            </a:r>
            <a:r>
              <a:rPr lang="en-US" dirty="0" err="1"/>
              <a:t>recurso</a:t>
            </a:r>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err="1"/>
              <a:t>Contudo</a:t>
            </a:r>
            <a:r>
              <a:rPr lang="en-US" dirty="0"/>
              <a:t>, para </a:t>
            </a:r>
            <a:r>
              <a:rPr lang="en-US" dirty="0" err="1"/>
              <a:t>evitar</a:t>
            </a:r>
            <a:r>
              <a:rPr lang="en-US" dirty="0"/>
              <a:t> a </a:t>
            </a:r>
            <a:r>
              <a:rPr lang="en-US" dirty="0" err="1"/>
              <a:t>alegação</a:t>
            </a:r>
            <a:r>
              <a:rPr lang="en-US" dirty="0"/>
              <a:t> de </a:t>
            </a:r>
            <a:r>
              <a:rPr lang="en-US" dirty="0" err="1"/>
              <a:t>preclusão</a:t>
            </a:r>
            <a:r>
              <a:rPr lang="en-US" dirty="0"/>
              <a:t>, </a:t>
            </a:r>
            <a:r>
              <a:rPr lang="en-US" dirty="0" err="1"/>
              <a:t>na</a:t>
            </a:r>
            <a:r>
              <a:rPr lang="en-US" dirty="0"/>
              <a:t> </a:t>
            </a:r>
            <a:r>
              <a:rPr lang="en-US" dirty="0" err="1"/>
              <a:t>dúvida</a:t>
            </a:r>
            <a:r>
              <a:rPr lang="en-US" dirty="0"/>
              <a:t>, o </a:t>
            </a:r>
            <a:r>
              <a:rPr lang="en-US" dirty="0" err="1"/>
              <a:t>melhor</a:t>
            </a:r>
            <a:r>
              <a:rPr lang="en-US" dirty="0"/>
              <a:t> é </a:t>
            </a:r>
            <a:r>
              <a:rPr lang="en-US" dirty="0" err="1"/>
              <a:t>recorrer</a:t>
            </a:r>
            <a:r>
              <a:rPr lang="en-US" dirty="0"/>
              <a:t>…</a:t>
            </a:r>
          </a:p>
          <a:p>
            <a:pPr marL="0" indent="0" algn="just">
              <a:lnSpc>
                <a:spcPct val="100000"/>
              </a:lnSpc>
              <a:spcBef>
                <a:spcPts val="0"/>
              </a:spcBef>
              <a:buNone/>
            </a:pPr>
            <a:r>
              <a:rPr lang="en-US" dirty="0" err="1"/>
              <a:t>Ou</a:t>
            </a:r>
            <a:r>
              <a:rPr lang="en-US" dirty="0"/>
              <a:t> </a:t>
            </a:r>
            <a:r>
              <a:rPr lang="en-US" dirty="0" err="1"/>
              <a:t>seja</a:t>
            </a:r>
            <a:r>
              <a:rPr lang="en-US" dirty="0"/>
              <a:t>, o </a:t>
            </a:r>
            <a:r>
              <a:rPr lang="en-US" dirty="0" err="1"/>
              <a:t>objetivo</a:t>
            </a:r>
            <a:r>
              <a:rPr lang="en-US" dirty="0"/>
              <a:t> </a:t>
            </a:r>
            <a:r>
              <a:rPr lang="en-US" dirty="0" err="1"/>
              <a:t>legislativo</a:t>
            </a:r>
            <a:r>
              <a:rPr lang="en-US" dirty="0"/>
              <a:t> (</a:t>
            </a:r>
            <a:r>
              <a:rPr lang="en-US" dirty="0" err="1"/>
              <a:t>diminuição</a:t>
            </a:r>
            <a:r>
              <a:rPr lang="en-US" dirty="0"/>
              <a:t> de </a:t>
            </a:r>
            <a:r>
              <a:rPr lang="en-US" dirty="0" err="1"/>
              <a:t>recursos</a:t>
            </a:r>
            <a:r>
              <a:rPr lang="en-US" dirty="0"/>
              <a:t>) NÃO </a:t>
            </a:r>
            <a:r>
              <a:rPr lang="en-US" dirty="0" err="1"/>
              <a:t>foi</a:t>
            </a:r>
            <a:r>
              <a:rPr lang="en-US" dirty="0"/>
              <a:t> </a:t>
            </a:r>
            <a:r>
              <a:rPr lang="en-US" dirty="0" err="1"/>
              <a:t>atingido</a:t>
            </a:r>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t>De </a:t>
            </a:r>
            <a:r>
              <a:rPr lang="en-US" dirty="0" err="1"/>
              <a:t>qualquer</a:t>
            </a:r>
            <a:r>
              <a:rPr lang="en-US" dirty="0"/>
              <a:t> forma, </a:t>
            </a:r>
            <a:r>
              <a:rPr lang="en-US" dirty="0" err="1"/>
              <a:t>como</a:t>
            </a:r>
            <a:r>
              <a:rPr lang="en-US" dirty="0"/>
              <a:t> </a:t>
            </a:r>
            <a:r>
              <a:rPr lang="en-US" dirty="0" err="1"/>
              <a:t>está</a:t>
            </a:r>
            <a:r>
              <a:rPr lang="en-US" dirty="0"/>
              <a:t> a </a:t>
            </a:r>
            <a:r>
              <a:rPr lang="en-US" dirty="0" err="1"/>
              <a:t>jurisprudência</a:t>
            </a:r>
            <a:r>
              <a:rPr lang="en-US" dirty="0"/>
              <a:t> do STJ </a:t>
            </a:r>
            <a:r>
              <a:rPr lang="en-US" dirty="0" err="1"/>
              <a:t>quanto</a:t>
            </a:r>
            <a:r>
              <a:rPr lang="en-US" dirty="0"/>
              <a:t> </a:t>
            </a:r>
            <a:r>
              <a:rPr lang="en-US" dirty="0" err="1"/>
              <a:t>ao</a:t>
            </a:r>
            <a:r>
              <a:rPr lang="en-US" dirty="0"/>
              <a:t> </a:t>
            </a:r>
            <a:r>
              <a:rPr lang="en-US" dirty="0" err="1"/>
              <a:t>cabimento</a:t>
            </a:r>
            <a:r>
              <a:rPr lang="en-US" dirty="0"/>
              <a:t> do </a:t>
            </a:r>
            <a:r>
              <a:rPr lang="en-US" dirty="0" err="1"/>
              <a:t>agravo</a:t>
            </a:r>
            <a:r>
              <a:rPr lang="en-US" dirty="0"/>
              <a:t> de </a:t>
            </a:r>
            <a:r>
              <a:rPr lang="en-US" dirty="0" err="1"/>
              <a:t>instrumento</a:t>
            </a:r>
            <a:r>
              <a:rPr lang="en-US" dirty="0"/>
              <a:t> </a:t>
            </a:r>
            <a:r>
              <a:rPr lang="en-US" dirty="0" err="1"/>
              <a:t>nas</a:t>
            </a:r>
            <a:r>
              <a:rPr lang="en-US" dirty="0"/>
              <a:t> </a:t>
            </a:r>
            <a:r>
              <a:rPr lang="en-US" dirty="0" err="1"/>
              <a:t>hipóteses</a:t>
            </a:r>
            <a:r>
              <a:rPr lang="en-US" dirty="0"/>
              <a:t> de </a:t>
            </a:r>
            <a:r>
              <a:rPr lang="en-US" dirty="0" err="1"/>
              <a:t>taxatividade</a:t>
            </a:r>
            <a:r>
              <a:rPr lang="en-US" dirty="0"/>
              <a:t> </a:t>
            </a:r>
            <a:r>
              <a:rPr lang="en-US" dirty="0" err="1"/>
              <a:t>mitigada</a:t>
            </a:r>
            <a:r>
              <a:rPr lang="en-US" dirty="0"/>
              <a:t>?</a:t>
            </a:r>
            <a:endParaRPr lang="pt-BR" dirty="0"/>
          </a:p>
        </p:txBody>
      </p:sp>
      <p:sp>
        <p:nvSpPr>
          <p:cNvPr id="2" name="Título 1"/>
          <p:cNvSpPr>
            <a:spLocks noGrp="1"/>
          </p:cNvSpPr>
          <p:nvPr>
            <p:ph type="title"/>
          </p:nvPr>
        </p:nvSpPr>
        <p:spPr>
          <a:xfrm>
            <a:off x="443501" y="210057"/>
            <a:ext cx="10972800" cy="979551"/>
          </a:xfrm>
        </p:spPr>
        <p:txBody>
          <a:bodyPr>
            <a:normAutofit/>
          </a:bodyPr>
          <a:lstStyle/>
          <a:p>
            <a:r>
              <a:rPr lang="pt-BR" altLang="pt-BR" dirty="0">
                <a:solidFill>
                  <a:srgbClr val="002060"/>
                </a:solidFill>
              </a:rPr>
              <a:t>Como isso está ocorrendo na prática?</a:t>
            </a:r>
            <a:endParaRPr lang="pt-BR" i="1" dirty="0">
              <a:solidFill>
                <a:srgbClr val="002060"/>
              </a:solidFill>
            </a:endParaRPr>
          </a:p>
        </p:txBody>
      </p:sp>
    </p:spTree>
    <p:extLst>
      <p:ext uri="{BB962C8B-B14F-4D97-AF65-F5344CB8AC3E}">
        <p14:creationId xmlns:p14="http://schemas.microsoft.com/office/powerpoint/2010/main" val="24415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Texto preto sobre fundo branco&#10;&#10;Descrição gerada automaticamente">
            <a:extLst>
              <a:ext uri="{FF2B5EF4-FFF2-40B4-BE49-F238E27FC236}">
                <a16:creationId xmlns:a16="http://schemas.microsoft.com/office/drawing/2014/main" id="{93C5F588-4A89-44C5-B1AB-C4C383A135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7130" y="219665"/>
            <a:ext cx="3842658" cy="6325364"/>
          </a:xfrm>
          <a:prstGeom prst="rect">
            <a:avLst/>
          </a:prstGeom>
        </p:spPr>
      </p:pic>
      <p:pic>
        <p:nvPicPr>
          <p:cNvPr id="7" name="Imagem 6" descr="Texto&#10;&#10;Descrição gerada automaticamente">
            <a:extLst>
              <a:ext uri="{FF2B5EF4-FFF2-40B4-BE49-F238E27FC236}">
                <a16:creationId xmlns:a16="http://schemas.microsoft.com/office/drawing/2014/main" id="{C9931FFB-7884-4B4D-997F-C65E7C43A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865" y="1114247"/>
            <a:ext cx="5291667" cy="4722812"/>
          </a:xfrm>
          <a:prstGeom prst="rect">
            <a:avLst/>
          </a:prstGeom>
        </p:spPr>
      </p:pic>
    </p:spTree>
    <p:extLst>
      <p:ext uri="{BB962C8B-B14F-4D97-AF65-F5344CB8AC3E}">
        <p14:creationId xmlns:p14="http://schemas.microsoft.com/office/powerpoint/2010/main" val="94450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DF0AFF-40B1-6B53-0DEA-55E1E69FB9FF}"/>
              </a:ext>
            </a:extLst>
          </p:cNvPr>
          <p:cNvPicPr>
            <a:picLocks noChangeAspect="1"/>
          </p:cNvPicPr>
          <p:nvPr/>
        </p:nvPicPr>
        <p:blipFill>
          <a:blip r:embed="rId2"/>
          <a:stretch>
            <a:fillRect/>
          </a:stretch>
        </p:blipFill>
        <p:spPr>
          <a:xfrm>
            <a:off x="0" y="1176278"/>
            <a:ext cx="12192000" cy="4505443"/>
          </a:xfrm>
          <a:prstGeom prst="rect">
            <a:avLst/>
          </a:prstGeom>
        </p:spPr>
      </p:pic>
    </p:spTree>
    <p:extLst>
      <p:ext uri="{BB962C8B-B14F-4D97-AF65-F5344CB8AC3E}">
        <p14:creationId xmlns:p14="http://schemas.microsoft.com/office/powerpoint/2010/main" val="8172044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BB0F222-ABB2-A311-5E97-0011B756DDBD}"/>
              </a:ext>
            </a:extLst>
          </p:cNvPr>
          <p:cNvSpPr txBox="1"/>
          <p:nvPr/>
        </p:nvSpPr>
        <p:spPr>
          <a:xfrm>
            <a:off x="3048811" y="1642061"/>
            <a:ext cx="6094378" cy="1200329"/>
          </a:xfrm>
          <a:prstGeom prst="rect">
            <a:avLst/>
          </a:prstGeom>
          <a:noFill/>
        </p:spPr>
        <p:txBody>
          <a:bodyPr wrap="square">
            <a:spAutoFit/>
          </a:bodyPr>
          <a:lstStyle/>
          <a:p>
            <a:pPr lvl="0" algn="just" fontAlgn="base">
              <a:spcBef>
                <a:spcPct val="0"/>
              </a:spcBef>
              <a:spcAft>
                <a:spcPct val="0"/>
              </a:spcAft>
            </a:pPr>
            <a:r>
              <a:rPr lang="pt-BR" sz="1800" i="1" dirty="0"/>
              <a:t>ENUNCIADO 75 CJF – Cabem embargos declaratórios contra decisão que não admite recurso especial ou extraordinário, no tribunal de origem ou no tribunal superior, com a consequente interrupção do prazo recurs</a:t>
            </a:r>
            <a:r>
              <a:rPr lang="pt-BR" sz="1800" i="1" dirty="0">
                <a:latin typeface="+mj-lt"/>
              </a:rPr>
              <a:t>al. </a:t>
            </a:r>
          </a:p>
        </p:txBody>
      </p:sp>
    </p:spTree>
    <p:extLst>
      <p:ext uri="{BB962C8B-B14F-4D97-AF65-F5344CB8AC3E}">
        <p14:creationId xmlns:p14="http://schemas.microsoft.com/office/powerpoint/2010/main" val="26647421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8"/>
            <a:ext cx="8136904" cy="4647426"/>
          </a:xfrm>
          <a:prstGeom prst="rect">
            <a:avLst/>
          </a:prstGeom>
          <a:noFill/>
        </p:spPr>
        <p:txBody>
          <a:bodyPr wrap="square" rtlCol="0">
            <a:spAutoFit/>
          </a:bodyPr>
          <a:lstStyle/>
          <a:p>
            <a:pPr lvl="0" algn="just" fontAlgn="base">
              <a:spcBef>
                <a:spcPct val="0"/>
              </a:spcBef>
              <a:spcAft>
                <a:spcPct val="0"/>
              </a:spcAft>
            </a:pPr>
            <a:endParaRPr lang="pt-BR" sz="2000" dirty="0">
              <a:latin typeface="Trebuchet MS" panose="020B0603020202020204" pitchFamily="34" charset="0"/>
            </a:endParaRPr>
          </a:p>
          <a:p>
            <a:pPr lvl="0" algn="just" fontAlgn="base">
              <a:spcBef>
                <a:spcPct val="0"/>
              </a:spcBef>
              <a:spcAft>
                <a:spcPct val="0"/>
              </a:spcAft>
            </a:pPr>
            <a:endParaRPr lang="pt-BR" sz="2000" dirty="0">
              <a:latin typeface="Trebuchet MS" panose="020B0603020202020204" pitchFamily="34" charset="0"/>
            </a:endParaRPr>
          </a:p>
          <a:p>
            <a:pPr algn="just"/>
            <a:r>
              <a:rPr lang="pt-BR" sz="2000" dirty="0"/>
              <a:t>“Os embargos opostos não ensejam conhecimento, porquanto manifestamente incabíveis. Nos moldes do artigo 1.030, § 1º, do Código de Processo Civil, da decisão de inadmissibilidade proferida com fundamento no inciso V do mesmo dispositivo legal, caberá apenas agravo em recurso extraordinário para o tribunal superior (artigo 1.042 do CPC). De fato, uma vez inadmitido o recurso extraordinário, esgota-se a jurisdição do Tribunal de origem, sendo cabível, tão somente, o agravo em recurso extraordinário para o Supremo Tribunal Federal, recurso sobre o qual a Corte local não tem mais jurisdição, cabendo-lhe, tão somente, a remessa dos autos à Suprema Corte. </a:t>
            </a:r>
            <a:r>
              <a:rPr lang="pt-BR" sz="2000" b="1" dirty="0"/>
              <a:t>Desse modo, é incabível a oposição de embargos de declaração contra decisão que não admite o recurso extraordinário</a:t>
            </a:r>
            <a:r>
              <a:rPr lang="pt-BR" sz="2000" dirty="0"/>
              <a:t>” (ED em RE em ED no RMS 46.957, Decisão da Min. MARIA THEREZA DE ASSIS MOURA, 15/05/2019)</a:t>
            </a:r>
          </a:p>
          <a:p>
            <a:pPr lvl="0" algn="just" fontAlgn="base">
              <a:spcBef>
                <a:spcPct val="0"/>
              </a:spcBef>
              <a:spcAft>
                <a:spcPct val="0"/>
              </a:spcAft>
            </a:pPr>
            <a:endParaRPr lang="pt-BR" sz="1600" dirty="0">
              <a:latin typeface="Trebuchet MS" panose="020B0603020202020204" pitchFamily="34" charset="0"/>
            </a:endParaRPr>
          </a:p>
        </p:txBody>
      </p:sp>
    </p:spTree>
    <p:extLst>
      <p:ext uri="{BB962C8B-B14F-4D97-AF65-F5344CB8AC3E}">
        <p14:creationId xmlns:p14="http://schemas.microsoft.com/office/powerpoint/2010/main" val="33525578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150086" y="3731024"/>
            <a:ext cx="3649565" cy="400110"/>
          </a:xfrm>
          <a:prstGeom prst="rect">
            <a:avLst/>
          </a:prstGeom>
          <a:noFill/>
        </p:spPr>
        <p:txBody>
          <a:bodyPr wrap="square" rtlCol="0">
            <a:spAutoFit/>
          </a:bodyPr>
          <a:lstStyle/>
          <a:p>
            <a:pPr lvl="0" algn="just" fontAlgn="base">
              <a:spcBef>
                <a:spcPct val="0"/>
              </a:spcBef>
              <a:spcAft>
                <a:spcPct val="0"/>
              </a:spcAft>
            </a:pPr>
            <a:r>
              <a:rPr lang="pt-BR" sz="2000" b="1" i="0" u="sng" dirty="0">
                <a:solidFill>
                  <a:srgbClr val="2465A4"/>
                </a:solidFill>
                <a:effectLst/>
                <a:latin typeface="verdana" panose="020B0604030504040204" pitchFamily="34" charset="0"/>
                <a:hlinkClick r:id="rId2"/>
              </a:rPr>
              <a:t>EAREsp 2.039.129</a:t>
            </a:r>
            <a:endParaRPr lang="pt-BR" sz="1600" dirty="0">
              <a:latin typeface="Trebuchet MS" panose="020B0603020202020204" pitchFamily="34" charset="0"/>
            </a:endParaRPr>
          </a:p>
        </p:txBody>
      </p:sp>
      <p:pic>
        <p:nvPicPr>
          <p:cNvPr id="4" name="Imagem 3">
            <a:extLst>
              <a:ext uri="{FF2B5EF4-FFF2-40B4-BE49-F238E27FC236}">
                <a16:creationId xmlns:a16="http://schemas.microsoft.com/office/drawing/2014/main" id="{2C796521-236C-67E5-FA00-38725828591F}"/>
              </a:ext>
            </a:extLst>
          </p:cNvPr>
          <p:cNvPicPr>
            <a:picLocks noChangeAspect="1"/>
          </p:cNvPicPr>
          <p:nvPr/>
        </p:nvPicPr>
        <p:blipFill>
          <a:blip r:embed="rId3"/>
          <a:stretch>
            <a:fillRect/>
          </a:stretch>
        </p:blipFill>
        <p:spPr>
          <a:xfrm>
            <a:off x="830786" y="240800"/>
            <a:ext cx="7060884" cy="6355597"/>
          </a:xfrm>
          <a:prstGeom prst="rect">
            <a:avLst/>
          </a:prstGeom>
        </p:spPr>
      </p:pic>
    </p:spTree>
    <p:extLst>
      <p:ext uri="{BB962C8B-B14F-4D97-AF65-F5344CB8AC3E}">
        <p14:creationId xmlns:p14="http://schemas.microsoft.com/office/powerpoint/2010/main" val="30843461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BC528D82-A100-4852-B29F-B4BB861BB5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a:extLst>
              <a:ext uri="{FF2B5EF4-FFF2-40B4-BE49-F238E27FC236}">
                <a16:creationId xmlns:a16="http://schemas.microsoft.com/office/drawing/2014/main" id="{986F40A2-1FAA-45E5-BB49-351C4531E52E}"/>
              </a:ext>
            </a:extLst>
          </p:cNvPr>
          <p:cNvSpPr>
            <a:spLocks noChangeAspect="1" noChangeArrowheads="1"/>
          </p:cNvSpPr>
          <p:nvPr/>
        </p:nvSpPr>
        <p:spPr bwMode="auto">
          <a:xfrm>
            <a:off x="3719736" y="1052736"/>
            <a:ext cx="4896544" cy="48965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CaixaDeTexto 8">
            <a:extLst>
              <a:ext uri="{FF2B5EF4-FFF2-40B4-BE49-F238E27FC236}">
                <a16:creationId xmlns:a16="http://schemas.microsoft.com/office/drawing/2014/main" id="{319EFCD0-EFE4-4875-B232-FE9DB255DDA3}"/>
              </a:ext>
            </a:extLst>
          </p:cNvPr>
          <p:cNvSpPr txBox="1"/>
          <p:nvPr/>
        </p:nvSpPr>
        <p:spPr>
          <a:xfrm>
            <a:off x="1919536" y="188641"/>
            <a:ext cx="8424936" cy="6555641"/>
          </a:xfrm>
          <a:prstGeom prst="rect">
            <a:avLst/>
          </a:prstGeom>
          <a:noFill/>
        </p:spPr>
        <p:txBody>
          <a:bodyPr wrap="square">
            <a:spAutoFit/>
          </a:bodyPr>
          <a:lstStyle/>
          <a:p>
            <a:pPr algn="l" fontAlgn="base"/>
            <a:r>
              <a:rPr lang="pt-BR" sz="1500" b="1" dirty="0" err="1">
                <a:solidFill>
                  <a:srgbClr val="262626"/>
                </a:solidFill>
                <a:latin typeface="inherit"/>
                <a:hlinkClick r:id="rId3"/>
              </a:rPr>
              <a:t>heitorsica</a:t>
            </a:r>
            <a:endParaRPr lang="pt-BR" sz="1500" b="1" dirty="0">
              <a:solidFill>
                <a:srgbClr val="262626"/>
              </a:solidFill>
              <a:latin typeface="-apple-system"/>
            </a:endParaRPr>
          </a:p>
          <a:p>
            <a:r>
              <a:rPr lang="pt-BR" sz="1500" dirty="0">
                <a:solidFill>
                  <a:srgbClr val="262626"/>
                </a:solidFill>
                <a:latin typeface="-apple-system"/>
              </a:rPr>
              <a:t>Litigante interpõe </a:t>
            </a:r>
            <a:r>
              <a:rPr lang="pt-BR" sz="1500" dirty="0" err="1">
                <a:solidFill>
                  <a:srgbClr val="262626"/>
                </a:solidFill>
                <a:latin typeface="-apple-system"/>
              </a:rPr>
              <a:t>REsp.</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Presidência do tribunal local nega seguimento por entender que contraria precedente do STJ em regime de recursos repetitivos.</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Litigante entende que seu caso se distingue daqueles acobertados pelo precedente e interpõe agravo interno.</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Tribunal local nega provimento ao agravo interno.</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O que o litigante deve fazer?</a:t>
            </a:r>
            <a:br>
              <a:rPr lang="pt-BR" sz="1500" dirty="0">
                <a:solidFill>
                  <a:srgbClr val="262626"/>
                </a:solidFill>
                <a:latin typeface="-apple-system"/>
              </a:rPr>
            </a:br>
            <a:r>
              <a:rPr lang="pt-BR" sz="1500" dirty="0">
                <a:solidFill>
                  <a:srgbClr val="262626"/>
                </a:solidFill>
                <a:latin typeface="-apple-system"/>
              </a:rPr>
              <a:t>a) chorar embaixo da pia em posição fetal;</a:t>
            </a:r>
            <a:br>
              <a:rPr lang="pt-BR" sz="1500" dirty="0">
                <a:solidFill>
                  <a:srgbClr val="262626"/>
                </a:solidFill>
                <a:latin typeface="-apple-system"/>
              </a:rPr>
            </a:br>
            <a:r>
              <a:rPr lang="pt-BR" sz="1500" dirty="0">
                <a:solidFill>
                  <a:srgbClr val="262626"/>
                </a:solidFill>
                <a:latin typeface="-apple-system"/>
              </a:rPr>
              <a:t>b) interpor agravo de decisão denegatória;</a:t>
            </a:r>
            <a:br>
              <a:rPr lang="pt-BR" sz="1500" dirty="0">
                <a:solidFill>
                  <a:srgbClr val="262626"/>
                </a:solidFill>
                <a:latin typeface="-apple-system"/>
              </a:rPr>
            </a:br>
            <a:r>
              <a:rPr lang="pt-BR" sz="1500" dirty="0">
                <a:solidFill>
                  <a:srgbClr val="262626"/>
                </a:solidFill>
                <a:latin typeface="-apple-system"/>
              </a:rPr>
              <a:t>c) interpor novo REsp (pois a decisão que julgou o agravo interno é de “última instância”);</a:t>
            </a:r>
            <a:br>
              <a:rPr lang="pt-BR" sz="1500" dirty="0">
                <a:solidFill>
                  <a:srgbClr val="262626"/>
                </a:solidFill>
                <a:latin typeface="-apple-system"/>
              </a:rPr>
            </a:br>
            <a:r>
              <a:rPr lang="pt-BR" sz="1500" dirty="0">
                <a:solidFill>
                  <a:srgbClr val="262626"/>
                </a:solidFill>
                <a:latin typeface="-apple-system"/>
              </a:rPr>
              <a:t>d) manejar reclamação;</a:t>
            </a:r>
            <a:br>
              <a:rPr lang="pt-BR" sz="1500" dirty="0">
                <a:solidFill>
                  <a:srgbClr val="262626"/>
                </a:solidFill>
                <a:latin typeface="-apple-system"/>
              </a:rPr>
            </a:br>
            <a:r>
              <a:rPr lang="pt-BR" sz="1500" dirty="0">
                <a:solidFill>
                  <a:srgbClr val="262626"/>
                </a:solidFill>
                <a:latin typeface="-apple-system"/>
              </a:rPr>
              <a:t>e) impetrar MS a ser julgado no próprio tribunal local.</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STJ, analisando caso regido pelo CPC73, proferiu em 17/5/21 decisão que se coaduna com o CPC15, dizendo que a alternativa correta é a “e”.</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Na mesma decisão, STJ refuta a alternativa “b”.</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Nunca vi alguém tentar a “c”.</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STJ já havia descartado a “d” (</a:t>
            </a:r>
            <a:r>
              <a:rPr lang="pt-BR" sz="1500" dirty="0" err="1">
                <a:solidFill>
                  <a:srgbClr val="262626"/>
                </a:solidFill>
                <a:latin typeface="-apple-system"/>
              </a:rPr>
              <a:t>Rcl</a:t>
            </a:r>
            <a:r>
              <a:rPr lang="pt-BR" sz="1500" dirty="0">
                <a:solidFill>
                  <a:srgbClr val="262626"/>
                </a:solidFill>
                <a:latin typeface="-apple-system"/>
              </a:rPr>
              <a:t> 36476).</a:t>
            </a:r>
            <a:br>
              <a:rPr lang="pt-BR" sz="1500" dirty="0">
                <a:solidFill>
                  <a:srgbClr val="262626"/>
                </a:solidFill>
                <a:latin typeface="-apple-system"/>
              </a:rPr>
            </a:br>
            <a:br>
              <a:rPr lang="pt-BR" sz="1500" dirty="0">
                <a:solidFill>
                  <a:srgbClr val="262626"/>
                </a:solidFill>
                <a:latin typeface="-apple-system"/>
              </a:rPr>
            </a:br>
            <a:r>
              <a:rPr lang="pt-BR" sz="1500" dirty="0">
                <a:solidFill>
                  <a:srgbClr val="262626"/>
                </a:solidFill>
                <a:latin typeface="-apple-system"/>
              </a:rPr>
              <a:t>A alternativa “a” é sempre cabível.</a:t>
            </a:r>
            <a:endParaRPr lang="pt-BR" sz="1500" dirty="0"/>
          </a:p>
        </p:txBody>
      </p:sp>
    </p:spTree>
    <p:extLst>
      <p:ext uri="{BB962C8B-B14F-4D97-AF65-F5344CB8AC3E}">
        <p14:creationId xmlns:p14="http://schemas.microsoft.com/office/powerpoint/2010/main" val="10329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BC528D82-A100-4852-B29F-B4BB861BB5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a:extLst>
              <a:ext uri="{FF2B5EF4-FFF2-40B4-BE49-F238E27FC236}">
                <a16:creationId xmlns:a16="http://schemas.microsoft.com/office/drawing/2014/main" id="{986F40A2-1FAA-45E5-BB49-351C4531E52E}"/>
              </a:ext>
            </a:extLst>
          </p:cNvPr>
          <p:cNvSpPr>
            <a:spLocks noChangeAspect="1" noChangeArrowheads="1"/>
          </p:cNvSpPr>
          <p:nvPr/>
        </p:nvSpPr>
        <p:spPr bwMode="auto">
          <a:xfrm>
            <a:off x="3719736" y="1052736"/>
            <a:ext cx="4896544" cy="48965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CaixaDeTexto 8">
            <a:extLst>
              <a:ext uri="{FF2B5EF4-FFF2-40B4-BE49-F238E27FC236}">
                <a16:creationId xmlns:a16="http://schemas.microsoft.com/office/drawing/2014/main" id="{319EFCD0-EFE4-4875-B232-FE9DB255DDA3}"/>
              </a:ext>
            </a:extLst>
          </p:cNvPr>
          <p:cNvSpPr txBox="1"/>
          <p:nvPr/>
        </p:nvSpPr>
        <p:spPr>
          <a:xfrm>
            <a:off x="1919536" y="188641"/>
            <a:ext cx="8424936" cy="6109365"/>
          </a:xfrm>
          <a:prstGeom prst="rect">
            <a:avLst/>
          </a:prstGeom>
          <a:noFill/>
        </p:spPr>
        <p:txBody>
          <a:bodyPr wrap="square">
            <a:spAutoFit/>
          </a:bodyPr>
          <a:lstStyle/>
          <a:p>
            <a:pPr algn="l" fontAlgn="base"/>
            <a:r>
              <a:rPr lang="pt-BR" sz="1700" dirty="0"/>
              <a:t>Quanto ao cabimento MS:</a:t>
            </a:r>
          </a:p>
          <a:p>
            <a:pPr algn="l" fontAlgn="base"/>
            <a:endParaRPr lang="pt-BR" sz="1700" dirty="0"/>
          </a:p>
          <a:p>
            <a:pPr algn="just" fontAlgn="base"/>
            <a:r>
              <a:rPr lang="pt-BR" sz="1700" dirty="0">
                <a:solidFill>
                  <a:srgbClr val="262626"/>
                </a:solidFill>
                <a:latin typeface="-apple-system"/>
              </a:rPr>
              <a:t>PROCESSUAL CIVIL. MANDADO DE SEGURANÇA. IMPETRAÇÃO CONTRA DECISÃO JUDICIAL. IRRECORRIBILIDADE E TERATOLOGIA. EXISTÊNCIA. WRIT. CABIMENTO. (...)</a:t>
            </a:r>
          </a:p>
          <a:p>
            <a:pPr algn="just" fontAlgn="base"/>
            <a:r>
              <a:rPr lang="pt-BR" sz="1700" dirty="0">
                <a:solidFill>
                  <a:srgbClr val="262626"/>
                </a:solidFill>
                <a:latin typeface="-apple-system"/>
              </a:rPr>
              <a:t>5. A parte recorrente, ora agravada, diante da negativa de seguimento do seu apelo especial com fulcro no art. 543-C, § 7º, I, do CPC/1973, </a:t>
            </a:r>
            <a:r>
              <a:rPr lang="pt-BR" sz="1700" u="sng" dirty="0">
                <a:solidFill>
                  <a:srgbClr val="262626"/>
                </a:solidFill>
                <a:latin typeface="-apple-system"/>
              </a:rPr>
              <a:t>agitou o recurso cabível, qual seja, o agravo interno/regimental questionando a conformidade do acórdão recorrido com a tese recursal julgada sob o rito dos recursos repetitivos, mas não teve êxito na pretensão</a:t>
            </a:r>
            <a:r>
              <a:rPr lang="pt-BR" sz="1700" dirty="0">
                <a:solidFill>
                  <a:srgbClr val="262626"/>
                </a:solidFill>
                <a:latin typeface="-apple-system"/>
              </a:rPr>
              <a:t>.</a:t>
            </a:r>
          </a:p>
          <a:p>
            <a:pPr algn="just" fontAlgn="base"/>
            <a:r>
              <a:rPr lang="pt-BR" sz="1700" dirty="0">
                <a:solidFill>
                  <a:srgbClr val="262626"/>
                </a:solidFill>
                <a:latin typeface="-apple-system"/>
              </a:rPr>
              <a:t>6. A decisão de admissibilidade nada mais tratou senão a conformidade do acórdão recorrido com a tese repetitiva; descabe, assim, falar em dupla impugnação mediante a interposição conjunta de agravo em recurso especial ou mesmo em preclusão pela falta de manejo do agravo do art. 544 do CPC/1973.</a:t>
            </a:r>
          </a:p>
          <a:p>
            <a:pPr algn="just" fontAlgn="base"/>
            <a:r>
              <a:rPr lang="pt-BR" sz="1700" dirty="0">
                <a:solidFill>
                  <a:srgbClr val="262626"/>
                </a:solidFill>
                <a:latin typeface="-apple-system"/>
              </a:rPr>
              <a:t>7. A irrecorribilidade do acórdão objeto da impetração, que </a:t>
            </a:r>
            <a:r>
              <a:rPr lang="pt-BR" sz="1700" u="sng" dirty="0">
                <a:solidFill>
                  <a:srgbClr val="262626"/>
                </a:solidFill>
                <a:latin typeface="-apple-system"/>
              </a:rPr>
              <a:t>nem sequer admite </a:t>
            </a:r>
            <a:r>
              <a:rPr lang="pt-BR" sz="1700" b="1" u="sng" dirty="0">
                <a:solidFill>
                  <a:srgbClr val="262626"/>
                </a:solidFill>
                <a:latin typeface="-apple-system"/>
              </a:rPr>
              <a:t>reclamação</a:t>
            </a:r>
            <a:r>
              <a:rPr lang="pt-BR" sz="1700" dirty="0">
                <a:solidFill>
                  <a:srgbClr val="262626"/>
                </a:solidFill>
                <a:latin typeface="-apple-system"/>
              </a:rPr>
              <a:t>, como decidido pela Corte Especial (</a:t>
            </a:r>
            <a:r>
              <a:rPr lang="pt-BR" sz="1700" dirty="0" err="1">
                <a:solidFill>
                  <a:srgbClr val="262626"/>
                </a:solidFill>
                <a:latin typeface="-apple-system"/>
              </a:rPr>
              <a:t>Rcl</a:t>
            </a:r>
            <a:r>
              <a:rPr lang="pt-BR" sz="1700" dirty="0">
                <a:solidFill>
                  <a:srgbClr val="262626"/>
                </a:solidFill>
                <a:latin typeface="-apple-system"/>
              </a:rPr>
              <a:t> 36.476/SP, Rel. Ministra NANCY ANDRIGHI, julgado em 05/02/2020, DJe 06/03/2020), evidencia, no caso concreto, </a:t>
            </a:r>
            <a:r>
              <a:rPr lang="pt-BR" sz="1700" u="sng" dirty="0">
                <a:solidFill>
                  <a:srgbClr val="262626"/>
                </a:solidFill>
                <a:latin typeface="-apple-system"/>
              </a:rPr>
              <a:t>situação de exceção a admitir a via do </a:t>
            </a:r>
            <a:r>
              <a:rPr lang="pt-BR" sz="1700" u="sng" dirty="0" err="1">
                <a:solidFill>
                  <a:srgbClr val="262626"/>
                </a:solidFill>
                <a:latin typeface="-apple-system"/>
              </a:rPr>
              <a:t>mandamus</a:t>
            </a:r>
            <a:r>
              <a:rPr lang="pt-BR" sz="1700" dirty="0">
                <a:solidFill>
                  <a:srgbClr val="262626"/>
                </a:solidFill>
                <a:latin typeface="-apple-system"/>
              </a:rPr>
              <a:t>. (...) </a:t>
            </a:r>
          </a:p>
          <a:p>
            <a:pPr algn="just" fontAlgn="base"/>
            <a:r>
              <a:rPr lang="pt-BR" sz="1700" dirty="0">
                <a:solidFill>
                  <a:srgbClr val="262626"/>
                </a:solidFill>
                <a:latin typeface="-apple-system"/>
              </a:rPr>
              <a:t>9. Do confronto entre o acórdão recorrido e o recurso especial obstado, constata-se que a lide não discutia "a </a:t>
            </a:r>
            <a:r>
              <a:rPr lang="pt-BR" sz="1700" u="sng" dirty="0">
                <a:solidFill>
                  <a:srgbClr val="262626"/>
                </a:solidFill>
                <a:latin typeface="-apple-system"/>
              </a:rPr>
              <a:t>extensão do prazo prescricional</a:t>
            </a:r>
            <a:r>
              <a:rPr lang="pt-BR" sz="1700" dirty="0">
                <a:solidFill>
                  <a:srgbClr val="262626"/>
                </a:solidFill>
                <a:latin typeface="-apple-system"/>
              </a:rPr>
              <a:t> da pretensão executória da multa administrativa, mas </a:t>
            </a:r>
            <a:r>
              <a:rPr lang="pt-BR" sz="1700" u="sng" dirty="0">
                <a:solidFill>
                  <a:srgbClr val="262626"/>
                </a:solidFill>
                <a:latin typeface="-apple-system"/>
              </a:rPr>
              <a:t>qual seria o seu termo inicial</a:t>
            </a:r>
            <a:r>
              <a:rPr lang="pt-BR" sz="1700" dirty="0">
                <a:solidFill>
                  <a:srgbClr val="262626"/>
                </a:solidFill>
                <a:latin typeface="-apple-system"/>
              </a:rPr>
              <a:t>, (...)</a:t>
            </a:r>
          </a:p>
          <a:p>
            <a:pPr algn="just" fontAlgn="base"/>
            <a:r>
              <a:rPr lang="pt-BR" sz="1700" dirty="0">
                <a:solidFill>
                  <a:srgbClr val="262626"/>
                </a:solidFill>
                <a:latin typeface="-apple-system"/>
              </a:rPr>
              <a:t>10. Caracterizadas a irrecorribilidade e a teratologia do decisum atacado, exsurge cabível o uso excepcional da via mandamental. (...)</a:t>
            </a:r>
          </a:p>
          <a:p>
            <a:pPr algn="just" fontAlgn="base"/>
            <a:r>
              <a:rPr lang="pt-BR" sz="1700" dirty="0">
                <a:solidFill>
                  <a:srgbClr val="262626"/>
                </a:solidFill>
                <a:latin typeface="-apple-system"/>
              </a:rPr>
              <a:t>(AgInt no RMS 53.790/RJ, Rel. Ministro GURGEL DE FARIA, PRIMEIRA TURMA, julgado em 17/05/2021, DJe 26/05/2021)</a:t>
            </a:r>
            <a:endParaRPr lang="pt-BR" sz="1500" dirty="0"/>
          </a:p>
        </p:txBody>
      </p:sp>
    </p:spTree>
    <p:extLst>
      <p:ext uri="{BB962C8B-B14F-4D97-AF65-F5344CB8AC3E}">
        <p14:creationId xmlns:p14="http://schemas.microsoft.com/office/powerpoint/2010/main" val="2654309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BC528D82-A100-4852-B29F-B4BB861BB5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a:extLst>
              <a:ext uri="{FF2B5EF4-FFF2-40B4-BE49-F238E27FC236}">
                <a16:creationId xmlns:a16="http://schemas.microsoft.com/office/drawing/2014/main" id="{986F40A2-1FAA-45E5-BB49-351C4531E52E}"/>
              </a:ext>
            </a:extLst>
          </p:cNvPr>
          <p:cNvSpPr>
            <a:spLocks noChangeAspect="1" noChangeArrowheads="1"/>
          </p:cNvSpPr>
          <p:nvPr/>
        </p:nvSpPr>
        <p:spPr bwMode="auto">
          <a:xfrm>
            <a:off x="3719736" y="1052736"/>
            <a:ext cx="4896544" cy="48965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CaixaDeTexto 8">
            <a:extLst>
              <a:ext uri="{FF2B5EF4-FFF2-40B4-BE49-F238E27FC236}">
                <a16:creationId xmlns:a16="http://schemas.microsoft.com/office/drawing/2014/main" id="{319EFCD0-EFE4-4875-B232-FE9DB255DDA3}"/>
              </a:ext>
            </a:extLst>
          </p:cNvPr>
          <p:cNvSpPr txBox="1"/>
          <p:nvPr/>
        </p:nvSpPr>
        <p:spPr>
          <a:xfrm>
            <a:off x="1919536" y="188640"/>
            <a:ext cx="8424936" cy="5909310"/>
          </a:xfrm>
          <a:prstGeom prst="rect">
            <a:avLst/>
          </a:prstGeom>
          <a:noFill/>
        </p:spPr>
        <p:txBody>
          <a:bodyPr wrap="square">
            <a:spAutoFit/>
          </a:bodyPr>
          <a:lstStyle/>
          <a:p>
            <a:pPr algn="just" fontAlgn="base"/>
            <a:r>
              <a:rPr lang="pt-BR" sz="2800" dirty="0"/>
              <a:t>Quanto ao novo </a:t>
            </a:r>
            <a:r>
              <a:rPr lang="pt-BR" sz="2800" dirty="0" err="1"/>
              <a:t>Resp</a:t>
            </a:r>
            <a:r>
              <a:rPr lang="pt-BR" sz="2800" dirty="0"/>
              <a:t>:</a:t>
            </a:r>
          </a:p>
          <a:p>
            <a:pPr algn="just" fontAlgn="base"/>
            <a:endParaRPr lang="pt-BR" sz="2000" dirty="0"/>
          </a:p>
          <a:p>
            <a:pPr algn="just" fontAlgn="base"/>
            <a:r>
              <a:rPr lang="pt-BR" sz="2100" dirty="0">
                <a:solidFill>
                  <a:srgbClr val="262626"/>
                </a:solidFill>
                <a:latin typeface="-apple-system"/>
              </a:rPr>
              <a:t>AGRAVO INTERNO NO AGRAVO EM RECURSO ESPECIAL. PROCESSUAL CIVIL. DECISÃO DE ADMISSIBILIDADE. NEGATIVA. RECURSO REPETITIVO. AGRAVO INTERNO. RECURSO ESPECIAL. NÃO CABIMENTO. </a:t>
            </a:r>
          </a:p>
          <a:p>
            <a:pPr algn="just" fontAlgn="base"/>
            <a:r>
              <a:rPr lang="pt-BR" sz="2100" dirty="0">
                <a:solidFill>
                  <a:srgbClr val="262626"/>
                </a:solidFill>
                <a:latin typeface="-apple-system"/>
              </a:rPr>
              <a:t>1. Recurso especial interposto contra acórdão publicado na vigência do Código de Processo Civil de 2015 (Enunciados Administrativos </a:t>
            </a:r>
            <a:r>
              <a:rPr lang="pt-BR" sz="2100" dirty="0" err="1">
                <a:solidFill>
                  <a:srgbClr val="262626"/>
                </a:solidFill>
                <a:latin typeface="-apple-system"/>
              </a:rPr>
              <a:t>nºs</a:t>
            </a:r>
            <a:r>
              <a:rPr lang="pt-BR" sz="2100" dirty="0">
                <a:solidFill>
                  <a:srgbClr val="262626"/>
                </a:solidFill>
                <a:latin typeface="-apple-system"/>
              </a:rPr>
              <a:t> 2 e 3/STJ). </a:t>
            </a:r>
          </a:p>
          <a:p>
            <a:pPr algn="just" fontAlgn="base"/>
            <a:r>
              <a:rPr lang="pt-BR" sz="2100" dirty="0">
                <a:solidFill>
                  <a:srgbClr val="262626"/>
                </a:solidFill>
                <a:latin typeface="-apple-system"/>
              </a:rPr>
              <a:t>2. A jurisprudência do Superior Tribunal de Justiça entende </a:t>
            </a:r>
            <a:r>
              <a:rPr lang="pt-BR" sz="2100" u="sng" dirty="0">
                <a:solidFill>
                  <a:srgbClr val="262626"/>
                </a:solidFill>
                <a:latin typeface="-apple-system"/>
              </a:rPr>
              <a:t>não ser cabível novo recurso especial para reexaminar acórdão que, julgando agravo interno, manteve a decisão da presidência do tribunal local, a qual inadmitiu o primeiro recurso especial com fulcro em entendimento firmado em recurso repetitivo</a:t>
            </a:r>
            <a:r>
              <a:rPr lang="pt-BR" sz="2100" dirty="0">
                <a:solidFill>
                  <a:srgbClr val="262626"/>
                </a:solidFill>
                <a:latin typeface="-apple-system"/>
              </a:rPr>
              <a:t>. Precedentes. </a:t>
            </a:r>
          </a:p>
          <a:p>
            <a:pPr algn="just" fontAlgn="base"/>
            <a:r>
              <a:rPr lang="pt-BR" sz="2100" dirty="0">
                <a:solidFill>
                  <a:srgbClr val="262626"/>
                </a:solidFill>
                <a:latin typeface="-apple-system"/>
              </a:rPr>
              <a:t>3. Agravo interno não provido.</a:t>
            </a:r>
          </a:p>
          <a:p>
            <a:pPr algn="just" fontAlgn="base"/>
            <a:r>
              <a:rPr lang="pt-BR" sz="2100" dirty="0">
                <a:solidFill>
                  <a:srgbClr val="262626"/>
                </a:solidFill>
                <a:latin typeface="-apple-system"/>
              </a:rPr>
              <a:t>(STJ - AgInt no AREsp: 1586417 PR 2019/0280172-8, Relator: Ministro RICARDO VILLAS BÔAS CUEVA, Data de Julgamento: 25/05/2020, T3 - TERCEIRA TURMA, Data de Publicação: DJe 28/05/2020)</a:t>
            </a:r>
            <a:endParaRPr lang="pt-BR" sz="2100" dirty="0"/>
          </a:p>
          <a:p>
            <a:pPr algn="l" fontAlgn="base"/>
            <a:endParaRPr lang="pt-BR" sz="1500" dirty="0"/>
          </a:p>
        </p:txBody>
      </p:sp>
    </p:spTree>
    <p:extLst>
      <p:ext uri="{BB962C8B-B14F-4D97-AF65-F5344CB8AC3E}">
        <p14:creationId xmlns:p14="http://schemas.microsoft.com/office/powerpoint/2010/main" val="2548029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8681" y="692696"/>
            <a:ext cx="9225791" cy="5262979"/>
          </a:xfrm>
          <a:prstGeom prst="rect">
            <a:avLst/>
          </a:prstGeom>
          <a:noFill/>
        </p:spPr>
        <p:txBody>
          <a:bodyPr wrap="square" rtlCol="0">
            <a:spAutoFit/>
          </a:bodyPr>
          <a:lstStyle/>
          <a:p>
            <a:pPr lvl="0" algn="just" fontAlgn="base">
              <a:spcBef>
                <a:spcPct val="0"/>
              </a:spcBef>
              <a:spcAft>
                <a:spcPct val="0"/>
              </a:spcAft>
            </a:pPr>
            <a:r>
              <a:rPr lang="pt-BR" sz="2200" i="1" dirty="0">
                <a:latin typeface="Tahoma" panose="020B0604030504040204" pitchFamily="34" charset="0"/>
              </a:rPr>
              <a:t>E nos juizados?</a:t>
            </a:r>
          </a:p>
          <a:p>
            <a:pPr lvl="0" algn="just" fontAlgn="base">
              <a:spcBef>
                <a:spcPct val="0"/>
              </a:spcBef>
              <a:spcAft>
                <a:spcPct val="0"/>
              </a:spcAft>
            </a:pPr>
            <a:endParaRPr lang="pt-BR" sz="2200" i="1"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Cabe agravo de instrumento?</a:t>
            </a:r>
          </a:p>
          <a:p>
            <a:pPr lvl="0" algn="just" fontAlgn="base">
              <a:spcBef>
                <a:spcPct val="0"/>
              </a:spcBef>
              <a:spcAft>
                <a:spcPct val="0"/>
              </a:spcAft>
            </a:pPr>
            <a:endParaRPr lang="pt-BR" sz="2200" dirty="0">
              <a:latin typeface="Tahoma" panose="020B0604030504040204" pitchFamily="34" charset="0"/>
            </a:endParaRPr>
          </a:p>
          <a:p>
            <a:pPr algn="just" fontAlgn="base">
              <a:spcBef>
                <a:spcPct val="0"/>
              </a:spcBef>
              <a:spcAft>
                <a:spcPct val="0"/>
              </a:spcAft>
            </a:pPr>
            <a:r>
              <a:rPr lang="pt-BR" altLang="en-US" sz="2400" dirty="0"/>
              <a:t>FONAJE 15 “Nos Juizados Especiais não é cabível o recurso de agravo, exceto nas hipóteses dos artigos 544 e 557 do CPC”. *1973</a:t>
            </a:r>
          </a:p>
          <a:p>
            <a:pPr algn="just" fontAlgn="base">
              <a:spcBef>
                <a:spcPct val="0"/>
              </a:spcBef>
              <a:spcAft>
                <a:spcPct val="0"/>
              </a:spcAft>
            </a:pPr>
            <a:endParaRPr lang="pt-BR" altLang="en-US" sz="2400" dirty="0"/>
          </a:p>
          <a:p>
            <a:pPr algn="just" fontAlgn="base">
              <a:spcBef>
                <a:spcPct val="0"/>
              </a:spcBef>
              <a:spcAft>
                <a:spcPct val="0"/>
              </a:spcAft>
            </a:pPr>
            <a:r>
              <a:rPr lang="pt-BR" sz="2200" dirty="0">
                <a:latin typeface="Tahoma" panose="020B0604030504040204" pitchFamily="34" charset="0"/>
              </a:rPr>
              <a:t>Eventualmente, MS? Ou AI mesmo?</a:t>
            </a:r>
          </a:p>
          <a:p>
            <a:pPr lvl="0" algn="just" fontAlgn="base">
              <a:spcBef>
                <a:spcPct val="0"/>
              </a:spcBef>
              <a:spcAft>
                <a:spcPct val="0"/>
              </a:spcAft>
            </a:pPr>
            <a:endParaRPr lang="pt-BR" sz="2200" dirty="0">
              <a:latin typeface="Tahoma" panose="020B0604030504040204" pitchFamily="34" charset="0"/>
            </a:endParaRPr>
          </a:p>
          <a:p>
            <a:pPr lvl="0" algn="just" fontAlgn="base">
              <a:spcBef>
                <a:spcPct val="0"/>
              </a:spcBef>
              <a:spcAft>
                <a:spcPct val="0"/>
              </a:spcAft>
            </a:pPr>
            <a:r>
              <a:rPr lang="pt-BR" sz="2200" dirty="0">
                <a:latin typeface="Tahoma" panose="020B0604030504040204" pitchFamily="34" charset="0"/>
              </a:rPr>
              <a:t>Cabe REsp?</a:t>
            </a:r>
          </a:p>
          <a:p>
            <a:pPr lvl="0" algn="just" fontAlgn="base">
              <a:spcBef>
                <a:spcPct val="0"/>
              </a:spcBef>
              <a:spcAft>
                <a:spcPct val="0"/>
              </a:spcAft>
            </a:pPr>
            <a:endParaRPr lang="pt-BR" sz="2200" i="1" dirty="0">
              <a:latin typeface="Tahoma" panose="020B0604030504040204" pitchFamily="34" charset="0"/>
            </a:endParaRPr>
          </a:p>
          <a:p>
            <a:pPr lvl="0" algn="just" fontAlgn="base">
              <a:spcBef>
                <a:spcPct val="0"/>
              </a:spcBef>
              <a:spcAft>
                <a:spcPct val="0"/>
              </a:spcAft>
            </a:pPr>
            <a:r>
              <a:rPr lang="pt-BR" sz="2200" i="1" dirty="0">
                <a:latin typeface="Tahoma" panose="020B0604030504040204" pitchFamily="34" charset="0"/>
              </a:rPr>
              <a:t>Não cabe recurso especial contra decisão proferida por órgão de segundo grau dos Juizados Especiais.</a:t>
            </a:r>
          </a:p>
          <a:p>
            <a:pPr lvl="0" algn="just" fontAlgn="base">
              <a:spcBef>
                <a:spcPct val="0"/>
              </a:spcBef>
              <a:spcAft>
                <a:spcPct val="0"/>
              </a:spcAft>
            </a:pPr>
            <a:r>
              <a:rPr lang="pt-BR" sz="2200" dirty="0">
                <a:latin typeface="Tahoma" panose="020B0604030504040204" pitchFamily="34" charset="0"/>
              </a:rPr>
              <a:t>(Súmula 203, CORTE ESPECIAL, julgado em 23/05/2002, DJ 03/06/2002, p. 269, DJ 12/02/1998, p. 35)</a:t>
            </a:r>
          </a:p>
        </p:txBody>
      </p:sp>
    </p:spTree>
    <p:extLst>
      <p:ext uri="{BB962C8B-B14F-4D97-AF65-F5344CB8AC3E}">
        <p14:creationId xmlns:p14="http://schemas.microsoft.com/office/powerpoint/2010/main" val="3120658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9"/>
            <a:ext cx="8136904" cy="5324535"/>
          </a:xfrm>
          <a:prstGeom prst="rect">
            <a:avLst/>
          </a:prstGeom>
          <a:noFill/>
        </p:spPr>
        <p:txBody>
          <a:bodyPr wrap="square" rtlCol="0">
            <a:spAutoFit/>
          </a:bodyPr>
          <a:lstStyle/>
          <a:p>
            <a:pPr algn="just">
              <a:defRPr/>
            </a:pPr>
            <a:r>
              <a:rPr lang="pt-BR" sz="2200" u="sng" dirty="0"/>
              <a:t>Se um colégio recursal (JEC), em relação a matéria infraconstitucional, decide de maneira distinta da de um outro colégio recursal ou do STJ?</a:t>
            </a:r>
          </a:p>
          <a:p>
            <a:pPr algn="just">
              <a:defRPr/>
            </a:pPr>
            <a:endParaRPr lang="pt-BR" sz="2200" u="sng" dirty="0"/>
          </a:p>
          <a:p>
            <a:pPr algn="just">
              <a:defRPr/>
            </a:pPr>
            <a:r>
              <a:rPr lang="pt-BR" sz="2200" dirty="0"/>
              <a:t>A resposta clássica, no JEC, seria a impossibilidade de se adotar qualquer medida, já que incabível o REsp (e, também, incabível a AR – L. 9.099/95, art. 59).</a:t>
            </a:r>
          </a:p>
          <a:p>
            <a:pPr algn="just">
              <a:defRPr/>
            </a:pPr>
            <a:endParaRPr lang="pt-BR" sz="2200" dirty="0"/>
          </a:p>
          <a:p>
            <a:pPr algn="just">
              <a:defRPr/>
            </a:pPr>
            <a:r>
              <a:rPr lang="pt-BR" sz="2200" dirty="0"/>
              <a:t>Como visto, o REsp incabível (Súmula 203 do STJ).</a:t>
            </a:r>
          </a:p>
          <a:p>
            <a:pPr algn="just"/>
            <a:endParaRPr lang="pt-BR" sz="2200" dirty="0">
              <a:latin typeface="+mj-lt"/>
            </a:endParaRPr>
          </a:p>
          <a:p>
            <a:pPr algn="just"/>
            <a:r>
              <a:rPr lang="pt-BR" sz="2400" dirty="0"/>
              <a:t>STF, em agosto de </a:t>
            </a:r>
            <a:r>
              <a:rPr lang="pt-BR" sz="2400" u="sng" dirty="0"/>
              <a:t>2009</a:t>
            </a:r>
            <a:r>
              <a:rPr lang="pt-BR" sz="2400" dirty="0"/>
              <a:t> (RE 571572): até que haja modificação legislativa, com a criação de um incidente de uniformização de jurisprudência (que existe no âmbito do JEF e do JEFP), será cabível </a:t>
            </a:r>
            <a:r>
              <a:rPr lang="pt-BR" sz="2400" u="sng" dirty="0"/>
              <a:t>reclamação ao STJ</a:t>
            </a:r>
            <a:r>
              <a:rPr lang="pt-BR" sz="2400" dirty="0"/>
              <a:t> se uma decisão de Colégio Recursal de JEC for contrária à jurisprudência do STJ.</a:t>
            </a:r>
          </a:p>
          <a:p>
            <a:pPr algn="just"/>
            <a:endParaRPr lang="pt-BR" sz="2200" dirty="0">
              <a:latin typeface="+mj-lt"/>
            </a:endParaRPr>
          </a:p>
        </p:txBody>
      </p:sp>
    </p:spTree>
    <p:extLst>
      <p:ext uri="{BB962C8B-B14F-4D97-AF65-F5344CB8AC3E}">
        <p14:creationId xmlns:p14="http://schemas.microsoft.com/office/powerpoint/2010/main" val="2976106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8"/>
            <a:ext cx="8136904" cy="6463308"/>
          </a:xfrm>
          <a:prstGeom prst="rect">
            <a:avLst/>
          </a:prstGeom>
          <a:noFill/>
        </p:spPr>
        <p:txBody>
          <a:bodyPr wrap="square" rtlCol="0">
            <a:spAutoFit/>
          </a:bodyPr>
          <a:lstStyle/>
          <a:p>
            <a:pPr algn="just"/>
            <a:r>
              <a:rPr lang="pt-BR" dirty="0"/>
              <a:t>(...) JURISPRUDÊNCIA DO SUPERIOR TRIBUNAL DE JUSTIÇA. APLICAÇÃO ÀS CONTROVÉRSIAS SUBMETIDAS AOS JUIZADOS ESPECIAIS ESTADUAIS. </a:t>
            </a:r>
            <a:r>
              <a:rPr lang="pt-BR" u="sng" dirty="0"/>
              <a:t>RECLAMAÇÃO PARA O SUPERIOR TRIBUNAL DE JUSTIÇA. </a:t>
            </a:r>
            <a:r>
              <a:rPr lang="pt-BR" b="1" u="sng" dirty="0"/>
              <a:t>CABIMENTO EXCEPCIONAL ENQUANTO NÃO CRIADO</a:t>
            </a:r>
            <a:r>
              <a:rPr lang="pt-BR" u="sng" dirty="0"/>
              <a:t>, POR LEI FEDERAL, O </a:t>
            </a:r>
            <a:r>
              <a:rPr lang="pt-BR" b="1" u="sng" dirty="0"/>
              <a:t>ÓRGÃO UNIFORMIZADOR</a:t>
            </a:r>
            <a:r>
              <a:rPr lang="pt-BR" dirty="0"/>
              <a:t>. (...) 2. Quanto ao pedido de aplicação da jurisprudência do Superior Tribunal de Justiça, observe-se que aquela egrégia Corte foi incumbida pela Carta Magna da missão de uniformizar a interpretação da legislação infraconstitucional, embora seja inadmissível a interposição de recurso especial contra as decisões proferidas pelas turmas recursais dos juizados especiais. 3. No âmbito federal, a Lei 10.259/2001 criou a Turma de Uniformização da Jurisprudência, que pode ser acionada quando a decisão da turma recursal contrariar a jurisprudência do STJ. É possível, ainda, a provocação dessa Corte Superior após o julgamento da matéria pela citada Turma de Uniformização. 4. </a:t>
            </a:r>
            <a:r>
              <a:rPr lang="pt-BR" u="sng" dirty="0"/>
              <a:t>Inexistência de órgão uniformizador no âmbito dos juizados estaduais, circunstância que inviabiliza a aplicação da jurisprudência do STJ. </a:t>
            </a:r>
            <a:r>
              <a:rPr lang="pt-BR" b="1" u="sng" dirty="0"/>
              <a:t>Risco de manutenção de decisões divergentes</a:t>
            </a:r>
            <a:r>
              <a:rPr lang="pt-BR" u="sng" dirty="0"/>
              <a:t> quanto à interpretação da legislação federal, gerando insegurança jurídica e uma prestação jurisdicional incompleta, em decorrência da inexistência de outro meio eficaz para resolvê-la.</a:t>
            </a:r>
            <a:r>
              <a:rPr lang="pt-BR" dirty="0"/>
              <a:t> 5. Embargos declaratórios acolhidos apenas para declarar o cabimento, em caráter excepcional, da reclamação prevista no art. 105, I, f, da Constituição Federal, para fazer prevalecer, até a criação da turma de uniformização dos juizados especiais estaduais, a jurisprudência do Superior Tribunal de Justiça na interpretação da legislação infraconstitucional. (RE 571572 ED, Órgão julgador: Tribunal Pleno, Relator(a): Min. ELLEN GRACIE, DJ 27/11/2009)</a:t>
            </a:r>
          </a:p>
          <a:p>
            <a:pPr algn="just"/>
            <a:endParaRPr lang="pt-BR" dirty="0">
              <a:latin typeface="+mj-lt"/>
            </a:endParaRPr>
          </a:p>
        </p:txBody>
      </p:sp>
    </p:spTree>
    <p:extLst>
      <p:ext uri="{BB962C8B-B14F-4D97-AF65-F5344CB8AC3E}">
        <p14:creationId xmlns:p14="http://schemas.microsoft.com/office/powerpoint/2010/main" val="36254915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9"/>
            <a:ext cx="8136904" cy="7417415"/>
          </a:xfrm>
          <a:prstGeom prst="rect">
            <a:avLst/>
          </a:prstGeom>
          <a:noFill/>
        </p:spPr>
        <p:txBody>
          <a:bodyPr wrap="square" rtlCol="0">
            <a:spAutoFit/>
          </a:bodyPr>
          <a:lstStyle/>
          <a:p>
            <a:pPr lvl="0" algn="just" fontAlgn="base">
              <a:spcBef>
                <a:spcPct val="0"/>
              </a:spcBef>
              <a:spcAft>
                <a:spcPct val="0"/>
              </a:spcAft>
            </a:pPr>
            <a:r>
              <a:rPr lang="pt-BR" sz="2000" dirty="0"/>
              <a:t>E o STJ regulou o uso da </a:t>
            </a:r>
            <a:r>
              <a:rPr lang="pt-BR" sz="2000" dirty="0" err="1"/>
              <a:t>Rcl</a:t>
            </a:r>
            <a:r>
              <a:rPr lang="pt-BR" sz="2000" dirty="0"/>
              <a:t> na Resolução n. 12/2009-STJ.</a:t>
            </a:r>
          </a:p>
          <a:p>
            <a:pPr lvl="0" algn="just" fontAlgn="base">
              <a:spcBef>
                <a:spcPct val="0"/>
              </a:spcBef>
              <a:spcAft>
                <a:spcPct val="0"/>
              </a:spcAft>
            </a:pPr>
            <a:endParaRPr lang="pt-BR" sz="2000" dirty="0">
              <a:latin typeface="Trebuchet MS" panose="020B0603020202020204" pitchFamily="34" charset="0"/>
            </a:endParaRPr>
          </a:p>
          <a:p>
            <a:pPr algn="just">
              <a:defRPr/>
            </a:pPr>
            <a:r>
              <a:rPr lang="pt-BR" sz="2000" dirty="0"/>
              <a:t>Contudo, houve uma grande quantidade de reclamações ajuizadas no Tribunal.</a:t>
            </a:r>
          </a:p>
          <a:p>
            <a:pPr algn="just">
              <a:defRPr/>
            </a:pPr>
            <a:r>
              <a:rPr lang="pt-BR" sz="2000" i="1" dirty="0"/>
              <a:t>(mas, por qual razão?)</a:t>
            </a:r>
          </a:p>
          <a:p>
            <a:pPr algn="just">
              <a:defRPr/>
            </a:pPr>
            <a:r>
              <a:rPr lang="pt-BR" sz="2000" dirty="0"/>
              <a:t> </a:t>
            </a:r>
          </a:p>
          <a:p>
            <a:pPr algn="just">
              <a:defRPr/>
            </a:pPr>
            <a:r>
              <a:rPr lang="pt-BR" sz="2000" dirty="0"/>
              <a:t>Com isso, teve início um movimento de recuo no cabimento das reclamações (situações típicas de “jurisprudência defensiva”; apenas para temas de mérito, e para precedente vinculante).</a:t>
            </a:r>
          </a:p>
          <a:p>
            <a:pPr algn="just">
              <a:defRPr/>
            </a:pPr>
            <a:endParaRPr lang="pt-BR" sz="2000" dirty="0"/>
          </a:p>
          <a:p>
            <a:pPr algn="just"/>
            <a:r>
              <a:rPr lang="pt-BR" altLang="en-US" sz="2000" dirty="0"/>
              <a:t>Com o CPC15, quando já há o cabimento de reclamação para uma série de situações (art. 988), houve receio de que haveria uma explosão no uso de reclamações.</a:t>
            </a:r>
          </a:p>
          <a:p>
            <a:pPr algn="just"/>
            <a:endParaRPr lang="pt-BR" altLang="en-US" sz="2000" dirty="0"/>
          </a:p>
          <a:p>
            <a:pPr algn="just"/>
            <a:r>
              <a:rPr lang="pt-BR" altLang="en-US" sz="2000" dirty="0"/>
              <a:t>Diante disso, o que o STJ fez?</a:t>
            </a:r>
          </a:p>
          <a:p>
            <a:pPr algn="just"/>
            <a:r>
              <a:rPr lang="pt-BR" altLang="en-US" sz="2000" u="sng" dirty="0"/>
              <a:t>“Fechou a porta” para o uso da </a:t>
            </a:r>
            <a:r>
              <a:rPr lang="pt-BR" altLang="en-US" sz="2000" u="sng" dirty="0" err="1"/>
              <a:t>Rcl</a:t>
            </a:r>
            <a:r>
              <a:rPr lang="pt-BR" altLang="en-US" sz="2000" u="sng" dirty="0"/>
              <a:t> no STJ</a:t>
            </a:r>
            <a:r>
              <a:rPr lang="pt-BR" altLang="en-US" sz="2000" dirty="0"/>
              <a:t>.</a:t>
            </a:r>
          </a:p>
          <a:p>
            <a:pPr algn="just"/>
            <a:r>
              <a:rPr lang="pt-BR" altLang="en-US" sz="2000" dirty="0"/>
              <a:t> </a:t>
            </a:r>
          </a:p>
          <a:p>
            <a:pPr algn="just"/>
            <a:r>
              <a:rPr lang="pt-BR" altLang="en-US" sz="2000" dirty="0"/>
              <a:t>Por isso, foi editada a Resolução 3/2016, a partir do julgamento da </a:t>
            </a:r>
            <a:r>
              <a:rPr lang="pt-BR" altLang="en-US" sz="2000" dirty="0" err="1"/>
              <a:t>Rcl</a:t>
            </a:r>
            <a:r>
              <a:rPr lang="pt-BR" altLang="en-US" sz="2000" dirty="0"/>
              <a:t> 18506: a </a:t>
            </a:r>
            <a:r>
              <a:rPr lang="pt-BR" altLang="en-US" sz="2000" u="sng" dirty="0"/>
              <a:t>competência para a reclamação é dos </a:t>
            </a:r>
            <a:r>
              <a:rPr lang="pt-BR" altLang="en-US" sz="2000" u="sng" dirty="0" err="1"/>
              <a:t>TJs</a:t>
            </a:r>
            <a:r>
              <a:rPr lang="pt-BR" altLang="en-US" sz="2000" dirty="0"/>
              <a:t>.</a:t>
            </a:r>
          </a:p>
          <a:p>
            <a:pPr algn="just">
              <a:defRPr/>
            </a:pPr>
            <a:endParaRPr lang="pt-BR" sz="2000" dirty="0"/>
          </a:p>
          <a:p>
            <a:pPr algn="just">
              <a:defRPr/>
            </a:pPr>
            <a:endParaRPr lang="pt-BR" sz="2000" dirty="0"/>
          </a:p>
          <a:p>
            <a:pPr algn="just">
              <a:defRPr/>
            </a:pPr>
            <a:r>
              <a:rPr lang="pt-BR" sz="2000" dirty="0"/>
              <a:t> </a:t>
            </a:r>
          </a:p>
          <a:p>
            <a:pPr lvl="0" algn="just" fontAlgn="base">
              <a:spcBef>
                <a:spcPct val="0"/>
              </a:spcBef>
              <a:spcAft>
                <a:spcPct val="0"/>
              </a:spcAft>
            </a:pPr>
            <a:endParaRPr lang="pt-BR" sz="2000" dirty="0">
              <a:latin typeface="Trebuchet MS" panose="020B0603020202020204" pitchFamily="34" charset="0"/>
            </a:endParaRPr>
          </a:p>
          <a:p>
            <a:pPr lvl="0" algn="just" fontAlgn="base">
              <a:spcBef>
                <a:spcPct val="0"/>
              </a:spcBef>
              <a:spcAft>
                <a:spcPct val="0"/>
              </a:spcAft>
            </a:pPr>
            <a:endParaRPr lang="pt-BR" sz="1600" dirty="0">
              <a:latin typeface="Trebuchet MS" panose="020B0603020202020204" pitchFamily="34" charset="0"/>
            </a:endParaRPr>
          </a:p>
        </p:txBody>
      </p:sp>
    </p:spTree>
    <p:extLst>
      <p:ext uri="{BB962C8B-B14F-4D97-AF65-F5344CB8AC3E}">
        <p14:creationId xmlns:p14="http://schemas.microsoft.com/office/powerpoint/2010/main" val="1961354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C7350C5-7F94-F243-9368-3D50543040A1}"/>
              </a:ext>
            </a:extLst>
          </p:cNvPr>
          <p:cNvPicPr>
            <a:picLocks noChangeAspect="1"/>
          </p:cNvPicPr>
          <p:nvPr/>
        </p:nvPicPr>
        <p:blipFill>
          <a:blip r:embed="rId2"/>
          <a:stretch>
            <a:fillRect/>
          </a:stretch>
        </p:blipFill>
        <p:spPr>
          <a:xfrm>
            <a:off x="2885440" y="302683"/>
            <a:ext cx="6502399" cy="6331782"/>
          </a:xfrm>
          <a:prstGeom prst="rect">
            <a:avLst/>
          </a:prstGeom>
        </p:spPr>
      </p:pic>
    </p:spTree>
    <p:extLst>
      <p:ext uri="{BB962C8B-B14F-4D97-AF65-F5344CB8AC3E}">
        <p14:creationId xmlns:p14="http://schemas.microsoft.com/office/powerpoint/2010/main" val="361550088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8"/>
            <a:ext cx="8136904" cy="4093428"/>
          </a:xfrm>
          <a:prstGeom prst="rect">
            <a:avLst/>
          </a:prstGeom>
          <a:noFill/>
        </p:spPr>
        <p:txBody>
          <a:bodyPr wrap="square" rtlCol="0">
            <a:spAutoFit/>
          </a:bodyPr>
          <a:lstStyle/>
          <a:p>
            <a:pPr algn="just"/>
            <a:r>
              <a:rPr lang="pt-BR" sz="2000" dirty="0">
                <a:latin typeface="+mj-lt"/>
              </a:rPr>
              <a:t>E quanto ao RE decorrente de acórdão de JEC?</a:t>
            </a:r>
          </a:p>
          <a:p>
            <a:pPr algn="just"/>
            <a:endParaRPr lang="pt-BR" sz="2000" dirty="0">
              <a:latin typeface="+mj-lt"/>
            </a:endParaRPr>
          </a:p>
          <a:p>
            <a:r>
              <a:rPr lang="pt-BR" sz="2000" b="1" dirty="0"/>
              <a:t>Súmula 727/STF</a:t>
            </a:r>
          </a:p>
          <a:p>
            <a:r>
              <a:rPr lang="pt-BR" sz="2000" dirty="0"/>
              <a:t>Não pode o magistrado deixar de encaminhar ao Supremo Tribunal Federal o agravo de instrumento interposto da decisão que não admite recurso extraordinário, ainda que referente a causa instaurada no âmbito dos juizados especiais.</a:t>
            </a:r>
          </a:p>
          <a:p>
            <a:r>
              <a:rPr lang="pt-BR" sz="2000" b="1" dirty="0"/>
              <a:t>Data de Aprovação</a:t>
            </a:r>
          </a:p>
          <a:p>
            <a:r>
              <a:rPr lang="pt-BR" sz="2000" dirty="0"/>
              <a:t>Sessão Plenária de 26/11/2003 </a:t>
            </a:r>
          </a:p>
          <a:p>
            <a:pPr algn="just"/>
            <a:endParaRPr lang="pt-BR" sz="2000" dirty="0">
              <a:latin typeface="+mj-lt"/>
            </a:endParaRPr>
          </a:p>
          <a:p>
            <a:pPr algn="just"/>
            <a:r>
              <a:rPr lang="pt-BR" sz="2000" dirty="0">
                <a:latin typeface="+mj-lt"/>
              </a:rPr>
              <a:t>Isso ainda se aplica?</a:t>
            </a:r>
          </a:p>
          <a:p>
            <a:pPr algn="just"/>
            <a:endParaRPr lang="pt-BR" sz="2000" dirty="0">
              <a:latin typeface="+mj-lt"/>
            </a:endParaRPr>
          </a:p>
          <a:p>
            <a:pPr algn="just"/>
            <a:endParaRPr lang="pt-BR" sz="2000" dirty="0">
              <a:latin typeface="+mj-lt"/>
            </a:endParaRPr>
          </a:p>
        </p:txBody>
      </p:sp>
    </p:spTree>
    <p:extLst>
      <p:ext uri="{BB962C8B-B14F-4D97-AF65-F5344CB8AC3E}">
        <p14:creationId xmlns:p14="http://schemas.microsoft.com/office/powerpoint/2010/main" val="233885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07568" y="411988"/>
            <a:ext cx="8136904" cy="707886"/>
          </a:xfrm>
          <a:prstGeom prst="rect">
            <a:avLst/>
          </a:prstGeom>
          <a:noFill/>
        </p:spPr>
        <p:txBody>
          <a:bodyPr wrap="square" rtlCol="0">
            <a:spAutoFit/>
          </a:bodyPr>
          <a:lstStyle/>
          <a:p>
            <a:pPr algn="just"/>
            <a:r>
              <a:rPr lang="pt-BR" sz="2000" dirty="0">
                <a:latin typeface="+mj-lt"/>
              </a:rPr>
              <a:t>Há chance de subir RE em caso de JEC?</a:t>
            </a:r>
          </a:p>
          <a:p>
            <a:pPr algn="just"/>
            <a:endParaRPr lang="pt-BR" sz="2000" dirty="0">
              <a:latin typeface="+mj-lt"/>
            </a:endParaRPr>
          </a:p>
        </p:txBody>
      </p:sp>
      <p:pic>
        <p:nvPicPr>
          <p:cNvPr id="5" name="Imagem 4">
            <a:extLst>
              <a:ext uri="{FF2B5EF4-FFF2-40B4-BE49-F238E27FC236}">
                <a16:creationId xmlns:a16="http://schemas.microsoft.com/office/drawing/2014/main" id="{48CBB050-7E41-49E6-8EBB-6C6EEAA968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19647" y="1119875"/>
            <a:ext cx="5351780" cy="2414905"/>
          </a:xfrm>
          <a:prstGeom prst="rect">
            <a:avLst/>
          </a:prstGeom>
          <a:noFill/>
          <a:ln>
            <a:noFill/>
          </a:ln>
        </p:spPr>
      </p:pic>
      <p:pic>
        <p:nvPicPr>
          <p:cNvPr id="6" name="Imagem 5">
            <a:extLst>
              <a:ext uri="{FF2B5EF4-FFF2-40B4-BE49-F238E27FC236}">
                <a16:creationId xmlns:a16="http://schemas.microsoft.com/office/drawing/2014/main" id="{EABBA492-A1FD-45E8-A437-8A6077FA37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64085" y="4272728"/>
            <a:ext cx="5462905" cy="1699895"/>
          </a:xfrm>
          <a:prstGeom prst="rect">
            <a:avLst/>
          </a:prstGeom>
          <a:noFill/>
          <a:ln>
            <a:noFill/>
          </a:ln>
        </p:spPr>
      </p:pic>
    </p:spTree>
    <p:extLst>
      <p:ext uri="{BB962C8B-B14F-4D97-AF65-F5344CB8AC3E}">
        <p14:creationId xmlns:p14="http://schemas.microsoft.com/office/powerpoint/2010/main" val="28628540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descr="Uma imagem contendo Texto&#10;&#10;Descrição gerada automaticamente">
            <a:extLst>
              <a:ext uri="{FF2B5EF4-FFF2-40B4-BE49-F238E27FC236}">
                <a16:creationId xmlns:a16="http://schemas.microsoft.com/office/drawing/2014/main" id="{2728E04F-3652-4CAC-8851-743045EEE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753" y="692697"/>
            <a:ext cx="5323385" cy="5328319"/>
          </a:xfrm>
        </p:spPr>
      </p:pic>
    </p:spTree>
    <p:extLst>
      <p:ext uri="{BB962C8B-B14F-4D97-AF65-F5344CB8AC3E}">
        <p14:creationId xmlns:p14="http://schemas.microsoft.com/office/powerpoint/2010/main" val="208414948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r>
              <a:rPr lang="pt-BR" dirty="0"/>
              <a:t>Princípio da </a:t>
            </a:r>
            <a:r>
              <a:rPr lang="pt-BR" dirty="0">
                <a:solidFill>
                  <a:srgbClr val="C00000"/>
                </a:solidFill>
              </a:rPr>
              <a:t>taxatividade</a:t>
            </a:r>
            <a:endParaRPr lang="en-US" dirty="0">
              <a:solidFill>
                <a:srgbClr val="C00000"/>
              </a:solidFill>
            </a:endParaRPr>
          </a:p>
          <a:p>
            <a:pPr marL="0" indent="0">
              <a:buNone/>
            </a:pPr>
            <a:r>
              <a:rPr lang="pt-BR" dirty="0"/>
              <a:t>Apenas é recurso o que a lei processual apontar como tal (CPC, art. 994).</a:t>
            </a:r>
            <a:endParaRPr lang="en-US" dirty="0"/>
          </a:p>
          <a:p>
            <a:pPr marL="0" indent="0">
              <a:buNone/>
            </a:pPr>
            <a:r>
              <a:rPr lang="pt-BR" dirty="0"/>
              <a:t>Há exceções?</a:t>
            </a:r>
            <a:endParaRPr lang="en-US" dirty="0"/>
          </a:p>
          <a:p>
            <a:pPr marL="0" indent="0">
              <a:buNone/>
            </a:pPr>
            <a:r>
              <a:rPr lang="pt-BR" dirty="0"/>
              <a:t>CPC, art. 997 (recurso adesivo)</a:t>
            </a:r>
            <a:endParaRPr lang="en-US" dirty="0"/>
          </a:p>
          <a:p>
            <a:pPr marL="0" indent="0">
              <a:buNone/>
            </a:pPr>
            <a:r>
              <a:rPr lang="pt-BR" dirty="0"/>
              <a:t>L. 9099/90, art. 41 (recurso inominado)</a:t>
            </a:r>
            <a:endParaRPr lang="pt-BR" altLang="pt-BR" sz="2400" dirty="0">
              <a:solidFill>
                <a:srgbClr val="000000"/>
              </a:solidFill>
            </a:endParaRPr>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20029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r>
              <a:rPr lang="pt-BR" dirty="0"/>
              <a:t>Princípio da </a:t>
            </a:r>
            <a:r>
              <a:rPr lang="pt-BR" dirty="0" err="1">
                <a:solidFill>
                  <a:srgbClr val="C00000"/>
                </a:solidFill>
              </a:rPr>
              <a:t>unirrecorribilidade</a:t>
            </a:r>
            <a:r>
              <a:rPr lang="pt-BR" dirty="0">
                <a:solidFill>
                  <a:srgbClr val="C00000"/>
                </a:solidFill>
              </a:rPr>
              <a:t>, singularidade ou unicidade</a:t>
            </a:r>
            <a:endParaRPr lang="en-US" dirty="0">
              <a:solidFill>
                <a:srgbClr val="C00000"/>
              </a:solidFill>
            </a:endParaRPr>
          </a:p>
          <a:p>
            <a:pPr marL="0" indent="0">
              <a:buNone/>
            </a:pPr>
            <a:r>
              <a:rPr lang="pt-BR" dirty="0"/>
              <a:t>Para cada decisão, somente será cabível um recurso.</a:t>
            </a:r>
            <a:endParaRPr lang="en-US" dirty="0"/>
          </a:p>
          <a:p>
            <a:pPr marL="0" indent="0">
              <a:buNone/>
            </a:pPr>
            <a:r>
              <a:rPr lang="pt-BR" dirty="0"/>
              <a:t>Há exceções?</a:t>
            </a:r>
            <a:endParaRPr lang="en-US" dirty="0"/>
          </a:p>
          <a:p>
            <a:pPr marL="0" indent="0">
              <a:buNone/>
            </a:pPr>
            <a:r>
              <a:rPr lang="pt-BR" dirty="0"/>
              <a:t>E os declaratórios?</a:t>
            </a:r>
            <a:endParaRPr lang="en-US" dirty="0"/>
          </a:p>
          <a:p>
            <a:pPr marL="0" indent="0">
              <a:buNone/>
            </a:pPr>
            <a:r>
              <a:rPr lang="pt-BR" dirty="0"/>
              <a:t>E o REsp e RE?</a:t>
            </a: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34362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51584" y="836712"/>
            <a:ext cx="7137596" cy="5016758"/>
          </a:xfrm>
          <a:prstGeom prst="rect">
            <a:avLst/>
          </a:prstGeom>
          <a:noFill/>
        </p:spPr>
        <p:txBody>
          <a:bodyPr wrap="square" rtlCol="0">
            <a:spAutoFit/>
          </a:bodyPr>
          <a:lstStyle/>
          <a:p>
            <a:pPr algn="just">
              <a:defRPr/>
            </a:pPr>
            <a:r>
              <a:rPr lang="pt-BR" sz="2000" dirty="0">
                <a:latin typeface="Arial" panose="020B0604020202020204" pitchFamily="34" charset="0"/>
                <a:cs typeface="Arial" panose="020B0604020202020204" pitchFamily="34" charset="0"/>
              </a:rPr>
              <a:t>I Jornadas de Direito Processual do CJF</a:t>
            </a:r>
          </a:p>
          <a:p>
            <a:pPr algn="just">
              <a:defRPr/>
            </a:pPr>
            <a:endParaRPr lang="pt-BR" sz="2000" dirty="0">
              <a:latin typeface="Arial" panose="020B0604020202020204" pitchFamily="34" charset="0"/>
              <a:cs typeface="Arial" panose="020B0604020202020204" pitchFamily="34" charset="0"/>
            </a:endParaRPr>
          </a:p>
          <a:p>
            <a:pPr algn="just"/>
            <a:r>
              <a:rPr lang="pt-BR" sz="2000" i="1" dirty="0"/>
              <a:t>ENUNCIADO 77 – Para impugnar decisão que obsta trânsito a recurso excepcional e que contenha simultaneamente fundamento relacionado à sistemática dos recursos repetitivos ou da repercussão geral (art. 1.030, I, do CPC) e fundamento relacionado à análise dos pressupostos de admissibilidade recursais (art. 1.030, V, do CPC), a parte sucumbente deve interpor, simultaneamente, agravo interno (art. 1.021 do CPC) caso queira impugnar a parte relativa aos recursos repetitivos ou repercussão geral e agravo em recurso especial/extraordinário (art. 1.042 do CPC) caso queira impugnar a parte relativa aos fundamentos de inadmissão por ausência dos pressupostos recursais.</a:t>
            </a:r>
          </a:p>
          <a:p>
            <a:pPr algn="just"/>
            <a:endParaRPr lang="pt-BR" sz="2000" i="1" dirty="0">
              <a:latin typeface="Arial" panose="020B0604020202020204" pitchFamily="34" charset="0"/>
              <a:cs typeface="Arial" panose="020B0604020202020204" pitchFamily="34" charset="0"/>
            </a:endParaRPr>
          </a:p>
          <a:p>
            <a:pPr algn="just"/>
            <a:r>
              <a:rPr lang="en-US" sz="2000" dirty="0">
                <a:hlinkClick r:id="rId2"/>
              </a:rPr>
              <a:t>http://genjuridico.com.br/2017/11/13/ncpc-inadmissao-resp-dois-agravos/</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4764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3645" y="1132416"/>
            <a:ext cx="7526010" cy="4708981"/>
          </a:xfrm>
          <a:prstGeom prst="rect">
            <a:avLst/>
          </a:prstGeom>
          <a:noFill/>
        </p:spPr>
        <p:txBody>
          <a:bodyPr wrap="square" rtlCol="0">
            <a:spAutoFit/>
          </a:bodyPr>
          <a:lstStyle/>
          <a:p>
            <a:pPr algn="just">
              <a:defRPr/>
            </a:pPr>
            <a:r>
              <a:rPr lang="pt-BR" sz="2000" u="sng" dirty="0">
                <a:latin typeface="Arial" panose="020B0604020202020204" pitchFamily="34" charset="0"/>
                <a:cs typeface="Arial" panose="020B0604020202020204" pitchFamily="34" charset="0"/>
              </a:rPr>
              <a:t>E as decisões envolvendo a admissibilidade do REsp e RE repetitivos / RE c/ RG?</a:t>
            </a:r>
          </a:p>
          <a:p>
            <a:pPr algn="just">
              <a:defRPr/>
            </a:pPr>
            <a:endParaRPr lang="pt-BR" sz="2000" dirty="0">
              <a:latin typeface="Arial" panose="020B0604020202020204" pitchFamily="34" charset="0"/>
              <a:cs typeface="Arial" panose="020B0604020202020204" pitchFamily="34" charset="0"/>
            </a:endParaRPr>
          </a:p>
          <a:p>
            <a:pPr algn="just">
              <a:defRPr/>
            </a:pPr>
            <a:r>
              <a:rPr lang="pt-BR" sz="2000" dirty="0">
                <a:latin typeface="Arial" panose="020B0604020202020204" pitchFamily="34" charset="0"/>
                <a:cs typeface="Arial" panose="020B0604020202020204" pitchFamily="34" charset="0"/>
              </a:rPr>
              <a:t>CPC, redação da L. 13.256/16:</a:t>
            </a:r>
          </a:p>
          <a:p>
            <a:pPr algn="just">
              <a:defRPr/>
            </a:pPr>
            <a:endParaRPr lang="pt-BR" sz="2000" dirty="0">
              <a:latin typeface="Arial" panose="020B0604020202020204" pitchFamily="34" charset="0"/>
              <a:cs typeface="Arial" panose="020B0604020202020204" pitchFamily="34" charset="0"/>
            </a:endParaRPr>
          </a:p>
          <a:p>
            <a:pPr algn="just"/>
            <a:r>
              <a:rPr lang="pt-BR" sz="2000" i="1" dirty="0"/>
              <a:t>Art. 1.035, § 6º O interessado pode requerer, ao presidente ou ao vice-presidente do tribunal de origem, que exclua da decisão de sobrestamento e inadmita o recurso extraordinário que tenha sido interposto intempestivamente, tendo o recorrente o prazo de 5 (cinco) dias para manifestar-se sobre esse requerimento. </a:t>
            </a:r>
          </a:p>
          <a:p>
            <a:pPr algn="just"/>
            <a:endParaRPr lang="pt-BR" sz="2000" i="1" dirty="0"/>
          </a:p>
          <a:p>
            <a:pPr algn="just"/>
            <a:r>
              <a:rPr lang="pt-BR" sz="2000" i="1" dirty="0"/>
              <a:t>§ 7º Da decisão que indeferir o requerimento referido no § 6º ou que </a:t>
            </a:r>
            <a:r>
              <a:rPr lang="pt-BR" sz="2000" i="1" u="sng" dirty="0"/>
              <a:t>aplicar entendimento firmado em regime de repercussão geral ou em julgamento de recursos repetitivos</a:t>
            </a:r>
            <a:r>
              <a:rPr lang="pt-BR" sz="2000" i="1" dirty="0"/>
              <a:t> </a:t>
            </a:r>
            <a:r>
              <a:rPr lang="pt-BR" sz="2000" i="1" u="sng" dirty="0"/>
              <a:t>caberá </a:t>
            </a:r>
            <a:r>
              <a:rPr lang="pt-BR" sz="2000" i="1" u="sng" dirty="0">
                <a:solidFill>
                  <a:srgbClr val="FF0000"/>
                </a:solidFill>
              </a:rPr>
              <a:t>agravo interno</a:t>
            </a:r>
            <a:r>
              <a:rPr lang="pt-BR" sz="2000" i="1" dirty="0"/>
              <a:t>. (Redação dada pela Lei nº 13.256, de 2016) </a:t>
            </a:r>
            <a:endParaRPr lang="pt-BR"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324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83632" y="548681"/>
            <a:ext cx="6768752" cy="5262979"/>
          </a:xfrm>
          <a:prstGeom prst="rect">
            <a:avLst/>
          </a:prstGeom>
        </p:spPr>
        <p:txBody>
          <a:bodyPr wrap="square">
            <a:spAutoFit/>
          </a:bodyPr>
          <a:lstStyle/>
          <a:p>
            <a:pPr algn="just"/>
            <a:r>
              <a:rPr lang="pt-BR" altLang="pt-BR" sz="2400" dirty="0">
                <a:latin typeface="Arial" charset="0"/>
              </a:rPr>
              <a:t>É possível recorrer (art. 1.031, §§ 1º e 2º):</a:t>
            </a:r>
          </a:p>
          <a:p>
            <a:pPr algn="just"/>
            <a:endParaRPr lang="pt-BR" altLang="pt-BR" sz="2400" dirty="0">
              <a:latin typeface="Arial" charset="0"/>
            </a:endParaRPr>
          </a:p>
          <a:p>
            <a:pPr algn="just"/>
            <a:r>
              <a:rPr lang="pt-BR" altLang="pt-BR" sz="2400" dirty="0">
                <a:latin typeface="Arial" charset="0"/>
              </a:rPr>
              <a:t>(i) tratando-se de inadmissão por ausência de requisito de admissibilidade (</a:t>
            </a:r>
            <a:r>
              <a:rPr lang="pt-BR" altLang="pt-BR" sz="2400" u="sng" dirty="0">
                <a:latin typeface="Arial" charset="0"/>
              </a:rPr>
              <a:t>inciso V</a:t>
            </a:r>
            <a:r>
              <a:rPr lang="pt-BR" altLang="pt-BR" sz="2400" dirty="0">
                <a:latin typeface="Arial" charset="0"/>
              </a:rPr>
              <a:t>), cabe </a:t>
            </a:r>
            <a:r>
              <a:rPr lang="pt-BR" altLang="pt-BR" sz="2400" u="sng" dirty="0">
                <a:latin typeface="Arial" charset="0"/>
              </a:rPr>
              <a:t>agravo em recurso especial</a:t>
            </a:r>
            <a:r>
              <a:rPr lang="pt-BR" altLang="pt-BR" sz="2400" dirty="0">
                <a:latin typeface="Arial" charset="0"/>
              </a:rPr>
              <a:t> (art. 1.042); </a:t>
            </a:r>
          </a:p>
          <a:p>
            <a:pPr algn="just"/>
            <a:endParaRPr lang="pt-BR" altLang="pt-BR" sz="2400" dirty="0">
              <a:latin typeface="Arial" charset="0"/>
            </a:endParaRPr>
          </a:p>
          <a:p>
            <a:pPr algn="just"/>
            <a:r>
              <a:rPr lang="pt-BR" altLang="pt-BR" sz="2400" dirty="0">
                <a:latin typeface="Arial" charset="0"/>
              </a:rPr>
              <a:t>(</a:t>
            </a:r>
            <a:r>
              <a:rPr lang="pt-BR" altLang="pt-BR" sz="2400" dirty="0" err="1">
                <a:latin typeface="Arial" charset="0"/>
              </a:rPr>
              <a:t>ii</a:t>
            </a:r>
            <a:r>
              <a:rPr lang="pt-BR" altLang="pt-BR" sz="2400" dirty="0">
                <a:latin typeface="Arial" charset="0"/>
              </a:rPr>
              <a:t>) tratando-se de decisão relativa a recurso repetitivo (</a:t>
            </a:r>
            <a:r>
              <a:rPr lang="pt-BR" altLang="pt-BR" sz="2400" u="sng" dirty="0">
                <a:latin typeface="Arial" charset="0"/>
              </a:rPr>
              <a:t>incisos I, III</a:t>
            </a:r>
            <a:r>
              <a:rPr lang="pt-BR" altLang="pt-BR" sz="2400" dirty="0">
                <a:latin typeface="Arial" charset="0"/>
              </a:rPr>
              <a:t>), cabe </a:t>
            </a:r>
            <a:r>
              <a:rPr lang="pt-BR" altLang="pt-BR" sz="2400" u="sng" dirty="0">
                <a:latin typeface="Arial" charset="0"/>
              </a:rPr>
              <a:t>agravo interno</a:t>
            </a:r>
            <a:r>
              <a:rPr lang="pt-BR" altLang="pt-BR" sz="2400" dirty="0">
                <a:latin typeface="Arial" charset="0"/>
              </a:rPr>
              <a:t> (art. 1.021), a ser julgado perante o próprio Tribunal. </a:t>
            </a:r>
          </a:p>
          <a:p>
            <a:pPr algn="just"/>
            <a:endParaRPr lang="pt-BR" altLang="pt-BR" sz="2400" dirty="0">
              <a:latin typeface="Arial" charset="0"/>
            </a:endParaRPr>
          </a:p>
          <a:p>
            <a:pPr algn="just"/>
            <a:r>
              <a:rPr lang="pt-BR" altLang="pt-BR" sz="2400" dirty="0">
                <a:latin typeface="Arial" charset="0"/>
              </a:rPr>
              <a:t>Sem que haja possibilidade – </a:t>
            </a:r>
            <a:r>
              <a:rPr lang="pt-BR" altLang="pt-BR" sz="2400" i="1" dirty="0">
                <a:latin typeface="Arial" charset="0"/>
              </a:rPr>
              <a:t>pela legislação</a:t>
            </a:r>
            <a:r>
              <a:rPr lang="pt-BR" altLang="pt-BR" sz="2400" dirty="0">
                <a:latin typeface="Arial" charset="0"/>
              </a:rPr>
              <a:t> – de se chegar ao Tribunal superior.</a:t>
            </a:r>
          </a:p>
          <a:p>
            <a:pPr algn="just"/>
            <a:endParaRPr lang="pt-BR" altLang="pt-BR" sz="2400" dirty="0">
              <a:latin typeface="Arial" charset="0"/>
            </a:endParaRPr>
          </a:p>
          <a:p>
            <a:pPr algn="just"/>
            <a:r>
              <a:rPr lang="pt-BR" altLang="pt-BR" sz="2400" dirty="0">
                <a:latin typeface="Arial" charset="0"/>
              </a:rPr>
              <a:t>Como tentar isso?</a:t>
            </a:r>
            <a:endParaRPr lang="pt-BR" altLang="pt-BR" sz="1600" dirty="0">
              <a:latin typeface="Arial" charset="0"/>
            </a:endParaRPr>
          </a:p>
        </p:txBody>
      </p:sp>
    </p:spTree>
    <p:extLst>
      <p:ext uri="{BB962C8B-B14F-4D97-AF65-F5344CB8AC3E}">
        <p14:creationId xmlns:p14="http://schemas.microsoft.com/office/powerpoint/2010/main" val="14948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548681"/>
            <a:ext cx="7526010" cy="5632311"/>
          </a:xfrm>
          <a:prstGeom prst="rect">
            <a:avLst/>
          </a:prstGeom>
          <a:noFill/>
        </p:spPr>
        <p:txBody>
          <a:bodyPr wrap="square" rtlCol="0">
            <a:spAutoFit/>
          </a:bodyPr>
          <a:lstStyle/>
          <a:p>
            <a:pPr algn="just"/>
            <a:r>
              <a:rPr lang="pt-BR" sz="2400" dirty="0"/>
              <a:t>Art. 1.031 (...). </a:t>
            </a:r>
          </a:p>
          <a:p>
            <a:pPr algn="just"/>
            <a:endParaRPr lang="pt-BR" sz="2400" dirty="0"/>
          </a:p>
          <a:p>
            <a:r>
              <a:rPr lang="pt-BR" sz="2400" dirty="0"/>
              <a:t>§ 1º Da decisão de inadmissibilidade proferida com </a:t>
            </a:r>
            <a:r>
              <a:rPr lang="pt-BR" sz="2400" u="sng" dirty="0"/>
              <a:t>fundamento no inciso V </a:t>
            </a:r>
            <a:r>
              <a:rPr lang="pt-BR" sz="2400" dirty="0"/>
              <a:t>caberá </a:t>
            </a:r>
            <a:r>
              <a:rPr lang="pt-BR" sz="2400" u="sng" dirty="0"/>
              <a:t>agravo ao tribunal superior</a:t>
            </a:r>
            <a:r>
              <a:rPr lang="pt-BR" sz="2400" dirty="0"/>
              <a:t>, nos termos do art. 1.042. </a:t>
            </a:r>
          </a:p>
          <a:p>
            <a:endParaRPr lang="pt-BR" sz="2400" dirty="0"/>
          </a:p>
          <a:p>
            <a:pPr algn="just"/>
            <a:r>
              <a:rPr lang="pt-BR" sz="2400" i="1" dirty="0"/>
              <a:t>(V – realizar o </a:t>
            </a:r>
            <a:r>
              <a:rPr lang="pt-BR" sz="2400" i="1" u="sng" dirty="0"/>
              <a:t>juízo de admissibilidade</a:t>
            </a:r>
            <a:r>
              <a:rPr lang="pt-BR" sz="2400" i="1" dirty="0"/>
              <a:t> e, se positivo, remeter o feito ao Supremo Tribunal Federal ou ao Superior Tribunal de Justiça [...])</a:t>
            </a:r>
          </a:p>
          <a:p>
            <a:endParaRPr lang="pt-BR" sz="2400" dirty="0"/>
          </a:p>
          <a:p>
            <a:r>
              <a:rPr lang="pt-BR" sz="2400" dirty="0"/>
              <a:t>§ 2º Da decisão proferida com </a:t>
            </a:r>
            <a:r>
              <a:rPr lang="pt-BR" sz="2400" u="sng" dirty="0"/>
              <a:t>fundamento nos incisos I e III</a:t>
            </a:r>
            <a:r>
              <a:rPr lang="pt-BR" sz="2400" dirty="0"/>
              <a:t> caberá </a:t>
            </a:r>
            <a:r>
              <a:rPr lang="pt-BR" sz="2400" u="sng" dirty="0"/>
              <a:t>agravo interno</a:t>
            </a:r>
            <a:r>
              <a:rPr lang="pt-BR" sz="2400" dirty="0"/>
              <a:t>, nos termos do art. 1.021. </a:t>
            </a:r>
          </a:p>
          <a:p>
            <a:endParaRPr lang="pt-BR" sz="2400" dirty="0"/>
          </a:p>
          <a:p>
            <a:r>
              <a:rPr lang="pt-BR" sz="2400" i="1" dirty="0"/>
              <a:t>(I – RG / repetitivo já julgado; III – sobrestado por força de repetitivo)</a:t>
            </a:r>
          </a:p>
        </p:txBody>
      </p:sp>
    </p:spTree>
    <p:extLst>
      <p:ext uri="{BB962C8B-B14F-4D97-AF65-F5344CB8AC3E}">
        <p14:creationId xmlns:p14="http://schemas.microsoft.com/office/powerpoint/2010/main" val="963787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51584" y="836712"/>
            <a:ext cx="7137596" cy="5016758"/>
          </a:xfrm>
          <a:prstGeom prst="rect">
            <a:avLst/>
          </a:prstGeom>
          <a:noFill/>
        </p:spPr>
        <p:txBody>
          <a:bodyPr wrap="square" rtlCol="0">
            <a:spAutoFit/>
          </a:bodyPr>
          <a:lstStyle/>
          <a:p>
            <a:pPr algn="just">
              <a:defRPr/>
            </a:pPr>
            <a:r>
              <a:rPr lang="pt-BR" sz="2000" dirty="0">
                <a:latin typeface="Arial" panose="020B0604020202020204" pitchFamily="34" charset="0"/>
                <a:cs typeface="Arial" panose="020B0604020202020204" pitchFamily="34" charset="0"/>
              </a:rPr>
              <a:t>I Jornadas de Direito Processual do CJF</a:t>
            </a:r>
          </a:p>
          <a:p>
            <a:pPr algn="just">
              <a:defRPr/>
            </a:pPr>
            <a:endParaRPr lang="pt-BR" sz="2000" dirty="0">
              <a:latin typeface="Arial" panose="020B0604020202020204" pitchFamily="34" charset="0"/>
              <a:cs typeface="Arial" panose="020B0604020202020204" pitchFamily="34" charset="0"/>
            </a:endParaRPr>
          </a:p>
          <a:p>
            <a:pPr algn="just"/>
            <a:r>
              <a:rPr lang="pt-BR" sz="2000" i="1" dirty="0"/>
              <a:t>ENUNCIADO 77 – Para impugnar decisão que obsta trânsito a recurso excepcional e que contenha simultaneamente fundamento relacionado à sistemática dos recursos repetitivos ou da repercussão geral (art. 1.030, I, do CPC) e fundamento relacionado à análise dos pressupostos de admissibilidade recursais (art. 1.030, V, do CPC), a parte sucumbente deve interpor, simultaneamente, agravo interno (art. 1.021 do CPC) caso queira impugnar a parte relativa aos recursos repetitivos ou repercussão geral e agravo em recurso especial/extraordinário (art. 1.042 do CPC) caso queira impugnar a parte relativa aos fundamentos de inadmissão por ausência dos pressupostos recursais.</a:t>
            </a:r>
          </a:p>
          <a:p>
            <a:pPr algn="just"/>
            <a:endParaRPr lang="pt-BR" sz="2000" i="1" dirty="0">
              <a:latin typeface="Arial" panose="020B0604020202020204" pitchFamily="34" charset="0"/>
              <a:cs typeface="Arial" panose="020B0604020202020204" pitchFamily="34" charset="0"/>
            </a:endParaRPr>
          </a:p>
          <a:p>
            <a:pPr algn="just"/>
            <a:r>
              <a:rPr lang="en-US" sz="2000" dirty="0">
                <a:hlinkClick r:id="rId2"/>
              </a:rPr>
              <a:t>http://genjuridico.com.br/2017/11/13/ncpc-inadmissao-resp-dois-agravos/</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5504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pPr marL="0" indent="0" algn="just">
              <a:spcBef>
                <a:spcPct val="0"/>
              </a:spcBef>
              <a:buNone/>
            </a:pPr>
            <a:r>
              <a:rPr lang="pt-BR" altLang="pt-BR" dirty="0">
                <a:solidFill>
                  <a:srgbClr val="000000"/>
                </a:solidFill>
              </a:rPr>
              <a:t>Por que precisamos de recursos?</a:t>
            </a:r>
          </a:p>
          <a:p>
            <a:pPr algn="just">
              <a:spcBef>
                <a:spcPct val="0"/>
              </a:spcBef>
              <a:buFontTx/>
              <a:buChar char="-"/>
            </a:pPr>
            <a:endParaRPr lang="pt-BR" altLang="pt-BR" dirty="0">
              <a:solidFill>
                <a:srgbClr val="000000"/>
              </a:solidFill>
            </a:endParaRPr>
          </a:p>
          <a:p>
            <a:pPr algn="just">
              <a:spcBef>
                <a:spcPct val="0"/>
              </a:spcBef>
              <a:buFontTx/>
              <a:buChar char="-"/>
            </a:pPr>
            <a:r>
              <a:rPr lang="pt-BR" altLang="pt-BR" dirty="0" err="1">
                <a:solidFill>
                  <a:srgbClr val="000000"/>
                </a:solidFill>
              </a:rPr>
              <a:t>Principiologia</a:t>
            </a:r>
            <a:endParaRPr lang="pt-BR" altLang="pt-BR" dirty="0">
              <a:solidFill>
                <a:srgbClr val="000000"/>
              </a:solidFill>
            </a:endParaRPr>
          </a:p>
          <a:p>
            <a:pPr algn="just">
              <a:spcBef>
                <a:spcPct val="0"/>
              </a:spcBef>
              <a:buFontTx/>
              <a:buChar char="-"/>
            </a:pPr>
            <a:endParaRPr lang="pt-BR" altLang="pt-BR" dirty="0">
              <a:solidFill>
                <a:srgbClr val="000000"/>
              </a:solidFill>
            </a:endParaRPr>
          </a:p>
          <a:p>
            <a:pPr algn="just">
              <a:spcBef>
                <a:spcPct val="0"/>
              </a:spcBef>
              <a:buFontTx/>
              <a:buChar char="-"/>
            </a:pPr>
            <a:r>
              <a:rPr lang="pt-BR" altLang="pt-BR" dirty="0">
                <a:solidFill>
                  <a:srgbClr val="000000"/>
                </a:solidFill>
              </a:rPr>
              <a:t>Possibilidade de 2ª opinião</a:t>
            </a:r>
          </a:p>
          <a:p>
            <a:pPr algn="just">
              <a:spcBef>
                <a:spcPct val="0"/>
              </a:spcBef>
              <a:buFontTx/>
              <a:buChar char="-"/>
            </a:pPr>
            <a:endParaRPr lang="pt-BR" altLang="pt-BR" dirty="0">
              <a:solidFill>
                <a:srgbClr val="000000"/>
              </a:solidFill>
            </a:endParaRPr>
          </a:p>
          <a:p>
            <a:pPr algn="just">
              <a:spcBef>
                <a:spcPct val="0"/>
              </a:spcBef>
              <a:buFontTx/>
              <a:buChar char="-"/>
            </a:pPr>
            <a:r>
              <a:rPr lang="pt-BR" altLang="pt-BR" dirty="0">
                <a:solidFill>
                  <a:srgbClr val="000000"/>
                </a:solidFill>
              </a:rPr>
              <a:t>Ser humano erra </a:t>
            </a:r>
          </a:p>
          <a:p>
            <a:pPr marL="0" indent="0" algn="just">
              <a:spcBef>
                <a:spcPct val="0"/>
              </a:spcBef>
              <a:buNone/>
            </a:pPr>
            <a:r>
              <a:rPr lang="pt-BR" altLang="pt-BR" dirty="0">
                <a:solidFill>
                  <a:srgbClr val="000000"/>
                </a:solidFill>
              </a:rPr>
              <a:t>(sendo que a 2ª opinião será com mais julgadores / julgadores mais experientes)</a:t>
            </a:r>
          </a:p>
        </p:txBody>
      </p:sp>
      <p:sp>
        <p:nvSpPr>
          <p:cNvPr id="2" name="Título 1"/>
          <p:cNvSpPr>
            <a:spLocks noGrp="1"/>
          </p:cNvSpPr>
          <p:nvPr>
            <p:ph type="title"/>
          </p:nvPr>
        </p:nvSpPr>
        <p:spPr>
          <a:xfrm>
            <a:off x="443501" y="182660"/>
            <a:ext cx="10972800" cy="859825"/>
          </a:xfrm>
        </p:spPr>
        <p:txBody>
          <a:bodyPr/>
          <a:lstStyle/>
          <a:p>
            <a:r>
              <a:rPr lang="pt-BR" sz="2667" dirty="0"/>
              <a:t>Recurso</a:t>
            </a:r>
          </a:p>
        </p:txBody>
      </p:sp>
    </p:spTree>
    <p:extLst>
      <p:ext uri="{BB962C8B-B14F-4D97-AF65-F5344CB8AC3E}">
        <p14:creationId xmlns:p14="http://schemas.microsoft.com/office/powerpoint/2010/main" val="17267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r>
              <a:rPr lang="pt-BR" dirty="0"/>
              <a:t>Princípio da </a:t>
            </a:r>
            <a:r>
              <a:rPr lang="pt-BR" dirty="0">
                <a:solidFill>
                  <a:srgbClr val="C00000"/>
                </a:solidFill>
              </a:rPr>
              <a:t>vedação da </a:t>
            </a:r>
            <a:r>
              <a:rPr lang="pt-BR" i="1" dirty="0">
                <a:solidFill>
                  <a:srgbClr val="C00000"/>
                </a:solidFill>
              </a:rPr>
              <a:t>reformatio in pejus</a:t>
            </a:r>
            <a:endParaRPr lang="en-US" dirty="0">
              <a:solidFill>
                <a:srgbClr val="C00000"/>
              </a:solidFill>
            </a:endParaRPr>
          </a:p>
          <a:p>
            <a:pPr marL="0" indent="0">
              <a:buNone/>
            </a:pPr>
            <a:r>
              <a:rPr lang="pt-BR" dirty="0"/>
              <a:t>Para a parte que recorre, não é possível a reforma para pior.</a:t>
            </a:r>
            <a:endParaRPr lang="en-US" dirty="0"/>
          </a:p>
          <a:p>
            <a:pPr marL="0" indent="0">
              <a:buNone/>
            </a:pPr>
            <a:r>
              <a:rPr lang="pt-BR" dirty="0"/>
              <a:t>Por quê?</a:t>
            </a:r>
            <a:endParaRPr lang="en-US" dirty="0"/>
          </a:p>
          <a:p>
            <a:pPr marL="0" indent="0">
              <a:buNone/>
            </a:pPr>
            <a:r>
              <a:rPr lang="pt-BR" dirty="0"/>
              <a:t>Há exceções?</a:t>
            </a:r>
            <a:endParaRPr lang="en-US" dirty="0"/>
          </a:p>
          <a:p>
            <a:r>
              <a:rPr lang="pt-BR" dirty="0"/>
              <a:t>Matéria de ordem pública, que pode ser reconhecida de ofício (</a:t>
            </a:r>
            <a:r>
              <a:rPr lang="pt-BR" dirty="0" err="1"/>
              <a:t>ex</a:t>
            </a:r>
            <a:r>
              <a:rPr lang="pt-BR" dirty="0"/>
              <a:t>: ilegitimidade)</a:t>
            </a:r>
            <a:endParaRPr lang="en-US" dirty="0"/>
          </a:p>
          <a:p>
            <a:r>
              <a:rPr lang="pt-BR" dirty="0"/>
              <a:t>Jurisprudência variável no tema.</a:t>
            </a:r>
            <a:endParaRPr lang="en-US" dirty="0"/>
          </a:p>
          <a:p>
            <a:pPr marL="0" indent="0">
              <a:buNone/>
            </a:pP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10843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1091382" y="1526847"/>
            <a:ext cx="10432024" cy="4436743"/>
          </a:xfrm>
        </p:spPr>
        <p:txBody>
          <a:bodyPr>
            <a:noAutofit/>
          </a:bodyPr>
          <a:lstStyle/>
          <a:p>
            <a:pPr marL="0" indent="0">
              <a:buNone/>
            </a:pPr>
            <a:r>
              <a:rPr lang="pt-BR" b="1" dirty="0"/>
              <a:t>Informativo nº 0464</a:t>
            </a:r>
            <a:br>
              <a:rPr lang="pt-BR" b="1" dirty="0"/>
            </a:br>
            <a:r>
              <a:rPr lang="pt-BR" sz="2400" b="1" dirty="0"/>
              <a:t>LIQUIDAÇÃO. SENTENÇA. JUROS. MORA. MATÉRIA. ORDEM PÚBLICA.</a:t>
            </a:r>
            <a:endParaRPr lang="pt-BR" sz="2400" dirty="0"/>
          </a:p>
          <a:p>
            <a:pPr marL="0" indent="0" algn="just">
              <a:buNone/>
            </a:pPr>
            <a:r>
              <a:rPr lang="pt-BR" sz="2400" dirty="0"/>
              <a:t>No caso, trata-se de saber se, na ausência da interposição de recurso especial da parte interessada, poderia este Superior Tribunal, quando do julgamento do recurso intentado pela outra parte, alterar, além do valor da indenização - que foi objeto do recurso -, o termo inicial dos juros moratórios que haviam sido fixados na sentença reformulada. </a:t>
            </a:r>
            <a:r>
              <a:rPr lang="pt-BR" sz="2400" dirty="0">
                <a:solidFill>
                  <a:srgbClr val="C00000"/>
                </a:solidFill>
              </a:rPr>
              <a:t>A Turma entendeu que os juros moratórios constituem matéria de ordem pública</a:t>
            </a:r>
            <a:r>
              <a:rPr lang="pt-BR" sz="2400" dirty="0"/>
              <a:t>, por isso sua aplicação, alteração ou modificação do termo inicial, de ofício, quando inaugurada a competência deste Superior Tribunal, </a:t>
            </a:r>
            <a:r>
              <a:rPr lang="pt-BR" sz="2400" dirty="0">
                <a:solidFill>
                  <a:srgbClr val="C00000"/>
                </a:solidFill>
              </a:rPr>
              <a:t>não enseja </a:t>
            </a:r>
            <a:r>
              <a:rPr lang="pt-BR" sz="2400" b="1" i="1" dirty="0">
                <a:solidFill>
                  <a:srgbClr val="C00000"/>
                </a:solidFill>
              </a:rPr>
              <a:t>reformatio in pejus</a:t>
            </a:r>
            <a:r>
              <a:rPr lang="pt-BR" sz="2400" dirty="0"/>
              <a:t>. Assim, a Turma rejeitou os embargos. Precedente citado: </a:t>
            </a:r>
            <a:r>
              <a:rPr lang="pt-BR" sz="2400" dirty="0" err="1"/>
              <a:t>AgRg</a:t>
            </a:r>
            <a:r>
              <a:rPr lang="pt-BR" sz="2400" dirty="0"/>
              <a:t> no Ag 1.114.664-RJ, DJe 15/12/2010. </a:t>
            </a:r>
            <a:r>
              <a:rPr lang="pt-BR" sz="2400" b="1" dirty="0" err="1"/>
              <a:t>EDcl</a:t>
            </a:r>
            <a:r>
              <a:rPr lang="pt-BR" sz="2400" b="1" dirty="0"/>
              <a:t> nos </a:t>
            </a:r>
            <a:r>
              <a:rPr lang="pt-BR" sz="2400" b="1" dirty="0" err="1"/>
              <a:t>EDcl</a:t>
            </a:r>
            <a:r>
              <a:rPr lang="pt-BR" sz="2400" b="1" dirty="0"/>
              <a:t> no </a:t>
            </a:r>
            <a:r>
              <a:rPr lang="pt-BR" sz="2400" b="1" dirty="0">
                <a:hlinkClick r:id="rId3"/>
              </a:rPr>
              <a:t>REsp 998.935-DF</a:t>
            </a:r>
            <a:r>
              <a:rPr lang="pt-BR" sz="2400" b="1" dirty="0"/>
              <a:t>, Rel. Min. Vasco Della </a:t>
            </a:r>
            <a:r>
              <a:rPr lang="pt-BR" sz="2400" b="1" dirty="0" err="1"/>
              <a:t>Giustina</a:t>
            </a:r>
            <a:r>
              <a:rPr lang="pt-BR" sz="2400" b="1" dirty="0"/>
              <a:t> (Desembargador convocado do TJ-RS), julgado em 22/2/2011.</a:t>
            </a:r>
            <a:endParaRPr lang="pt-BR" sz="2400" dirty="0"/>
          </a:p>
          <a:p>
            <a:pPr marL="0" indent="0">
              <a:buNone/>
            </a:pPr>
            <a:endParaRPr lang="en-US" sz="2400"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22052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r>
              <a:rPr lang="pt-BR" dirty="0"/>
              <a:t>Princípio da </a:t>
            </a:r>
            <a:r>
              <a:rPr lang="pt-BR" dirty="0">
                <a:solidFill>
                  <a:srgbClr val="C00000"/>
                </a:solidFill>
              </a:rPr>
              <a:t>dialeticidade</a:t>
            </a:r>
            <a:endParaRPr lang="en-US" dirty="0">
              <a:solidFill>
                <a:srgbClr val="C00000"/>
              </a:solidFill>
            </a:endParaRPr>
          </a:p>
          <a:p>
            <a:pPr marL="0" indent="0" hangingPunct="0">
              <a:buNone/>
            </a:pPr>
            <a:r>
              <a:rPr lang="pt-BR" dirty="0"/>
              <a:t>Não basta a informação de que há interesse em recorrer: deve-se argumentar, trazer as razões de reforma da decisão.</a:t>
            </a:r>
            <a:endParaRPr lang="en-US" dirty="0"/>
          </a:p>
          <a:p>
            <a:pPr marL="0" indent="0" hangingPunct="0">
              <a:buNone/>
            </a:pPr>
            <a:r>
              <a:rPr lang="pt-BR" dirty="0"/>
              <a:t>Viola o princípio o recurso que trate de tema estranho ao processo.</a:t>
            </a:r>
            <a:endParaRPr lang="en-US" dirty="0"/>
          </a:p>
          <a:p>
            <a:pPr marL="0" indent="0" hangingPunct="0">
              <a:buNone/>
            </a:pPr>
            <a:r>
              <a:rPr lang="pt-BR" dirty="0"/>
              <a:t>CPC, art. 932, III - não conhecer de recurso inadmissível, prejudicado ou </a:t>
            </a:r>
            <a:r>
              <a:rPr lang="pt-BR" i="1" dirty="0"/>
              <a:t>que não tenha </a:t>
            </a:r>
            <a:r>
              <a:rPr lang="pt-BR" i="1" dirty="0">
                <a:solidFill>
                  <a:srgbClr val="C00000"/>
                </a:solidFill>
              </a:rPr>
              <a:t>impugnado especificamente </a:t>
            </a:r>
            <a:r>
              <a:rPr lang="pt-BR" i="1" dirty="0"/>
              <a:t>os fundamentos da decisão recorrida</a:t>
            </a:r>
            <a:r>
              <a:rPr lang="pt-BR" dirty="0"/>
              <a:t>;</a:t>
            </a:r>
            <a:endParaRPr lang="en-US" dirty="0"/>
          </a:p>
          <a:p>
            <a:pPr marL="0" indent="0">
              <a:buNone/>
            </a:pP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35154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648929" y="1042485"/>
            <a:ext cx="11071123" cy="4436743"/>
          </a:xfrm>
        </p:spPr>
        <p:txBody>
          <a:bodyPr>
            <a:noAutofit/>
          </a:bodyPr>
          <a:lstStyle/>
          <a:p>
            <a:pPr marL="0" indent="0" algn="just">
              <a:buNone/>
            </a:pPr>
            <a:r>
              <a:rPr lang="pt-BR" dirty="0"/>
              <a:t>AGRAVO INTERNO MANIFESTADO EM FACE DA DECISÃO QUE INDEFERIU O PEDIDO DE RETIRADA DO FEITO DO PLENÁRIO VIRTUAL - </a:t>
            </a:r>
            <a:r>
              <a:rPr lang="pt-BR" u="sng" dirty="0"/>
              <a:t>AUSÊNCIA MANIFESTA DE FUNDAMENTAÇÃO NO PEDIDO APRESENTADO - INSURGÊNCIA QUE NÃO INFIRMA OS MOTIVOS DO INDEFERIMENTO</a:t>
            </a:r>
            <a:r>
              <a:rPr lang="pt-BR" dirty="0"/>
              <a:t> - APLICAÇÃO DA SÚMULA 182 DO STJ.</a:t>
            </a:r>
          </a:p>
          <a:p>
            <a:pPr marL="0" indent="0" algn="just">
              <a:buNone/>
            </a:pPr>
            <a:r>
              <a:rPr lang="pt-BR" dirty="0"/>
              <a:t>(...) 2. Na hipótese, o recurso apresentado é </a:t>
            </a:r>
            <a:r>
              <a:rPr lang="pt-BR" dirty="0">
                <a:solidFill>
                  <a:srgbClr val="FF0000"/>
                </a:solidFill>
              </a:rPr>
              <a:t>deficiente de fundamentação </a:t>
            </a:r>
            <a:r>
              <a:rPr lang="pt-BR" dirty="0"/>
              <a:t>porquanto </a:t>
            </a:r>
            <a:r>
              <a:rPr lang="pt-BR" dirty="0">
                <a:solidFill>
                  <a:srgbClr val="FF0000"/>
                </a:solidFill>
              </a:rPr>
              <a:t>não infirma, de forma efetiva, específica e individualizada os motivos da decisão</a:t>
            </a:r>
            <a:r>
              <a:rPr lang="pt-BR" dirty="0"/>
              <a:t> de indeferimento, razão pela qual, em observância ao </a:t>
            </a:r>
            <a:r>
              <a:rPr lang="pt-BR" dirty="0">
                <a:solidFill>
                  <a:srgbClr val="FF0000"/>
                </a:solidFill>
              </a:rPr>
              <a:t>princípio da dialeticidade</a:t>
            </a:r>
            <a:r>
              <a:rPr lang="pt-BR" dirty="0"/>
              <a:t>, deve ser aplicado, no caso, o enunciado da Súmula 182 do STJ.</a:t>
            </a:r>
          </a:p>
          <a:p>
            <a:pPr marL="0" indent="0" algn="just">
              <a:buNone/>
            </a:pPr>
            <a:r>
              <a:rPr lang="pt-BR" dirty="0"/>
              <a:t>3. Agravo interno não conhecido.</a:t>
            </a:r>
          </a:p>
          <a:p>
            <a:pPr marL="0" indent="0" algn="just">
              <a:buNone/>
            </a:pPr>
            <a:r>
              <a:rPr lang="pt-BR" dirty="0"/>
              <a:t>(AgInt nos EDcl no AgInt no AREsp n. 1.823.175/PE, relator Ministro Marco </a:t>
            </a:r>
            <a:r>
              <a:rPr lang="pt-BR" dirty="0" err="1"/>
              <a:t>Buzzi</a:t>
            </a:r>
            <a:r>
              <a:rPr lang="pt-BR" dirty="0"/>
              <a:t>, Quarta Turma, julgado em 8/5/2023, DJe de 11/5/2023.)</a:t>
            </a:r>
          </a:p>
          <a:p>
            <a:pPr marL="0" indent="0">
              <a:buNone/>
            </a:pPr>
            <a:endParaRPr lang="en-US" sz="2400"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31560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187724" y="1526847"/>
            <a:ext cx="8886105" cy="4436743"/>
          </a:xfrm>
        </p:spPr>
        <p:txBody>
          <a:bodyPr>
            <a:noAutofit/>
          </a:bodyPr>
          <a:lstStyle/>
          <a:p>
            <a:pPr hangingPunct="0"/>
            <a:r>
              <a:rPr lang="pt-BR" dirty="0"/>
              <a:t>Princípio da </a:t>
            </a:r>
            <a:r>
              <a:rPr lang="pt-BR" dirty="0">
                <a:solidFill>
                  <a:srgbClr val="C00000"/>
                </a:solidFill>
              </a:rPr>
              <a:t>fungibilidade recursal</a:t>
            </a:r>
            <a:r>
              <a:rPr lang="pt-BR" dirty="0"/>
              <a:t>.</a:t>
            </a:r>
            <a:endParaRPr lang="en-US" dirty="0"/>
          </a:p>
          <a:p>
            <a:pPr marL="0" indent="0" algn="just" hangingPunct="0">
              <a:buNone/>
            </a:pPr>
            <a:r>
              <a:rPr lang="pt-BR" dirty="0"/>
              <a:t>Princípio ligado ao cabimento dos recursos: em casos excepcionais, admite-se um recurso que foi interposto pelo outro.</a:t>
            </a:r>
            <a:endParaRPr lang="en-US" dirty="0"/>
          </a:p>
          <a:p>
            <a:pPr marL="0" indent="0" algn="just" hangingPunct="0">
              <a:buNone/>
            </a:pPr>
            <a:r>
              <a:rPr lang="pt-BR" dirty="0"/>
              <a:t>Não estava previsto no CPC/73 (estava no CPC/39, art. 810), mas no sistema anterior admitia-se o princípio somente quando existisse:</a:t>
            </a:r>
            <a:endParaRPr lang="en-US" dirty="0"/>
          </a:p>
          <a:p>
            <a:pPr marL="0" indent="0" algn="just" hangingPunct="0">
              <a:buNone/>
            </a:pPr>
            <a:r>
              <a:rPr lang="pt-BR" dirty="0"/>
              <a:t>(i) dúvida objetiva quanto ao recurso cabível (ausência de erro grosseiro) e</a:t>
            </a:r>
            <a:endParaRPr lang="en-US" dirty="0"/>
          </a:p>
          <a:p>
            <a:pPr marL="0" indent="0" algn="just" hangingPunct="0">
              <a:buNone/>
            </a:pPr>
            <a:r>
              <a:rPr lang="pt-BR" dirty="0"/>
              <a:t>(ii) interposição no prazo menor, se distintos (do recurso a ser convertido).</a:t>
            </a:r>
            <a:endParaRPr lang="en-US" dirty="0"/>
          </a:p>
          <a:p>
            <a:pPr marL="0" indent="0">
              <a:buNone/>
            </a:pP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613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99348" y="1135844"/>
            <a:ext cx="10061106" cy="4436743"/>
          </a:xfrm>
        </p:spPr>
        <p:txBody>
          <a:bodyPr>
            <a:noAutofit/>
          </a:bodyPr>
          <a:lstStyle/>
          <a:p>
            <a:pPr marL="0" indent="0" hangingPunct="0">
              <a:buNone/>
            </a:pPr>
            <a:r>
              <a:rPr lang="pt-BR" dirty="0"/>
              <a:t>Não é previsto genericamente, mas há previsões pontuais no CPC:</a:t>
            </a:r>
          </a:p>
          <a:p>
            <a:pPr algn="just"/>
            <a:r>
              <a:rPr lang="pt-BR" sz="2400" dirty="0"/>
              <a:t>Art. 1.024, § 3</a:t>
            </a:r>
            <a:r>
              <a:rPr lang="pt-BR" sz="2400" u="sng" baseline="30000" dirty="0"/>
              <a:t>o</a:t>
            </a:r>
            <a:r>
              <a:rPr lang="pt-BR" sz="2400" dirty="0"/>
              <a:t> O órgão julgador </a:t>
            </a:r>
            <a:r>
              <a:rPr lang="pt-BR" sz="2400" u="sng" dirty="0"/>
              <a:t>conhecerá dos embargos de declaração como agravo interno</a:t>
            </a:r>
            <a:r>
              <a:rPr lang="pt-BR" sz="2400" dirty="0"/>
              <a:t> se entender ser este o recurso cabível, desde que determine previamente a intimação do recorrente para, no prazo de 5 (cinco) dias, complementar as razões recursais, de modo a ajustá-las às exigências do art. 1.021, § 1</a:t>
            </a:r>
            <a:r>
              <a:rPr lang="pt-BR" sz="2400" u="sng" baseline="30000" dirty="0"/>
              <a:t>o</a:t>
            </a:r>
            <a:r>
              <a:rPr lang="pt-BR" sz="2400" dirty="0"/>
              <a:t>.</a:t>
            </a:r>
          </a:p>
          <a:p>
            <a:pPr algn="just"/>
            <a:r>
              <a:rPr lang="pt-BR" sz="2400" dirty="0"/>
              <a:t>Art. 1.032.  Se o relator, no Superior Tribunal de Justiça, entender que o recurso especial versa sobre questão constitucional, deverá conceder prazo de 15 (quinze) dias para que o recorrente demonstre a existência de repercussão geral e se manifeste sobre a questão constitucional.</a:t>
            </a:r>
          </a:p>
          <a:p>
            <a:pPr algn="just"/>
            <a:r>
              <a:rPr lang="pt-BR" sz="2400" dirty="0"/>
              <a:t>Art. 1.033.  Se o Supremo Tribunal Federal considerar como reflexa a ofensa à Constituição afirmada no recurso extraordinário, por pressupor a revisão da interpretação de lei federal ou de tratado, remetê-lo-á ao Superior Tribunal de Justiça para julgamento como recurso especial.</a:t>
            </a:r>
          </a:p>
          <a:p>
            <a:pPr marL="0" indent="0" algn="just">
              <a:buNone/>
            </a:pPr>
            <a:br>
              <a:rPr lang="pt-BR" dirty="0"/>
            </a:br>
            <a:endParaRPr lang="en-US" dirty="0"/>
          </a:p>
          <a:p>
            <a:pPr marL="0" indent="0">
              <a:buNone/>
            </a:pP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5619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1823930" y="1459569"/>
            <a:ext cx="8886105" cy="3666730"/>
          </a:xfrm>
        </p:spPr>
        <p:txBody>
          <a:bodyPr>
            <a:noAutofit/>
          </a:bodyPr>
          <a:lstStyle/>
          <a:p>
            <a:pPr hangingPunct="0"/>
            <a:r>
              <a:rPr lang="pt-BR" dirty="0"/>
              <a:t>Princípio do </a:t>
            </a:r>
            <a:r>
              <a:rPr lang="pt-BR" dirty="0">
                <a:solidFill>
                  <a:srgbClr val="C00000"/>
                </a:solidFill>
              </a:rPr>
              <a:t>duplo grau</a:t>
            </a:r>
            <a:r>
              <a:rPr lang="pt-BR" dirty="0"/>
              <a:t>.</a:t>
            </a:r>
            <a:endParaRPr lang="en-US" dirty="0"/>
          </a:p>
          <a:p>
            <a:pPr marL="0" indent="0" algn="just" hangingPunct="0">
              <a:buNone/>
            </a:pPr>
            <a:r>
              <a:rPr lang="pt-BR" dirty="0"/>
              <a:t>Pode ser definido como a possibilidade de reexame de uma decisão judicial, por um outro órgão jurisdicional, usualmente superior.</a:t>
            </a:r>
            <a:endParaRPr lang="en-US" dirty="0"/>
          </a:p>
          <a:p>
            <a:pPr marL="0" indent="0" algn="just" hangingPunct="0">
              <a:buNone/>
            </a:pPr>
            <a:r>
              <a:rPr lang="pt-BR" dirty="0"/>
              <a:t>O duplo grau de jurisdição não é expressamente previsto na CF. Exatamente por isso surge a divergência: seria um princípio?</a:t>
            </a:r>
            <a:endParaRPr lang="en-US" dirty="0"/>
          </a:p>
          <a:p>
            <a:pPr marL="0" indent="0" algn="just" hangingPunct="0">
              <a:buNone/>
            </a:pPr>
            <a:r>
              <a:rPr lang="pt-BR" dirty="0"/>
              <a:t>A posição dominante na doutrina defende que se trata de um princípio implícito, decorrente do princípio do devido processo legal e da própria sistemática da Constituição, que prevê a existência de tribunais e de recursos.</a:t>
            </a: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19342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63561" y="1113893"/>
            <a:ext cx="9766139" cy="4436743"/>
          </a:xfrm>
        </p:spPr>
        <p:txBody>
          <a:bodyPr>
            <a:noAutofit/>
          </a:bodyPr>
          <a:lstStyle/>
          <a:p>
            <a:pPr marL="0" indent="0" algn="just" hangingPunct="0">
              <a:buNone/>
            </a:pPr>
            <a:r>
              <a:rPr lang="pt-BR" dirty="0"/>
              <a:t>A doutrina dominante também aponta que o princípio pode, por vezes, ser excepcionado – como se percebe do próprio texto constitucional (ex.: qual o recurso de </a:t>
            </a:r>
            <a:r>
              <a:rPr lang="pt-BR" dirty="0" err="1"/>
              <a:t>ADin</a:t>
            </a:r>
            <a:r>
              <a:rPr lang="pt-BR" dirty="0"/>
              <a:t>?).</a:t>
            </a:r>
            <a:endParaRPr lang="en-US" dirty="0"/>
          </a:p>
          <a:p>
            <a:pPr marL="0" indent="0" algn="just" hangingPunct="0">
              <a:buNone/>
            </a:pPr>
            <a:r>
              <a:rPr lang="pt-BR" dirty="0"/>
              <a:t>Assim, conclui-se que o princípio não é absoluto.</a:t>
            </a:r>
            <a:endParaRPr lang="en-US" dirty="0"/>
          </a:p>
          <a:p>
            <a:pPr marL="0" indent="0" algn="just" hangingPunct="0">
              <a:buNone/>
            </a:pPr>
            <a:r>
              <a:rPr lang="pt-BR" dirty="0"/>
              <a:t>Porém, está previsto no Pacto de San José da Costa Rica (art. 8º, n. 2, letra h):</a:t>
            </a:r>
            <a:endParaRPr lang="en-US" dirty="0"/>
          </a:p>
          <a:p>
            <a:pPr marL="0" indent="0" algn="just" hangingPunct="0">
              <a:buNone/>
            </a:pPr>
            <a:r>
              <a:rPr lang="pt-BR" i="1" dirty="0"/>
              <a:t>“Art. 8º.2: Toda pessoa acusada de um </a:t>
            </a:r>
            <a:r>
              <a:rPr lang="pt-BR" i="1" dirty="0">
                <a:solidFill>
                  <a:srgbClr val="00B050"/>
                </a:solidFill>
              </a:rPr>
              <a:t>delito</a:t>
            </a:r>
            <a:r>
              <a:rPr lang="pt-BR" i="1" dirty="0"/>
              <a:t> tem direito a que se presuma sua inocência, enquanto não for legalmente comprovada sua culpa. Durante o processo, toda pessoa tem direito, em plena igualdade, às seguintes garantias mínimas: [...] h) </a:t>
            </a:r>
            <a:r>
              <a:rPr lang="pt-BR" i="1" u="sng" dirty="0"/>
              <a:t>Direito de recorrer da sentença a juiz ou tribunal superior</a:t>
            </a:r>
            <a:r>
              <a:rPr lang="pt-BR" i="1" dirty="0"/>
              <a:t>”.</a:t>
            </a: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Princípios recursais</a:t>
            </a:r>
          </a:p>
        </p:txBody>
      </p:sp>
    </p:spTree>
    <p:extLst>
      <p:ext uri="{BB962C8B-B14F-4D97-AF65-F5344CB8AC3E}">
        <p14:creationId xmlns:p14="http://schemas.microsoft.com/office/powerpoint/2010/main" val="12416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12622" y="450898"/>
            <a:ext cx="8920875" cy="5570756"/>
          </a:xfrm>
          <a:prstGeom prst="rect">
            <a:avLst/>
          </a:prstGeom>
          <a:noFill/>
        </p:spPr>
        <p:txBody>
          <a:bodyPr wrap="square" rtlCol="0">
            <a:spAutoFit/>
          </a:bodyPr>
          <a:lstStyle/>
          <a:p>
            <a:pPr algn="just"/>
            <a:r>
              <a:rPr lang="pt-BR" sz="2800" dirty="0"/>
              <a:t>Mas, pelo menos, depois do trânsito em julgado, é o fim, certo?</a:t>
            </a:r>
          </a:p>
          <a:p>
            <a:pPr algn="just"/>
            <a:endParaRPr lang="pt-BR" sz="2800" dirty="0"/>
          </a:p>
          <a:p>
            <a:pPr algn="just"/>
            <a:r>
              <a:rPr lang="pt-BR" sz="2800" dirty="0"/>
              <a:t>Não...</a:t>
            </a:r>
          </a:p>
          <a:p>
            <a:pPr algn="just"/>
            <a:endParaRPr lang="pt-BR" sz="2800" dirty="0"/>
          </a:p>
          <a:p>
            <a:pPr algn="just"/>
            <a:r>
              <a:rPr lang="pt-BR" sz="2800" dirty="0"/>
              <a:t>Há AR</a:t>
            </a:r>
          </a:p>
          <a:p>
            <a:pPr algn="just"/>
            <a:endParaRPr lang="pt-BR" sz="2800" dirty="0"/>
          </a:p>
          <a:p>
            <a:pPr algn="just"/>
            <a:r>
              <a:rPr lang="pt-BR" sz="2800" dirty="0"/>
              <a:t>Há relativização da coisa julgada</a:t>
            </a:r>
          </a:p>
          <a:p>
            <a:pPr algn="just"/>
            <a:endParaRPr lang="pt-BR" sz="2800" dirty="0"/>
          </a:p>
          <a:p>
            <a:pPr algn="just"/>
            <a:r>
              <a:rPr lang="pt-BR" sz="2800" dirty="0"/>
              <a:t>Há limite temporal da coisa julgada... </a:t>
            </a:r>
          </a:p>
          <a:p>
            <a:pPr algn="just"/>
            <a:r>
              <a:rPr lang="pt-BR" sz="2800" dirty="0"/>
              <a:t>(fim “automático” da coisa julgada)</a:t>
            </a:r>
          </a:p>
          <a:p>
            <a:pPr algn="just"/>
            <a:endParaRPr lang="pt-BR" sz="2800" dirty="0"/>
          </a:p>
          <a:p>
            <a:pPr lvl="0" algn="just" fontAlgn="base">
              <a:spcBef>
                <a:spcPct val="0"/>
              </a:spcBef>
              <a:spcAft>
                <a:spcPct val="0"/>
              </a:spcAft>
            </a:pPr>
            <a:endParaRPr lang="pt-BR" sz="2000" dirty="0">
              <a:latin typeface="Trebuchet MS" panose="020B0603020202020204" pitchFamily="34" charset="0"/>
            </a:endParaRPr>
          </a:p>
        </p:txBody>
      </p:sp>
    </p:spTree>
    <p:extLst>
      <p:ext uri="{BB962C8B-B14F-4D97-AF65-F5344CB8AC3E}">
        <p14:creationId xmlns:p14="http://schemas.microsoft.com/office/powerpoint/2010/main" val="1944727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agem 2">
            <a:extLst>
              <a:ext uri="{FF2B5EF4-FFF2-40B4-BE49-F238E27FC236}">
                <a16:creationId xmlns:a16="http://schemas.microsoft.com/office/drawing/2014/main" id="{1D158138-20D6-DD3D-6854-55813EE5E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404814"/>
            <a:ext cx="8318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C788E5FC-8E73-2FA7-778D-A3B5E2782C31}"/>
              </a:ext>
            </a:extLst>
          </p:cNvPr>
          <p:cNvSpPr txBox="1">
            <a:spLocks noChangeArrowheads="1"/>
          </p:cNvSpPr>
          <p:nvPr/>
        </p:nvSpPr>
        <p:spPr bwMode="auto">
          <a:xfrm>
            <a:off x="2135188" y="3429000"/>
            <a:ext cx="8064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2000" dirty="0">
                <a:solidFill>
                  <a:srgbClr val="212529"/>
                </a:solidFill>
                <a:latin typeface="Times New Roman" panose="02020603050405020304" pitchFamily="18" charset="0"/>
                <a:cs typeface="Times New Roman" panose="02020603050405020304" pitchFamily="18" charset="0"/>
              </a:rPr>
              <a:t>1) As decisões do STF em controle incidental de constitucionalidade, anteriores à instituição do regime de repercussão geral, não impactam automaticamente a coisa julgada que se tenha formado, mesmo nas relações jurídicas tributárias de trato sucessivo.</a:t>
            </a:r>
          </a:p>
          <a:p>
            <a:pPr algn="just"/>
            <a:r>
              <a:rPr lang="pt-BR" altLang="pt-BR" sz="2000" dirty="0">
                <a:solidFill>
                  <a:srgbClr val="212529"/>
                </a:solidFill>
                <a:latin typeface="Times New Roman" panose="02020603050405020304" pitchFamily="18" charset="0"/>
                <a:cs typeface="Times New Roman" panose="02020603050405020304" pitchFamily="18" charset="0"/>
              </a:rPr>
              <a:t>2) Já as decisões proferidas em ação direta ou em sede de repercussão geral interrompem automaticamente os efeitos temporais das decisões transitadas em julgado nas referidas relações, respeitadas a irretroatividade, a anterioridade anual e a noventena ou a anterioridade nonagesimal, conforme a natureza do tributo.</a:t>
            </a:r>
          </a:p>
          <a:p>
            <a:pPr algn="just"/>
            <a:r>
              <a:rPr lang="pt-BR" altLang="pt-BR" sz="2000" dirty="0">
                <a:solidFill>
                  <a:srgbClr val="212529"/>
                </a:solidFill>
                <a:latin typeface="Times New Roman" panose="02020603050405020304" pitchFamily="18" charset="0"/>
                <a:cs typeface="Times New Roman" panose="02020603050405020304" pitchFamily="18" charset="0"/>
              </a:rPr>
              <a:t>Temas 881 e 885 RG</a:t>
            </a:r>
            <a:endParaRPr lang="pt-BR" altLang="pt-B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1277655" y="1042485"/>
            <a:ext cx="9796175" cy="4921105"/>
          </a:xfrm>
        </p:spPr>
        <p:txBody>
          <a:bodyPr>
            <a:noAutofit/>
          </a:bodyPr>
          <a:lstStyle/>
          <a:p>
            <a:pPr marL="0" indent="0" algn="just">
              <a:spcBef>
                <a:spcPct val="0"/>
              </a:spcBef>
              <a:buNone/>
            </a:pPr>
            <a:r>
              <a:rPr lang="pt-BR" dirty="0">
                <a:solidFill>
                  <a:srgbClr val="FF0000"/>
                </a:solidFill>
              </a:rPr>
              <a:t>Ato voluntário da parte </a:t>
            </a:r>
            <a:r>
              <a:rPr lang="pt-BR" dirty="0"/>
              <a:t>capaz de ensejar,</a:t>
            </a:r>
          </a:p>
          <a:p>
            <a:pPr marL="0" indent="0" algn="just">
              <a:spcBef>
                <a:spcPct val="0"/>
              </a:spcBef>
              <a:buNone/>
            </a:pPr>
            <a:r>
              <a:rPr lang="pt-BR" dirty="0">
                <a:solidFill>
                  <a:schemeClr val="accent1">
                    <a:lumMod val="75000"/>
                  </a:schemeClr>
                </a:solidFill>
              </a:rPr>
              <a:t>dentro do mesmo processo</a:t>
            </a:r>
            <a:r>
              <a:rPr lang="pt-BR" dirty="0"/>
              <a:t>, </a:t>
            </a:r>
          </a:p>
          <a:p>
            <a:pPr marL="0" indent="0" algn="just">
              <a:spcBef>
                <a:spcPct val="0"/>
              </a:spcBef>
              <a:buNone/>
            </a:pPr>
            <a:r>
              <a:rPr lang="pt-BR" dirty="0"/>
              <a:t>a </a:t>
            </a:r>
            <a:r>
              <a:rPr lang="pt-BR" dirty="0">
                <a:solidFill>
                  <a:schemeClr val="accent2">
                    <a:lumMod val="75000"/>
                  </a:schemeClr>
                </a:solidFill>
              </a:rPr>
              <a:t>reforma, invalidação, integração</a:t>
            </a:r>
            <a:r>
              <a:rPr lang="pt-BR" dirty="0">
                <a:solidFill>
                  <a:srgbClr val="C00000"/>
                </a:solidFill>
              </a:rPr>
              <a:t> </a:t>
            </a:r>
            <a:r>
              <a:rPr lang="pt-BR" dirty="0"/>
              <a:t>(esclarecimento ou complementação) </a:t>
            </a:r>
          </a:p>
          <a:p>
            <a:pPr marL="0" indent="0" algn="just">
              <a:spcBef>
                <a:spcPct val="0"/>
              </a:spcBef>
              <a:buNone/>
            </a:pPr>
            <a:r>
              <a:rPr lang="pt-BR" dirty="0"/>
              <a:t>da decisão judicial que se ataca.</a:t>
            </a:r>
          </a:p>
          <a:p>
            <a:pPr marL="0" indent="0" algn="just">
              <a:spcBef>
                <a:spcPct val="0"/>
              </a:spcBef>
              <a:buNone/>
            </a:pPr>
            <a:endParaRPr lang="pt-BR" altLang="pt-BR" dirty="0">
              <a:solidFill>
                <a:srgbClr val="000000"/>
              </a:solidFill>
            </a:endParaRPr>
          </a:p>
          <a:p>
            <a:pPr marL="0" indent="0" algn="just">
              <a:spcBef>
                <a:spcPct val="0"/>
              </a:spcBef>
              <a:buNone/>
            </a:pPr>
            <a:r>
              <a:rPr lang="pt-BR" altLang="pt-BR" dirty="0">
                <a:solidFill>
                  <a:srgbClr val="000000"/>
                </a:solidFill>
              </a:rPr>
              <a:t>O que não é ato voluntário da parte mas permite nova análise?</a:t>
            </a:r>
          </a:p>
          <a:p>
            <a:pPr algn="just">
              <a:spcBef>
                <a:spcPct val="0"/>
              </a:spcBef>
              <a:buFontTx/>
              <a:buChar char="-"/>
            </a:pPr>
            <a:r>
              <a:rPr lang="pt-BR" altLang="pt-BR" dirty="0">
                <a:solidFill>
                  <a:srgbClr val="000000"/>
                </a:solidFill>
              </a:rPr>
              <a:t>Remessa necessária</a:t>
            </a:r>
          </a:p>
          <a:p>
            <a:pPr algn="just">
              <a:spcBef>
                <a:spcPct val="0"/>
              </a:spcBef>
              <a:buFontTx/>
              <a:buChar char="-"/>
            </a:pPr>
            <a:r>
              <a:rPr lang="pt-BR" altLang="pt-BR" dirty="0">
                <a:solidFill>
                  <a:srgbClr val="000000"/>
                </a:solidFill>
              </a:rPr>
              <a:t>Julgamento estendido</a:t>
            </a:r>
          </a:p>
          <a:p>
            <a:pPr marL="0" indent="0" algn="just">
              <a:spcBef>
                <a:spcPct val="0"/>
              </a:spcBef>
              <a:buNone/>
            </a:pPr>
            <a:endParaRPr lang="pt-BR" altLang="pt-BR" dirty="0">
              <a:solidFill>
                <a:srgbClr val="000000"/>
              </a:solidFill>
            </a:endParaRPr>
          </a:p>
          <a:p>
            <a:pPr marL="0" indent="0" algn="just">
              <a:spcBef>
                <a:spcPct val="0"/>
              </a:spcBef>
              <a:buNone/>
            </a:pPr>
            <a:r>
              <a:rPr lang="pt-BR" altLang="pt-BR" dirty="0">
                <a:solidFill>
                  <a:srgbClr val="000000"/>
                </a:solidFill>
              </a:rPr>
              <a:t>O que não é no mesmo processo mas permite nova análise?</a:t>
            </a:r>
          </a:p>
          <a:p>
            <a:pPr algn="just">
              <a:spcBef>
                <a:spcPct val="0"/>
              </a:spcBef>
              <a:buFontTx/>
              <a:buChar char="-"/>
            </a:pPr>
            <a:r>
              <a:rPr lang="pt-BR" altLang="pt-BR" dirty="0">
                <a:solidFill>
                  <a:srgbClr val="000000"/>
                </a:solidFill>
              </a:rPr>
              <a:t>MS, HC</a:t>
            </a:r>
          </a:p>
          <a:p>
            <a:pPr algn="just">
              <a:spcBef>
                <a:spcPct val="0"/>
              </a:spcBef>
              <a:buFontTx/>
              <a:buChar char="-"/>
            </a:pPr>
            <a:r>
              <a:rPr lang="pt-BR" altLang="pt-BR" dirty="0">
                <a:solidFill>
                  <a:srgbClr val="000000"/>
                </a:solidFill>
              </a:rPr>
              <a:t>AR</a:t>
            </a:r>
          </a:p>
          <a:p>
            <a:pPr algn="just">
              <a:spcBef>
                <a:spcPct val="0"/>
              </a:spcBef>
              <a:buFontTx/>
              <a:buChar char="-"/>
            </a:pPr>
            <a:r>
              <a:rPr lang="pt-BR" altLang="pt-BR" dirty="0" err="1">
                <a:solidFill>
                  <a:srgbClr val="000000"/>
                </a:solidFill>
              </a:rPr>
              <a:t>Rcl</a:t>
            </a:r>
            <a:endParaRPr lang="pt-BR" altLang="pt-BR" dirty="0">
              <a:solidFill>
                <a:srgbClr val="000000"/>
              </a:solidFill>
            </a:endParaRPr>
          </a:p>
          <a:p>
            <a:pPr algn="just">
              <a:spcBef>
                <a:spcPct val="0"/>
              </a:spcBef>
              <a:buFontTx/>
              <a:buChar char="-"/>
            </a:pPr>
            <a:endParaRPr lang="pt-BR" altLang="pt-BR" dirty="0">
              <a:solidFill>
                <a:srgbClr val="000000"/>
              </a:solidFill>
            </a:endParaRPr>
          </a:p>
        </p:txBody>
      </p:sp>
      <p:sp>
        <p:nvSpPr>
          <p:cNvPr id="2" name="Título 1"/>
          <p:cNvSpPr>
            <a:spLocks noGrp="1"/>
          </p:cNvSpPr>
          <p:nvPr>
            <p:ph type="title"/>
          </p:nvPr>
        </p:nvSpPr>
        <p:spPr>
          <a:xfrm>
            <a:off x="443501" y="182660"/>
            <a:ext cx="10972800" cy="859825"/>
          </a:xfrm>
        </p:spPr>
        <p:txBody>
          <a:bodyPr/>
          <a:lstStyle/>
          <a:p>
            <a:r>
              <a:rPr lang="pt-BR" sz="2667" dirty="0"/>
              <a:t>Conceito de Recurso</a:t>
            </a:r>
          </a:p>
        </p:txBody>
      </p:sp>
    </p:spTree>
    <p:extLst>
      <p:ext uri="{BB962C8B-B14F-4D97-AF65-F5344CB8AC3E}">
        <p14:creationId xmlns:p14="http://schemas.microsoft.com/office/powerpoint/2010/main" val="18669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fade">
                                      <p:cBhvr>
                                        <p:cTn id="52" dur="500"/>
                                        <p:tgtEl>
                                          <p:spTgt spid="9">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Effect transition="in" filter="fade">
                                      <p:cBhvr>
                                        <p:cTn id="5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74D87FA5-BCB4-44A6-A1A9-7FDD011106D2}"/>
              </a:ext>
            </a:extLst>
          </p:cNvPr>
          <p:cNvSpPr txBox="1">
            <a:spLocks noChangeArrowheads="1"/>
          </p:cNvSpPr>
          <p:nvPr/>
        </p:nvSpPr>
        <p:spPr bwMode="auto">
          <a:xfrm>
            <a:off x="1801458" y="404812"/>
            <a:ext cx="87137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t-BR" altLang="pt-BR" sz="3600" dirty="0">
              <a:solidFill>
                <a:srgbClr val="000000"/>
              </a:solidFill>
              <a:latin typeface="Tahoma" panose="020B0604030504040204" pitchFamily="34" charset="0"/>
            </a:endParaRPr>
          </a:p>
          <a:p>
            <a:pPr algn="ctr" eaLnBrk="1" hangingPunct="1"/>
            <a:r>
              <a:rPr lang="pt-BR" altLang="pt-BR" sz="3800" dirty="0">
                <a:solidFill>
                  <a:srgbClr val="000000"/>
                </a:solidFill>
                <a:latin typeface="Times New Roman" panose="02020603050405020304" pitchFamily="18" charset="0"/>
              </a:rPr>
              <a:t>Obrigado!</a:t>
            </a:r>
          </a:p>
          <a:p>
            <a:pPr algn="ctr" eaLnBrk="1" hangingPunct="1"/>
            <a:endParaRPr lang="pt-BR" altLang="pt-BR" sz="3800" dirty="0">
              <a:solidFill>
                <a:srgbClr val="000000"/>
              </a:solidFill>
              <a:latin typeface="Times New Roman" panose="02020603050405020304" pitchFamily="18" charset="0"/>
            </a:endParaRPr>
          </a:p>
          <a:p>
            <a:pPr algn="ctr" eaLnBrk="1" hangingPunct="1"/>
            <a:r>
              <a:rPr lang="pt-BR" altLang="pt-BR" sz="3800" dirty="0">
                <a:solidFill>
                  <a:srgbClr val="000000"/>
                </a:solidFill>
                <a:latin typeface="Times New Roman" panose="02020603050405020304" pitchFamily="18" charset="0"/>
              </a:rPr>
              <a:t>Prof. Luiz Dellore</a:t>
            </a:r>
          </a:p>
          <a:p>
            <a:pPr algn="ctr" eaLnBrk="1" hangingPunct="1"/>
            <a:r>
              <a:rPr lang="pt-BR" altLang="pt-BR" sz="3800" dirty="0">
                <a:solidFill>
                  <a:srgbClr val="000000"/>
                </a:solidFill>
                <a:latin typeface="Times New Roman" panose="02020603050405020304" pitchFamily="18" charset="0"/>
                <a:hlinkClick r:id="rId3"/>
              </a:rPr>
              <a:t>www.dellore.com</a:t>
            </a:r>
            <a:endParaRPr lang="pt-BR" altLang="pt-BR" sz="3800" dirty="0">
              <a:solidFill>
                <a:srgbClr val="000000"/>
              </a:solidFill>
              <a:latin typeface="Times New Roman" panose="02020603050405020304" pitchFamily="18" charset="0"/>
            </a:endParaRPr>
          </a:p>
          <a:p>
            <a:pPr algn="ctr" eaLnBrk="1" hangingPunct="1"/>
            <a:r>
              <a:rPr lang="pt-BR" altLang="pt-BR" sz="3800" dirty="0">
                <a:solidFill>
                  <a:srgbClr val="000000"/>
                </a:solidFill>
                <a:latin typeface="Times New Roman" panose="02020603050405020304" pitchFamily="18" charset="0"/>
              </a:rPr>
              <a:t>Instagram: @luizdellore</a:t>
            </a:r>
          </a:p>
          <a:p>
            <a:pPr algn="ctr"/>
            <a:r>
              <a:rPr lang="pt-BR" altLang="pt-BR" sz="3800" dirty="0">
                <a:solidFill>
                  <a:srgbClr val="000000"/>
                </a:solidFill>
                <a:latin typeface="Times New Roman" panose="02020603050405020304" pitchFamily="18" charset="0"/>
              </a:rPr>
              <a:t>LinkedIn: Luiz Dellore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924232" y="924233"/>
            <a:ext cx="10149597" cy="5039358"/>
          </a:xfrm>
        </p:spPr>
        <p:txBody>
          <a:bodyPr>
            <a:noAutofit/>
          </a:bodyPr>
          <a:lstStyle/>
          <a:p>
            <a:pPr marL="0" indent="0" algn="just">
              <a:buNone/>
            </a:pPr>
            <a:r>
              <a:rPr lang="pt-BR" dirty="0"/>
              <a:t>O recurso poderá objetivar a </a:t>
            </a:r>
            <a:r>
              <a:rPr lang="pt-BR" u="sng" dirty="0">
                <a:solidFill>
                  <a:srgbClr val="C00000"/>
                </a:solidFill>
              </a:rPr>
              <a:t>invalidação</a:t>
            </a:r>
            <a:r>
              <a:rPr lang="pt-BR" dirty="0"/>
              <a:t> da decisão. </a:t>
            </a:r>
          </a:p>
          <a:p>
            <a:pPr marL="0" indent="0" algn="just">
              <a:buNone/>
            </a:pPr>
            <a:r>
              <a:rPr lang="pt-BR" dirty="0"/>
              <a:t>Nesse caso, fala-se em </a:t>
            </a:r>
            <a:r>
              <a:rPr lang="pt-BR" i="1" dirty="0" err="1"/>
              <a:t>error</a:t>
            </a:r>
            <a:r>
              <a:rPr lang="pt-BR" i="1" dirty="0"/>
              <a:t> in procedendo</a:t>
            </a:r>
            <a:r>
              <a:rPr lang="pt-BR" dirty="0"/>
              <a:t>,</a:t>
            </a:r>
            <a:r>
              <a:rPr lang="pt-BR" i="1" dirty="0"/>
              <a:t> </a:t>
            </a:r>
            <a:r>
              <a:rPr lang="pt-BR" dirty="0"/>
              <a:t>de modo que o Tribunal deverá decretar sua anulação e determinar a remessa dos autos ao primeiro grau, para que nova decisão seja proferida.</a:t>
            </a:r>
            <a:endParaRPr lang="en-US" dirty="0"/>
          </a:p>
          <a:p>
            <a:pPr marL="0" indent="0" algn="just">
              <a:buNone/>
            </a:pPr>
            <a:endParaRPr lang="en-US" dirty="0"/>
          </a:p>
          <a:p>
            <a:pPr marL="0" indent="0" algn="just">
              <a:buNone/>
            </a:pPr>
            <a:r>
              <a:rPr lang="pt-BR" dirty="0"/>
              <a:t>Também, o recurso pode buscar a </a:t>
            </a:r>
            <a:r>
              <a:rPr lang="pt-BR" u="sng" dirty="0">
                <a:solidFill>
                  <a:srgbClr val="C00000"/>
                </a:solidFill>
              </a:rPr>
              <a:t>reforma</a:t>
            </a:r>
            <a:r>
              <a:rPr lang="pt-BR" dirty="0"/>
              <a:t> da decisão.</a:t>
            </a:r>
          </a:p>
          <a:p>
            <a:pPr marL="0" indent="0" algn="just">
              <a:buNone/>
            </a:pPr>
            <a:r>
              <a:rPr lang="pt-BR" dirty="0"/>
              <a:t>Se a decisão for válida, mas tenha defeito no conteúdo do julgamento, fala-se em </a:t>
            </a:r>
            <a:r>
              <a:rPr lang="pt-BR" i="1" dirty="0" err="1"/>
              <a:t>error</a:t>
            </a:r>
            <a:r>
              <a:rPr lang="pt-BR" i="1" dirty="0"/>
              <a:t> in </a:t>
            </a:r>
            <a:r>
              <a:rPr lang="pt-BR" i="1" dirty="0" err="1"/>
              <a:t>judicando</a:t>
            </a:r>
            <a:r>
              <a:rPr lang="pt-BR" dirty="0"/>
              <a:t>, de modo que o próprio Tribunal reformará a decisão (proferirá nova decisão).</a:t>
            </a:r>
            <a:endParaRPr lang="en-US" dirty="0"/>
          </a:p>
          <a:p>
            <a:pPr marL="0" indent="0" algn="just">
              <a:buNone/>
            </a:pPr>
            <a:endParaRPr lang="en-US" dirty="0"/>
          </a:p>
          <a:p>
            <a:pPr marL="0" indent="0" algn="just">
              <a:buNone/>
            </a:pPr>
            <a:r>
              <a:rPr lang="pt-BR" dirty="0"/>
              <a:t>Pode ainda o recurso poderá prestar-se a </a:t>
            </a:r>
            <a:r>
              <a:rPr lang="pt-BR" u="sng" dirty="0">
                <a:solidFill>
                  <a:srgbClr val="C00000"/>
                </a:solidFill>
              </a:rPr>
              <a:t>esclarecer</a:t>
            </a:r>
            <a:r>
              <a:rPr lang="pt-BR" dirty="0"/>
              <a:t> ou completar (integrar) uma decisão obscura, contraditória ou omissa.</a:t>
            </a:r>
            <a:endParaRPr lang="en-US" dirty="0"/>
          </a:p>
        </p:txBody>
      </p:sp>
      <p:sp>
        <p:nvSpPr>
          <p:cNvPr id="2" name="Título 1"/>
          <p:cNvSpPr>
            <a:spLocks noGrp="1"/>
          </p:cNvSpPr>
          <p:nvPr>
            <p:ph type="title"/>
          </p:nvPr>
        </p:nvSpPr>
        <p:spPr>
          <a:xfrm>
            <a:off x="443501" y="182660"/>
            <a:ext cx="10972800" cy="859825"/>
          </a:xfrm>
        </p:spPr>
        <p:txBody>
          <a:bodyPr/>
          <a:lstStyle/>
          <a:p>
            <a:r>
              <a:rPr lang="pt-BR" sz="2667" dirty="0"/>
              <a:t>Finalidade dos recursos</a:t>
            </a:r>
          </a:p>
        </p:txBody>
      </p:sp>
    </p:spTree>
    <p:extLst>
      <p:ext uri="{BB962C8B-B14F-4D97-AF65-F5344CB8AC3E}">
        <p14:creationId xmlns:p14="http://schemas.microsoft.com/office/powerpoint/2010/main" val="3543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3098</TotalTime>
  <Words>6454</Words>
  <Application>Microsoft Office PowerPoint</Application>
  <PresentationFormat>Widescreen</PresentationFormat>
  <Paragraphs>535</Paragraphs>
  <Slides>80</Slides>
  <Notes>53</Notes>
  <HiddenSlides>0</HiddenSlides>
  <MMClips>0</MMClips>
  <ScaleCrop>false</ScaleCrop>
  <HeadingPairs>
    <vt:vector size="6" baseType="variant">
      <vt:variant>
        <vt:lpstr>Fontes usadas</vt:lpstr>
      </vt:variant>
      <vt:variant>
        <vt:i4>10</vt:i4>
      </vt:variant>
      <vt:variant>
        <vt:lpstr>Tema</vt:lpstr>
      </vt:variant>
      <vt:variant>
        <vt:i4>2</vt:i4>
      </vt:variant>
      <vt:variant>
        <vt:lpstr>Títulos de slides</vt:lpstr>
      </vt:variant>
      <vt:variant>
        <vt:i4>80</vt:i4>
      </vt:variant>
    </vt:vector>
  </HeadingPairs>
  <TitlesOfParts>
    <vt:vector size="92" baseType="lpstr">
      <vt:lpstr>-apple-system</vt:lpstr>
      <vt:lpstr>Arial</vt:lpstr>
      <vt:lpstr>Calibri</vt:lpstr>
      <vt:lpstr>Calibri Light</vt:lpstr>
      <vt:lpstr>Helvetica</vt:lpstr>
      <vt:lpstr>inherit</vt:lpstr>
      <vt:lpstr>Tahoma</vt:lpstr>
      <vt:lpstr>Times New Roman</vt:lpstr>
      <vt:lpstr>Trebuchet MS</vt:lpstr>
      <vt:lpstr>verdana</vt:lpstr>
      <vt:lpstr>Tema do Office</vt:lpstr>
      <vt:lpstr>1_Tema do Office</vt:lpstr>
      <vt:lpstr>CPJUR</vt:lpstr>
      <vt:lpstr>Apresentação do PowerPoint</vt:lpstr>
      <vt:lpstr>Apresentação do PowerPoint</vt:lpstr>
      <vt:lpstr>Apresentação do PowerPoint</vt:lpstr>
      <vt:lpstr>Apresentação do PowerPoint</vt:lpstr>
      <vt:lpstr>Apresentação do PowerPoint</vt:lpstr>
      <vt:lpstr>Recurso</vt:lpstr>
      <vt:lpstr>Conceito de Recurso</vt:lpstr>
      <vt:lpstr>Finalidade dos recursos</vt:lpstr>
      <vt:lpstr>Finalidade dos recursos</vt:lpstr>
      <vt:lpstr>Teoria geral dos Recursos</vt:lpstr>
      <vt:lpstr>Teoria geral dos Recursos</vt:lpstr>
      <vt:lpstr>Requisitos de admissibilidade recursal</vt:lpstr>
      <vt:lpstr>Requisitos de admissibilidade recursal:</vt:lpstr>
      <vt:lpstr>Requisitos de admissibilidade recursal:</vt:lpstr>
      <vt:lpstr>Apresentação do PowerPoint</vt:lpstr>
      <vt:lpstr>Requisitos de admissibilidade recursal:</vt:lpstr>
      <vt:lpstr>Apresentação do PowerPoint</vt:lpstr>
      <vt:lpstr>Apresentação do PowerPoint</vt:lpstr>
      <vt:lpstr>Apresentação do PowerPoint</vt:lpstr>
      <vt:lpstr>Apresentação do PowerPoint</vt:lpstr>
      <vt:lpstr>Apresentação do PowerPoint</vt:lpstr>
      <vt:lpstr>Apresentação do PowerPoint</vt:lpstr>
      <vt:lpstr>Requisitos de admissibilidade recursal:</vt:lpstr>
      <vt:lpstr>Apresentação do PowerPoint</vt:lpstr>
      <vt:lpstr>Princípios recursais</vt:lpstr>
      <vt:lpstr>Apresentação do PowerPoint</vt:lpstr>
      <vt:lpstr>Princípios recursais</vt:lpstr>
      <vt:lpstr>Apresentação do PowerPoint</vt:lpstr>
      <vt:lpstr>Apresentação do PowerPoint</vt:lpstr>
      <vt:lpstr>Apresentação do PowerPoint</vt:lpstr>
      <vt:lpstr>Cabimento dos Recursos</vt:lpstr>
      <vt:lpstr>Cabimento dos Recursos</vt:lpstr>
      <vt:lpstr>Apresentação do PowerPoint</vt:lpstr>
      <vt:lpstr>Recursos suprimidos no CPC15</vt:lpstr>
      <vt:lpstr>Julgamento estendido</vt:lpstr>
      <vt:lpstr>Julgamento estendido</vt:lpstr>
      <vt:lpstr>Julgamento estendido</vt:lpstr>
      <vt:lpstr>Efeito dos Recursos</vt:lpstr>
      <vt:lpstr>Efeito dos Recursos</vt:lpstr>
      <vt:lpstr>Efeito dos Recursos</vt:lpstr>
      <vt:lpstr>Apresentação do PowerPoint</vt:lpstr>
      <vt:lpstr>E o sistema traz diversas outras polêmicas e dificuldades...</vt:lpstr>
      <vt:lpstr>Apresentação do PowerPoint</vt:lpstr>
      <vt:lpstr>Como isso está ocorrendo na prática?</vt:lpstr>
      <vt:lpstr>Como isso está ocorrendo na prática?</vt:lpstr>
      <vt:lpstr>Como isso está ocorrendo na prática?</vt:lpstr>
      <vt:lpstr>Como isso está ocorrendo na prática?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Princípios recursais</vt:lpstr>
      <vt:lpstr>Princípios recursais</vt:lpstr>
      <vt:lpstr>Apresentação do PowerPoint</vt:lpstr>
      <vt:lpstr>Apresentação do PowerPoint</vt:lpstr>
      <vt:lpstr>Apresentação do PowerPoint</vt:lpstr>
      <vt:lpstr>Apresentação do PowerPoint</vt:lpstr>
      <vt:lpstr>Apresentação do PowerPoint</vt:lpstr>
      <vt:lpstr>Princípios recursais</vt:lpstr>
      <vt:lpstr>Princípios recursais</vt:lpstr>
      <vt:lpstr>Princípios recursais</vt:lpstr>
      <vt:lpstr>Princípios recursais</vt:lpstr>
      <vt:lpstr>Princípios recursais</vt:lpstr>
      <vt:lpstr>Princípios recursais</vt:lpstr>
      <vt:lpstr>Princípios recursais</vt:lpstr>
      <vt:lpstr>Princípios recursais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DANILO CANDIDO</dc:creator>
  <cp:lastModifiedBy>LUIZ GUILHERME P DELLORE</cp:lastModifiedBy>
  <cp:revision>82</cp:revision>
  <dcterms:created xsi:type="dcterms:W3CDTF">2017-01-17T17:03:30Z</dcterms:created>
  <dcterms:modified xsi:type="dcterms:W3CDTF">2023-10-28T12:29:52Z</dcterms:modified>
</cp:coreProperties>
</file>