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1"/>
  </p:notesMasterIdLst>
  <p:sldIdLst>
    <p:sldId id="258" r:id="rId2"/>
    <p:sldId id="1483" r:id="rId3"/>
    <p:sldId id="257" r:id="rId4"/>
    <p:sldId id="1482" r:id="rId5"/>
    <p:sldId id="259" r:id="rId6"/>
    <p:sldId id="260" r:id="rId7"/>
    <p:sldId id="261" r:id="rId8"/>
    <p:sldId id="262" r:id="rId9"/>
    <p:sldId id="263" r:id="rId10"/>
    <p:sldId id="264" r:id="rId11"/>
    <p:sldId id="306" r:id="rId12"/>
    <p:sldId id="267" r:id="rId13"/>
    <p:sldId id="270" r:id="rId14"/>
    <p:sldId id="273" r:id="rId15"/>
    <p:sldId id="274" r:id="rId16"/>
    <p:sldId id="275" r:id="rId17"/>
    <p:sldId id="276" r:id="rId18"/>
    <p:sldId id="256" r:id="rId19"/>
    <p:sldId id="277" r:id="rId20"/>
    <p:sldId id="278" r:id="rId21"/>
    <p:sldId id="279" r:id="rId22"/>
    <p:sldId id="438" r:id="rId23"/>
    <p:sldId id="439" r:id="rId24"/>
    <p:sldId id="440" r:id="rId25"/>
    <p:sldId id="441" r:id="rId26"/>
    <p:sldId id="442" r:id="rId27"/>
    <p:sldId id="443" r:id="rId28"/>
    <p:sldId id="445" r:id="rId29"/>
    <p:sldId id="446" r:id="rId30"/>
    <p:sldId id="448" r:id="rId31"/>
    <p:sldId id="449" r:id="rId32"/>
    <p:sldId id="1481" r:id="rId33"/>
    <p:sldId id="409" r:id="rId34"/>
    <p:sldId id="410" r:id="rId35"/>
    <p:sldId id="411"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416" r:id="rId62"/>
    <p:sldId id="419" r:id="rId63"/>
    <p:sldId id="1477" r:id="rId64"/>
    <p:sldId id="1478" r:id="rId65"/>
    <p:sldId id="420" r:id="rId66"/>
    <p:sldId id="421" r:id="rId67"/>
    <p:sldId id="422" r:id="rId68"/>
    <p:sldId id="423" r:id="rId69"/>
    <p:sldId id="424" r:id="rId70"/>
    <p:sldId id="425" r:id="rId71"/>
    <p:sldId id="426" r:id="rId72"/>
    <p:sldId id="427" r:id="rId73"/>
    <p:sldId id="428" r:id="rId74"/>
    <p:sldId id="429" r:id="rId75"/>
    <p:sldId id="430" r:id="rId76"/>
    <p:sldId id="431" r:id="rId77"/>
    <p:sldId id="432" r:id="rId78"/>
    <p:sldId id="433" r:id="rId79"/>
    <p:sldId id="437" r:id="rId80"/>
    <p:sldId id="434" r:id="rId81"/>
    <p:sldId id="323" r:id="rId82"/>
    <p:sldId id="405" r:id="rId83"/>
    <p:sldId id="407" r:id="rId84"/>
    <p:sldId id="406" r:id="rId85"/>
    <p:sldId id="408" r:id="rId86"/>
    <p:sldId id="324" r:id="rId87"/>
    <p:sldId id="325" r:id="rId88"/>
    <p:sldId id="326" r:id="rId89"/>
    <p:sldId id="413" r:id="rId90"/>
    <p:sldId id="414" r:id="rId91"/>
    <p:sldId id="351" r:id="rId92"/>
    <p:sldId id="353" r:id="rId93"/>
    <p:sldId id="354" r:id="rId94"/>
    <p:sldId id="357" r:id="rId95"/>
    <p:sldId id="362" r:id="rId96"/>
    <p:sldId id="365" r:id="rId97"/>
    <p:sldId id="366" r:id="rId98"/>
    <p:sldId id="367" r:id="rId99"/>
    <p:sldId id="368" r:id="rId100"/>
    <p:sldId id="369" r:id="rId101"/>
    <p:sldId id="372" r:id="rId102"/>
    <p:sldId id="373" r:id="rId103"/>
    <p:sldId id="374" r:id="rId104"/>
    <p:sldId id="375" r:id="rId105"/>
    <p:sldId id="415" r:id="rId106"/>
    <p:sldId id="370" r:id="rId107"/>
    <p:sldId id="371" r:id="rId108"/>
    <p:sldId id="376" r:id="rId109"/>
    <p:sldId id="377" r:id="rId110"/>
    <p:sldId id="378" r:id="rId111"/>
    <p:sldId id="379" r:id="rId112"/>
    <p:sldId id="380" r:id="rId113"/>
    <p:sldId id="381" r:id="rId114"/>
    <p:sldId id="382" r:id="rId115"/>
    <p:sldId id="383" r:id="rId116"/>
    <p:sldId id="384" r:id="rId117"/>
    <p:sldId id="385" r:id="rId118"/>
    <p:sldId id="386" r:id="rId119"/>
    <p:sldId id="387" r:id="rId120"/>
    <p:sldId id="388" r:id="rId121"/>
    <p:sldId id="389" r:id="rId122"/>
    <p:sldId id="390" r:id="rId123"/>
    <p:sldId id="391" r:id="rId124"/>
    <p:sldId id="398" r:id="rId125"/>
    <p:sldId id="1480" r:id="rId126"/>
    <p:sldId id="399" r:id="rId127"/>
    <p:sldId id="400" r:id="rId128"/>
    <p:sldId id="401" r:id="rId129"/>
    <p:sldId id="404" r:id="rId130"/>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2" d="100"/>
          <a:sy n="82" d="100"/>
        </p:scale>
        <p:origin x="15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GUILHERME P DELLORE" userId="d71dc86d-b896-4f9d-aef3-938abe0c89f4" providerId="ADAL" clId="{A6E162B3-AE27-4C5D-B61C-2D98679CF15F}"/>
    <pc:docChg chg="delSld">
      <pc:chgData name="LUIZ GUILHERME P DELLORE" userId="d71dc86d-b896-4f9d-aef3-938abe0c89f4" providerId="ADAL" clId="{A6E162B3-AE27-4C5D-B61C-2D98679CF15F}" dt="2022-08-10T18:26:41.471" v="0" actId="2696"/>
      <pc:docMkLst>
        <pc:docMk/>
      </pc:docMkLst>
      <pc:sldChg chg="del">
        <pc:chgData name="LUIZ GUILHERME P DELLORE" userId="d71dc86d-b896-4f9d-aef3-938abe0c89f4" providerId="ADAL" clId="{A6E162B3-AE27-4C5D-B61C-2D98679CF15F}" dt="2022-08-10T18:26:41.471" v="0" actId="2696"/>
        <pc:sldMkLst>
          <pc:docMk/>
          <pc:sldMk cId="0" sldId="4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B388FC9C-4BC5-4B80-A619-7CD18AECFC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t-BR"/>
          </a:p>
        </p:txBody>
      </p:sp>
      <p:sp>
        <p:nvSpPr>
          <p:cNvPr id="3" name="Espaço Reservado para Data 2">
            <a:extLst>
              <a:ext uri="{FF2B5EF4-FFF2-40B4-BE49-F238E27FC236}">
                <a16:creationId xmlns:a16="http://schemas.microsoft.com/office/drawing/2014/main" id="{F7BB932D-5A43-455E-A74A-6F6E5155D7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8D9BEE-9ACB-418A-A64D-4594DFC427F4}" type="datetimeFigureOut">
              <a:rPr lang="pt-BR"/>
              <a:pPr>
                <a:defRPr/>
              </a:pPr>
              <a:t>10/08/2022</a:t>
            </a:fld>
            <a:endParaRPr lang="pt-BR"/>
          </a:p>
        </p:txBody>
      </p:sp>
      <p:sp>
        <p:nvSpPr>
          <p:cNvPr id="4" name="Espaço Reservado para Imagem de Slide 3">
            <a:extLst>
              <a:ext uri="{FF2B5EF4-FFF2-40B4-BE49-F238E27FC236}">
                <a16:creationId xmlns:a16="http://schemas.microsoft.com/office/drawing/2014/main" id="{56BA9580-578E-49B7-AC30-C00B74816C1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B1AC25E7-311F-4CB7-91E0-151C62AD4DA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EFAA82CE-1BD3-4574-BEB9-91A6DCB001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t-BR"/>
          </a:p>
        </p:txBody>
      </p:sp>
      <p:sp>
        <p:nvSpPr>
          <p:cNvPr id="7" name="Espaço Reservado para Número de Slide 6">
            <a:extLst>
              <a:ext uri="{FF2B5EF4-FFF2-40B4-BE49-F238E27FC236}">
                <a16:creationId xmlns:a16="http://schemas.microsoft.com/office/drawing/2014/main" id="{9020A090-376A-422D-8A9D-526466A0B6C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76F3EF1-CB95-4D61-9020-CE51FFEE2678}" type="slidenum">
              <a:rPr lang="pt-BR" altLang="en-US"/>
              <a:pPr>
                <a:defRPr/>
              </a:pPr>
              <a:t>‹nº›</a:t>
            </a:fld>
            <a:endParaRPr lang="pt-B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8E17E85-CAB1-42DE-A25C-7F76168C7AD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B601EAB7-A062-40D3-92DE-FC3BC6F7BAD8}" type="slidenum">
              <a:rPr lang="pt-BR" altLang="pt-BR"/>
              <a:pPr algn="r" eaLnBrk="1" hangingPunct="1">
                <a:spcBef>
                  <a:spcPct val="0"/>
                </a:spcBef>
              </a:pPr>
              <a:t>2</a:t>
            </a:fld>
            <a:endParaRPr lang="pt-BR" altLang="pt-BR"/>
          </a:p>
        </p:txBody>
      </p:sp>
      <p:sp>
        <p:nvSpPr>
          <p:cNvPr id="6147" name="Rectangle 2">
            <a:extLst>
              <a:ext uri="{FF2B5EF4-FFF2-40B4-BE49-F238E27FC236}">
                <a16:creationId xmlns:a16="http://schemas.microsoft.com/office/drawing/2014/main" id="{434D0BDB-60D6-4DB0-88E5-AB4CA5E145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a:extLst>
              <a:ext uri="{FF2B5EF4-FFF2-40B4-BE49-F238E27FC236}">
                <a16:creationId xmlns:a16="http://schemas.microsoft.com/office/drawing/2014/main" id="{B1587CED-5A82-462A-9A68-0E2272B17B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p>
        </p:txBody>
      </p:sp>
    </p:spTree>
    <p:extLst>
      <p:ext uri="{BB962C8B-B14F-4D97-AF65-F5344CB8AC3E}">
        <p14:creationId xmlns:p14="http://schemas.microsoft.com/office/powerpoint/2010/main" val="166943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3834B096-57A0-4F77-AB5C-E0E1869FC07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F9D52703-8920-49B4-AA4B-70AE0E658A83}" type="slidenum">
              <a:rPr lang="pt-BR" altLang="pt-BR">
                <a:latin typeface="Arial" panose="020B0604020202020204" pitchFamily="34" charset="0"/>
                <a:cs typeface="Arial" panose="020B0604020202020204" pitchFamily="34" charset="0"/>
              </a:rPr>
              <a:pPr algn="r" eaLnBrk="1" hangingPunct="1">
                <a:spcBef>
                  <a:spcPct val="0"/>
                </a:spcBef>
              </a:pPr>
              <a:t>61</a:t>
            </a:fld>
            <a:endParaRPr lang="pt-BR" altLang="pt-BR">
              <a:latin typeface="Arial" panose="020B0604020202020204" pitchFamily="34" charset="0"/>
              <a:cs typeface="Arial" panose="020B0604020202020204" pitchFamily="34" charset="0"/>
            </a:endParaRPr>
          </a:p>
        </p:txBody>
      </p:sp>
      <p:sp>
        <p:nvSpPr>
          <p:cNvPr id="55299" name="Rectangle 2">
            <a:extLst>
              <a:ext uri="{FF2B5EF4-FFF2-40B4-BE49-F238E27FC236}">
                <a16:creationId xmlns:a16="http://schemas.microsoft.com/office/drawing/2014/main" id="{AFB2C1DC-E012-4330-9D43-FCB4B64FFF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a:extLst>
              <a:ext uri="{FF2B5EF4-FFF2-40B4-BE49-F238E27FC236}">
                <a16:creationId xmlns:a16="http://schemas.microsoft.com/office/drawing/2014/main" id="{E449FC73-3BDF-4109-ACF4-A573436FC34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AB6671C9-858B-4243-99D8-74EDE0C46E2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8498913-AE02-480A-8AD0-7D836189E40B}" type="slidenum">
              <a:rPr lang="pt-BR" altLang="pt-BR">
                <a:latin typeface="Arial" panose="020B0604020202020204" pitchFamily="34" charset="0"/>
                <a:cs typeface="Arial" panose="020B0604020202020204" pitchFamily="34" charset="0"/>
              </a:rPr>
              <a:pPr algn="r" eaLnBrk="1" hangingPunct="1">
                <a:spcBef>
                  <a:spcPct val="0"/>
                </a:spcBef>
              </a:pPr>
              <a:t>62</a:t>
            </a:fld>
            <a:endParaRPr lang="pt-BR" altLang="pt-BR">
              <a:latin typeface="Arial" panose="020B0604020202020204" pitchFamily="34" charset="0"/>
              <a:cs typeface="Arial" panose="020B0604020202020204" pitchFamily="34" charset="0"/>
            </a:endParaRPr>
          </a:p>
        </p:txBody>
      </p:sp>
      <p:sp>
        <p:nvSpPr>
          <p:cNvPr id="57347" name="Rectangle 2">
            <a:extLst>
              <a:ext uri="{FF2B5EF4-FFF2-40B4-BE49-F238E27FC236}">
                <a16:creationId xmlns:a16="http://schemas.microsoft.com/office/drawing/2014/main" id="{1A3EE947-6666-4E79-A46D-0045D998D1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a:extLst>
              <a:ext uri="{FF2B5EF4-FFF2-40B4-BE49-F238E27FC236}">
                <a16:creationId xmlns:a16="http://schemas.microsoft.com/office/drawing/2014/main" id="{B8AFE1A9-12EB-45D8-99C3-8E2EF7B5AA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Espaço Reservado para Imagem de Slide 1">
            <a:extLst>
              <a:ext uri="{FF2B5EF4-FFF2-40B4-BE49-F238E27FC236}">
                <a16:creationId xmlns:a16="http://schemas.microsoft.com/office/drawing/2014/main" id="{2CEF0662-0007-49BF-A2E6-520E408056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Espaço Reservado para Anotações 2">
            <a:extLst>
              <a:ext uri="{FF2B5EF4-FFF2-40B4-BE49-F238E27FC236}">
                <a16:creationId xmlns:a16="http://schemas.microsoft.com/office/drawing/2014/main" id="{AE50C6C9-F752-438D-AB37-69EF4E09BD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7220" name="Espaço Reservado para Número de Slide 3">
            <a:extLst>
              <a:ext uri="{FF2B5EF4-FFF2-40B4-BE49-F238E27FC236}">
                <a16:creationId xmlns:a16="http://schemas.microsoft.com/office/drawing/2014/main" id="{3DBAC3AC-D1FF-4DA2-A36B-15D6F28F9A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D778E0-F36A-47D8-BE5C-2D75FA4E08AC}" type="slidenum">
              <a:rPr lang="pt-BR" altLang="en-US">
                <a:latin typeface="Calibri" panose="020F0502020204030204" pitchFamily="34" charset="0"/>
              </a:rPr>
              <a:pPr/>
              <a:t>124</a:t>
            </a:fld>
            <a:endParaRPr lang="pt-BR"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Espaço Reservado para Imagem de Slide 1">
            <a:extLst>
              <a:ext uri="{FF2B5EF4-FFF2-40B4-BE49-F238E27FC236}">
                <a16:creationId xmlns:a16="http://schemas.microsoft.com/office/drawing/2014/main" id="{F79391D9-6ACD-423F-862D-E845A90F13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Espaço Reservado para Anotações 2">
            <a:extLst>
              <a:ext uri="{FF2B5EF4-FFF2-40B4-BE49-F238E27FC236}">
                <a16:creationId xmlns:a16="http://schemas.microsoft.com/office/drawing/2014/main" id="{70A3C4D4-AD69-48A1-BB09-ECB5EA8B0C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1316" name="Espaço Reservado para Número de Slide 3">
            <a:extLst>
              <a:ext uri="{FF2B5EF4-FFF2-40B4-BE49-F238E27FC236}">
                <a16:creationId xmlns:a16="http://schemas.microsoft.com/office/drawing/2014/main" id="{08DBC7D5-4F4F-4E42-87AA-FD8D880B00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A85F07-6E89-4276-A018-4FDEA8727428}" type="slidenum">
              <a:rPr lang="pt-BR" altLang="en-US">
                <a:latin typeface="Calibri" panose="020F0502020204030204" pitchFamily="34" charset="0"/>
              </a:rPr>
              <a:pPr/>
              <a:t>125</a:t>
            </a:fld>
            <a:endParaRPr lang="pt-BR"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4B862D86-399A-4D2E-9930-E7088B30973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F1EE7F15-F574-41C1-BED1-4411FBC5C546}" type="slidenum">
              <a:rPr lang="pt-BR" altLang="pt-BR"/>
              <a:pPr algn="r" eaLnBrk="1" hangingPunct="1">
                <a:spcBef>
                  <a:spcPct val="0"/>
                </a:spcBef>
              </a:pPr>
              <a:t>129</a:t>
            </a:fld>
            <a:endParaRPr lang="pt-BR" altLang="pt-BR"/>
          </a:p>
        </p:txBody>
      </p:sp>
      <p:sp>
        <p:nvSpPr>
          <p:cNvPr id="146435" name="Rectangle 2">
            <a:extLst>
              <a:ext uri="{FF2B5EF4-FFF2-40B4-BE49-F238E27FC236}">
                <a16:creationId xmlns:a16="http://schemas.microsoft.com/office/drawing/2014/main" id="{66C5C47C-B1CF-415E-8133-0B783ACD4F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6" name="Rectangle 3">
            <a:extLst>
              <a:ext uri="{FF2B5EF4-FFF2-40B4-BE49-F238E27FC236}">
                <a16:creationId xmlns:a16="http://schemas.microsoft.com/office/drawing/2014/main" id="{5ED313FE-8CC5-46AA-870A-C4A37FD585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B16A980-776A-411E-8B96-A107E3BC4457}"/>
              </a:ext>
            </a:extLst>
          </p:cNvPr>
          <p:cNvSpPr>
            <a:spLocks noGrp="1"/>
          </p:cNvSpPr>
          <p:nvPr>
            <p:ph type="dt" sz="half" idx="10"/>
          </p:nvPr>
        </p:nvSpPr>
        <p:spPr/>
        <p:txBody>
          <a:bodyPr/>
          <a:lstStyle>
            <a:lvl1pPr>
              <a:defRPr/>
            </a:lvl1pPr>
          </a:lstStyle>
          <a:p>
            <a:pPr>
              <a:defRPr/>
            </a:pPr>
            <a:fld id="{AD4EB6B1-48A6-4BFA-A142-24F4622259AF}"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7D3B1EFB-7F56-4455-A8FD-92286C2D0BD7}"/>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2C1FDE7A-3B4D-40D6-919B-407EF130CDB0}"/>
              </a:ext>
            </a:extLst>
          </p:cNvPr>
          <p:cNvSpPr>
            <a:spLocks noGrp="1"/>
          </p:cNvSpPr>
          <p:nvPr>
            <p:ph type="sldNum" sz="quarter" idx="12"/>
          </p:nvPr>
        </p:nvSpPr>
        <p:spPr/>
        <p:txBody>
          <a:bodyPr/>
          <a:lstStyle>
            <a:lvl1pPr>
              <a:defRPr/>
            </a:lvl1pPr>
          </a:lstStyle>
          <a:p>
            <a:pPr>
              <a:defRPr/>
            </a:pPr>
            <a:fld id="{7578112E-2CF2-45F8-9052-957BF4B4DF72}" type="slidenum">
              <a:rPr lang="pt-BR" altLang="en-US"/>
              <a:pPr>
                <a:defRPr/>
              </a:pPr>
              <a:t>‹nº›</a:t>
            </a:fld>
            <a:endParaRPr lang="pt-BR" altLang="en-US"/>
          </a:p>
        </p:txBody>
      </p:sp>
    </p:spTree>
    <p:extLst>
      <p:ext uri="{BB962C8B-B14F-4D97-AF65-F5344CB8AC3E}">
        <p14:creationId xmlns:p14="http://schemas.microsoft.com/office/powerpoint/2010/main" val="24413286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C24D6C3-340D-4701-8F95-33D5901E89D5}"/>
              </a:ext>
            </a:extLst>
          </p:cNvPr>
          <p:cNvSpPr>
            <a:spLocks noGrp="1"/>
          </p:cNvSpPr>
          <p:nvPr>
            <p:ph type="dt" sz="half" idx="10"/>
          </p:nvPr>
        </p:nvSpPr>
        <p:spPr/>
        <p:txBody>
          <a:bodyPr/>
          <a:lstStyle>
            <a:lvl1pPr>
              <a:defRPr/>
            </a:lvl1pPr>
          </a:lstStyle>
          <a:p>
            <a:pPr>
              <a:defRPr/>
            </a:pPr>
            <a:fld id="{9520C029-D8CC-4B61-B863-C752B50DF2C6}"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72F79E99-D775-43A6-B183-CEF1EE04B081}"/>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F983EFAB-B841-482C-8D48-3A1D765B8F64}"/>
              </a:ext>
            </a:extLst>
          </p:cNvPr>
          <p:cNvSpPr>
            <a:spLocks noGrp="1"/>
          </p:cNvSpPr>
          <p:nvPr>
            <p:ph type="sldNum" sz="quarter" idx="12"/>
          </p:nvPr>
        </p:nvSpPr>
        <p:spPr/>
        <p:txBody>
          <a:bodyPr/>
          <a:lstStyle>
            <a:lvl1pPr>
              <a:defRPr/>
            </a:lvl1pPr>
          </a:lstStyle>
          <a:p>
            <a:pPr>
              <a:defRPr/>
            </a:pPr>
            <a:fld id="{FFF60BF5-DDB1-4101-8FCF-F29EE15E2D6B}" type="slidenum">
              <a:rPr lang="pt-BR" altLang="en-US"/>
              <a:pPr>
                <a:defRPr/>
              </a:pPr>
              <a:t>‹nº›</a:t>
            </a:fld>
            <a:endParaRPr lang="pt-BR" altLang="en-US"/>
          </a:p>
        </p:txBody>
      </p:sp>
    </p:spTree>
    <p:extLst>
      <p:ext uri="{BB962C8B-B14F-4D97-AF65-F5344CB8AC3E}">
        <p14:creationId xmlns:p14="http://schemas.microsoft.com/office/powerpoint/2010/main" val="760417743"/>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DA07CF-7815-43D0-AFA9-EDE6E847F87E}"/>
              </a:ext>
            </a:extLst>
          </p:cNvPr>
          <p:cNvSpPr>
            <a:spLocks noGrp="1"/>
          </p:cNvSpPr>
          <p:nvPr>
            <p:ph type="dt" sz="half" idx="10"/>
          </p:nvPr>
        </p:nvSpPr>
        <p:spPr/>
        <p:txBody>
          <a:bodyPr/>
          <a:lstStyle>
            <a:lvl1pPr>
              <a:defRPr/>
            </a:lvl1pPr>
          </a:lstStyle>
          <a:p>
            <a:pPr>
              <a:defRPr/>
            </a:pPr>
            <a:fld id="{3C388D9B-C46E-4E6B-A014-86454053B66B}"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3AC8FA3F-962F-4BF9-AA16-7002689ACB02}"/>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878A2295-F21E-4EC4-9FCF-445F7F4F2F96}"/>
              </a:ext>
            </a:extLst>
          </p:cNvPr>
          <p:cNvSpPr>
            <a:spLocks noGrp="1"/>
          </p:cNvSpPr>
          <p:nvPr>
            <p:ph type="sldNum" sz="quarter" idx="12"/>
          </p:nvPr>
        </p:nvSpPr>
        <p:spPr/>
        <p:txBody>
          <a:bodyPr/>
          <a:lstStyle>
            <a:lvl1pPr>
              <a:defRPr/>
            </a:lvl1pPr>
          </a:lstStyle>
          <a:p>
            <a:pPr>
              <a:defRPr/>
            </a:pPr>
            <a:fld id="{2D868EDB-BF1B-4C5B-8704-E66475B8C7D2}" type="slidenum">
              <a:rPr lang="pt-BR" altLang="en-US"/>
              <a:pPr>
                <a:defRPr/>
              </a:pPr>
              <a:t>‹nº›</a:t>
            </a:fld>
            <a:endParaRPr lang="pt-BR" altLang="en-US"/>
          </a:p>
        </p:txBody>
      </p:sp>
    </p:spTree>
    <p:extLst>
      <p:ext uri="{BB962C8B-B14F-4D97-AF65-F5344CB8AC3E}">
        <p14:creationId xmlns:p14="http://schemas.microsoft.com/office/powerpoint/2010/main" val="81393380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854450" y="1996017"/>
            <a:ext cx="1428750" cy="1905000"/>
          </a:xfrm>
          <a:prstGeom prst="rect">
            <a:avLst/>
          </a:prstGeom>
        </p:spPr>
        <p:txBody>
          <a:bodyPr/>
          <a:lstStyle>
            <a:lvl1pPr>
              <a:defRPr>
                <a:latin typeface="Calibri" pitchFamily="34" charset="0"/>
                <a:cs typeface="Calibri" panose="020F0502020204030204" pitchFamily="34" charset="0"/>
              </a:defRPr>
            </a:lvl1pPr>
          </a:lstStyle>
          <a:p>
            <a:pPr lvl="0"/>
            <a:r>
              <a:rPr lang="pt-BR" noProof="0"/>
              <a:t>Clique no ícone para adicionar uma imagem</a:t>
            </a:r>
            <a:endParaRPr lang="en-US" noProof="0" dirty="0"/>
          </a:p>
        </p:txBody>
      </p:sp>
    </p:spTree>
    <p:extLst>
      <p:ext uri="{BB962C8B-B14F-4D97-AF65-F5344CB8AC3E}">
        <p14:creationId xmlns:p14="http://schemas.microsoft.com/office/powerpoint/2010/main" val="404007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4736AA5-7962-49CB-8D9E-1AFC7AF096B4}"/>
              </a:ext>
            </a:extLst>
          </p:cNvPr>
          <p:cNvSpPr>
            <a:spLocks noGrp="1"/>
          </p:cNvSpPr>
          <p:nvPr>
            <p:ph type="dt" sz="half" idx="10"/>
          </p:nvPr>
        </p:nvSpPr>
        <p:spPr/>
        <p:txBody>
          <a:bodyPr/>
          <a:lstStyle>
            <a:lvl1pPr>
              <a:defRPr/>
            </a:lvl1pPr>
          </a:lstStyle>
          <a:p>
            <a:pPr>
              <a:defRPr/>
            </a:pPr>
            <a:fld id="{312B85CA-E1D9-475B-9103-0D28AA414373}"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32D518B9-3CF3-44F1-A4EB-EE86AB6D7FC5}"/>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CAB0C624-E0BC-4898-AFF9-B2DF2C5AA308}"/>
              </a:ext>
            </a:extLst>
          </p:cNvPr>
          <p:cNvSpPr>
            <a:spLocks noGrp="1"/>
          </p:cNvSpPr>
          <p:nvPr>
            <p:ph type="sldNum" sz="quarter" idx="12"/>
          </p:nvPr>
        </p:nvSpPr>
        <p:spPr/>
        <p:txBody>
          <a:bodyPr/>
          <a:lstStyle>
            <a:lvl1pPr>
              <a:defRPr/>
            </a:lvl1pPr>
          </a:lstStyle>
          <a:p>
            <a:pPr>
              <a:defRPr/>
            </a:pPr>
            <a:fld id="{462F9D52-78E6-40FB-A644-C7E61C9E9FB3}" type="slidenum">
              <a:rPr lang="pt-BR" altLang="en-US"/>
              <a:pPr>
                <a:defRPr/>
              </a:pPr>
              <a:t>‹nº›</a:t>
            </a:fld>
            <a:endParaRPr lang="pt-BR" altLang="en-US"/>
          </a:p>
        </p:txBody>
      </p:sp>
    </p:spTree>
    <p:extLst>
      <p:ext uri="{BB962C8B-B14F-4D97-AF65-F5344CB8AC3E}">
        <p14:creationId xmlns:p14="http://schemas.microsoft.com/office/powerpoint/2010/main" val="186846792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D0C1AE5-AB8C-457F-B21E-1B4206A826FF}"/>
              </a:ext>
            </a:extLst>
          </p:cNvPr>
          <p:cNvSpPr>
            <a:spLocks noGrp="1"/>
          </p:cNvSpPr>
          <p:nvPr>
            <p:ph type="dt" sz="half" idx="10"/>
          </p:nvPr>
        </p:nvSpPr>
        <p:spPr/>
        <p:txBody>
          <a:bodyPr/>
          <a:lstStyle>
            <a:lvl1pPr>
              <a:defRPr/>
            </a:lvl1pPr>
          </a:lstStyle>
          <a:p>
            <a:pPr>
              <a:defRPr/>
            </a:pPr>
            <a:fld id="{951A3AE9-70BA-4991-B02C-5937255D383F}"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9B3EF6B0-1805-40DB-AC32-42E0BB0790DA}"/>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0D31087B-571B-4E02-A5D0-B8FE3D6A6174}"/>
              </a:ext>
            </a:extLst>
          </p:cNvPr>
          <p:cNvSpPr>
            <a:spLocks noGrp="1"/>
          </p:cNvSpPr>
          <p:nvPr>
            <p:ph type="sldNum" sz="quarter" idx="12"/>
          </p:nvPr>
        </p:nvSpPr>
        <p:spPr/>
        <p:txBody>
          <a:bodyPr/>
          <a:lstStyle>
            <a:lvl1pPr>
              <a:defRPr/>
            </a:lvl1pPr>
          </a:lstStyle>
          <a:p>
            <a:pPr>
              <a:defRPr/>
            </a:pPr>
            <a:fld id="{0E633253-1F13-4ADA-8A16-636207321434}" type="slidenum">
              <a:rPr lang="pt-BR" altLang="en-US"/>
              <a:pPr>
                <a:defRPr/>
              </a:pPr>
              <a:t>‹nº›</a:t>
            </a:fld>
            <a:endParaRPr lang="pt-BR" altLang="en-US"/>
          </a:p>
        </p:txBody>
      </p:sp>
    </p:spTree>
    <p:extLst>
      <p:ext uri="{BB962C8B-B14F-4D97-AF65-F5344CB8AC3E}">
        <p14:creationId xmlns:p14="http://schemas.microsoft.com/office/powerpoint/2010/main" val="126418512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37DBA5B0-4BD3-45C4-B709-73C48CB8C255}"/>
              </a:ext>
            </a:extLst>
          </p:cNvPr>
          <p:cNvSpPr>
            <a:spLocks noGrp="1"/>
          </p:cNvSpPr>
          <p:nvPr>
            <p:ph type="dt" sz="half" idx="10"/>
          </p:nvPr>
        </p:nvSpPr>
        <p:spPr/>
        <p:txBody>
          <a:bodyPr/>
          <a:lstStyle>
            <a:lvl1pPr>
              <a:defRPr/>
            </a:lvl1pPr>
          </a:lstStyle>
          <a:p>
            <a:pPr>
              <a:defRPr/>
            </a:pPr>
            <a:fld id="{CE8B11DE-3FDE-4417-8C6E-7CE74672D6AA}" type="datetimeFigureOut">
              <a:rPr lang="pt-BR"/>
              <a:pPr>
                <a:defRPr/>
              </a:pPr>
              <a:t>10/08/2022</a:t>
            </a:fld>
            <a:endParaRPr lang="pt-BR"/>
          </a:p>
        </p:txBody>
      </p:sp>
      <p:sp>
        <p:nvSpPr>
          <p:cNvPr id="6" name="Espaço Reservado para Rodapé 4">
            <a:extLst>
              <a:ext uri="{FF2B5EF4-FFF2-40B4-BE49-F238E27FC236}">
                <a16:creationId xmlns:a16="http://schemas.microsoft.com/office/drawing/2014/main" id="{86E9F6C3-B16C-4C09-AD56-E2DAFC59D7FA}"/>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86703B4E-3F4B-420C-AB26-03BC990F574A}"/>
              </a:ext>
            </a:extLst>
          </p:cNvPr>
          <p:cNvSpPr>
            <a:spLocks noGrp="1"/>
          </p:cNvSpPr>
          <p:nvPr>
            <p:ph type="sldNum" sz="quarter" idx="12"/>
          </p:nvPr>
        </p:nvSpPr>
        <p:spPr/>
        <p:txBody>
          <a:bodyPr/>
          <a:lstStyle>
            <a:lvl1pPr>
              <a:defRPr/>
            </a:lvl1pPr>
          </a:lstStyle>
          <a:p>
            <a:pPr>
              <a:defRPr/>
            </a:pPr>
            <a:fld id="{6A772E13-AE56-44F7-87E9-80A33415EBFE}" type="slidenum">
              <a:rPr lang="pt-BR" altLang="en-US"/>
              <a:pPr>
                <a:defRPr/>
              </a:pPr>
              <a:t>‹nº›</a:t>
            </a:fld>
            <a:endParaRPr lang="pt-BR" altLang="en-US"/>
          </a:p>
        </p:txBody>
      </p:sp>
    </p:spTree>
    <p:extLst>
      <p:ext uri="{BB962C8B-B14F-4D97-AF65-F5344CB8AC3E}">
        <p14:creationId xmlns:p14="http://schemas.microsoft.com/office/powerpoint/2010/main" val="54117908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7DFE92BD-6D1B-4303-B7E5-8207813D0FF3}"/>
              </a:ext>
            </a:extLst>
          </p:cNvPr>
          <p:cNvSpPr>
            <a:spLocks noGrp="1"/>
          </p:cNvSpPr>
          <p:nvPr>
            <p:ph type="dt" sz="half" idx="10"/>
          </p:nvPr>
        </p:nvSpPr>
        <p:spPr/>
        <p:txBody>
          <a:bodyPr/>
          <a:lstStyle>
            <a:lvl1pPr>
              <a:defRPr/>
            </a:lvl1pPr>
          </a:lstStyle>
          <a:p>
            <a:pPr>
              <a:defRPr/>
            </a:pPr>
            <a:fld id="{33096EA0-F031-419B-9E07-AFDFA7D9B2F2}" type="datetimeFigureOut">
              <a:rPr lang="pt-BR"/>
              <a:pPr>
                <a:defRPr/>
              </a:pPr>
              <a:t>10/08/2022</a:t>
            </a:fld>
            <a:endParaRPr lang="pt-BR"/>
          </a:p>
        </p:txBody>
      </p:sp>
      <p:sp>
        <p:nvSpPr>
          <p:cNvPr id="8" name="Espaço Reservado para Rodapé 4">
            <a:extLst>
              <a:ext uri="{FF2B5EF4-FFF2-40B4-BE49-F238E27FC236}">
                <a16:creationId xmlns:a16="http://schemas.microsoft.com/office/drawing/2014/main" id="{7C59732C-6537-4213-9D72-1CF7C7840310}"/>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BC3A5053-C2DF-4560-ADB8-6416393D8195}"/>
              </a:ext>
            </a:extLst>
          </p:cNvPr>
          <p:cNvSpPr>
            <a:spLocks noGrp="1"/>
          </p:cNvSpPr>
          <p:nvPr>
            <p:ph type="sldNum" sz="quarter" idx="12"/>
          </p:nvPr>
        </p:nvSpPr>
        <p:spPr/>
        <p:txBody>
          <a:bodyPr/>
          <a:lstStyle>
            <a:lvl1pPr>
              <a:defRPr/>
            </a:lvl1pPr>
          </a:lstStyle>
          <a:p>
            <a:pPr>
              <a:defRPr/>
            </a:pPr>
            <a:fld id="{424E2FCD-0681-43A6-B6EB-BE8B0C4B1737}" type="slidenum">
              <a:rPr lang="pt-BR" altLang="en-US"/>
              <a:pPr>
                <a:defRPr/>
              </a:pPr>
              <a:t>‹nº›</a:t>
            </a:fld>
            <a:endParaRPr lang="pt-BR" altLang="en-US"/>
          </a:p>
        </p:txBody>
      </p:sp>
    </p:spTree>
    <p:extLst>
      <p:ext uri="{BB962C8B-B14F-4D97-AF65-F5344CB8AC3E}">
        <p14:creationId xmlns:p14="http://schemas.microsoft.com/office/powerpoint/2010/main" val="103197687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E739A1E6-746D-47E7-A3C4-5DE8B48D32B6}"/>
              </a:ext>
            </a:extLst>
          </p:cNvPr>
          <p:cNvSpPr>
            <a:spLocks noGrp="1"/>
          </p:cNvSpPr>
          <p:nvPr>
            <p:ph type="dt" sz="half" idx="10"/>
          </p:nvPr>
        </p:nvSpPr>
        <p:spPr/>
        <p:txBody>
          <a:bodyPr/>
          <a:lstStyle>
            <a:lvl1pPr>
              <a:defRPr/>
            </a:lvl1pPr>
          </a:lstStyle>
          <a:p>
            <a:pPr>
              <a:defRPr/>
            </a:pPr>
            <a:fld id="{2A38E30A-08BE-4D64-A4F2-60FB561E9C64}" type="datetimeFigureOut">
              <a:rPr lang="pt-BR"/>
              <a:pPr>
                <a:defRPr/>
              </a:pPr>
              <a:t>10/08/2022</a:t>
            </a:fld>
            <a:endParaRPr lang="pt-BR"/>
          </a:p>
        </p:txBody>
      </p:sp>
      <p:sp>
        <p:nvSpPr>
          <p:cNvPr id="4" name="Espaço Reservado para Rodapé 4">
            <a:extLst>
              <a:ext uri="{FF2B5EF4-FFF2-40B4-BE49-F238E27FC236}">
                <a16:creationId xmlns:a16="http://schemas.microsoft.com/office/drawing/2014/main" id="{0D1D920D-5773-4976-8776-C74AA15F41E0}"/>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D8CAD337-40A0-4E3C-AA43-EB810E6B05A1}"/>
              </a:ext>
            </a:extLst>
          </p:cNvPr>
          <p:cNvSpPr>
            <a:spLocks noGrp="1"/>
          </p:cNvSpPr>
          <p:nvPr>
            <p:ph type="sldNum" sz="quarter" idx="12"/>
          </p:nvPr>
        </p:nvSpPr>
        <p:spPr/>
        <p:txBody>
          <a:bodyPr/>
          <a:lstStyle>
            <a:lvl1pPr>
              <a:defRPr/>
            </a:lvl1pPr>
          </a:lstStyle>
          <a:p>
            <a:pPr>
              <a:defRPr/>
            </a:pPr>
            <a:fld id="{90BA4D1A-6E39-486B-92B8-E79361D8C69A}" type="slidenum">
              <a:rPr lang="pt-BR" altLang="en-US"/>
              <a:pPr>
                <a:defRPr/>
              </a:pPr>
              <a:t>‹nº›</a:t>
            </a:fld>
            <a:endParaRPr lang="pt-BR" altLang="en-US"/>
          </a:p>
        </p:txBody>
      </p:sp>
    </p:spTree>
    <p:extLst>
      <p:ext uri="{BB962C8B-B14F-4D97-AF65-F5344CB8AC3E}">
        <p14:creationId xmlns:p14="http://schemas.microsoft.com/office/powerpoint/2010/main" val="393118573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D7E13EC9-C3A8-42D7-9966-90372A30E90C}"/>
              </a:ext>
            </a:extLst>
          </p:cNvPr>
          <p:cNvSpPr>
            <a:spLocks noGrp="1"/>
          </p:cNvSpPr>
          <p:nvPr>
            <p:ph type="dt" sz="half" idx="10"/>
          </p:nvPr>
        </p:nvSpPr>
        <p:spPr/>
        <p:txBody>
          <a:bodyPr/>
          <a:lstStyle>
            <a:lvl1pPr>
              <a:defRPr/>
            </a:lvl1pPr>
          </a:lstStyle>
          <a:p>
            <a:pPr>
              <a:defRPr/>
            </a:pPr>
            <a:fld id="{D0AA3CF4-370A-4A88-9DF6-5CD5074D822E}" type="datetimeFigureOut">
              <a:rPr lang="pt-BR"/>
              <a:pPr>
                <a:defRPr/>
              </a:pPr>
              <a:t>10/08/2022</a:t>
            </a:fld>
            <a:endParaRPr lang="pt-BR"/>
          </a:p>
        </p:txBody>
      </p:sp>
      <p:sp>
        <p:nvSpPr>
          <p:cNvPr id="3" name="Espaço Reservado para Rodapé 4">
            <a:extLst>
              <a:ext uri="{FF2B5EF4-FFF2-40B4-BE49-F238E27FC236}">
                <a16:creationId xmlns:a16="http://schemas.microsoft.com/office/drawing/2014/main" id="{C1FC78D4-3E8E-4F99-B16D-6366323D3599}"/>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8924586C-4CC4-41B2-8B2F-7C9069F89FAC}"/>
              </a:ext>
            </a:extLst>
          </p:cNvPr>
          <p:cNvSpPr>
            <a:spLocks noGrp="1"/>
          </p:cNvSpPr>
          <p:nvPr>
            <p:ph type="sldNum" sz="quarter" idx="12"/>
          </p:nvPr>
        </p:nvSpPr>
        <p:spPr/>
        <p:txBody>
          <a:bodyPr/>
          <a:lstStyle>
            <a:lvl1pPr>
              <a:defRPr/>
            </a:lvl1pPr>
          </a:lstStyle>
          <a:p>
            <a:pPr>
              <a:defRPr/>
            </a:pPr>
            <a:fld id="{B06B1043-F87C-45BC-8BD9-A9C365FBCBE6}" type="slidenum">
              <a:rPr lang="pt-BR" altLang="en-US"/>
              <a:pPr>
                <a:defRPr/>
              </a:pPr>
              <a:t>‹nº›</a:t>
            </a:fld>
            <a:endParaRPr lang="pt-BR" altLang="en-US"/>
          </a:p>
        </p:txBody>
      </p:sp>
    </p:spTree>
    <p:extLst>
      <p:ext uri="{BB962C8B-B14F-4D97-AF65-F5344CB8AC3E}">
        <p14:creationId xmlns:p14="http://schemas.microsoft.com/office/powerpoint/2010/main" val="239605502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1D6509EB-A8CF-4F16-9EE2-B3FB4906B3D6}"/>
              </a:ext>
            </a:extLst>
          </p:cNvPr>
          <p:cNvSpPr>
            <a:spLocks noGrp="1"/>
          </p:cNvSpPr>
          <p:nvPr>
            <p:ph type="dt" sz="half" idx="10"/>
          </p:nvPr>
        </p:nvSpPr>
        <p:spPr/>
        <p:txBody>
          <a:bodyPr/>
          <a:lstStyle>
            <a:lvl1pPr>
              <a:defRPr/>
            </a:lvl1pPr>
          </a:lstStyle>
          <a:p>
            <a:pPr>
              <a:defRPr/>
            </a:pPr>
            <a:fld id="{879E01C0-283C-4F83-A213-5F4C64009389}" type="datetimeFigureOut">
              <a:rPr lang="pt-BR"/>
              <a:pPr>
                <a:defRPr/>
              </a:pPr>
              <a:t>10/08/2022</a:t>
            </a:fld>
            <a:endParaRPr lang="pt-BR"/>
          </a:p>
        </p:txBody>
      </p:sp>
      <p:sp>
        <p:nvSpPr>
          <p:cNvPr id="6" name="Espaço Reservado para Rodapé 4">
            <a:extLst>
              <a:ext uri="{FF2B5EF4-FFF2-40B4-BE49-F238E27FC236}">
                <a16:creationId xmlns:a16="http://schemas.microsoft.com/office/drawing/2014/main" id="{A818138E-9DB1-4E37-B78E-7588AE4F0A13}"/>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E7A82478-5275-4483-97B2-6F6AD7FDF50E}"/>
              </a:ext>
            </a:extLst>
          </p:cNvPr>
          <p:cNvSpPr>
            <a:spLocks noGrp="1"/>
          </p:cNvSpPr>
          <p:nvPr>
            <p:ph type="sldNum" sz="quarter" idx="12"/>
          </p:nvPr>
        </p:nvSpPr>
        <p:spPr/>
        <p:txBody>
          <a:bodyPr/>
          <a:lstStyle>
            <a:lvl1pPr>
              <a:defRPr/>
            </a:lvl1pPr>
          </a:lstStyle>
          <a:p>
            <a:pPr>
              <a:defRPr/>
            </a:pPr>
            <a:fld id="{BA2B311F-3663-40C0-BA6B-616ED15FB950}" type="slidenum">
              <a:rPr lang="pt-BR" altLang="en-US"/>
              <a:pPr>
                <a:defRPr/>
              </a:pPr>
              <a:t>‹nº›</a:t>
            </a:fld>
            <a:endParaRPr lang="pt-BR" altLang="en-US"/>
          </a:p>
        </p:txBody>
      </p:sp>
    </p:spTree>
    <p:extLst>
      <p:ext uri="{BB962C8B-B14F-4D97-AF65-F5344CB8AC3E}">
        <p14:creationId xmlns:p14="http://schemas.microsoft.com/office/powerpoint/2010/main" val="83064144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FC0387AF-4AE0-4FF1-AF8C-9748EBF2F4CD}"/>
              </a:ext>
            </a:extLst>
          </p:cNvPr>
          <p:cNvSpPr>
            <a:spLocks noGrp="1"/>
          </p:cNvSpPr>
          <p:nvPr>
            <p:ph type="dt" sz="half" idx="10"/>
          </p:nvPr>
        </p:nvSpPr>
        <p:spPr/>
        <p:txBody>
          <a:bodyPr/>
          <a:lstStyle>
            <a:lvl1pPr>
              <a:defRPr/>
            </a:lvl1pPr>
          </a:lstStyle>
          <a:p>
            <a:pPr>
              <a:defRPr/>
            </a:pPr>
            <a:fld id="{BBE0C04E-6F7A-4770-BEE1-ADE72157FF76}" type="datetimeFigureOut">
              <a:rPr lang="pt-BR"/>
              <a:pPr>
                <a:defRPr/>
              </a:pPr>
              <a:t>10/08/2022</a:t>
            </a:fld>
            <a:endParaRPr lang="pt-BR"/>
          </a:p>
        </p:txBody>
      </p:sp>
      <p:sp>
        <p:nvSpPr>
          <p:cNvPr id="6" name="Espaço Reservado para Rodapé 4">
            <a:extLst>
              <a:ext uri="{FF2B5EF4-FFF2-40B4-BE49-F238E27FC236}">
                <a16:creationId xmlns:a16="http://schemas.microsoft.com/office/drawing/2014/main" id="{CB2CF5FC-77AB-4162-B0B1-074B2E8C8924}"/>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733DA6A3-F69C-4C8D-AFBE-B6A8521DB950}"/>
              </a:ext>
            </a:extLst>
          </p:cNvPr>
          <p:cNvSpPr>
            <a:spLocks noGrp="1"/>
          </p:cNvSpPr>
          <p:nvPr>
            <p:ph type="sldNum" sz="quarter" idx="12"/>
          </p:nvPr>
        </p:nvSpPr>
        <p:spPr/>
        <p:txBody>
          <a:bodyPr/>
          <a:lstStyle>
            <a:lvl1pPr>
              <a:defRPr/>
            </a:lvl1pPr>
          </a:lstStyle>
          <a:p>
            <a:pPr>
              <a:defRPr/>
            </a:pPr>
            <a:fld id="{3049F7B1-69B3-4893-AF5A-A9E4E7851732}" type="slidenum">
              <a:rPr lang="pt-BR" altLang="en-US"/>
              <a:pPr>
                <a:defRPr/>
              </a:pPr>
              <a:t>‹nº›</a:t>
            </a:fld>
            <a:endParaRPr lang="pt-BR" altLang="en-US"/>
          </a:p>
        </p:txBody>
      </p:sp>
    </p:spTree>
    <p:extLst>
      <p:ext uri="{BB962C8B-B14F-4D97-AF65-F5344CB8AC3E}">
        <p14:creationId xmlns:p14="http://schemas.microsoft.com/office/powerpoint/2010/main" val="190193386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3AD638E2-E0C5-4514-B512-379CD7E8D39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a:t>Clique para editar o estilo do título mestre</a:t>
            </a:r>
          </a:p>
        </p:txBody>
      </p:sp>
      <p:sp>
        <p:nvSpPr>
          <p:cNvPr id="1027" name="Espaço Reservado para Texto 2">
            <a:extLst>
              <a:ext uri="{FF2B5EF4-FFF2-40B4-BE49-F238E27FC236}">
                <a16:creationId xmlns:a16="http://schemas.microsoft.com/office/drawing/2014/main" id="{26CA01BB-5EFF-45A4-AEA0-C3578E6D218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a:t>Clique para editar os estilos do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p>
        </p:txBody>
      </p:sp>
      <p:sp>
        <p:nvSpPr>
          <p:cNvPr id="4" name="Espaço Reservado para Data 3">
            <a:extLst>
              <a:ext uri="{FF2B5EF4-FFF2-40B4-BE49-F238E27FC236}">
                <a16:creationId xmlns:a16="http://schemas.microsoft.com/office/drawing/2014/main" id="{7B4E84E7-05ED-4C27-BB56-5BC234DD40C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C377503-1E43-4503-ACCD-BE3703D513AF}" type="datetimeFigureOut">
              <a:rPr lang="pt-BR"/>
              <a:pPr>
                <a:defRPr/>
              </a:pPr>
              <a:t>10/08/2022</a:t>
            </a:fld>
            <a:endParaRPr lang="pt-BR"/>
          </a:p>
        </p:txBody>
      </p:sp>
      <p:sp>
        <p:nvSpPr>
          <p:cNvPr id="5" name="Espaço Reservado para Rodapé 4">
            <a:extLst>
              <a:ext uri="{FF2B5EF4-FFF2-40B4-BE49-F238E27FC236}">
                <a16:creationId xmlns:a16="http://schemas.microsoft.com/office/drawing/2014/main" id="{9FB700DA-5950-4CFB-89D1-F2E8C456379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a:extLst>
              <a:ext uri="{FF2B5EF4-FFF2-40B4-BE49-F238E27FC236}">
                <a16:creationId xmlns:a16="http://schemas.microsoft.com/office/drawing/2014/main" id="{AC15BE9E-C669-43E7-A855-84C83A18528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0A99C384-1971-49C9-8883-C57108FD00EC}" type="slidenum">
              <a:rPr lang="pt-BR" altLang="en-US"/>
              <a:pPr>
                <a:defRPr/>
              </a:pPr>
              <a:t>‹nº›</a:t>
            </a:fld>
            <a:endParaRPr lang="pt-BR"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slow"/>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www.stj.jus.br/webstj/processo/justica/jurisprudencia.asp?tipo=num_pro&amp;valor=Rcl7861" TargetMode="Externa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www.stj.gov.br/webstj/processo/justica/jurisprudencia.asp?tipo=num_pro&amp;valor=RMS%2030170"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www.stj.gov.br/webstj/processo/justica/jurisprudencia.asp?tipo=num_pro&amp;valor=RMS%203315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portal.stf.jus.br/processos/detalhe.asp?incidente=595333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www.dellore.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llore.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planalto.gov.br/ccivil_03/_Ato2019-2022/2020/Lei/L13994.htm#art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jota.uol.com.br/novo-cpc-e-os-prazos-nos-juizados-no-processo-penal-e-no-processo-trabalho"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8C892-BEE7-4E64-9E66-2B0AEF9D0494}"/>
              </a:ext>
            </a:extLst>
          </p:cNvPr>
          <p:cNvSpPr>
            <a:spLocks noGrp="1"/>
          </p:cNvSpPr>
          <p:nvPr>
            <p:ph type="ctrTitle"/>
          </p:nvPr>
        </p:nvSpPr>
        <p:spPr>
          <a:xfrm>
            <a:off x="0" y="0"/>
            <a:ext cx="9144000" cy="6858000"/>
          </a:xfrm>
        </p:spPr>
        <p:txBody>
          <a:bodyPr/>
          <a:lstStyle/>
          <a:p>
            <a:pPr eaLnBrk="1" hangingPunct="1">
              <a:lnSpc>
                <a:spcPct val="90000"/>
              </a:lnSpc>
            </a:pPr>
            <a:r>
              <a:rPr lang="pt-BR" altLang="en-US" b="1" dirty="0">
                <a:latin typeface="Tahoma" panose="020B0604030504040204" pitchFamily="34" charset="0"/>
              </a:rPr>
              <a:t>DIREITO PROCESSUAL CIVIL</a:t>
            </a:r>
            <a:br>
              <a:rPr lang="pt-BR" altLang="en-US" b="1" dirty="0">
                <a:latin typeface="Tahoma" panose="020B0604030504040204" pitchFamily="34" charset="0"/>
              </a:rPr>
            </a:br>
            <a:br>
              <a:rPr lang="pt-BR" altLang="en-US" b="1" dirty="0">
                <a:latin typeface="Tahoma" panose="020B0604030504040204" pitchFamily="34" charset="0"/>
              </a:rPr>
            </a:br>
            <a:r>
              <a:rPr lang="pt-BR" altLang="en-US" b="1" dirty="0">
                <a:latin typeface="Tahoma" panose="020B0604030504040204" pitchFamily="34" charset="0"/>
              </a:rPr>
              <a:t>Juizados Especiais</a:t>
            </a:r>
            <a:br>
              <a:rPr lang="pt-BR" altLang="en-US" b="1" dirty="0">
                <a:latin typeface="Tahoma" panose="020B0604030504040204" pitchFamily="34" charset="0"/>
              </a:rPr>
            </a:br>
            <a:br>
              <a:rPr lang="pt-BR" altLang="en-US" b="1" dirty="0">
                <a:latin typeface="Tahoma" panose="020B0604030504040204" pitchFamily="34" charset="0"/>
              </a:rPr>
            </a:br>
            <a:r>
              <a:rPr lang="pt-BR" altLang="en-US" b="1" dirty="0">
                <a:latin typeface="Tahoma" panose="020B0604030504040204" pitchFamily="34" charset="0"/>
              </a:rPr>
              <a:t>EPD</a:t>
            </a:r>
            <a:br>
              <a:rPr lang="pt-BR" altLang="en-US" b="1" dirty="0">
                <a:latin typeface="Tahoma" panose="020B0604030504040204" pitchFamily="34" charset="0"/>
              </a:rPr>
            </a:br>
            <a:br>
              <a:rPr lang="pt-BR" altLang="en-US" b="1" dirty="0">
                <a:latin typeface="Tahoma" panose="020B0604030504040204" pitchFamily="34" charset="0"/>
              </a:rPr>
            </a:br>
            <a:r>
              <a:rPr lang="pt-BR" altLang="en-US" b="1" dirty="0">
                <a:latin typeface="Tahoma" panose="020B0604030504040204" pitchFamily="34" charset="0"/>
              </a:rPr>
              <a:t>Prof. Luiz Dellore</a:t>
            </a:r>
            <a:br>
              <a:rPr lang="pt-BR" altLang="en-US" sz="3800" b="1" dirty="0">
                <a:latin typeface="Tahoma" panose="020B0604030504040204" pitchFamily="34" charset="0"/>
              </a:rPr>
            </a:br>
            <a:endParaRPr lang="pt-BR" altLang="en-US" sz="35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08BC1A8-A1E6-429F-B92B-1E1EAA7AA65B}"/>
              </a:ext>
            </a:extLst>
          </p:cNvPr>
          <p:cNvSpPr>
            <a:spLocks noGrp="1"/>
          </p:cNvSpPr>
          <p:nvPr>
            <p:ph idx="1"/>
          </p:nvPr>
        </p:nvSpPr>
        <p:spPr>
          <a:xfrm>
            <a:off x="179388" y="188913"/>
            <a:ext cx="8785225" cy="6480175"/>
          </a:xfrm>
        </p:spPr>
        <p:txBody>
          <a:bodyPr/>
          <a:lstStyle/>
          <a:p>
            <a:pPr marL="0" indent="0" algn="just" eaLnBrk="1" hangingPunct="1">
              <a:buFont typeface="Arial" panose="020B0604020202020204" pitchFamily="34" charset="0"/>
              <a:buNone/>
            </a:pPr>
            <a:r>
              <a:rPr lang="pt-BR" altLang="en-US" sz="2400"/>
              <a:t>E em 2009 houve a criação do Juizado da Fazenda Pública Estadual (L. 12.153/09), para o julgamento de causas com valor de até 60 salários mínimos – sendo que, onde estiver instalado, terá </a:t>
            </a:r>
            <a:r>
              <a:rPr lang="pt-BR" altLang="en-US" sz="2400" u="sng"/>
              <a:t>caráter obrigatório</a:t>
            </a:r>
            <a:r>
              <a:rPr lang="pt-BR" altLang="en-US" sz="2400"/>
              <a:t>. </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a:t>Mas, afinal, </a:t>
            </a:r>
            <a:r>
              <a:rPr lang="pt-BR" altLang="en-US" sz="2400" u="sng"/>
              <a:t>o que são os Juizados?</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a:t>Trata-se tanto de (i) um PROCEDIMENTO distinto do comum ordinário previsto no CPC, como também (ii) a criação de uma ESTRUTURA PARALELA à usual formatação da Justiça.</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a:t>Em relação ao PROCEDIMENTO, vale relembrar que no </a:t>
            </a:r>
            <a:r>
              <a:rPr lang="pt-BR" altLang="en-US" sz="2400" u="sng"/>
              <a:t>processo de conhecimento</a:t>
            </a:r>
            <a:r>
              <a:rPr lang="pt-BR" altLang="en-US" sz="2400"/>
              <a:t>, o procedimento pode ser comum ou especial.</a:t>
            </a:r>
            <a:endParaRPr lang="pt-BR" altLang="en-US" sz="23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8"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anim calcmode="lin" valueType="num">
                                      <p:cBhvr additive="base">
                                        <p:cTn id="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E6426D8C-F184-4CF2-9C82-1DCE868C4CD9}"/>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b="1"/>
              <a:t>1) É possível a condenação acima do teto?</a:t>
            </a:r>
          </a:p>
          <a:p>
            <a:pPr marL="0" indent="0" algn="just" eaLnBrk="1" hangingPunct="1">
              <a:buFont typeface="Arial" panose="020B0604020202020204" pitchFamily="34" charset="0"/>
              <a:buNone/>
            </a:pPr>
            <a:r>
              <a:rPr lang="pt-BR" altLang="en-US" sz="2500"/>
              <a:t> </a:t>
            </a:r>
          </a:p>
          <a:p>
            <a:pPr marL="0" indent="0" algn="just" eaLnBrk="1" hangingPunct="1">
              <a:buFont typeface="Arial" panose="020B0604020202020204" pitchFamily="34" charset="0"/>
              <a:buNone/>
            </a:pPr>
            <a:r>
              <a:rPr lang="pt-BR" altLang="en-US" sz="2500"/>
              <a:t>Analisando o art. 3º. da Lei 9099/95, podemos concluir que estão sujeitas aos Juizados Especiais as causas de menor complexidade, sendo consideradas como tal: </a:t>
            </a:r>
          </a:p>
          <a:p>
            <a:pPr marL="0" indent="0" algn="just" eaLnBrk="1" hangingPunct="1">
              <a:buFont typeface="Arial" panose="020B0604020202020204" pitchFamily="34" charset="0"/>
              <a:buNone/>
            </a:pPr>
            <a:r>
              <a:rPr lang="pt-BR" altLang="en-US" sz="2500" i="1"/>
              <a:t>I - as causas cujo valor não exceda a quarenta vezes o salário mínimo;</a:t>
            </a:r>
            <a:endParaRPr lang="pt-BR" altLang="en-US" sz="2500"/>
          </a:p>
          <a:p>
            <a:pPr marL="0" indent="0" algn="just" eaLnBrk="1" hangingPunct="1">
              <a:buFont typeface="Arial" panose="020B0604020202020204" pitchFamily="34" charset="0"/>
              <a:buNone/>
            </a:pPr>
            <a:r>
              <a:rPr lang="pt-BR" altLang="en-US" sz="2500" i="1" u="sng"/>
              <a:t>II - as enumeradas no art. 275, inciso II, do Código de Processo Civil;</a:t>
            </a:r>
            <a:endParaRPr lang="pt-BR" altLang="en-US" sz="2500"/>
          </a:p>
          <a:p>
            <a:pPr marL="0" indent="0" algn="just" eaLnBrk="1" hangingPunct="1">
              <a:buFont typeface="Arial" panose="020B0604020202020204" pitchFamily="34" charset="0"/>
              <a:buNone/>
            </a:pPr>
            <a:r>
              <a:rPr lang="pt-BR" altLang="en-US" sz="2500" i="1"/>
              <a:t>III - a ação de despejo para uso próprio;</a:t>
            </a:r>
            <a:endParaRPr lang="pt-BR" altLang="en-US" sz="2500"/>
          </a:p>
          <a:p>
            <a:pPr marL="0" indent="0" algn="just" eaLnBrk="1" hangingPunct="1">
              <a:buFont typeface="Arial" panose="020B0604020202020204" pitchFamily="34" charset="0"/>
              <a:buNone/>
            </a:pPr>
            <a:r>
              <a:rPr lang="pt-BR" altLang="en-US" sz="2500" i="1"/>
              <a:t>IV - as ações possessórias sobre bens imóveis de valor não excedente ao fixado no inciso I deste artigo.</a:t>
            </a:r>
          </a:p>
          <a:p>
            <a:pPr marL="0" indent="0" algn="just" eaLnBrk="1" hangingPunct="1">
              <a:buFont typeface="Arial" panose="020B0604020202020204" pitchFamily="34" charset="0"/>
              <a:buNone/>
            </a:pPr>
            <a:endParaRPr lang="pt-BR" altLang="en-US" sz="25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2C5127E-CAC4-4706-8974-8D585AB1E1A2}"/>
              </a:ext>
            </a:extLst>
          </p:cNvPr>
          <p:cNvSpPr>
            <a:spLocks noGrp="1"/>
          </p:cNvSpPr>
          <p:nvPr>
            <p:ph idx="1"/>
          </p:nvPr>
        </p:nvSpPr>
        <p:spPr>
          <a:xfrm>
            <a:off x="0" y="0"/>
            <a:ext cx="9144000" cy="6858000"/>
          </a:xfrm>
        </p:spPr>
        <p:txBody>
          <a:bodyPr rtlCol="0">
            <a:noAutofit/>
          </a:bodyPr>
          <a:lstStyle/>
          <a:p>
            <a:pPr marL="0" indent="0" algn="just" eaLnBrk="1" fontAlgn="auto" hangingPunct="1">
              <a:spcAft>
                <a:spcPts val="0"/>
              </a:spcAft>
              <a:buFont typeface="Arial" panose="020B0604020202020204" pitchFamily="34" charset="0"/>
              <a:buNone/>
              <a:defRPr/>
            </a:pPr>
            <a:r>
              <a:rPr lang="pt-BR" sz="2400" i="1" dirty="0"/>
              <a:t>Art. 275.  Observar-se-á o procedimento sumário: </a:t>
            </a:r>
            <a:endParaRPr lang="pt-BR" sz="2400" dirty="0"/>
          </a:p>
          <a:p>
            <a:pPr marL="0" indent="0" algn="just" eaLnBrk="1" fontAlgn="auto" hangingPunct="1">
              <a:spcAft>
                <a:spcPts val="0"/>
              </a:spcAft>
              <a:buFont typeface="Arial" panose="020B0604020202020204" pitchFamily="34" charset="0"/>
              <a:buNone/>
              <a:defRPr/>
            </a:pPr>
            <a:r>
              <a:rPr lang="pt-BR" sz="2400" i="1" dirty="0"/>
              <a:t>I - nas causas cujo valor não exceda a 60 (sessenta) vezes o valor do salário mínimo; </a:t>
            </a:r>
            <a:endParaRPr lang="pt-BR" sz="2400" dirty="0"/>
          </a:p>
          <a:p>
            <a:pPr marL="0" indent="0" algn="just" eaLnBrk="1" fontAlgn="auto" hangingPunct="1">
              <a:spcAft>
                <a:spcPts val="0"/>
              </a:spcAft>
              <a:buFont typeface="Arial" panose="020B0604020202020204" pitchFamily="34" charset="0"/>
              <a:buNone/>
              <a:defRPr/>
            </a:pPr>
            <a:r>
              <a:rPr lang="pt-BR" sz="2400" i="1" dirty="0"/>
              <a:t>II - nas causas, </a:t>
            </a:r>
            <a:r>
              <a:rPr lang="pt-BR" sz="2400" i="1" u="sng" dirty="0"/>
              <a:t>qualquer que seja o valor</a:t>
            </a:r>
            <a:r>
              <a:rPr lang="pt-BR" sz="2400" i="1" dirty="0"/>
              <a:t> </a:t>
            </a:r>
            <a:endParaRPr lang="pt-BR" sz="2400" dirty="0"/>
          </a:p>
          <a:p>
            <a:pPr marL="457200" indent="-457200" algn="just" eaLnBrk="1" fontAlgn="auto" hangingPunct="1">
              <a:spcAft>
                <a:spcPts val="0"/>
              </a:spcAft>
              <a:buFont typeface="Arial" panose="020B0604020202020204" pitchFamily="34" charset="0"/>
              <a:buAutoNum type="alphaLcParenR"/>
              <a:defRPr/>
            </a:pPr>
            <a:r>
              <a:rPr lang="pt-BR" sz="2400" i="1" dirty="0"/>
              <a:t>de arrendamento rural e de parceria agrícola; </a:t>
            </a:r>
            <a:endParaRPr lang="pt-BR" sz="2400" dirty="0"/>
          </a:p>
          <a:p>
            <a:pPr marL="0" indent="0" algn="just" eaLnBrk="1" fontAlgn="auto" hangingPunct="1">
              <a:spcAft>
                <a:spcPts val="0"/>
              </a:spcAft>
              <a:buFont typeface="Arial" panose="020B0604020202020204" pitchFamily="34" charset="0"/>
              <a:buNone/>
              <a:defRPr/>
            </a:pPr>
            <a:r>
              <a:rPr lang="pt-BR" sz="2400" i="1" dirty="0"/>
              <a:t>b) de cobrança ao condômino de quaisquer quantias devidas ao condomínio; </a:t>
            </a:r>
            <a:endParaRPr lang="pt-BR" sz="2400" dirty="0"/>
          </a:p>
          <a:p>
            <a:pPr marL="0" indent="0" algn="just" eaLnBrk="1" fontAlgn="auto" hangingPunct="1">
              <a:spcAft>
                <a:spcPts val="0"/>
              </a:spcAft>
              <a:buFont typeface="Arial" panose="020B0604020202020204" pitchFamily="34" charset="0"/>
              <a:buNone/>
              <a:defRPr/>
            </a:pPr>
            <a:r>
              <a:rPr lang="pt-BR" sz="2400" i="1" dirty="0"/>
              <a:t>c) de ressarcimento por danos em prédio urbano ou rústico; </a:t>
            </a:r>
            <a:endParaRPr lang="pt-BR" sz="2400" dirty="0"/>
          </a:p>
          <a:p>
            <a:pPr marL="0" indent="0" algn="just" eaLnBrk="1" fontAlgn="auto" hangingPunct="1">
              <a:spcAft>
                <a:spcPts val="0"/>
              </a:spcAft>
              <a:buFont typeface="Arial" panose="020B0604020202020204" pitchFamily="34" charset="0"/>
              <a:buNone/>
              <a:defRPr/>
            </a:pPr>
            <a:r>
              <a:rPr lang="pt-BR" sz="2400" i="1" dirty="0"/>
              <a:t>d) de ressarcimento por danos causados em acidente de veículo de via terrestre; </a:t>
            </a:r>
            <a:endParaRPr lang="pt-BR" sz="2400" dirty="0"/>
          </a:p>
          <a:p>
            <a:pPr marL="0" indent="0" algn="just" eaLnBrk="1" fontAlgn="auto" hangingPunct="1">
              <a:spcAft>
                <a:spcPts val="0"/>
              </a:spcAft>
              <a:buFont typeface="Arial" panose="020B0604020202020204" pitchFamily="34" charset="0"/>
              <a:buNone/>
              <a:defRPr/>
            </a:pPr>
            <a:r>
              <a:rPr lang="pt-BR" sz="2400" i="1" dirty="0"/>
              <a:t>e) de cobrança de seguro, relativamente aos danos causados em acidente de veículo, ressalvados os casos de processo de execução; </a:t>
            </a:r>
            <a:endParaRPr lang="pt-BR" sz="2400" dirty="0"/>
          </a:p>
          <a:p>
            <a:pPr marL="0" indent="0" algn="just" eaLnBrk="1" fontAlgn="auto" hangingPunct="1">
              <a:spcAft>
                <a:spcPts val="0"/>
              </a:spcAft>
              <a:buFont typeface="Arial" panose="020B0604020202020204" pitchFamily="34" charset="0"/>
              <a:buNone/>
              <a:defRPr/>
            </a:pPr>
            <a:r>
              <a:rPr lang="pt-BR" sz="2400" i="1" dirty="0"/>
              <a:t>f) de cobrança de honorários dos profissionais liberais, ressalvado o disposto em legislação especial; </a:t>
            </a:r>
            <a:endParaRPr lang="pt-BR" sz="2400" dirty="0"/>
          </a:p>
          <a:p>
            <a:pPr marL="0" indent="0" algn="just" eaLnBrk="1" fontAlgn="auto" hangingPunct="1">
              <a:spcAft>
                <a:spcPts val="0"/>
              </a:spcAft>
              <a:buFont typeface="Arial" panose="020B0604020202020204" pitchFamily="34" charset="0"/>
              <a:buNone/>
              <a:defRPr/>
            </a:pPr>
            <a:r>
              <a:rPr lang="pt-BR" sz="2400" i="1" dirty="0"/>
              <a:t>g) que versem sobre revogação de doação;  </a:t>
            </a:r>
            <a:endParaRPr lang="pt-BR" sz="2400" dirty="0"/>
          </a:p>
          <a:p>
            <a:pPr marL="0" indent="0" algn="just" eaLnBrk="1" fontAlgn="auto" hangingPunct="1">
              <a:spcAft>
                <a:spcPts val="0"/>
              </a:spcAft>
              <a:buFont typeface="Arial" panose="020B0604020202020204" pitchFamily="34" charset="0"/>
              <a:buNone/>
              <a:defRPr/>
            </a:pPr>
            <a:r>
              <a:rPr lang="pt-BR" sz="2400" i="1" dirty="0"/>
              <a:t>h) nos demais casos previstos em lei. </a:t>
            </a:r>
            <a:endParaRPr lang="pt-BR" sz="2400" dirty="0"/>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D6B2A627-0C5B-436A-B163-67360D1EBE66}"/>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b="1"/>
              <a:t>Nesses casos, caberia condenação acima do teto?</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Uma boa solução passa pelo § 3º do próprio art. 3º, o qual afirma, peremptoriamente, que: </a:t>
            </a:r>
            <a:r>
              <a:rPr lang="pt-BR" altLang="en-US" sz="2400" i="1"/>
              <a:t>“a opção pelo procedimento previsto nesta Lei importará em renúncia ao crédito excedente ao limite estabelecido neste artigo, excetuada a hipótese de conciliaçã</a:t>
            </a:r>
            <a:r>
              <a:rPr lang="pt-BR" altLang="en-US" sz="2400"/>
              <a:t>o”.</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Existem posições e decisões em sentido inverso.</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i="1"/>
              <a:t>Na ação 1954/02, o Juiz de Direito do Juizado Especial de Cuiabá aplica contra a empresa reclamada uma condenação na monta de R$ 714.104,12 (setecentos e quatorze mil, cento e quatro reais e doze centavos), ou seja, quase 2.400 salários mínimos. A ação em questão é, em verdade, uma ação de arbitramento de honorários e a se entender pela mantença da teoria do art. 275, II, certamente esta seria uma causa a esta adstrita ao teto.</a:t>
            </a:r>
            <a:endParaRPr lang="pt-BR" altLang="en-US" sz="24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AB0C9BE-4EA2-4F8A-9BCC-65B84AF7E6AC}"/>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i="1"/>
              <a:t>Pesando recurso, o Conselho Recursal entende que a partir do inciso II, do art. 3º. da Lei 9.099/95, não há que se cogitar de teto, podendo ser apreciada qualquer causa, de qualquer valor.</a:t>
            </a:r>
            <a:endParaRPr lang="pt-BR" altLang="en-US" sz="2400"/>
          </a:p>
          <a:p>
            <a:pPr marL="0" indent="0" algn="just" eaLnBrk="1" hangingPunct="1">
              <a:buFont typeface="Arial" panose="020B0604020202020204" pitchFamily="34" charset="0"/>
              <a:buNone/>
            </a:pPr>
            <a:r>
              <a:rPr lang="pt-BR" altLang="en-US" sz="2400" i="1"/>
              <a:t>Ao fundamentar a questão, sem adentrar no parágrafo terceiro e no art. 39, ambos da mesma Lei, o Conselho Recursal entende que “tratando-se de causa enumerada numa das hipóteses do art. 275, II, do CPC, independente do valor, o Juizado Especial Cível tem competência para apreciação e julgamento”.</a:t>
            </a:r>
            <a:endParaRPr lang="pt-BR" altLang="en-US" sz="2400"/>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Nesta linha, ampliando a competência e não a limitando ao teto:</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“As causas cíveis enumeradas no art. 275 II, do CPC admitem condenação superior a 40 salários mínimos e sua respectiva execução, no próprio Juizado.” (FONAJE – Enunciado 58 - Substitui o Enunciado 2)</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ECEE1D56-C1E1-4247-AA30-C2D3614CE8AE}"/>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b="1"/>
              <a:t>2) Havendo multa, é possível se ultrapassar o teto?</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Enunciado 144 – “A multa cominatória </a:t>
            </a:r>
            <a:r>
              <a:rPr lang="pt-BR" altLang="en-US" sz="2400" u="sng"/>
              <a:t>não fica limitada ao valor de 40 salários mínimos</a:t>
            </a:r>
            <a:r>
              <a:rPr lang="pt-BR" altLang="en-US" sz="2400"/>
              <a:t>, embora deva ser </a:t>
            </a:r>
            <a:r>
              <a:rPr lang="pt-BR" altLang="en-US" sz="2400" u="sng"/>
              <a:t>razoavelmente fixada</a:t>
            </a:r>
            <a:r>
              <a:rPr lang="pt-BR" altLang="en-US" sz="2400"/>
              <a:t> pelo Juiz, obedecendo ao valor da obrigação principal, mais perdas e danos, atendidas as condições econômicas do devedor ”.</a:t>
            </a:r>
          </a:p>
          <a:p>
            <a:pPr marL="0" indent="0" algn="just" eaLnBrk="1" hangingPunct="1">
              <a:buFont typeface="Arial" panose="020B0604020202020204" pitchFamily="34" charset="0"/>
              <a:buNone/>
            </a:pPr>
            <a:r>
              <a:rPr lang="pt-BR" altLang="en-US" sz="2400"/>
              <a:t> * STJ no mesmo sentido (vide próxima página)</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a:t>Enunciado 97 – “A </a:t>
            </a:r>
            <a:r>
              <a:rPr lang="pt-BR" altLang="en-US" sz="2400" u="sng"/>
              <a:t>multa prevista no art. 523, § 1º, do CPC/2015 aplica-se aos Juizados Especiais Cíveis</a:t>
            </a:r>
            <a:r>
              <a:rPr lang="pt-BR" altLang="en-US" sz="2400"/>
              <a:t>, ainda que o valor desta, somado ao da execução, ultrapasse o limite de alçada; a segunda parte do referido dispositivo não é aplicável, sendo, portanto, </a:t>
            </a:r>
            <a:r>
              <a:rPr lang="pt-BR" altLang="en-US" sz="2400" u="sng"/>
              <a:t>indevidos honorários advocatícios de dez por cento</a:t>
            </a:r>
            <a:r>
              <a:rPr lang="pt-BR" altLang="en-US" sz="2400"/>
              <a:t>”.</a:t>
            </a:r>
          </a:p>
          <a:p>
            <a:pPr marL="0" indent="0" algn="just" eaLnBrk="1" hangingPunct="1">
              <a:spcBef>
                <a:spcPct val="0"/>
              </a:spcBef>
              <a:buFont typeface="Arial" panose="020B0604020202020204" pitchFamily="34" charset="0"/>
              <a:buNone/>
            </a:pPr>
            <a:endParaRPr lang="pt-BR" altLang="en-US" sz="2400"/>
          </a:p>
        </p:txBody>
      </p:sp>
      <p:sp>
        <p:nvSpPr>
          <p:cNvPr id="112643" name="Rectangle 3">
            <a:extLst>
              <a:ext uri="{FF2B5EF4-FFF2-40B4-BE49-F238E27FC236}">
                <a16:creationId xmlns:a16="http://schemas.microsoft.com/office/drawing/2014/main" id="{2CED4B40-064F-41FD-AA92-97273FA80B47}"/>
              </a:ext>
            </a:extLst>
          </p:cNvPr>
          <p:cNvSpPr>
            <a:spLocks noChangeArrowheads="1"/>
          </p:cNvSpPr>
          <p:nvPr/>
        </p:nvSpPr>
        <p:spPr bwMode="auto">
          <a:xfrm>
            <a:off x="0" y="58738"/>
            <a:ext cx="0" cy="339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6348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t-BR" altLang="en-US" sz="1800"/>
          </a:p>
        </p:txBody>
      </p:sp>
      <p:sp>
        <p:nvSpPr>
          <p:cNvPr id="112644" name="Rectangle 4">
            <a:extLst>
              <a:ext uri="{FF2B5EF4-FFF2-40B4-BE49-F238E27FC236}">
                <a16:creationId xmlns:a16="http://schemas.microsoft.com/office/drawing/2014/main" id="{1BF8AE01-8D74-420F-8DF4-CD21133FA359}"/>
              </a:ext>
            </a:extLst>
          </p:cNvPr>
          <p:cNvSpPr>
            <a:spLocks noChangeArrowheads="1"/>
          </p:cNvSpPr>
          <p:nvPr/>
        </p:nvSpPr>
        <p:spPr bwMode="auto">
          <a:xfrm>
            <a:off x="0" y="58738"/>
            <a:ext cx="0" cy="339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6348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t-BR" altLang="en-US" sz="1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01913D77-9B71-461C-9CA1-009C52413029}"/>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400"/>
              <a:t>STJ, julgando reclamação, pacificou o tema da seguinte forma (informativo 527):</a:t>
            </a:r>
          </a:p>
          <a:p>
            <a:pPr marL="0" indent="0" eaLnBrk="1" hangingPunct="1">
              <a:buFont typeface="Arial" panose="020B0604020202020204" pitchFamily="34" charset="0"/>
              <a:buNone/>
            </a:pPr>
            <a:endParaRPr lang="pt-BR" altLang="en-US" sz="2000"/>
          </a:p>
          <a:p>
            <a:pPr marL="0" indent="0" eaLnBrk="1" hangingPunct="1">
              <a:buFont typeface="Arial" panose="020B0604020202020204" pitchFamily="34" charset="0"/>
              <a:buNone/>
            </a:pPr>
            <a:r>
              <a:rPr lang="pt-BR" altLang="en-US" sz="2000"/>
              <a:t>Segunda Seção</a:t>
            </a:r>
          </a:p>
          <a:p>
            <a:pPr marL="0" indent="0" eaLnBrk="1" hangingPunct="1">
              <a:buFont typeface="Arial" panose="020B0604020202020204" pitchFamily="34" charset="0"/>
              <a:buNone/>
            </a:pPr>
            <a:r>
              <a:rPr lang="pt-BR" altLang="en-US" sz="2000"/>
              <a:t>DIREITO PROCESSUAL CIVIL. RECLAMAÇÃO PARA DIMINUIÇÃO DO VALOR DA ASTREINTE FIXADA POR TURMA RECURSAL.</a:t>
            </a:r>
            <a:endParaRPr lang="pt-BR" altLang="en-US" sz="2000" b="1"/>
          </a:p>
          <a:p>
            <a:pPr marL="0" indent="0" eaLnBrk="1" hangingPunct="1">
              <a:buFont typeface="Arial" panose="020B0604020202020204" pitchFamily="34" charset="0"/>
              <a:buNone/>
            </a:pPr>
            <a:r>
              <a:rPr lang="pt-BR" altLang="en-US" sz="2000" b="1"/>
              <a:t>Cabe reclamação ao STJ, em face de decisão de Turma Recursal dos Juizados Especiais dos Estados ou do Distrito Federal, com o objetivo de reduzir o valor de multa cominatória demasiadamente desproporcional em relação ao valor final da condenação. </a:t>
            </a:r>
          </a:p>
          <a:p>
            <a:pPr marL="0" indent="0" eaLnBrk="1" hangingPunct="1">
              <a:buFont typeface="Arial" panose="020B0604020202020204" pitchFamily="34" charset="0"/>
              <a:buNone/>
            </a:pPr>
            <a:r>
              <a:rPr lang="pt-BR" altLang="en-US" sz="2000"/>
              <a:t>Isso porque, nessa situação, verifica-se a teratologia da decisão impugnada. De fato, o STJ entende possível utilizar reclamação contra decisão de Turma Recursal, enquanto não seja criada a Turma Nacional de Uniformização de Jurisprudência dos Juizados Especiais dos Estados e do Distrito Federal, nos casos em que a decisão afronte jurisprudência pacificada em recurso repetitivo (art. 543-C do CPC) ou em súmula do STJ, ou, ainda, em caso de decisão judicial teratológica. </a:t>
            </a:r>
            <a:r>
              <a:rPr lang="pt-BR" altLang="en-US" sz="2000" b="1">
                <a:hlinkClick r:id="rId2"/>
              </a:rPr>
              <a:t>Rcl 7.861-SP</a:t>
            </a:r>
            <a:r>
              <a:rPr lang="pt-BR" altLang="en-US" sz="2000" b="1"/>
              <a:t>, Rel. Min. Luis Felipe Salomão, julgado em 11/9/2013.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B8440A2A-8299-4688-B27C-88A9604FBB76}"/>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b="1"/>
              <a:t>3) Cabe MS de decisão de juizado? Se sim, qual a competência?</a:t>
            </a:r>
          </a:p>
          <a:p>
            <a:pPr marL="0" indent="0" algn="just" eaLnBrk="1" hangingPunct="1">
              <a:buFont typeface="Arial" panose="020B0604020202020204" pitchFamily="34" charset="0"/>
              <a:buNone/>
            </a:pPr>
            <a:r>
              <a:rPr lang="pt-BR" altLang="en-US" sz="1000"/>
              <a:t> </a:t>
            </a:r>
          </a:p>
          <a:p>
            <a:pPr marL="0" indent="0" algn="just" eaLnBrk="1" hangingPunct="1">
              <a:buFont typeface="Arial" panose="020B0604020202020204" pitchFamily="34" charset="0"/>
              <a:buNone/>
            </a:pPr>
            <a:r>
              <a:rPr lang="pt-BR" altLang="en-US" sz="2500"/>
              <a:t> Questão polêmica. </a:t>
            </a:r>
          </a:p>
          <a:p>
            <a:pPr marL="0" indent="0" algn="just" eaLnBrk="1" hangingPunct="1">
              <a:buFont typeface="Arial" panose="020B0604020202020204" pitchFamily="34" charset="0"/>
              <a:buNone/>
            </a:pPr>
            <a:r>
              <a:rPr lang="pt-BR" altLang="en-US" sz="1000"/>
              <a:t> </a:t>
            </a:r>
          </a:p>
          <a:p>
            <a:pPr marL="0" indent="0" algn="just" eaLnBrk="1" hangingPunct="1">
              <a:buFont typeface="Arial" panose="020B0604020202020204" pitchFamily="34" charset="0"/>
              <a:buNone/>
            </a:pPr>
            <a:r>
              <a:rPr lang="pt-BR" altLang="en-US" sz="2500"/>
              <a:t>Utiliza-se o MS (i) para atacar decisão interlocutória (*SP vem admitindo agravo, como já visto) e (ii) para tentar fugir do JEC / colégio recursal para a Justiça Comum.</a:t>
            </a:r>
          </a:p>
          <a:p>
            <a:pPr marL="0" indent="0" algn="just" eaLnBrk="1" hangingPunct="1">
              <a:buFont typeface="Arial" panose="020B0604020202020204" pitchFamily="34" charset="0"/>
              <a:buNone/>
            </a:pPr>
            <a:r>
              <a:rPr lang="pt-BR" altLang="en-US" sz="2500"/>
              <a:t> </a:t>
            </a:r>
          </a:p>
          <a:p>
            <a:pPr marL="0" indent="0" algn="just" eaLnBrk="1" hangingPunct="1">
              <a:buFont typeface="Arial" panose="020B0604020202020204" pitchFamily="34" charset="0"/>
              <a:buNone/>
            </a:pPr>
            <a:r>
              <a:rPr lang="pt-BR" altLang="en-US" sz="2500" i="1"/>
              <a:t>MS. JUIZADOS ESPECIAIS.</a:t>
            </a:r>
            <a:endParaRPr lang="pt-BR" altLang="en-US" sz="2500"/>
          </a:p>
          <a:p>
            <a:pPr marL="0" indent="0" algn="just" eaLnBrk="1" hangingPunct="1">
              <a:buFont typeface="Arial" panose="020B0604020202020204" pitchFamily="34" charset="0"/>
              <a:buNone/>
            </a:pPr>
            <a:r>
              <a:rPr lang="pt-BR" altLang="en-US" sz="2500" i="1" u="sng"/>
              <a:t>Os Tribunais estaduais são incompetentes tanto originariamente, como em grau de recurso, para apreciar mandado de segurança impetrado contra decisões do Colégio Recursal </a:t>
            </a:r>
            <a:r>
              <a:rPr lang="pt-BR" altLang="en-US" sz="2500" i="1"/>
              <a:t>do Juizado Especial de Pequenas Causas. Precedentes citados: RMS 12.634-MG, DJ 1º/10/2001; RMS 10.357-RJ, DJ 1º/7/1999, e RMS 2.906-SP, DJ 21/6/1993.</a:t>
            </a:r>
            <a:endParaRPr lang="pt-BR" altLang="en-US" sz="2500"/>
          </a:p>
          <a:p>
            <a:pPr marL="0" indent="0" algn="just" eaLnBrk="1" hangingPunct="1">
              <a:buFont typeface="Arial" panose="020B0604020202020204" pitchFamily="34" charset="0"/>
              <a:buNone/>
            </a:pPr>
            <a:r>
              <a:rPr lang="pt-BR" altLang="en-US" sz="2500" i="1"/>
              <a:t>RMS 15.036-MT, Rel. Min. Antônio de Pádua Ribeiro, julgado em 3/2/2004.</a:t>
            </a:r>
            <a:endParaRPr lang="pt-BR" altLang="en-US" sz="25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36966E1-4BD5-49F7-8649-0477081849CD}"/>
              </a:ext>
            </a:extLst>
          </p:cNvPr>
          <p:cNvSpPr>
            <a:spLocks noGrp="1"/>
          </p:cNvSpPr>
          <p:nvPr>
            <p:ph idx="1"/>
          </p:nvPr>
        </p:nvSpPr>
        <p:spPr>
          <a:xfrm>
            <a:off x="0" y="0"/>
            <a:ext cx="9144000" cy="6858000"/>
          </a:xfrm>
        </p:spPr>
        <p:txBody>
          <a:bodyPr rtlCol="0">
            <a:noAutofit/>
          </a:bodyPr>
          <a:lstStyle/>
          <a:p>
            <a:pPr marL="0" indent="0" algn="just" eaLnBrk="1" fontAlgn="auto" hangingPunct="1">
              <a:spcAft>
                <a:spcPts val="0"/>
              </a:spcAft>
              <a:buFont typeface="Arial" panose="020B0604020202020204" pitchFamily="34" charset="0"/>
              <a:buNone/>
              <a:defRPr/>
            </a:pPr>
            <a:r>
              <a:rPr lang="pt-BR" sz="2400" i="1" dirty="0"/>
              <a:t>“</a:t>
            </a:r>
            <a:r>
              <a:rPr lang="pt-BR" sz="2300" i="1" dirty="0"/>
              <a:t>Não tem o Tribunal de Justiça, como a não tem nenhum Tribunal do Estado, </a:t>
            </a:r>
            <a:r>
              <a:rPr lang="pt-BR" sz="2300" i="1" u="sng" dirty="0"/>
              <a:t>competência recursal nem revisora, que,</a:t>
            </a:r>
            <a:r>
              <a:rPr lang="pt-BR" sz="2300" i="1" dirty="0"/>
              <a:t> </a:t>
            </a:r>
            <a:r>
              <a:rPr lang="pt-BR" sz="2300" b="1" i="1" u="sng" dirty="0"/>
              <a:t>salvo caso de usurpação de competência</a:t>
            </a:r>
            <a:r>
              <a:rPr lang="pt-BR" sz="2300" i="1" u="sng" dirty="0"/>
              <a:t>, lhe permitisse conhecer de mandado de segurança contra acórdão de Colégio Recursal</a:t>
            </a:r>
            <a:r>
              <a:rPr lang="pt-BR" sz="2300" i="1" dirty="0"/>
              <a:t>, como é a hipótese.” (TJSP, 2ª </a:t>
            </a:r>
            <a:r>
              <a:rPr lang="pt-BR" sz="2300" i="1" dirty="0" err="1"/>
              <a:t>Câm</a:t>
            </a:r>
            <a:r>
              <a:rPr lang="pt-BR" sz="2300" i="1" dirty="0"/>
              <a:t>. de Dir. Priv., MS n.º 61.855-4, Rel. Des. Cezar </a:t>
            </a:r>
            <a:r>
              <a:rPr lang="pt-BR" sz="2300" i="1" dirty="0" err="1"/>
              <a:t>Peluso</a:t>
            </a:r>
            <a:r>
              <a:rPr lang="pt-BR" sz="2300" i="1" dirty="0"/>
              <a:t>, j. 18.11.97, in JTJ 206/249).</a:t>
            </a:r>
            <a:endParaRPr lang="pt-BR" sz="2300" dirty="0"/>
          </a:p>
          <a:p>
            <a:pPr marL="0" indent="0" algn="just" eaLnBrk="1" fontAlgn="auto" hangingPunct="1">
              <a:spcAft>
                <a:spcPts val="0"/>
              </a:spcAft>
              <a:buFont typeface="Arial" panose="020B0604020202020204" pitchFamily="34" charset="0"/>
              <a:buNone/>
              <a:defRPr/>
            </a:pPr>
            <a:r>
              <a:rPr lang="it-IT" sz="2300" dirty="0"/>
              <a:t> </a:t>
            </a:r>
            <a:endParaRPr lang="pt-BR" sz="2300" dirty="0"/>
          </a:p>
          <a:p>
            <a:pPr marL="0" indent="0" algn="just" eaLnBrk="1" fontAlgn="auto" hangingPunct="1">
              <a:spcAft>
                <a:spcPts val="0"/>
              </a:spcAft>
              <a:buFont typeface="Arial" panose="020B0604020202020204" pitchFamily="34" charset="0"/>
              <a:buNone/>
              <a:defRPr/>
            </a:pPr>
            <a:r>
              <a:rPr lang="pt-BR" sz="2300" i="1" cap="all" dirty="0"/>
              <a:t>Processo civil. Recurso em Mandado de Segurança. </a:t>
            </a:r>
            <a:r>
              <a:rPr lang="pt-BR" sz="2300" i="1" cap="all" dirty="0" err="1"/>
              <a:t>Mandamus</a:t>
            </a:r>
            <a:r>
              <a:rPr lang="pt-BR" sz="2300" i="1" cap="all" dirty="0"/>
              <a:t> impetrado, perante Tribunal de Justiça, visando promover controle de competência de decisão proferida por Juizado Especial Cível. Possibilidade. Ausência de confronto com a jurisprudência consolidada do STJ, que veda apenas a impetração de mandado de segurança para o controle do mérito das decisões proferidas pelos Juizados Especiais.</a:t>
            </a:r>
            <a:endParaRPr lang="pt-BR" sz="2300" dirty="0"/>
          </a:p>
          <a:p>
            <a:pPr marL="0" indent="0" algn="just" eaLnBrk="1" fontAlgn="auto" hangingPunct="1">
              <a:spcAft>
                <a:spcPts val="0"/>
              </a:spcAft>
              <a:buFont typeface="Arial" panose="020B0604020202020204" pitchFamily="34" charset="0"/>
              <a:buNone/>
              <a:defRPr/>
            </a:pPr>
            <a:r>
              <a:rPr lang="pt-BR" sz="2300" i="1" dirty="0"/>
              <a:t>- Não se admite, consoante remansosa jurisprudência do STJ, o controle, pela justiça comum, sobre o mérito das decisões proferidas pelos juizados especiais. Exceção é feita apenas em relação ao controle de constitucionalidade dessas decisões, passível de ser promovido mediante a interposição de recurso extraordinário.</a:t>
            </a:r>
            <a:endParaRPr lang="pt-BR" sz="2300" dirty="0"/>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2014800-6BF4-4271-B750-383091F7C066}"/>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i="1"/>
              <a:t>- A autonomia dos juizados especiais, todavia, não pode prevalecer para a decisão acerca de sua própria competência para conhecer das causas que lhe são submetidas. É necessário estabelecer um mecanismo de controle da competência dos Juizados, sob pena de lhes conferir um poder desproporcional: o de decidir, em caráter definitivo, inclusive as causas para as quais são absolutamente incompetentes, nos termos da lei civil.</a:t>
            </a:r>
            <a:endParaRPr lang="pt-BR" altLang="en-US" sz="2400"/>
          </a:p>
          <a:p>
            <a:pPr marL="0" indent="0" algn="just" eaLnBrk="1" hangingPunct="1">
              <a:buFont typeface="Arial" panose="020B0604020202020204" pitchFamily="34" charset="0"/>
              <a:buNone/>
            </a:pPr>
            <a:r>
              <a:rPr lang="pt-BR" altLang="en-US" sz="2400" i="1" u="sng"/>
              <a:t>- Não está previsto, de maneira expressa, na Lei nº 9.099/95, um mecanismo de controle da competência das decisões proferidas pelos Juizados Especiais. É, portanto, necessário estabelecer esse mecanismo por construção jurisprudencial.</a:t>
            </a:r>
            <a:endParaRPr lang="pt-BR" altLang="en-US" sz="2400"/>
          </a:p>
          <a:p>
            <a:pPr marL="0" indent="0" algn="just" eaLnBrk="1" hangingPunct="1">
              <a:buFont typeface="Arial" panose="020B0604020202020204" pitchFamily="34" charset="0"/>
              <a:buNone/>
            </a:pPr>
            <a:r>
              <a:rPr lang="pt-BR" altLang="en-US" sz="2400" b="1" i="1"/>
              <a:t>- </a:t>
            </a:r>
            <a:r>
              <a:rPr lang="pt-BR" altLang="en-US" sz="2400" b="1" i="1" u="sng"/>
              <a:t>Embora haja outras formas de promover referido controle, a forma mais adequada é a do mandado de segurança, por dois motivos: em primeiro lugar, porque haveria dificuldade de utilização, em alguns casos, da Reclamação ou da Querela Nullitatis; em segundo lugar, porque o mandado de segurança tem historicamente sido utilizado nas hipóteses em que não existe, no ordenamento jurídico, outra forma de reparar lesão ou prevenir ameaça de lesão a direito.</a:t>
            </a:r>
            <a:endParaRPr lang="pt-BR" altLang="en-US" sz="24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EE51BD7-C340-4DD0-82D2-2EF5D040628F}"/>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i="1"/>
              <a:t>- O entendimento de que é cabível a impetração de mandado de segurança nas hipóteses de controle sobre a competência dos juizados especiais não altera o entendimento anterior deste Tribunal, que veda a utilização do writ para o controle do mérito das decisões desses juizados.</a:t>
            </a:r>
            <a:endParaRPr lang="pt-BR" altLang="en-US" sz="2400"/>
          </a:p>
          <a:p>
            <a:pPr marL="0" indent="0" algn="just" eaLnBrk="1" hangingPunct="1">
              <a:buFont typeface="Arial" panose="020B0604020202020204" pitchFamily="34" charset="0"/>
              <a:buNone/>
            </a:pPr>
            <a:r>
              <a:rPr lang="pt-BR" altLang="en-US" sz="2400" i="1"/>
              <a:t>Recurso conhecido e provido.</a:t>
            </a:r>
            <a:endParaRPr lang="pt-BR" altLang="en-US" sz="2400"/>
          </a:p>
          <a:p>
            <a:pPr marL="0" indent="0" algn="just" eaLnBrk="1" hangingPunct="1">
              <a:buFont typeface="Arial" panose="020B0604020202020204" pitchFamily="34" charset="0"/>
              <a:buNone/>
            </a:pPr>
            <a:r>
              <a:rPr lang="pt-BR" altLang="en-US" sz="2400" i="1"/>
              <a:t>(RMS 17524/BA, Rel. MIN.  NANCY ANDRIGHI, CORTE ESPECIAL, julgado em 02.08.2006, DJ 11.09.2006 p. 211)</a:t>
            </a:r>
            <a:endParaRPr lang="pt-BR" altLang="en-US" sz="24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19E7EB5-5A7D-43A2-9A6B-65EE064B9BE3}"/>
              </a:ext>
            </a:extLst>
          </p:cNvPr>
          <p:cNvSpPr>
            <a:spLocks noGrp="1"/>
          </p:cNvSpPr>
          <p:nvPr>
            <p:ph idx="1"/>
          </p:nvPr>
        </p:nvSpPr>
        <p:spPr>
          <a:xfrm>
            <a:off x="179388" y="0"/>
            <a:ext cx="8785225" cy="6669088"/>
          </a:xfrm>
        </p:spPr>
        <p:txBody>
          <a:bodyPr/>
          <a:lstStyle/>
          <a:p>
            <a:pPr marL="0" indent="0" algn="just" eaLnBrk="1" hangingPunct="1">
              <a:buFont typeface="Arial" panose="020B0604020202020204" pitchFamily="34" charset="0"/>
              <a:buNone/>
            </a:pPr>
            <a:endParaRPr lang="pt-BR" altLang="en-US" sz="2500" dirty="0"/>
          </a:p>
          <a:p>
            <a:pPr marL="0" indent="0" algn="just" eaLnBrk="1" hangingPunct="1">
              <a:buFont typeface="Arial" panose="020B0604020202020204" pitchFamily="34" charset="0"/>
              <a:buNone/>
            </a:pPr>
            <a:r>
              <a:rPr lang="pt-BR" altLang="en-US" sz="2500" dirty="0"/>
              <a:t>(a) </a:t>
            </a:r>
            <a:r>
              <a:rPr lang="pt-BR" altLang="en-US" sz="2500" u="sng" dirty="0"/>
              <a:t>procedimento comum</a:t>
            </a:r>
            <a:r>
              <a:rPr lang="pt-BR" altLang="en-US" sz="2500" dirty="0"/>
              <a:t>: é a base; o procedimento mais regulado pelo CPC, a norma geral que se aplica de forma subsidiária aos demais (tanto no processo de conhecimento, para os procedimentos especiais, quanto no processo de execução).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03F624B-EFDA-4C88-8C63-606E02A48A5E}"/>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i="1"/>
              <a:t>MS. JUIZADO ESPECIAL. TRÂNSITO EM JULGADO. </a:t>
            </a:r>
            <a:endParaRPr lang="pt-BR" altLang="en-US" sz="2400"/>
          </a:p>
          <a:p>
            <a:pPr marL="0" indent="0" algn="just" eaLnBrk="1" hangingPunct="1">
              <a:buFont typeface="Arial" panose="020B0604020202020204" pitchFamily="34" charset="0"/>
              <a:buNone/>
            </a:pPr>
            <a:r>
              <a:rPr lang="pt-BR" altLang="en-US" sz="2400" i="1"/>
              <a:t>O requerente pretende a </a:t>
            </a:r>
            <a:r>
              <a:rPr lang="pt-BR" altLang="en-US" sz="2400" b="1" i="1" u="sng"/>
              <a:t>antecipação de tutela em recurso ordinário em mandado de segurança</a:t>
            </a:r>
            <a:r>
              <a:rPr lang="pt-BR" altLang="en-US" sz="2400" i="1" u="sng"/>
              <a:t> impetrado no TJ, objetivando suspender a execução da sentença no Juizado Especial.</a:t>
            </a:r>
            <a:r>
              <a:rPr lang="pt-BR" altLang="en-US" sz="2400" i="1"/>
              <a:t> Porém, a Turma </a:t>
            </a:r>
            <a:r>
              <a:rPr lang="pt-BR" altLang="en-US" sz="2400" i="1" u="sng"/>
              <a:t>indeferiu a liminar e julgou extinto o processo</a:t>
            </a:r>
            <a:r>
              <a:rPr lang="pt-BR" altLang="en-US" sz="2400" i="1"/>
              <a:t> ao entendimento de que, tendo em vista que </a:t>
            </a:r>
            <a:r>
              <a:rPr lang="pt-BR" altLang="en-US" sz="2400" i="1" u="sng"/>
              <a:t>a ação principal discute acidente de veículo de via terrestre, hipótese prevista no art. 275, II, d, do CPC e, por conseguinte, abrangida pelo art. 3º, II, da Lei n. 9.099/1995, </a:t>
            </a:r>
            <a:r>
              <a:rPr lang="pt-BR" altLang="en-US" sz="2400" b="1" i="1" u="sng"/>
              <a:t>não há impedimento para que o Juizado Especial Cível condene o requerente ao pagamento de indenização em montante superior a 40 salários mínimos</a:t>
            </a:r>
            <a:r>
              <a:rPr lang="pt-BR" altLang="en-US" sz="2400" i="1"/>
              <a:t>. E, ainda que o TJ devesse ter conhecido do mandado de segurança com vistas a analisar a competência do Juizado Especial, no mérito, o writ deve ser denegado, o que impede a concessão da liminar pleiteada</a:t>
            </a:r>
            <a:r>
              <a:rPr lang="pt-BR" altLang="en-US" sz="2400" i="1" u="sng"/>
              <a:t>. A competência do Juizado Especial, por si só, é suficiente para afastar a pretensão do requerente</a:t>
            </a:r>
            <a:r>
              <a:rPr lang="pt-BR" altLang="en-US" sz="2400" i="1"/>
              <a:t>. Todavia, dada a relevância da matéria, a Min. Relatora teceu considerações acerca do fundamento subsidiário apresentado pelo TJ para não conhecer do mandado de segurança. </a:t>
            </a: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852D650-40C3-4742-AE1E-9405BA26E86B}"/>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300" i="1"/>
              <a:t>Afirmou aquele Tribunal que, tendo a decisão reputada nula transitado em julgado, o conhecimento do mandado de segurança implicaria equipará-lo a uma ação rescisória, incabível no âmbito dos Juizados Especiais. Para a Min. Relatora, o raciocínio deve ser contrário àquele desenvolvido pelo TJ. </a:t>
            </a:r>
            <a:r>
              <a:rPr lang="pt-BR" altLang="en-US" sz="2300" i="1" u="sng"/>
              <a:t>Nosso sistema processual civil admite, como regra, o ajuizamento de ação rescisória contra sentença de mérito proferida por juiz ou tribunal absolutamente incompetente, nos termos do art. 485, II, do CPC</a:t>
            </a:r>
            <a:r>
              <a:rPr lang="pt-BR" altLang="en-US" sz="2300" i="1"/>
              <a:t>. </a:t>
            </a:r>
            <a:r>
              <a:rPr lang="pt-BR" altLang="en-US" sz="2300" b="1" i="1" u="sng"/>
              <a:t>O art. 59 da Lei n. 9.099/1995</a:t>
            </a:r>
            <a:r>
              <a:rPr lang="pt-BR" altLang="en-US" sz="2300" i="1" u="sng"/>
              <a:t>, contudo</a:t>
            </a:r>
            <a:r>
              <a:rPr lang="pt-BR" altLang="en-US" sz="2300" b="1" i="1" u="sng"/>
              <a:t>, veda a propositura de ação rescisória contra decisões prolatadas no âmbito dos Juizados Especiais</a:t>
            </a:r>
            <a:r>
              <a:rPr lang="pt-BR" altLang="en-US" sz="2300" i="1"/>
              <a:t>. Por outro lado, </a:t>
            </a:r>
            <a:r>
              <a:rPr lang="pt-BR" altLang="en-US" sz="2300" i="1" u="sng"/>
              <a:t>está pacificado neste STJ o entendimento de que </a:t>
            </a:r>
            <a:r>
              <a:rPr lang="pt-BR" altLang="en-US" sz="2300" b="1" i="1" u="sng"/>
              <a:t>incumbe aos Tribunais de Justiça exercer o controle da competência dos Juizados Especiais</a:t>
            </a:r>
            <a:r>
              <a:rPr lang="pt-BR" altLang="en-US" sz="2300" i="1"/>
              <a:t>. Diante disso, a interpretação que melhor compatibiliza a vedação do art. 59 da Lei n. 9.099/1995 com o entendimento supra é a de que </a:t>
            </a:r>
            <a:r>
              <a:rPr lang="pt-BR" altLang="en-US" sz="2300" i="1" u="sng"/>
              <a:t>se deve admitir a impetração de </a:t>
            </a:r>
            <a:r>
              <a:rPr lang="pt-BR" altLang="en-US" sz="2300" b="1" i="1" u="sng"/>
              <a:t>mandado de segurança frente aos Tribunais de Justiça para controle da competência dos Juizados Especiais</a:t>
            </a:r>
            <a:r>
              <a:rPr lang="pt-BR" altLang="en-US" sz="2300" i="1"/>
              <a:t>, ainda que a decisão a ser anulada já tenha transitado em julgado, sob pena de inviabilizar-se, ou ao menos limitar, tal controle, que, nos processos não submetidos ao Juizado Especial, faz-se possível por intermédio da ação rescisória.</a:t>
            </a:r>
            <a:endParaRPr lang="pt-BR" altLang="en-US" sz="23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20FD555-E292-466E-818A-B214B4AC8E35}"/>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500" i="1"/>
              <a:t>Ademais, a Lei n. 9.099/1995 não obsta a utilização da ação declaratória de inexistência de ato jurisdicional como meio de reconhecer a ausência de pressupostos de existência da relação processual – no particular, a competência do juízo – de sorte que a admissão do mandado de segurança não implica, necessariamente, sua equiparação à ação rescisória, podendo o writ ser igualado ao ajuizamento da querella nullitatis. Portanto, pelo menos em tese, com base no juízo perfunctório próprio da sede cautelar, o TJ deveria ter conhecido do mandado de segurança. Tal circunstância, porém, não se mostra suficiente à concessão da liminar, tendo em vista que, no que concerne ao próprio mérito do writ, os argumentos do requerente não são plausíveis de modo a caracterizar a presença do fumus boni iuris. MC 15.465-SC, Rel. Min. Nancy Andrighi, julgado em 28/4/2009.</a:t>
            </a:r>
            <a:endParaRPr lang="pt-BR" altLang="en-US" sz="25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B115718B-CF60-42F0-B5B0-DEF7E4494D9A}"/>
              </a:ext>
            </a:extLst>
          </p:cNvPr>
          <p:cNvSpPr>
            <a:spLocks noGrp="1"/>
          </p:cNvSpPr>
          <p:nvPr>
            <p:ph idx="1"/>
          </p:nvPr>
        </p:nvSpPr>
        <p:spPr>
          <a:xfrm>
            <a:off x="0" y="0"/>
            <a:ext cx="9144000" cy="6858000"/>
          </a:xfrm>
        </p:spPr>
        <p:txBody>
          <a:bodyPr rtlCol="0">
            <a:noAutofit/>
          </a:bodyPr>
          <a:lstStyle/>
          <a:p>
            <a:pPr algn="just" eaLnBrk="1" fontAlgn="auto" hangingPunct="1">
              <a:spcAft>
                <a:spcPts val="0"/>
              </a:spcAft>
              <a:buFont typeface="Arial" panose="020B0604020202020204" pitchFamily="34" charset="0"/>
              <a:buNone/>
              <a:defRPr/>
            </a:pPr>
            <a:r>
              <a:rPr lang="pt-BR" sz="2400" i="1" dirty="0"/>
              <a:t>RMS. JUIZADO ESPECIAL CÍVEL. COMPETÊNCIA. </a:t>
            </a:r>
            <a:endParaRPr lang="pt-BR" sz="2400" dirty="0"/>
          </a:p>
          <a:p>
            <a:pPr marL="0" indent="0" algn="just" eaLnBrk="1" fontAlgn="auto" hangingPunct="1">
              <a:spcAft>
                <a:spcPts val="0"/>
              </a:spcAft>
              <a:buFont typeface="Arial" panose="020B0604020202020204" pitchFamily="34" charset="0"/>
              <a:buNone/>
              <a:defRPr/>
            </a:pPr>
            <a:r>
              <a:rPr lang="pt-BR" sz="2400" i="1" u="sng" dirty="0"/>
              <a:t>A Turma entendeu, inicialmente, </a:t>
            </a:r>
            <a:r>
              <a:rPr lang="pt-BR" sz="2400" b="1" i="1" u="sng" dirty="0"/>
              <a:t>caber aos Tribunais de Justiça, via mandado de segurança, o controle da competência dos juizados especiais cíveis</a:t>
            </a:r>
            <a:r>
              <a:rPr lang="pt-BR" sz="2400" i="1" u="sng" dirty="0"/>
              <a:t>, ainda que já tenha ocorrido o trânsito em julgado da decisão que se pretende anular</a:t>
            </a:r>
            <a:r>
              <a:rPr lang="pt-BR" sz="2400" i="1" dirty="0"/>
              <a:t>. Asseverou, ademais, que a fixação da competência dos juizados é pautada por somente dois critérios objetivos, quais sejam, valor e matéria, não havendo qualquer menção na Lei n. 9.099/1995 de que a necessidade de realização de prova técnica, por si só, afastaria a menor complexidade da causa. Por fim, sustentou que esses critérios não são cumulativos, razão </a:t>
            </a:r>
            <a:r>
              <a:rPr lang="pt-BR" sz="2400" i="1" u="sng" dirty="0"/>
              <a:t>pela qual a condenação nas ações em que a competência deu-se em razão da matéria, nos termos dos incisos II e III do art. 3º do mencionado diploma legal, </a:t>
            </a:r>
            <a:r>
              <a:rPr lang="pt-BR" sz="2400" b="1" i="1" u="sng" dirty="0"/>
              <a:t>pode extrapolar o valor de 40 salários mínimos</a:t>
            </a:r>
            <a:r>
              <a:rPr lang="pt-BR" sz="2400" i="1" dirty="0"/>
              <a:t>. Com essas considerações, o recurso ordinário em mandado de segurança foi parcialmente conhecido e, nessa extensão, desprovido. Precedentes citados: RMS 17.524-BA, DJ 11/9/2006; CC 39.950-BA, </a:t>
            </a:r>
            <a:r>
              <a:rPr lang="pt-BR" sz="2400" i="1" dirty="0" err="1"/>
              <a:t>DJe</a:t>
            </a:r>
            <a:r>
              <a:rPr lang="pt-BR" sz="2400" i="1" dirty="0"/>
              <a:t> 6/3/2008; CC 83.130-ES, DJ 4/10/2007, e MC 15.465-SC, </a:t>
            </a:r>
            <a:r>
              <a:rPr lang="pt-BR" sz="2400" i="1" dirty="0" err="1"/>
              <a:t>DJe</a:t>
            </a:r>
            <a:r>
              <a:rPr lang="pt-BR" sz="2400" i="1" dirty="0"/>
              <a:t> 3/9/2009. </a:t>
            </a:r>
            <a:r>
              <a:rPr lang="pt-BR" sz="2400" i="1" dirty="0">
                <a:hlinkClick r:id="rId2"/>
              </a:rPr>
              <a:t>RMS 30.170-SC</a:t>
            </a:r>
            <a:r>
              <a:rPr lang="pt-BR" sz="2400" i="1" dirty="0"/>
              <a:t>, Rel. Min. Nancy </a:t>
            </a:r>
            <a:r>
              <a:rPr lang="pt-BR" sz="2400" i="1" dirty="0" err="1"/>
              <a:t>Andrighi</a:t>
            </a:r>
            <a:r>
              <a:rPr lang="pt-BR" sz="2400" i="1" dirty="0"/>
              <a:t>, julgado em 5/10/2010. </a:t>
            </a:r>
            <a:endParaRPr lang="pt-BR" sz="2400" dirty="0"/>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48F8EE6-52F8-4404-99F5-ADA0CEA595DE}"/>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a:t>AGRAVO REGIMENTAL. PROCESSUAL CIVIL. </a:t>
            </a:r>
            <a:r>
              <a:rPr lang="pt-BR" altLang="en-US" sz="2400" u="sng"/>
              <a:t>MANDADO DE SEGURANÇA CONTRA ATO DE TURMA RECURSAL DE JUIZADO ESPECIAL. </a:t>
            </a:r>
            <a:r>
              <a:rPr lang="pt-BR" altLang="en-US" sz="2400" b="1" u="sng"/>
              <a:t>CONTROLE DE COMPETÊNCIA</a:t>
            </a:r>
            <a:r>
              <a:rPr lang="pt-BR" altLang="en-US" sz="2400" u="sng"/>
              <a:t>. DECISÃO TRANSITADA EM JULGADO. </a:t>
            </a:r>
            <a:r>
              <a:rPr lang="pt-BR" altLang="en-US" sz="2400" b="1" u="sng"/>
              <a:t>CABIMENTO</a:t>
            </a:r>
            <a:r>
              <a:rPr lang="pt-BR" altLang="en-US" sz="2400"/>
              <a:t>.</a:t>
            </a:r>
          </a:p>
          <a:p>
            <a:pPr marL="0" indent="0" algn="just" eaLnBrk="1" hangingPunct="1">
              <a:buFont typeface="Arial" panose="020B0604020202020204" pitchFamily="34" charset="0"/>
              <a:buNone/>
            </a:pPr>
            <a:r>
              <a:rPr lang="pt-BR" altLang="en-US" sz="2400"/>
              <a:t>1. Admite-se a impetração de mandado de segurança frente aos Tribunais de Justiça dos Estados para controle da competência dos Juizados Especiais, ainda que a decisão objeto do writ já tenha transitado em julgado (RMS 30.170, SC, Rel. Min. NANCY ANDRIGHI, DJe 13.10.2010).</a:t>
            </a:r>
          </a:p>
          <a:p>
            <a:pPr marL="0" indent="0" algn="just" eaLnBrk="1" hangingPunct="1">
              <a:buFont typeface="Arial" panose="020B0604020202020204" pitchFamily="34" charset="0"/>
              <a:buNone/>
            </a:pPr>
            <a:r>
              <a:rPr lang="pt-BR" altLang="en-US" sz="2400"/>
              <a:t>2. Agravo regimental a que se nega provimento.</a:t>
            </a:r>
          </a:p>
          <a:p>
            <a:pPr marL="0" indent="0" algn="just" eaLnBrk="1" hangingPunct="1">
              <a:buFont typeface="Arial" panose="020B0604020202020204" pitchFamily="34" charset="0"/>
              <a:buNone/>
            </a:pPr>
            <a:r>
              <a:rPr lang="pt-BR" altLang="en-US" sz="2400"/>
              <a:t>(AgRg no AgRg no RMS 32.632/ES, Rel. Ministro VASCO DELLA GIUSTINA (DESEMBARGADOR CONVOCADO DO TJ/RS), TERCEIRA TURMA, julgado em 17/02/2011, DJe 24/02/2011)</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42A2BD2-1B1F-4383-A6A1-921A7431BEC6}"/>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b="1"/>
              <a:t>EXECUÇÃO. MULTA COMINATÓRIA. JUIZADOS ESPECIAIS. </a:t>
            </a:r>
            <a:endParaRPr lang="pt-BR" altLang="en-US" sz="2500"/>
          </a:p>
          <a:p>
            <a:pPr marL="0" indent="0" algn="just" eaLnBrk="1" hangingPunct="1">
              <a:buFont typeface="Arial" panose="020B0604020202020204" pitchFamily="34" charset="0"/>
              <a:buNone/>
            </a:pPr>
            <a:r>
              <a:rPr lang="pt-BR" altLang="en-US" sz="2500"/>
              <a:t>Na origem, a sociedade anônima do ramo de seguros de saúde (a seguradora recorrente) impetrou mandado de segurança (MS) contra o não provimento de recurso inominado proferido por turma recursal cível e criminal dos juizados especiais. Sustentou a seguradora não haver recurso cabível contra o ato judicial coator e, entre outros argumentos, afirmou que, após ter sido condenada no juizado especial estadual ao pagamento de danos materiais e morais, em ação indenizatória movida pela litisconsorte passiva necessária (segurada), a execução do valor da multa cominatória imposta, em fase de cumprimento de sentença, ultrapassou o valor de alçada fixado em 40 salários mínimos pela Lei n. 9.099/1995, o que tornou incompetente o juizado para processar a execução..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BA405B0-916D-43AF-BB03-B78071124D1E}"/>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600"/>
              <a:t>Agora, no recurso em mandado de segurança (RMS), a seguradora insiste nas mesmas alegações. Para a Min. Relatora, antes de definir se a multa cominatória no juizado especial pode exceder o valor de alçada exigido em lei, deve-se primeiro observar que, nesses casos, a Corte Especial já estabeleceu que o exame do MS no TJ está restrito à definição da competência do juizado especial em contraposição à definição da competência da Justiça comum, não cabendo ao TJ enfrentar as questões de mérito decididas no juizado especial. Anotou ainda que, em relação à questão da competência dos juizados especiais, quando o valor de alçada for superado pelo da execução ou cumprimento de sentença, há precedentes da Terceira e Quarta Turma deste Superior Tribunal nos quais se estabeleceu ser competente o próprio juizado especial cível para a execução de suas sentenças independentemente do valor acrescido à condenação.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4434B1DB-EAA9-4669-B5A1-424B2A131928}"/>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400"/>
              <a:t>Dessa forma, para a Min. Relatora, apesar de o valor da alçada ser de 40 salários mínimos calculados na data da propositura da ação e, quando da execução, o título ostentar valor superior em razão dos encargos inerentes à condenação (como juros, correção monetária e ônus da sucumbência), tal circunstância não altera a competência dos juizados especiais para a execução da obrigação reconhecida pelo título, pois não poderia o autor perder o direito aos encargos decorrentes da demora na solução da causa, no entanto o tratamento deve ser diferenciado na multa cominatória. Expõe que a multa cominatória, por se tratar de obrigação de fazer cujo cumprimento é imposto como pena de multa diária, incide após a intimação pessoal do devedor para seu adimplemento e o excesso desse </a:t>
            </a:r>
            <a:r>
              <a:rPr lang="pt-BR" altLang="en-US" sz="2400" i="1"/>
              <a:t>quantum</a:t>
            </a:r>
            <a:r>
              <a:rPr lang="pt-BR" altLang="en-US" sz="2400"/>
              <a:t> em relação à alçada fixada pela mencionada lei só pode ser verificado na fase de execução, não existindo possibilidade de controle da competência do juizado especial na fase de conhecimento. Por esse motivo, a Min. Relatora afastou a preclusão alegada pelo acórdão recorrido como obstáculo para a concessão da segurança.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7C84520-CE8A-4FE8-8010-4F6568F36EC1}"/>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400"/>
              <a:t>Também explica que afastou a incompetência do juizado especial, visto que, no caso, não há dúvidas de que a execução deve prosseguir naquele juízo especial, pois o valor da causa e a condenação por danos materiais e morais imposta pela sentença situaram-se em patamar inferior à alçada exigida na lei. Assim, a seu ver, uma interpretação sistemática dos dispositivos da Lei n. 9.099/1995 conduz à limitação da competência do juizado especial para cominar e executar as multas coercitivas (art. 52,V) em valores consentâneos com a alçada respectiva, o que deve ser aplicado por analogia à multa cominatória. Asseverou que, se a obrigação é tida pelo autor, no momento da opção pela via do juizado especial, como de "baixa complexidade", a demora em seu cumprimento não deve resultar em valor devido a título de multa superior ao valor da alçada. Anotou, ainda, que, para a jurisprudência do STJ, o valor da multa diária cominatória não faz coisa julgada material; pode, portanto, ser revisto a qualquer momento, no caso de se revelar insuficiente ou excessivo, conforme dispõe o art. 461, § 6º, do CPC.</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D6BC6AB-CDC6-4281-9F87-437FBA6A2920}"/>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400"/>
              <a:t>Logo, para a Min. Relatora, o valor executado a título de multa excedente à alçada deve ser suprimido, sem que esse fato constitua ofensa à coisa julgada. Concluiu que os atos executórios devem visar ao pagamento da obrigação principal (o qual é limitado pelos arts. 3º, I, e 39 da citada lei em 40 salários mínimos na data da propositura da ação), acrescidos dos seus acessórios posteriores ao ajuizamento (juros, correção e eventualmente ônus da sucumbência) e mais a multa cominatória que deve ser paga até o limite de outros 40 salários, na época da execução, sendo decotado o excesso (mesmo após o trânsito em julgado). Observou, por fim, que, se a multa até esse limite não for suficiente para constranger o devedor a cumprir a sentença, sobra ao credor, que livremente optou pelo via do juizado, valer-se de outros meios (</a:t>
            </a:r>
            <a:r>
              <a:rPr lang="pt-BR" altLang="en-US" sz="2400" i="1"/>
              <a:t>notitia criminis</a:t>
            </a:r>
            <a:r>
              <a:rPr lang="pt-BR" altLang="en-US" sz="2400"/>
              <a:t> por desobediência à ordem judicial ou ajuizamento de nova ação perante a Justiça comum) ou poderia até ensejar outra indenização. Com esse entendimento, a Turma deu provimento ao recurso. Precedentes citados: RMS 17.524-BA, DJ 11/9/2006; RMS 27.935-SP, DJe 16/6/2010, REsp 691.785-RJ, DJe 20/10/2010, e AgRg no RMS 32.032-BA, DJe 23/9/2010</a:t>
            </a:r>
            <a:r>
              <a:rPr lang="pt-BR" altLang="en-US" sz="2400" b="1"/>
              <a:t>. </a:t>
            </a:r>
            <a:r>
              <a:rPr lang="pt-BR" altLang="en-US" sz="2400" b="1">
                <a:hlinkClick r:id="rId2" tooltip="blocked::http://www.stj.gov.br/webstj/processo/justica/jurisprudencia.asp?tipo=num_pro&amp;valor=RMS 33155"/>
              </a:rPr>
              <a:t>RMS 33.155-MA</a:t>
            </a:r>
            <a:r>
              <a:rPr lang="pt-BR" altLang="en-US" sz="2400" b="1"/>
              <a:t>, Rel. Min. Maria Isabel Gallotti, julgado em 28/6/2011.</a:t>
            </a: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6BD3137-5E93-4994-BA8D-65128CFF4D4A}"/>
              </a:ext>
            </a:extLst>
          </p:cNvPr>
          <p:cNvSpPr>
            <a:spLocks noGrp="1"/>
          </p:cNvSpPr>
          <p:nvPr>
            <p:ph idx="1"/>
          </p:nvPr>
        </p:nvSpPr>
        <p:spPr>
          <a:xfrm>
            <a:off x="179388" y="188913"/>
            <a:ext cx="8785225" cy="6480175"/>
          </a:xfrm>
        </p:spPr>
        <p:txBody>
          <a:bodyPr/>
          <a:lstStyle/>
          <a:p>
            <a:pPr marL="0" indent="0" algn="just" eaLnBrk="1" hangingPunct="1">
              <a:buFont typeface="Arial" panose="020B0604020202020204" pitchFamily="34" charset="0"/>
              <a:buNone/>
            </a:pPr>
            <a:r>
              <a:rPr lang="pt-BR" altLang="en-US" sz="2500" dirty="0"/>
              <a:t>(b) </a:t>
            </a:r>
            <a:r>
              <a:rPr lang="pt-BR" altLang="en-US" sz="2500" u="sng" dirty="0"/>
              <a:t>procedimentos especiais</a:t>
            </a:r>
            <a:r>
              <a:rPr lang="pt-BR" altLang="en-US" sz="2500" dirty="0"/>
              <a:t>: utiliza-se algum procedimento especial diante da incapacidade de solução de determinados problemas pelo procedimento comum. Há, portanto, a finalidade de adequar o procedimento ao direito material debatido (processo é instrumento; busca facilitar a realização do direito material). As diferenças, em relação ao procedimento paradigma (comum), são previstas em lei.</a:t>
            </a:r>
          </a:p>
          <a:p>
            <a:pPr marL="0" indent="0" algn="just" eaLnBrk="1" hangingPunct="1"/>
            <a:endParaRPr lang="pt-BR" altLang="en-US" sz="2500" dirty="0"/>
          </a:p>
          <a:p>
            <a:pPr marL="0" indent="0" algn="just" eaLnBrk="1" hangingPunct="1">
              <a:buFont typeface="Arial" panose="020B0604020202020204" pitchFamily="34" charset="0"/>
              <a:buNone/>
            </a:pPr>
            <a:r>
              <a:rPr lang="pt-BR" altLang="en-US" sz="2500" dirty="0"/>
              <a:t>O procedimento dos juizados não é comum. Assim, </a:t>
            </a:r>
            <a:r>
              <a:rPr lang="pt-BR" altLang="en-US" sz="2500" u="sng" dirty="0"/>
              <a:t>por exclusão, somente pode ser especial</a:t>
            </a:r>
            <a:r>
              <a:rPr lang="pt-BR" altLang="en-US" sz="2500" dirty="0"/>
              <a:t> (cf. CPC, art. 318).</a:t>
            </a:r>
          </a:p>
          <a:p>
            <a:pPr marL="0" indent="0" algn="just" eaLnBrk="1" hangingPunct="1">
              <a:buFont typeface="Arial" panose="020B0604020202020204" pitchFamily="34" charset="0"/>
              <a:buNone/>
            </a:pPr>
            <a:r>
              <a:rPr lang="pt-BR" altLang="en-US" sz="2500" dirty="0"/>
              <a:t> </a:t>
            </a:r>
          </a:p>
          <a:p>
            <a:pPr marL="0" indent="0" algn="just" eaLnBrk="1" hangingPunct="1">
              <a:buFont typeface="Arial" panose="020B0604020202020204" pitchFamily="34" charset="0"/>
              <a:buNone/>
            </a:pPr>
            <a:r>
              <a:rPr lang="pt-BR" altLang="en-US" sz="2500" dirty="0"/>
              <a:t>Contudo, parte da doutrina afirma que o procedimento dos juizados é o </a:t>
            </a:r>
            <a:r>
              <a:rPr lang="pt-BR" altLang="en-US" sz="2500" u="sng" dirty="0"/>
              <a:t>sumaríssimo</a:t>
            </a:r>
            <a:r>
              <a:rPr lang="pt-BR" altLang="en-US" sz="2500" dirty="0"/>
              <a:t> (o CPC não conhece tal classificação). Da mesma forma, na prática verifica-se a menção, nos juizados, ao “procedimento comum dos juizados”.</a:t>
            </a:r>
            <a:endParaRPr lang="pt-BR" altLang="en-US" sz="23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A35A5759-7C87-4326-B974-38C829DE8AE0}"/>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a:t>PROCESSO CIVIL. MANDADO DE SEGURANÇA. JUIZADO ESPECIAL. COMPETÊNCIA. CUMPRIMENTO DE SENTENÇA. MULTA COMINATÓRIA. ALÇADA. LEI 9.099/1995. RECURSO PROVIDO.</a:t>
            </a:r>
          </a:p>
          <a:p>
            <a:pPr marL="0" indent="0" algn="just" eaLnBrk="1" hangingPunct="1">
              <a:buFont typeface="Arial" panose="020B0604020202020204" pitchFamily="34" charset="0"/>
              <a:buNone/>
            </a:pPr>
            <a:r>
              <a:rPr lang="pt-BR" altLang="en-US" sz="2400"/>
              <a:t>1. A jurisprudência do STJ admite a impetração de mandado de segurança para que o Tribunal de Justiça exerça o controle da competência dos Juizados Especiais Cíveis e Criminais, vedada a análise do mérito do processo subjacente.</a:t>
            </a:r>
          </a:p>
          <a:p>
            <a:pPr marL="0" indent="0" algn="just" eaLnBrk="1" hangingPunct="1">
              <a:buFont typeface="Arial" panose="020B0604020202020204" pitchFamily="34" charset="0"/>
              <a:buNone/>
            </a:pPr>
            <a:r>
              <a:rPr lang="pt-BR" altLang="en-US" sz="2400"/>
              <a:t>2. Dispõe o art. 3º, § 1º, inciso I, da Lei 9.099/95, que compete ao Juizado Especial promover a "execução dos seus julgados", não fazendo o referido dispositivo legal restrição ao valor máximo do título, o que não seria mesmo necessário, uma vez que o art. 39 da mesma lei estabelece ser "ineficaz a sentença condenatória na parte em que exceder a alçada estabelecida nesta lei".</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AF562EA0-BAA4-47D1-A02E-C14C5F5433D1}"/>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a:t>3. O valor da alçada é de quarenta salários mínimos calculados na data da propositura da ação. Se, quando da execução, o título ostentar valor superior, em decorrência de encargos posteriores ao ajuizamento (correção monetária, juros e ônus da sucumbência), tal circunstância não alterará a competência para a execução e nem implicará a renúncia aos acessórios e consectários da obrigação reconhecida pelo título.</a:t>
            </a:r>
          </a:p>
          <a:p>
            <a:pPr marL="0" indent="0" algn="just" eaLnBrk="1" hangingPunct="1">
              <a:buFont typeface="Arial" panose="020B0604020202020204" pitchFamily="34" charset="0"/>
              <a:buNone/>
            </a:pPr>
            <a:r>
              <a:rPr lang="pt-BR" altLang="en-US" sz="2400"/>
              <a:t>4. Tratando-se de obrigação de fazer, cujo cumprimento é imposto sob pena de multa diária, a incidir após a intimação pessoal do devedor para o seu adimplemento, o excesso em relação à alçada somente é verificável na fase de execução, donde a impossibilidade de controle da competência do Juizado na fase de conhecimento, afastando-se, portanto, a alegada preclusão. Controle passível de ser exercido, portanto, por meio de mandado de segurança perante o Tribunal de Justiça, na fase de execução.</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2379D22-CD6B-4B80-BD50-6EE2271052AC}"/>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a:t>5. A interpretação sistemática dos dispositivos da Lei 9.099/95 conduz à limitação da competência do Juizado Especial para cominar - e executar - multas coercitivas (art. 52, inciso V) em valores consentâneos com a alçada respectiva. Se a obrigação é tida pelo autor, no momento da opção pela via do Juizado Especial, como de "baixa complexidade" a demora em seu cumprimento não deve resultar em execução, a título de multa isoladamente considerada, de valor superior ao da alçada.</a:t>
            </a:r>
          </a:p>
          <a:p>
            <a:pPr marL="0" indent="0" algn="just" eaLnBrk="1" hangingPunct="1">
              <a:buFont typeface="Arial" panose="020B0604020202020204" pitchFamily="34" charset="0"/>
              <a:buNone/>
            </a:pPr>
            <a:r>
              <a:rPr lang="pt-BR" altLang="en-US" sz="2400"/>
              <a:t>6. O valor da multa cominatória não faz coisa julgada material, podendo ser revisto, a qualquer momento, caso se revele insuficiente ou excessivo (CPC, art. 461, § 6º). Redução do valor executado a título de multa ao limite de quarenta salários mínimos.</a:t>
            </a:r>
          </a:p>
          <a:p>
            <a:pPr marL="0" indent="0" algn="just" eaLnBrk="1" hangingPunct="1">
              <a:buFont typeface="Arial" panose="020B0604020202020204" pitchFamily="34" charset="0"/>
              <a:buNone/>
            </a:pPr>
            <a:r>
              <a:rPr lang="pt-BR" altLang="en-US" sz="2400"/>
              <a:t>7. Recurso provido.</a:t>
            </a:r>
          </a:p>
          <a:p>
            <a:pPr marL="0" indent="0" algn="just" eaLnBrk="1" hangingPunct="1">
              <a:buFont typeface="Arial" panose="020B0604020202020204" pitchFamily="34" charset="0"/>
              <a:buNone/>
            </a:pPr>
            <a:r>
              <a:rPr lang="pt-BR" altLang="en-US" sz="2400"/>
              <a:t>(RMS 33.155/MA, Rel. Ministra MARIA ISABEL GALLOTTI, QUARTA TURMA, julgado em 28/06/2011, DJe 29/08/2011)</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87ECDAC-B67E-406D-8E86-9AA8CCA44C1B}"/>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a:t>De seu turno, o FONAJE – buscando manter o poder dos Juizados – editou os seguintes enunciados:</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Enunciado 62 – “Cabe </a:t>
            </a:r>
            <a:r>
              <a:rPr lang="pt-BR" altLang="en-US" sz="2400" u="sng"/>
              <a:t>exclusivamente às Turmas Recursais</a:t>
            </a:r>
            <a:r>
              <a:rPr lang="pt-BR" altLang="en-US" sz="2400"/>
              <a:t> conhecer e julgar o mandado de segurança e o habeas corpus impetrados em face de atos judiciais oriundos dos Juizados Especiais”.</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Enunciado 124 – “Das decisões proferidas pelas Turmas Recursais em mandado de segurança </a:t>
            </a:r>
            <a:r>
              <a:rPr lang="pt-BR" altLang="en-US" sz="2400" u="sng"/>
              <a:t>não cabe recurso ordinário</a:t>
            </a:r>
            <a:r>
              <a:rPr lang="pt-BR" altLang="en-US" sz="2400"/>
              <a:t>.”</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Ainda, vale destacar a SÚMULA N. </a:t>
            </a:r>
            <a:r>
              <a:rPr lang="pt-BR" altLang="en-US" sz="2400" u="sng"/>
              <a:t>376-STJ</a:t>
            </a:r>
            <a:r>
              <a:rPr lang="pt-BR" altLang="en-US" sz="2400" b="1"/>
              <a:t>. </a:t>
            </a:r>
            <a:endParaRPr lang="pt-BR" altLang="en-US" sz="2400"/>
          </a:p>
          <a:p>
            <a:pPr marL="0" indent="0" algn="just" eaLnBrk="1" hangingPunct="1">
              <a:buFont typeface="Arial" panose="020B0604020202020204" pitchFamily="34" charset="0"/>
              <a:buNone/>
            </a:pPr>
            <a:r>
              <a:rPr lang="pt-BR" altLang="en-US" sz="2400"/>
              <a:t>Compete à </a:t>
            </a:r>
            <a:r>
              <a:rPr lang="pt-BR" altLang="en-US" sz="2400" b="1" u="sng"/>
              <a:t>turma recursal</a:t>
            </a:r>
            <a:r>
              <a:rPr lang="pt-BR" altLang="en-US" sz="2400" u="sng"/>
              <a:t> processar e julgar o </a:t>
            </a:r>
            <a:r>
              <a:rPr lang="pt-BR" altLang="en-US" sz="2400" b="1" u="sng"/>
              <a:t>mandado de segurança contra ato de juizado especial</a:t>
            </a:r>
            <a:r>
              <a:rPr lang="pt-BR" altLang="en-US" sz="2400"/>
              <a:t>. Rel. Min. Nilson Naves, em 18/3/2009.</a:t>
            </a:r>
          </a:p>
          <a:p>
            <a:pPr marL="0" indent="0" algn="just" eaLnBrk="1" hangingPunct="1">
              <a:buFont typeface="Arial" panose="020B0604020202020204" pitchFamily="34" charset="0"/>
              <a:buNone/>
            </a:pPr>
            <a:r>
              <a:rPr lang="pt-BR" altLang="en-US" sz="2400"/>
              <a:t> </a:t>
            </a:r>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084780B-373C-4F34-84C6-BF3C10DC3BD6}"/>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b="1"/>
              <a:t>4) Decisões do STF referentes a RE em JEC / JEF / JEFP</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 Ministro Toffoli suspende decisão que invadiu competência do STF para recursos em Juizados Especiais</a:t>
            </a:r>
          </a:p>
          <a:p>
            <a:pPr marL="0" indent="0" algn="just" eaLnBrk="1" hangingPunct="1">
              <a:buFont typeface="Arial" panose="020B0604020202020204" pitchFamily="34" charset="0"/>
              <a:buNone/>
            </a:pPr>
            <a:r>
              <a:rPr lang="pt-BR" altLang="en-US" sz="2400"/>
              <a:t>O caso envolve restrições legais impostas pelo Município de Curitiba (PR) para a atividade de funerárias do estado.</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1400"/>
              <a:t>Mas, de acordo com o ministro Toffoli, o TJ-PR não detém competência recursal para decidir eventuais insurgências deduzidas contra decisões proferidas nos Juizados Especiais do estado, assim como os pedidos de suspensão referentes a decisões oriundas desses Juizados. “Ressalte-se que diversos pedidos de suspensão, interpostos em face de decisões de Turmas Recursais de Juizados Especiais, têm sido normalmente processados neste STF, sem que se tenha posto em dúvida, em nenhum momento, a competência desta Presidência, para tanto”, afirmou.</a:t>
            </a:r>
            <a:br>
              <a:rPr lang="pt-BR" altLang="en-US" sz="1400"/>
            </a:br>
            <a:br>
              <a:rPr lang="pt-BR" altLang="en-US" sz="1400"/>
            </a:br>
            <a:r>
              <a:rPr lang="pt-BR" altLang="en-US" sz="1400"/>
              <a:t>Assim, foi restabelecida a decisão que autorizou a Funerária Nossa Senhora de Lourdes a fazer o transporte fúnebre intermunicipal, devendo o Município de Curitiba se abster de exigir da empresa o cumprimento dos requisitos da sua lei municipal.</a:t>
            </a:r>
          </a:p>
          <a:p>
            <a:pPr marL="0" indent="0" algn="just" eaLnBrk="1" hangingPunct="1">
              <a:buFont typeface="Arial" panose="020B0604020202020204" pitchFamily="34" charset="0"/>
              <a:buNone/>
            </a:pPr>
            <a:endParaRPr lang="pt-BR" altLang="en-US" sz="1400"/>
          </a:p>
          <a:p>
            <a:pPr marL="0" indent="0" algn="just" eaLnBrk="1" hangingPunct="1">
              <a:buFont typeface="Arial" panose="020B0604020202020204" pitchFamily="34" charset="0"/>
              <a:buNone/>
            </a:pPr>
            <a:br>
              <a:rPr lang="en-US" altLang="en-US" sz="1400"/>
            </a:br>
            <a:r>
              <a:rPr lang="en-US" altLang="en-US"/>
              <a:t>Processo relacionado: </a:t>
            </a:r>
            <a:r>
              <a:rPr lang="en-US" altLang="en-US">
                <a:hlinkClick r:id="rId3"/>
              </a:rPr>
              <a:t>Rcl 41963</a:t>
            </a:r>
            <a:endParaRPr lang="pt-BR" altLang="en-US" sz="1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F864E79-5598-4314-94D5-85E1363B2CF5}"/>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400" b="1"/>
              <a:t>4) Decisões do STF referentes a RE em JEC / JEF</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a:t> </a:t>
            </a:r>
          </a:p>
          <a:p>
            <a:pPr marL="0" indent="0" algn="just" eaLnBrk="1" hangingPunct="1">
              <a:buFont typeface="Arial" panose="020B0604020202020204" pitchFamily="34" charset="0"/>
              <a:buNone/>
            </a:pPr>
            <a:r>
              <a:rPr lang="pt-BR" altLang="en-US" sz="2400" i="1"/>
              <a:t>Supremo Tribunal Federal – 07.04.2004 – STF anula decisão que não admitiu recurso por falta de pagamento de R$ 0,009 de custas judiciais</a:t>
            </a:r>
            <a:endParaRPr lang="pt-BR" altLang="en-US" sz="2400"/>
          </a:p>
          <a:p>
            <a:pPr marL="0" indent="0" algn="just" eaLnBrk="1" hangingPunct="1">
              <a:buFont typeface="Arial" panose="020B0604020202020204" pitchFamily="34" charset="0"/>
              <a:buNone/>
            </a:pPr>
            <a:r>
              <a:rPr lang="pt-BR" altLang="en-US" sz="2400" i="1"/>
              <a:t>A Primeira Turma do Supremo Tribunal Federal deu provimento ao Recurso Extraordinário (RE 347528) interposto pela BVA Factoring Ltda. e anulou acórdão do Conselho do 1º Juizado Especial Cível de Belfort Roxo, no Rio de Janeiro, que aplicou a pena de deserção a Recurso da empresa sob o argumento de que não foi pago R$ 0,01 de preparo (custas judiciais necessárias para o recebimento e o processamento de um recurso). A deserção de um recurso é o seu não-recebimento, e consequente arquivamento, por falta de pagamento do preparo.</a:t>
            </a:r>
            <a:endParaRPr lang="pt-BR" altLang="en-US" sz="2400"/>
          </a:p>
          <a:p>
            <a:pPr marL="0" indent="0" algn="just" eaLnBrk="1" hangingPunct="1">
              <a:buFont typeface="Arial" panose="020B0604020202020204" pitchFamily="34" charset="0"/>
              <a:buNone/>
            </a:pPr>
            <a:r>
              <a:rPr lang="pt-BR" altLang="en-US" sz="2400" i="1"/>
              <a:t>A BVA Factoring Ltda. interpôs Recurso para apelar de sentença do 1º Juizado Especial Cível de Belfort Roxo, que julgou procedente ação de indenização por dano moral ajuizada contra a empresa. </a:t>
            </a: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975A1E9-75C8-4236-A8A6-85768046EB15}"/>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400" i="1" u="sng"/>
              <a:t>O valor do preparo para a tramitação do Recurso foi efetuado da seguinte maneira: R$ 76,59 de custas e 10% desse valor, ou seja, R$ 7,65</a:t>
            </a:r>
            <a:r>
              <a:rPr lang="pt-BR" altLang="en-US" sz="2400" i="1"/>
              <a:t>, a título de contribuição para a Caixa de Assistência dos Advogados do Rio de Janeiro.</a:t>
            </a:r>
            <a:endParaRPr lang="pt-BR" altLang="en-US" sz="2400"/>
          </a:p>
          <a:p>
            <a:pPr marL="0" indent="0" algn="just" eaLnBrk="1" hangingPunct="1">
              <a:buFont typeface="Arial" panose="020B0604020202020204" pitchFamily="34" charset="0"/>
              <a:buNone/>
            </a:pPr>
            <a:r>
              <a:rPr lang="pt-BR" altLang="en-US" sz="2400" i="1"/>
              <a:t>A Secretaria do Juizado informou que </a:t>
            </a:r>
            <a:r>
              <a:rPr lang="pt-BR" altLang="en-US" sz="2400" i="1" u="sng"/>
              <a:t>o preparo estaria incompleto no item relativo à Caixa de Assistência, pois o valor correto dos 10% das custas seriam R$ 7,659. Assim, estaria faltando o valor de R$ 0,009, que foi arredondado para R$ 0,01</a:t>
            </a:r>
            <a:r>
              <a:rPr lang="pt-BR" altLang="en-US" sz="2400" i="1"/>
              <a:t>. Por esse motivo, </a:t>
            </a:r>
            <a:r>
              <a:rPr lang="pt-BR" altLang="en-US" sz="2400" i="1" u="sng"/>
              <a:t>o Conselho do Juizado aplicou a pena de deserção no julgamento do Recurso</a:t>
            </a:r>
            <a:r>
              <a:rPr lang="pt-BR" altLang="en-US" sz="2400" i="1"/>
              <a:t>.</a:t>
            </a:r>
            <a:endParaRPr lang="pt-BR" altLang="en-US" sz="2400"/>
          </a:p>
          <a:p>
            <a:pPr marL="0" indent="0" algn="just" eaLnBrk="1" hangingPunct="1">
              <a:buFont typeface="Arial" panose="020B0604020202020204" pitchFamily="34" charset="0"/>
              <a:buNone/>
            </a:pPr>
            <a:r>
              <a:rPr lang="pt-BR" altLang="en-US" sz="2400" i="1"/>
              <a:t>A empresa, então, interpôs Recurso para que a decisão fosse anulada. Alegou violação ao contraditório e à ampla defesa (artigo 5º, inciso 55, da Constituição Federal) e sustentou que o artigo 42, parágrafo 1º, da Lei 9.099/95 só é constitucional com a interpretação que exclua a pena de deserção nas hipóteses em que as cifras não expressem valor monetário, ou seja, as inferiores a R$ 0,01.</a:t>
            </a:r>
            <a:endParaRPr lang="pt-BR" altLang="en-US" sz="2400"/>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69DF2E2-5907-4CE8-809C-CEC3F9B1BC22}"/>
              </a:ext>
            </a:extLst>
          </p:cNvPr>
          <p:cNvSpPr>
            <a:spLocks noGrp="1"/>
          </p:cNvSpPr>
          <p:nvPr>
            <p:ph idx="1"/>
          </p:nvPr>
        </p:nvSpPr>
        <p:spPr>
          <a:xfrm>
            <a:off x="0" y="0"/>
            <a:ext cx="9144000" cy="6858000"/>
          </a:xfrm>
        </p:spPr>
        <p:txBody>
          <a:bodyPr rtlCol="0">
            <a:noAutofit/>
          </a:bodyPr>
          <a:lstStyle/>
          <a:p>
            <a:pPr marL="0" indent="0" algn="just" eaLnBrk="1" fontAlgn="auto" hangingPunct="1">
              <a:spcAft>
                <a:spcPts val="0"/>
              </a:spcAft>
              <a:buFont typeface="Arial" panose="020B0604020202020204" pitchFamily="34" charset="0"/>
              <a:buNone/>
              <a:defRPr/>
            </a:pPr>
            <a:r>
              <a:rPr lang="pt-BR" sz="2300" i="1" u="sng" dirty="0"/>
              <a:t>Como o Recurso foi indeferido na origem, a empresa opôs Agravo de Instrumento no Supremo</a:t>
            </a:r>
            <a:r>
              <a:rPr lang="pt-BR" sz="2300" i="1" dirty="0"/>
              <a:t>, que foi </a:t>
            </a:r>
            <a:r>
              <a:rPr lang="pt-BR" sz="2300" i="1" dirty="0" err="1"/>
              <a:t>improvido</a:t>
            </a:r>
            <a:r>
              <a:rPr lang="pt-BR" sz="2300" i="1" dirty="0"/>
              <a:t> pelo relator da matéria, o ministro Sepúlveda Pertence, num primeiro momento. Entretanto, ele reconsiderou a decisão e, ao prover o Agravo, determinou a sua reautuação como Recurso Extraordinário.</a:t>
            </a:r>
            <a:endParaRPr lang="pt-BR" sz="2300" dirty="0"/>
          </a:p>
          <a:p>
            <a:pPr marL="0" indent="0" algn="just" eaLnBrk="1" fontAlgn="auto" hangingPunct="1">
              <a:spcAft>
                <a:spcPts val="0"/>
              </a:spcAft>
              <a:buFont typeface="Arial" panose="020B0604020202020204" pitchFamily="34" charset="0"/>
              <a:buNone/>
              <a:defRPr/>
            </a:pPr>
            <a:r>
              <a:rPr lang="pt-BR" sz="2300" i="1" dirty="0"/>
              <a:t>"Tem razão, ao meu ver, a recorrente, ao sustentar que não podia ter recolhido o valor exigido, R$ 7,659, pelo simples e evidente motivo de que esse valor não existe em nosso sistema monetário. Nem haveria cogitar do arredondamento para cima. Se a recorrente houvesse pago R$ 7,66, o banco não teria como dar-lhe um milésimo de real de troco", disse hoje o relator.</a:t>
            </a:r>
            <a:endParaRPr lang="pt-BR" sz="2300" dirty="0"/>
          </a:p>
          <a:p>
            <a:pPr marL="0" indent="0" algn="just" eaLnBrk="1" fontAlgn="auto" hangingPunct="1">
              <a:spcAft>
                <a:spcPts val="0"/>
              </a:spcAft>
              <a:buFont typeface="Arial" panose="020B0604020202020204" pitchFamily="34" charset="0"/>
              <a:buNone/>
              <a:defRPr/>
            </a:pPr>
            <a:r>
              <a:rPr lang="pt-BR" sz="2300" i="1" u="sng" dirty="0"/>
              <a:t>Segundo ele, "ao exigir da recorrente o cumprimento da condição impossível de ser satisfeita, a decisão recorrida, além de negar-lhe, na prática, a prestação jurisdicional demandada, cerceou claramente seu direito de defesa, ofendendo o artigo 5º, inciso 55, da Constituição</a:t>
            </a:r>
            <a:r>
              <a:rPr lang="pt-BR" sz="2300" i="1" dirty="0"/>
              <a:t>". Assim, ele conheceu do RE e lhe deu provimento para anular o acórdão recorrido e determinar que, afastada a deserção, seja realizado novo julgamento do Recurso pelo 1º Juizado Especial Cível de </a:t>
            </a:r>
            <a:r>
              <a:rPr lang="pt-BR" sz="2300" i="1" dirty="0" err="1"/>
              <a:t>Belfort</a:t>
            </a:r>
            <a:r>
              <a:rPr lang="pt-BR" sz="2300" i="1" dirty="0"/>
              <a:t> Roxo. Os demais ministros votaram com o relator.</a:t>
            </a:r>
            <a:endParaRPr lang="pt-BR" sz="2300" dirty="0"/>
          </a:p>
          <a:p>
            <a:pPr eaLnBrk="1" fontAlgn="auto" hangingPunct="1">
              <a:spcAft>
                <a:spcPts val="0"/>
              </a:spcAft>
              <a:defRPr/>
            </a:pPr>
            <a:r>
              <a:rPr lang="pt-BR" sz="2400" i="1" dirty="0"/>
              <a:t> </a:t>
            </a:r>
            <a:endParaRPr lang="pt-BR" sz="2400" dirty="0"/>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6A99D00-C94C-421D-A416-9447AD2E91F3}"/>
              </a:ext>
            </a:extLst>
          </p:cNvPr>
          <p:cNvSpPr>
            <a:spLocks noGrp="1"/>
          </p:cNvSpPr>
          <p:nvPr>
            <p:ph idx="1"/>
          </p:nvPr>
        </p:nvSpPr>
        <p:spPr>
          <a:xfrm>
            <a:off x="0" y="0"/>
            <a:ext cx="9144000" cy="6858000"/>
          </a:xfrm>
        </p:spPr>
        <p:txBody>
          <a:bodyPr rtlCol="0">
            <a:noAutofit/>
          </a:bodyPr>
          <a:lstStyle/>
          <a:p>
            <a:pPr marL="0" indent="0" algn="just" eaLnBrk="1" fontAlgn="auto" hangingPunct="1">
              <a:spcAft>
                <a:spcPts val="0"/>
              </a:spcAft>
              <a:buFont typeface="Arial" panose="020B0604020202020204" pitchFamily="34" charset="0"/>
              <a:buNone/>
              <a:defRPr/>
            </a:pPr>
            <a:r>
              <a:rPr lang="pt-BR" sz="2400" i="1" dirty="0"/>
              <a:t>Efeito Suspensivo em RE e Indústria de Cigarros</a:t>
            </a:r>
            <a:endParaRPr lang="pt-BR" sz="2400" dirty="0"/>
          </a:p>
          <a:p>
            <a:pPr marL="0" indent="0" algn="just" eaLnBrk="1" fontAlgn="auto" hangingPunct="1">
              <a:spcAft>
                <a:spcPts val="0"/>
              </a:spcAft>
              <a:buFont typeface="Arial" panose="020B0604020202020204" pitchFamily="34" charset="0"/>
              <a:buNone/>
              <a:defRPr/>
            </a:pPr>
            <a:r>
              <a:rPr lang="pt-BR" sz="2400" i="1" dirty="0"/>
              <a:t>A Turma referendou decisão do Min. Marco Aurélio, relator, que deferira medida cautelar em ação cautelar proposta por </a:t>
            </a:r>
            <a:r>
              <a:rPr lang="pt-BR" sz="2400" i="1" u="sng" dirty="0"/>
              <a:t>empresa fabricante de cigarros para conceder efeito suspensivo a recurso extraordinário</a:t>
            </a:r>
            <a:r>
              <a:rPr lang="pt-BR" sz="2400" i="1" dirty="0"/>
              <a:t>, já em tramitação na Corte, em que se alega ofensa aos artigos 5º, LIV e LV; 37, § 6º e 98, todos da CF. Sustenta a recorrente a </a:t>
            </a:r>
            <a:r>
              <a:rPr lang="pt-BR" sz="2400" i="1" u="sng" dirty="0"/>
              <a:t>incompetência absoluta de juizado especial cível para o julgamento de ação promovida para tratamento de dependência causada pelo cigarro</a:t>
            </a:r>
            <a:r>
              <a:rPr lang="pt-BR" sz="2400" i="1" dirty="0"/>
              <a:t>, ao fundamento de que a </a:t>
            </a:r>
            <a:r>
              <a:rPr lang="pt-BR" sz="2400" i="1" u="sng" dirty="0"/>
              <a:t>causa não seria de menor complexidade</a:t>
            </a:r>
            <a:r>
              <a:rPr lang="pt-BR" sz="2400" i="1" dirty="0"/>
              <a:t>, apesar do baixo valor atribuído pela parte; </a:t>
            </a:r>
            <a:r>
              <a:rPr lang="pt-BR" sz="2400" i="1" u="sng" dirty="0"/>
              <a:t>ofensa aos princípios do contraditório e da ampla defesa</a:t>
            </a:r>
            <a:r>
              <a:rPr lang="pt-BR" sz="2400" i="1" dirty="0"/>
              <a:t>, porquanto fora privada da oportunidade de provar suas alegações; violação ao </a:t>
            </a:r>
            <a:r>
              <a:rPr lang="pt-BR" sz="2400" i="1" u="sng" dirty="0"/>
              <a:t>devido processo legal, por inversão do ônus da prova</a:t>
            </a:r>
            <a:r>
              <a:rPr lang="pt-BR" sz="2400" i="1" dirty="0"/>
              <a:t>, bem como inadequada aplicação da regra constitucional da responsabilidade civil objetiva do Estado em relação de consumo. Entendeu-se que a matéria envolvida no caso conduziria a questionamentos que extravasam a simplicidade processual e a dinâmica dos juizados especiais cíveis.</a:t>
            </a:r>
            <a:endParaRPr lang="pt-BR" sz="2400" dirty="0"/>
          </a:p>
          <a:p>
            <a:pPr marL="0" indent="0" algn="just" eaLnBrk="1" fontAlgn="auto" hangingPunct="1">
              <a:spcAft>
                <a:spcPts val="0"/>
              </a:spcAft>
              <a:buFont typeface="Arial" panose="020B0604020202020204" pitchFamily="34" charset="0"/>
              <a:buNone/>
              <a:defRPr/>
            </a:pPr>
            <a:r>
              <a:rPr lang="pt-BR" sz="2400" i="1" dirty="0"/>
              <a:t> AC 1590 MC/SP, rel. Min. Marco Aurélio, 26.4.2007.  (AC-1590)</a:t>
            </a:r>
            <a:endParaRPr lang="pt-BR" sz="2400" dirty="0"/>
          </a:p>
          <a:p>
            <a:pPr eaLnBrk="1" fontAlgn="auto" hangingPunct="1">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a:extLst>
              <a:ext uri="{FF2B5EF4-FFF2-40B4-BE49-F238E27FC236}">
                <a16:creationId xmlns:a16="http://schemas.microsoft.com/office/drawing/2014/main" id="{5EE298ED-D74F-4F9A-9117-341D7C056521}"/>
              </a:ext>
            </a:extLst>
          </p:cNvPr>
          <p:cNvSpPr txBox="1">
            <a:spLocks noChangeArrowheads="1"/>
          </p:cNvSpPr>
          <p:nvPr/>
        </p:nvSpPr>
        <p:spPr bwMode="auto">
          <a:xfrm>
            <a:off x="250825" y="620713"/>
            <a:ext cx="8713788"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Obrigado!</a:t>
            </a:r>
          </a:p>
          <a:p>
            <a:pPr algn="ctr" eaLnBrk="1" hangingPunct="1">
              <a:spcBef>
                <a:spcPct val="0"/>
              </a:spcBef>
              <a:buFontTx/>
              <a:buNone/>
            </a:pPr>
            <a:endParaRPr lang="pt-BR" altLang="pt-BR" sz="4000" dirty="0">
              <a:solidFill>
                <a:srgbClr val="000000"/>
              </a:solidFill>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Prof. Luiz Dellore</a:t>
            </a:r>
          </a:p>
          <a:p>
            <a:pPr algn="ctr" eaLnBrk="1" hangingPunct="1">
              <a:spcBef>
                <a:spcPct val="0"/>
              </a:spcBef>
              <a:buFontTx/>
              <a:buNone/>
            </a:pPr>
            <a:endParaRPr lang="pt-BR" altLang="pt-BR" sz="4000" dirty="0">
              <a:solidFill>
                <a:srgbClr val="000000"/>
              </a:solidFill>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hlinkClick r:id="rId3"/>
              </a:rPr>
              <a:t>www.dellore.com</a:t>
            </a:r>
            <a:endParaRPr lang="pt-BR" altLang="pt-BR" sz="4000" dirty="0">
              <a:solidFill>
                <a:srgbClr val="000000"/>
              </a:solidFill>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Twitter: @dellore</a:t>
            </a: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Instagram: @luizdellore</a:t>
            </a: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Facebook: Prof. Luiz Dellore</a:t>
            </a:r>
          </a:p>
          <a:p>
            <a:pPr algn="ctr" eaLnBrk="1" hangingPunct="1">
              <a:spcBef>
                <a:spcPct val="0"/>
              </a:spcBef>
              <a:buFontTx/>
              <a:buNone/>
            </a:pPr>
            <a:r>
              <a:rPr lang="pt-BR" altLang="pt-BR" sz="4000" dirty="0">
                <a:solidFill>
                  <a:srgbClr val="000000"/>
                </a:solidFill>
                <a:latin typeface="Times New Roman" panose="02020603050405020304" pitchFamily="18" charset="0"/>
                <a:cs typeface="Arial" panose="020B0604020202020204" pitchFamily="34" charset="0"/>
              </a:rPr>
              <a:t>LinkedIn: Luiz Dellore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3D1733C-778F-4362-A202-EA1D39C21BFA}"/>
              </a:ext>
            </a:extLst>
          </p:cNvPr>
          <p:cNvSpPr>
            <a:spLocks noGrp="1"/>
          </p:cNvSpPr>
          <p:nvPr>
            <p:ph idx="1"/>
          </p:nvPr>
        </p:nvSpPr>
        <p:spPr>
          <a:xfrm>
            <a:off x="179388" y="44450"/>
            <a:ext cx="8785225" cy="6624638"/>
          </a:xfrm>
        </p:spPr>
        <p:txBody>
          <a:bodyPr/>
          <a:lstStyle/>
          <a:p>
            <a:pPr marL="0" indent="0" algn="just" eaLnBrk="1" hangingPunct="1">
              <a:buFont typeface="Arial" panose="020B0604020202020204" pitchFamily="34" charset="0"/>
              <a:buNone/>
            </a:pPr>
            <a:r>
              <a:rPr lang="pt-BR" altLang="en-US" sz="2400"/>
              <a:t>Para que se verifique a distinção em relação ao PROCEDIMENTO, vale conferir o seguinte esquema:</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u="sng"/>
              <a:t>I – procedimento comum:</a:t>
            </a:r>
          </a:p>
          <a:p>
            <a:pPr marL="0" indent="0" algn="just" eaLnBrk="1" hangingPunct="1">
              <a:buFont typeface="Arial" panose="020B0604020202020204" pitchFamily="34" charset="0"/>
              <a:buNone/>
            </a:pPr>
            <a:endParaRPr lang="pt-BR" altLang="en-US" sz="2400"/>
          </a:p>
          <a:p>
            <a:pPr marL="0" indent="0" algn="just" eaLnBrk="1" hangingPunct="1">
              <a:buFont typeface="Arial" panose="020B0604020202020204" pitchFamily="34" charset="0"/>
              <a:buNone/>
            </a:pPr>
            <a:r>
              <a:rPr lang="pt-BR" altLang="en-US" sz="2400"/>
              <a:t>1) inicial;</a:t>
            </a:r>
          </a:p>
          <a:p>
            <a:pPr marL="0" indent="0" algn="just" eaLnBrk="1" hangingPunct="1">
              <a:buFont typeface="Arial" panose="020B0604020202020204" pitchFamily="34" charset="0"/>
              <a:buNone/>
            </a:pPr>
            <a:r>
              <a:rPr lang="pt-BR" altLang="en-US" sz="2400"/>
              <a:t>2) audiência de conciliação ou mediação;</a:t>
            </a:r>
          </a:p>
          <a:p>
            <a:pPr marL="0" indent="0" algn="just" eaLnBrk="1" hangingPunct="1">
              <a:buFont typeface="Arial" panose="020B0604020202020204" pitchFamily="34" charset="0"/>
              <a:buNone/>
            </a:pPr>
            <a:r>
              <a:rPr lang="pt-BR" altLang="en-US" sz="2400"/>
              <a:t>3) contestação;</a:t>
            </a:r>
          </a:p>
          <a:p>
            <a:pPr marL="0" indent="0" algn="just" eaLnBrk="1" hangingPunct="1">
              <a:buFont typeface="Arial" panose="020B0604020202020204" pitchFamily="34" charset="0"/>
              <a:buNone/>
            </a:pPr>
            <a:r>
              <a:rPr lang="pt-BR" altLang="en-US" sz="2400"/>
              <a:t>4) réplica;</a:t>
            </a:r>
          </a:p>
          <a:p>
            <a:pPr marL="0" indent="0" algn="just" eaLnBrk="1" hangingPunct="1">
              <a:buFont typeface="Arial" panose="020B0604020202020204" pitchFamily="34" charset="0"/>
              <a:buNone/>
            </a:pPr>
            <a:r>
              <a:rPr lang="pt-BR" altLang="en-US" sz="2400"/>
              <a:t>5) saneamento;</a:t>
            </a:r>
          </a:p>
          <a:p>
            <a:pPr marL="0" indent="0" algn="just" eaLnBrk="1" hangingPunct="1">
              <a:buFont typeface="Arial" panose="020B0604020202020204" pitchFamily="34" charset="0"/>
              <a:buNone/>
            </a:pPr>
            <a:r>
              <a:rPr lang="pt-BR" altLang="en-US" sz="2400"/>
              <a:t>6) instrução / audiência;</a:t>
            </a:r>
          </a:p>
          <a:p>
            <a:pPr marL="0" indent="0" algn="just" eaLnBrk="1" hangingPunct="1">
              <a:buFont typeface="Arial" panose="020B0604020202020204" pitchFamily="34" charset="0"/>
              <a:buNone/>
            </a:pPr>
            <a:r>
              <a:rPr lang="pt-BR" altLang="en-US" sz="2400"/>
              <a:t>7) alegações finais / memoriais;</a:t>
            </a:r>
          </a:p>
          <a:p>
            <a:pPr marL="0" indent="0" algn="just" eaLnBrk="1" hangingPunct="1">
              <a:buFont typeface="Arial" panose="020B0604020202020204" pitchFamily="34" charset="0"/>
              <a:buNone/>
            </a:pPr>
            <a:r>
              <a:rPr lang="pt-BR" altLang="en-US" sz="2400"/>
              <a:t>8) sentença.</a:t>
            </a:r>
            <a:endParaRPr lang="pt-BR" altLang="en-US" sz="23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CEBEA29-D9C2-49CB-BE94-FB25FD11E3AE}"/>
              </a:ext>
            </a:extLst>
          </p:cNvPr>
          <p:cNvSpPr>
            <a:spLocks noGrp="1"/>
          </p:cNvSpPr>
          <p:nvPr>
            <p:ph idx="1"/>
          </p:nvPr>
        </p:nvSpPr>
        <p:spPr>
          <a:xfrm>
            <a:off x="179388" y="188913"/>
            <a:ext cx="8785225" cy="6480175"/>
          </a:xfrm>
        </p:spPr>
        <p:txBody>
          <a:bodyPr/>
          <a:lstStyle/>
          <a:p>
            <a:pPr eaLnBrk="1" hangingPunct="1">
              <a:buFont typeface="Arial" panose="020B0604020202020204" pitchFamily="34" charset="0"/>
              <a:buNone/>
            </a:pPr>
            <a:r>
              <a:rPr lang="pt-BR" altLang="en-US" sz="2500" b="1" u="sng"/>
              <a:t>II – procedimento especial previsto na L. 9099/95 (JEC):</a:t>
            </a:r>
          </a:p>
          <a:p>
            <a:pPr eaLnBrk="1" hangingPunct="1">
              <a:buFont typeface="Arial" panose="020B0604020202020204" pitchFamily="34" charset="0"/>
              <a:buNone/>
            </a:pPr>
            <a:endParaRPr lang="pt-BR" altLang="en-US" sz="2800"/>
          </a:p>
          <a:p>
            <a:pPr algn="just" eaLnBrk="1" hangingPunct="1"/>
            <a:r>
              <a:rPr lang="pt-BR" altLang="en-US" sz="2500"/>
              <a:t> principal procedimento verificado em alguns Juizados do Estado de SP (há variações)</a:t>
            </a:r>
          </a:p>
          <a:p>
            <a:pPr algn="just" eaLnBrk="1" hangingPunct="1">
              <a:buFont typeface="Arial" panose="020B0604020202020204" pitchFamily="34" charset="0"/>
              <a:buNone/>
            </a:pPr>
            <a:endParaRPr lang="pt-BR" altLang="en-US" sz="2500"/>
          </a:p>
          <a:p>
            <a:pPr algn="just" eaLnBrk="1" hangingPunct="1">
              <a:buFont typeface="Arial" panose="020B0604020202020204" pitchFamily="34" charset="0"/>
              <a:buNone/>
            </a:pPr>
            <a:r>
              <a:rPr lang="pt-BR" altLang="en-US" sz="2500"/>
              <a:t>1) inicial;</a:t>
            </a:r>
          </a:p>
          <a:p>
            <a:pPr algn="just" eaLnBrk="1" hangingPunct="1">
              <a:buFont typeface="Arial" panose="020B0604020202020204" pitchFamily="34" charset="0"/>
              <a:buNone/>
            </a:pPr>
            <a:r>
              <a:rPr lang="pt-BR" altLang="en-US" sz="2500"/>
              <a:t>2) audiência de conciliação;</a:t>
            </a:r>
          </a:p>
          <a:p>
            <a:pPr algn="just" eaLnBrk="1" hangingPunct="1">
              <a:buFont typeface="Arial" panose="020B0604020202020204" pitchFamily="34" charset="0"/>
              <a:buNone/>
            </a:pPr>
            <a:r>
              <a:rPr lang="pt-BR" altLang="en-US" sz="2500"/>
              <a:t>3) audiência de instrução (apresentação de contestação / oitiva de testemunhas e depoimento pessoal, se for o caso / alegações finais);</a:t>
            </a:r>
          </a:p>
          <a:p>
            <a:pPr algn="just" eaLnBrk="1" hangingPunct="1">
              <a:buFont typeface="Arial" panose="020B0604020202020204" pitchFamily="34" charset="0"/>
              <a:buNone/>
            </a:pPr>
            <a:r>
              <a:rPr lang="pt-BR" altLang="en-US" sz="2500"/>
              <a:t>4) sentença (passível de recurso para o Colégio Recursal);</a:t>
            </a:r>
          </a:p>
          <a:p>
            <a:pPr algn="just" eaLnBrk="1" hangingPunct="1">
              <a:buFont typeface="Arial" panose="020B0604020202020204" pitchFamily="34" charset="0"/>
              <a:buNone/>
            </a:pPr>
            <a:r>
              <a:rPr lang="pt-BR" altLang="en-US" sz="2500"/>
              <a:t>5) após trânsito em julgado: formação do título – execução / cumprimento de sentença perante o próprio JEC (art. 52).</a:t>
            </a:r>
          </a:p>
          <a:p>
            <a:pPr eaLnBrk="1" hangingPunct="1">
              <a:buFont typeface="Arial" panose="020B0604020202020204" pitchFamily="34" charset="0"/>
              <a:buNone/>
            </a:pPr>
            <a:r>
              <a:rPr lang="pt-BR" altLang="en-US" sz="2800"/>
              <a:t> </a:t>
            </a:r>
          </a:p>
          <a:p>
            <a:pPr eaLnBrk="1" hangingPunct="1">
              <a:buFont typeface="Arial" panose="020B0604020202020204" pitchFamily="34" charset="0"/>
              <a:buNone/>
            </a:pPr>
            <a:endParaRPr lang="pt-BR" altLang="en-US" sz="25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8E04699-739F-49FA-8854-59FAC6A684A4}"/>
              </a:ext>
            </a:extLst>
          </p:cNvPr>
          <p:cNvSpPr>
            <a:spLocks noGrp="1"/>
          </p:cNvSpPr>
          <p:nvPr>
            <p:ph idx="1"/>
          </p:nvPr>
        </p:nvSpPr>
        <p:spPr>
          <a:xfrm>
            <a:off x="179388" y="188913"/>
            <a:ext cx="8785225" cy="6480175"/>
          </a:xfrm>
        </p:spPr>
        <p:txBody>
          <a:bodyPr/>
          <a:lstStyle/>
          <a:p>
            <a:pPr marL="0" indent="0" algn="just" eaLnBrk="1" hangingPunct="1">
              <a:buFont typeface="Arial" panose="020B0604020202020204" pitchFamily="34" charset="0"/>
              <a:buNone/>
            </a:pPr>
            <a:r>
              <a:rPr lang="pt-BR" altLang="en-US" sz="2500" b="1" u="sng"/>
              <a:t>III – procedimento especial previsto na L. 10.259/01 (JEF):</a:t>
            </a:r>
          </a:p>
          <a:p>
            <a:pPr marL="0" indent="0" algn="just" eaLnBrk="1" hangingPunct="1">
              <a:buFont typeface="Arial" panose="020B0604020202020204" pitchFamily="34" charset="0"/>
              <a:buNone/>
            </a:pPr>
            <a:endParaRPr lang="pt-BR" altLang="en-US" sz="2500"/>
          </a:p>
          <a:p>
            <a:pPr marL="0" indent="0" algn="just" eaLnBrk="1" hangingPunct="1"/>
            <a:r>
              <a:rPr lang="pt-BR" altLang="en-US" sz="2500"/>
              <a:t>procedimento verificado no JEF de São Paulo, ABC e Osasco</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1) inicial;</a:t>
            </a:r>
          </a:p>
          <a:p>
            <a:pPr marL="0" indent="0" algn="just" eaLnBrk="1" hangingPunct="1">
              <a:buFont typeface="Arial" panose="020B0604020202020204" pitchFamily="34" charset="0"/>
              <a:buNone/>
            </a:pPr>
            <a:r>
              <a:rPr lang="pt-BR" altLang="en-US" sz="2500"/>
              <a:t>2) audiência de conciliação e instrução OU;</a:t>
            </a:r>
          </a:p>
          <a:p>
            <a:pPr marL="0" indent="0" algn="just" eaLnBrk="1" hangingPunct="1">
              <a:buFont typeface="Arial" panose="020B0604020202020204" pitchFamily="34" charset="0"/>
              <a:buNone/>
            </a:pPr>
            <a:r>
              <a:rPr lang="pt-BR" altLang="en-US" sz="2500"/>
              <a:t>2a) contestação em 30 dias e, se necessário, audiência de instrução;</a:t>
            </a:r>
          </a:p>
          <a:p>
            <a:pPr marL="0" indent="0" algn="just" eaLnBrk="1" hangingPunct="1">
              <a:buFont typeface="Arial" panose="020B0604020202020204" pitchFamily="34" charset="0"/>
              <a:buNone/>
            </a:pPr>
            <a:r>
              <a:rPr lang="pt-BR" altLang="en-US" sz="2500"/>
              <a:t>3) sentença (passível de recurso para o Colégio Recursal);</a:t>
            </a:r>
          </a:p>
          <a:p>
            <a:pPr marL="0" indent="0" algn="just" eaLnBrk="1" hangingPunct="1">
              <a:buFont typeface="Arial" panose="020B0604020202020204" pitchFamily="34" charset="0"/>
              <a:buNone/>
            </a:pPr>
            <a:r>
              <a:rPr lang="pt-BR" altLang="en-US" sz="2500"/>
              <a:t>4) após trânsito em julgado: formação do título – pagamento será efetuado em 60 dias, independentemente de precatório (requisição de pequeno valor “RPV” – art. 17).</a:t>
            </a:r>
          </a:p>
          <a:p>
            <a:pPr marL="0" indent="0" eaLnBrk="1" hangingPunct="1">
              <a:buFont typeface="Arial" panose="020B0604020202020204" pitchFamily="34" charset="0"/>
              <a:buNone/>
            </a:pP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ED50A0A-7D71-43CC-A320-7973D8FA3DFE}"/>
              </a:ext>
            </a:extLst>
          </p:cNvPr>
          <p:cNvSpPr>
            <a:spLocks noGrp="1"/>
          </p:cNvSpPr>
          <p:nvPr>
            <p:ph idx="1"/>
          </p:nvPr>
        </p:nvSpPr>
        <p:spPr>
          <a:xfrm>
            <a:off x="179388" y="188913"/>
            <a:ext cx="8785225" cy="6480175"/>
          </a:xfrm>
        </p:spPr>
        <p:txBody>
          <a:bodyPr/>
          <a:lstStyle/>
          <a:p>
            <a:pPr marL="0" indent="0" algn="just" eaLnBrk="1" hangingPunct="1">
              <a:buFont typeface="Arial" panose="020B0604020202020204" pitchFamily="34" charset="0"/>
              <a:buNone/>
            </a:pPr>
            <a:r>
              <a:rPr lang="pt-BR" altLang="en-US" sz="2500" b="1" u="sng"/>
              <a:t>IV – procedimento especial previsto na L. 12.153/09 (JEFP):</a:t>
            </a:r>
          </a:p>
          <a:p>
            <a:pPr marL="0" indent="0" algn="just" eaLnBrk="1" hangingPunct="1">
              <a:buFont typeface="Arial" panose="020B0604020202020204" pitchFamily="34" charset="0"/>
              <a:buNone/>
            </a:pPr>
            <a:endParaRPr lang="pt-BR" altLang="en-US" sz="2500" b="1"/>
          </a:p>
          <a:p>
            <a:pPr marL="0" indent="0" algn="just" eaLnBrk="1" hangingPunct="1">
              <a:buFont typeface="Arial" panose="020B0604020202020204" pitchFamily="34" charset="0"/>
              <a:buNone/>
            </a:pPr>
            <a:r>
              <a:rPr lang="pt-BR" altLang="en-US" sz="2500"/>
              <a:t>Aplicação subsidiária da L. 9.099/95, L. 10.259/01 </a:t>
            </a:r>
            <a:r>
              <a:rPr lang="pt-BR" altLang="en-US" sz="2500" u="sng"/>
              <a:t>e CPC</a:t>
            </a:r>
            <a:r>
              <a:rPr lang="pt-BR" altLang="en-US" sz="2500"/>
              <a:t> (art. 27 da L. 12.153/09).</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1) inicial;</a:t>
            </a:r>
          </a:p>
          <a:p>
            <a:pPr marL="0" indent="0" algn="just" eaLnBrk="1" hangingPunct="1">
              <a:buFont typeface="Arial" panose="020B0604020202020204" pitchFamily="34" charset="0"/>
              <a:buNone/>
            </a:pPr>
            <a:r>
              <a:rPr lang="pt-BR" altLang="en-US" sz="2500"/>
              <a:t>2) audiência de conciliação (com supervisão do juiz – art. 16);</a:t>
            </a:r>
          </a:p>
          <a:p>
            <a:pPr marL="0" indent="0" algn="just" eaLnBrk="1" hangingPunct="1">
              <a:buFont typeface="Arial" panose="020B0604020202020204" pitchFamily="34" charset="0"/>
              <a:buNone/>
            </a:pPr>
            <a:r>
              <a:rPr lang="pt-BR" altLang="en-US" sz="2500"/>
              <a:t>3) audiência de instrução;</a:t>
            </a:r>
          </a:p>
          <a:p>
            <a:pPr marL="0" indent="0" algn="just" eaLnBrk="1" hangingPunct="1">
              <a:buFont typeface="Arial" panose="020B0604020202020204" pitchFamily="34" charset="0"/>
              <a:buNone/>
            </a:pPr>
            <a:r>
              <a:rPr lang="pt-BR" altLang="en-US" sz="2500"/>
              <a:t>4) sentença;</a:t>
            </a:r>
          </a:p>
          <a:p>
            <a:pPr marL="0" indent="0" algn="just" eaLnBrk="1" hangingPunct="1">
              <a:buFont typeface="Arial" panose="020B0604020202020204" pitchFamily="34" charset="0"/>
              <a:buNone/>
            </a:pPr>
            <a:r>
              <a:rPr lang="pt-BR" altLang="en-US" sz="2500"/>
              <a:t>5) após trânsito em julgado, formação do título - execução perante o próprio juizado.</a:t>
            </a:r>
          </a:p>
          <a:p>
            <a:pPr marL="0" indent="0" eaLnBrk="1" hangingPunct="1">
              <a:buFont typeface="Arial" panose="020B0604020202020204" pitchFamily="34" charset="0"/>
              <a:buNone/>
            </a:pP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59B6178-5496-4681-9482-11F82E341494}"/>
              </a:ext>
            </a:extLst>
          </p:cNvPr>
          <p:cNvSpPr>
            <a:spLocks noGrp="1"/>
          </p:cNvSpPr>
          <p:nvPr>
            <p:ph idx="1"/>
          </p:nvPr>
        </p:nvSpPr>
        <p:spPr>
          <a:xfrm>
            <a:off x="179388" y="115888"/>
            <a:ext cx="8785225" cy="6626225"/>
          </a:xfrm>
        </p:spPr>
        <p:txBody>
          <a:bodyPr/>
          <a:lstStyle/>
          <a:p>
            <a:pPr marL="0" indent="0" algn="just" eaLnBrk="1" hangingPunct="1">
              <a:buFontTx/>
              <a:buChar char="-"/>
            </a:pPr>
            <a:r>
              <a:rPr lang="pt-BR" altLang="en-US" sz="2500"/>
              <a:t> quanto à execução, poderá ser por “obrigação de pequeno valor”, em até 60 dias, ou precatório (art. 13): lei específica de cada ente estipulará até qual quantia será via OPV e a partir de qual valor será por precatório.</a:t>
            </a:r>
          </a:p>
          <a:p>
            <a:pPr marL="0" indent="0" algn="just" eaLnBrk="1" hangingPunct="1">
              <a:buFont typeface="Arial" panose="020B0604020202020204" pitchFamily="34" charset="0"/>
              <a:buNone/>
            </a:pPr>
            <a:endParaRPr lang="pt-BR" altLang="en-US" sz="2500"/>
          </a:p>
          <a:p>
            <a:pPr marL="0" indent="0" algn="just" eaLnBrk="1" hangingPunct="1">
              <a:buFontTx/>
              <a:buChar char="-"/>
            </a:pPr>
            <a:r>
              <a:rPr lang="pt-BR" altLang="en-US" sz="2500"/>
              <a:t> o art. 13, § 3º estipula que, na ausência de lei, serão os seguintes valores para pagamento via OPV: (i) 40 salários mínimos, quanto aos Estados e ao Distrito Federal; (ii) 30 salários mínimos, quanto aos Municípios.</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 se não houver o pagamento da OPV no prazo, será possível o sequestro de renda pública, dispensada a oitiva da Fazenda (art. 13, § 1º).</a:t>
            </a:r>
          </a:p>
          <a:p>
            <a:pPr marL="0" indent="0" algn="just" eaLnBrk="1" hangingPunct="1">
              <a:buFont typeface="Arial" panose="020B0604020202020204" pitchFamily="34" charset="0"/>
              <a:buNone/>
            </a:pPr>
            <a:r>
              <a:rPr lang="pt-BR" altLang="en-US" sz="2500"/>
              <a:t> </a:t>
            </a:r>
          </a:p>
          <a:p>
            <a:pPr marL="0" indent="0" algn="just" eaLnBrk="1" hangingPunct="1">
              <a:spcBef>
                <a:spcPct val="0"/>
              </a:spcBef>
              <a:buFont typeface="Arial" panose="020B0604020202020204" pitchFamily="34" charset="0"/>
              <a:buNone/>
            </a:pPr>
            <a:endParaRPr lang="pt-BR" altLang="en-US" sz="12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BA527F8-8A62-4E19-B7DE-51E4FA3A739A}"/>
              </a:ext>
            </a:extLst>
          </p:cNvPr>
          <p:cNvSpPr>
            <a:spLocks noGrp="1"/>
          </p:cNvSpPr>
          <p:nvPr>
            <p:ph idx="1"/>
          </p:nvPr>
        </p:nvSpPr>
        <p:spPr>
          <a:xfrm>
            <a:off x="0" y="188913"/>
            <a:ext cx="9144000" cy="6669087"/>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Em relação à ESTRUTURA, buscou-se desvincular os Juizados do Judiciário “tradicional”, especialmente para limitar a atuação dos Tribunais (TJ, TRF e STJ).</a:t>
            </a:r>
          </a:p>
          <a:p>
            <a:pPr algn="just" eaLnBrk="1" fontAlgn="auto" hangingPunct="1">
              <a:spcAft>
                <a:spcPts val="0"/>
              </a:spcAft>
              <a:buFont typeface="Arial" panose="020B0604020202020204" pitchFamily="34" charset="0"/>
              <a:buNone/>
              <a:defRPr/>
            </a:pPr>
            <a:r>
              <a:rPr lang="pt-BR" sz="2500" dirty="0"/>
              <a:t> </a:t>
            </a:r>
          </a:p>
          <a:p>
            <a:pPr algn="just" eaLnBrk="1" fontAlgn="auto" hangingPunct="1">
              <a:spcAft>
                <a:spcPts val="0"/>
              </a:spcAft>
              <a:buFont typeface="Arial" panose="020B0604020202020204" pitchFamily="34" charset="0"/>
              <a:buNone/>
              <a:defRPr/>
            </a:pPr>
            <a:r>
              <a:rPr lang="pt-BR" sz="2500" b="1" u="sng" dirty="0"/>
              <a:t>Estrutura do Poder Judiciário:</a:t>
            </a:r>
            <a:endParaRPr lang="pt-BR" sz="2500" b="1" dirty="0"/>
          </a:p>
          <a:p>
            <a:pPr algn="just" eaLnBrk="1" fontAlgn="auto" hangingPunct="1">
              <a:spcAft>
                <a:spcPts val="0"/>
              </a:spcAft>
              <a:buFont typeface="Arial" panose="020B0604020202020204" pitchFamily="34" charset="0"/>
              <a:buNone/>
              <a:defRPr/>
            </a:pPr>
            <a:r>
              <a:rPr lang="pt-BR" dirty="0"/>
              <a:t> </a:t>
            </a:r>
          </a:p>
          <a:p>
            <a:pPr algn="just" eaLnBrk="1" fontAlgn="auto" hangingPunct="1">
              <a:spcAft>
                <a:spcPts val="0"/>
              </a:spcAft>
              <a:buFont typeface="Arial" panose="020B0604020202020204" pitchFamily="34" charset="0"/>
              <a:buNone/>
              <a:defRPr/>
            </a:pPr>
            <a:r>
              <a:rPr lang="pt-BR" dirty="0"/>
              <a:t>		 </a:t>
            </a:r>
          </a:p>
          <a:p>
            <a:pPr algn="just" eaLnBrk="1" fontAlgn="auto" hangingPunct="1">
              <a:spcAft>
                <a:spcPts val="0"/>
              </a:spcAft>
              <a:buFont typeface="Arial" panose="020B0604020202020204" pitchFamily="34" charset="0"/>
              <a:buNone/>
              <a:defRPr/>
            </a:pPr>
            <a:r>
              <a:rPr lang="pt-BR" dirty="0"/>
              <a:t> </a:t>
            </a:r>
          </a:p>
          <a:p>
            <a:pPr algn="just" eaLnBrk="1" fontAlgn="auto" hangingPunct="1">
              <a:spcAft>
                <a:spcPts val="0"/>
              </a:spcAft>
              <a:defRPr/>
            </a:pPr>
            <a:endParaRPr lang="pt-BR" dirty="0"/>
          </a:p>
        </p:txBody>
      </p:sp>
      <p:graphicFrame>
        <p:nvGraphicFramePr>
          <p:cNvPr id="8" name="Tabela 7">
            <a:extLst>
              <a:ext uri="{FF2B5EF4-FFF2-40B4-BE49-F238E27FC236}">
                <a16:creationId xmlns:a16="http://schemas.microsoft.com/office/drawing/2014/main" id="{54A63C7C-238A-46FB-867A-B1C80DA133F0}"/>
              </a:ext>
            </a:extLst>
          </p:cNvPr>
          <p:cNvGraphicFramePr>
            <a:graphicFrameLocks noGrp="1"/>
          </p:cNvGraphicFramePr>
          <p:nvPr/>
        </p:nvGraphicFramePr>
        <p:xfrm>
          <a:off x="250825" y="2781300"/>
          <a:ext cx="8642350" cy="701675"/>
        </p:xfrm>
        <a:graphic>
          <a:graphicData uri="http://schemas.openxmlformats.org/drawingml/2006/table">
            <a:tbl>
              <a:tblPr firstRow="1" bandRow="1">
                <a:tableStyleId>{5940675A-B579-460E-94D1-54222C63F5DA}</a:tableStyleId>
              </a:tblPr>
              <a:tblGrid>
                <a:gridCol w="8642350">
                  <a:extLst>
                    <a:ext uri="{9D8B030D-6E8A-4147-A177-3AD203B41FA5}">
                      <a16:colId xmlns:a16="http://schemas.microsoft.com/office/drawing/2014/main" val="20000"/>
                    </a:ext>
                  </a:extLst>
                </a:gridCol>
              </a:tblGrid>
              <a:tr h="701675">
                <a:tc>
                  <a:txBody>
                    <a:bodyPr/>
                    <a:lstStyle/>
                    <a:p>
                      <a:pPr algn="just">
                        <a:buNone/>
                      </a:pPr>
                      <a:r>
                        <a:rPr lang="pt-BR" sz="2200" dirty="0"/>
                        <a:t>  1º grau                           Tribunal (em SP)                        </a:t>
                      </a:r>
                      <a:r>
                        <a:rPr lang="en-US" sz="2200" dirty="0"/>
                        <a:t>Tribunal Superior</a:t>
                      </a:r>
                      <a:endParaRPr lang="pt-BR" sz="2200" dirty="0"/>
                    </a:p>
                    <a:p>
                      <a:endParaRPr lang="pt-BR" sz="1800" dirty="0"/>
                    </a:p>
                  </a:txBody>
                  <a:tcPr marL="91455" marR="91455" marT="45707" marB="45707"/>
                </a:tc>
                <a:extLst>
                  <a:ext uri="{0D108BD9-81ED-4DB2-BD59-A6C34878D82A}">
                    <a16:rowId xmlns:a16="http://schemas.microsoft.com/office/drawing/2014/main" val="10000"/>
                  </a:ext>
                </a:extLst>
              </a:tr>
            </a:tbl>
          </a:graphicData>
        </a:graphic>
      </p:graphicFrame>
      <p:graphicFrame>
        <p:nvGraphicFramePr>
          <p:cNvPr id="9" name="Tabela 8">
            <a:extLst>
              <a:ext uri="{FF2B5EF4-FFF2-40B4-BE49-F238E27FC236}">
                <a16:creationId xmlns:a16="http://schemas.microsoft.com/office/drawing/2014/main" id="{44D294CD-60C1-438F-A2DD-376AC4CFF7B6}"/>
              </a:ext>
            </a:extLst>
          </p:cNvPr>
          <p:cNvGraphicFramePr>
            <a:graphicFrameLocks noGrp="1"/>
          </p:cNvGraphicFramePr>
          <p:nvPr/>
        </p:nvGraphicFramePr>
        <p:xfrm>
          <a:off x="250825" y="3573463"/>
          <a:ext cx="8642350" cy="1036637"/>
        </p:xfrm>
        <a:graphic>
          <a:graphicData uri="http://schemas.openxmlformats.org/drawingml/2006/table">
            <a:tbl>
              <a:tblPr firstRow="1" bandRow="1">
                <a:tableStyleId>{5940675A-B579-460E-94D1-54222C63F5DA}</a:tableStyleId>
              </a:tblPr>
              <a:tblGrid>
                <a:gridCol w="8642350">
                  <a:extLst>
                    <a:ext uri="{9D8B030D-6E8A-4147-A177-3AD203B41FA5}">
                      <a16:colId xmlns:a16="http://schemas.microsoft.com/office/drawing/2014/main" val="20000"/>
                    </a:ext>
                  </a:extLst>
                </a:gridCol>
              </a:tblGrid>
              <a:tr h="103663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2200" dirty="0"/>
                        <a:t>Justiça Estadual                         TJ                                               STJ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dirty="0"/>
                        <a:t>(juízes estaduais)         </a:t>
                      </a:r>
                      <a:r>
                        <a:rPr lang="pt-BR" sz="2200" dirty="0"/>
                        <a:t>(Tribunal de Justiça)      (Superior Tribunal de Justiça)</a:t>
                      </a:r>
                    </a:p>
                    <a:p>
                      <a:endParaRPr lang="pt-BR" sz="1800" dirty="0"/>
                    </a:p>
                  </a:txBody>
                  <a:tcPr marL="91455" marR="91455" marT="45734" marB="45734"/>
                </a:tc>
                <a:extLst>
                  <a:ext uri="{0D108BD9-81ED-4DB2-BD59-A6C34878D82A}">
                    <a16:rowId xmlns:a16="http://schemas.microsoft.com/office/drawing/2014/main" val="10000"/>
                  </a:ext>
                </a:extLst>
              </a:tr>
            </a:tbl>
          </a:graphicData>
        </a:graphic>
      </p:graphicFrame>
      <p:graphicFrame>
        <p:nvGraphicFramePr>
          <p:cNvPr id="10" name="Tabela 9">
            <a:extLst>
              <a:ext uri="{FF2B5EF4-FFF2-40B4-BE49-F238E27FC236}">
                <a16:creationId xmlns:a16="http://schemas.microsoft.com/office/drawing/2014/main" id="{A7A980BE-DE5C-4B2E-9B38-854B7278D4C1}"/>
              </a:ext>
            </a:extLst>
          </p:cNvPr>
          <p:cNvGraphicFramePr>
            <a:graphicFrameLocks noGrp="1"/>
          </p:cNvGraphicFramePr>
          <p:nvPr/>
        </p:nvGraphicFramePr>
        <p:xfrm>
          <a:off x="250825" y="4797425"/>
          <a:ext cx="8642350" cy="1584772"/>
        </p:xfrm>
        <a:graphic>
          <a:graphicData uri="http://schemas.openxmlformats.org/drawingml/2006/table">
            <a:tbl>
              <a:tblPr firstRow="1" bandRow="1">
                <a:tableStyleId>{5940675A-B579-460E-94D1-54222C63F5DA}</a:tableStyleId>
              </a:tblPr>
              <a:tblGrid>
                <a:gridCol w="8642350">
                  <a:extLst>
                    <a:ext uri="{9D8B030D-6E8A-4147-A177-3AD203B41FA5}">
                      <a16:colId xmlns:a16="http://schemas.microsoft.com/office/drawing/2014/main" val="20000"/>
                    </a:ext>
                  </a:extLst>
                </a:gridCol>
              </a:tblGrid>
              <a:tr h="15843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800" dirty="0"/>
                        <a:t> </a:t>
                      </a:r>
                      <a:r>
                        <a:rPr lang="pt-BR" sz="2200" dirty="0"/>
                        <a:t>Justiça Federal                    TRF 3</a:t>
                      </a:r>
                      <a:r>
                        <a:rPr lang="pt-BR" sz="2200" baseline="30000" dirty="0"/>
                        <a:t>a</a:t>
                      </a:r>
                      <a:r>
                        <a:rPr lang="pt-BR" sz="2200" dirty="0"/>
                        <a:t> Região                              STJ</a:t>
                      </a:r>
                    </a:p>
                    <a:p>
                      <a:pPr algn="just">
                        <a:buNone/>
                      </a:pPr>
                      <a:r>
                        <a:rPr lang="pt-BR" sz="2000" dirty="0"/>
                        <a:t>(juízes federais)             (Tribunal Regional Federal    (Superior Tribunal de Justiça)</a:t>
                      </a:r>
                    </a:p>
                    <a:p>
                      <a:pPr algn="just">
                        <a:buNone/>
                      </a:pPr>
                      <a:r>
                        <a:rPr lang="pt-BR" sz="2000" dirty="0"/>
                        <a:t>                                           jurisdição em SP e MS)</a:t>
                      </a:r>
                    </a:p>
                    <a:p>
                      <a:pPr algn="just">
                        <a:buNone/>
                      </a:pPr>
                      <a:endParaRPr lang="pt-BR" sz="1800" dirty="0"/>
                    </a:p>
                    <a:p>
                      <a:endParaRPr lang="pt-BR" sz="1800" dirty="0"/>
                    </a:p>
                  </a:txBody>
                  <a:tcPr marL="91455" marR="91455" marT="45626" marB="45626"/>
                </a:tc>
                <a:extLst>
                  <a:ext uri="{0D108BD9-81ED-4DB2-BD59-A6C34878D82A}">
                    <a16:rowId xmlns:a16="http://schemas.microsoft.com/office/drawing/2014/main" val="10000"/>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A2800C2-F838-443B-AC90-A87147556E36}"/>
              </a:ext>
            </a:extLst>
          </p:cNvPr>
          <p:cNvSpPr>
            <a:spLocks noGrp="1"/>
          </p:cNvSpPr>
          <p:nvPr>
            <p:ph idx="1"/>
          </p:nvPr>
        </p:nvSpPr>
        <p:spPr>
          <a:xfrm>
            <a:off x="0" y="0"/>
            <a:ext cx="9144000" cy="6858000"/>
          </a:xfrm>
        </p:spPr>
        <p:txBody>
          <a:bodyPr/>
          <a:lstStyle/>
          <a:p>
            <a:pPr marL="0" indent="0" eaLnBrk="1" hangingPunct="1">
              <a:buFont typeface="Arial" panose="020B0604020202020204" pitchFamily="34" charset="0"/>
              <a:buNone/>
            </a:pPr>
            <a:r>
              <a:rPr lang="pt-BR" altLang="en-US" sz="2500"/>
              <a:t>Além disso, como guardião da Constituição, acima de todos esses órgãos, há o </a:t>
            </a:r>
            <a:r>
              <a:rPr lang="pt-BR" altLang="en-US" sz="2500" u="sng"/>
              <a:t>STF </a:t>
            </a:r>
            <a:r>
              <a:rPr lang="pt-BR" altLang="en-US" sz="2500"/>
              <a:t>(Supremo Tribunal Federal), cuja competência se encontra no art. 102 da CF.</a:t>
            </a:r>
          </a:p>
          <a:p>
            <a:pPr marL="0" indent="0" eaLnBrk="1" hangingPunct="1">
              <a:buFont typeface="Arial" panose="020B0604020202020204" pitchFamily="34" charset="0"/>
              <a:buNone/>
            </a:pPr>
            <a:endParaRPr lang="pt-BR" altLang="en-US" sz="2500"/>
          </a:p>
          <a:p>
            <a:pPr marL="0" indent="0" eaLnBrk="1" hangingPunct="1">
              <a:buFont typeface="Arial" panose="020B0604020202020204" pitchFamily="34" charset="0"/>
              <a:buNone/>
            </a:pPr>
            <a:r>
              <a:rPr lang="pt-BR" altLang="en-US" sz="2500" b="1"/>
              <a:t>Estrutura do JEC (âmbito da Justiça Estadual):</a:t>
            </a:r>
          </a:p>
          <a:p>
            <a:pPr marL="0" indent="0" eaLnBrk="1" hangingPunct="1"/>
            <a:endParaRPr lang="pt-BR" altLang="en-US"/>
          </a:p>
        </p:txBody>
      </p:sp>
      <p:graphicFrame>
        <p:nvGraphicFramePr>
          <p:cNvPr id="31789" name="Group 45">
            <a:extLst>
              <a:ext uri="{FF2B5EF4-FFF2-40B4-BE49-F238E27FC236}">
                <a16:creationId xmlns:a16="http://schemas.microsoft.com/office/drawing/2014/main" id="{4041724A-4589-49F9-9439-E2A768A4AEA7}"/>
              </a:ext>
            </a:extLst>
          </p:cNvPr>
          <p:cNvGraphicFramePr>
            <a:graphicFrameLocks noGrp="1"/>
          </p:cNvGraphicFramePr>
          <p:nvPr/>
        </p:nvGraphicFramePr>
        <p:xfrm>
          <a:off x="250825" y="2286000"/>
          <a:ext cx="8642350" cy="4237037"/>
        </p:xfrm>
        <a:graphic>
          <a:graphicData uri="http://schemas.openxmlformats.org/drawingml/2006/table">
            <a:tbl>
              <a:tblPr/>
              <a:tblGrid>
                <a:gridCol w="2160588">
                  <a:extLst>
                    <a:ext uri="{9D8B030D-6E8A-4147-A177-3AD203B41FA5}">
                      <a16:colId xmlns:a16="http://schemas.microsoft.com/office/drawing/2014/main" val="20000"/>
                    </a:ext>
                  </a:extLst>
                </a:gridCol>
                <a:gridCol w="2160587">
                  <a:extLst>
                    <a:ext uri="{9D8B030D-6E8A-4147-A177-3AD203B41FA5}">
                      <a16:colId xmlns:a16="http://schemas.microsoft.com/office/drawing/2014/main" val="20001"/>
                    </a:ext>
                  </a:extLst>
                </a:gridCol>
                <a:gridCol w="2160588">
                  <a:extLst>
                    <a:ext uri="{9D8B030D-6E8A-4147-A177-3AD203B41FA5}">
                      <a16:colId xmlns:a16="http://schemas.microsoft.com/office/drawing/2014/main" val="20002"/>
                    </a:ext>
                  </a:extLst>
                </a:gridCol>
                <a:gridCol w="2160587">
                  <a:extLst>
                    <a:ext uri="{9D8B030D-6E8A-4147-A177-3AD203B41FA5}">
                      <a16:colId xmlns:a16="http://schemas.microsoft.com/office/drawing/2014/main" val="20003"/>
                    </a:ext>
                  </a:extLst>
                </a:gridCol>
              </a:tblGrid>
              <a:tr h="76205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1º grau</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Tribunal</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Tribunal Superior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Defesa Constituição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3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3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Vara do JEC</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Colégio Recursal</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STF</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3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Calibri" panose="020F0502020204030204" pitchFamily="34" charset="0"/>
                      </a:endParaRPr>
                    </a:p>
                  </a:txBody>
                  <a:tcPr marT="45723" marB="4572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0327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Vara do JEFP</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Colégio Recursal</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TJ ou STJ, somente na uniformização de jurisprudência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(L. 12.153/09, art. 18-19)</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en-US" sz="2200" b="0" i="0" u="none" strike="noStrike" cap="none" normalizeH="0" baseline="0">
                          <a:ln>
                            <a:noFill/>
                          </a:ln>
                          <a:solidFill>
                            <a:schemeClr val="tx1"/>
                          </a:solidFill>
                          <a:effectLst/>
                          <a:latin typeface="Calibri" panose="020F0502020204030204" pitchFamily="34" charset="0"/>
                        </a:rPr>
                        <a:t>STF</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17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0EF6FE27-EC81-4C79-BE36-88681CB910FE}"/>
              </a:ext>
            </a:extLst>
          </p:cNvPr>
          <p:cNvSpPr txBox="1">
            <a:spLocks noChangeArrowheads="1"/>
          </p:cNvSpPr>
          <p:nvPr/>
        </p:nvSpPr>
        <p:spPr bwMode="auto">
          <a:xfrm>
            <a:off x="250825" y="404813"/>
            <a:ext cx="8713788"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 typeface="Wingdings" panose="05000000000000000000" pitchFamily="2" charset="2"/>
              <a:buNone/>
            </a:pPr>
            <a:r>
              <a:rPr lang="pt-BR" altLang="pt-BR" sz="2800" dirty="0">
                <a:latin typeface="Times New Roman" panose="02020603050405020304" pitchFamily="18" charset="0"/>
                <a:cs typeface="Arial" panose="020B0604020202020204" pitchFamily="34" charset="0"/>
              </a:rPr>
              <a:t>Prof. Luiz Dellore</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Mestre e doutor em Processo Civil (USP)</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Mestre em Constitucional (PUC/SP)</a:t>
            </a:r>
          </a:p>
          <a:p>
            <a:pPr algn="ctr" eaLnBrk="1" hangingPunct="1">
              <a:spcBef>
                <a:spcPct val="0"/>
              </a:spcBef>
              <a:buFontTx/>
              <a:buNone/>
            </a:pPr>
            <a:r>
              <a:rPr lang="pt-BR" altLang="pt-BR" sz="2800" i="1" dirty="0">
                <a:latin typeface="Times New Roman" panose="02020603050405020304" pitchFamily="18" charset="0"/>
                <a:cs typeface="Arial" panose="020B0604020202020204" pitchFamily="34" charset="0"/>
              </a:rPr>
              <a:t>Visiting Scholar</a:t>
            </a:r>
            <a:r>
              <a:rPr lang="pt-BR" altLang="pt-BR" sz="2800" dirty="0">
                <a:latin typeface="Times New Roman" panose="02020603050405020304" pitchFamily="18" charset="0"/>
                <a:cs typeface="Arial" panose="020B0604020202020204" pitchFamily="34" charset="0"/>
              </a:rPr>
              <a:t> (Syracuse e Cornell)</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Professor do Mackenzie, IBMEC, EPD</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Advogado da Caixa Econômica Federal</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Consultor jurídico</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Ex-assessor de Ministro do STJ</a:t>
            </a:r>
          </a:p>
          <a:p>
            <a:pPr algn="ctr" eaLnBrk="1" hangingPunct="1">
              <a:spcBef>
                <a:spcPct val="0"/>
              </a:spcBef>
              <a:buFontTx/>
              <a:buNone/>
            </a:pPr>
            <a:r>
              <a:rPr lang="pt-BR" altLang="pt-BR" sz="2800" dirty="0">
                <a:latin typeface="Times New Roman" panose="02020603050405020304" pitchFamily="18" charset="0"/>
                <a:cs typeface="Arial" panose="020B0604020202020204" pitchFamily="34" charset="0"/>
              </a:rPr>
              <a:t>Membro do IBDP e do </a:t>
            </a:r>
            <a:r>
              <a:rPr lang="pt-BR" altLang="pt-BR" sz="2800" dirty="0" err="1">
                <a:latin typeface="Times New Roman" panose="02020603050405020304" pitchFamily="18" charset="0"/>
                <a:cs typeface="Arial" panose="020B0604020202020204" pitchFamily="34" charset="0"/>
              </a:rPr>
              <a:t>Ceapro</a:t>
            </a:r>
            <a:r>
              <a:rPr lang="pt-BR" altLang="pt-BR" sz="2800" dirty="0">
                <a:latin typeface="Times New Roman" panose="02020603050405020304" pitchFamily="18" charset="0"/>
                <a:cs typeface="Arial" panose="020B0604020202020204" pitchFamily="34" charset="0"/>
              </a:rPr>
              <a:t> </a:t>
            </a:r>
          </a:p>
          <a:p>
            <a:pPr algn="ctr" eaLnBrk="1" hangingPunct="1">
              <a:spcBef>
                <a:spcPct val="0"/>
              </a:spcBef>
              <a:buFontTx/>
              <a:buNone/>
            </a:pPr>
            <a:endParaRPr lang="pt-BR" altLang="pt-BR" sz="2500" dirty="0">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2500" dirty="0">
                <a:latin typeface="Times New Roman" panose="02020603050405020304" pitchFamily="18" charset="0"/>
                <a:cs typeface="Arial" panose="020B0604020202020204" pitchFamily="34" charset="0"/>
                <a:hlinkClick r:id="rId3"/>
              </a:rPr>
              <a:t>www.dellore.com</a:t>
            </a:r>
            <a:endParaRPr lang="pt-BR" altLang="pt-BR" sz="2500" dirty="0">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2500" dirty="0">
                <a:latin typeface="Times New Roman" panose="02020603050405020304" pitchFamily="18" charset="0"/>
                <a:cs typeface="Arial" panose="020B0604020202020204" pitchFamily="34" charset="0"/>
              </a:rPr>
              <a:t>Twitter: @</a:t>
            </a:r>
            <a:r>
              <a:rPr lang="pt-BR" altLang="pt-BR" sz="2500" dirty="0" err="1">
                <a:latin typeface="Times New Roman" panose="02020603050405020304" pitchFamily="18" charset="0"/>
                <a:cs typeface="Arial" panose="020B0604020202020204" pitchFamily="34" charset="0"/>
              </a:rPr>
              <a:t>dellore</a:t>
            </a:r>
            <a:endParaRPr lang="pt-BR" altLang="pt-BR" sz="2500" dirty="0">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2500" dirty="0">
                <a:latin typeface="Times New Roman" panose="02020603050405020304" pitchFamily="18" charset="0"/>
                <a:cs typeface="Arial" panose="020B0604020202020204" pitchFamily="34" charset="0"/>
              </a:rPr>
              <a:t>Instagram: @</a:t>
            </a:r>
            <a:r>
              <a:rPr lang="pt-BR" altLang="pt-BR" sz="2500" dirty="0" err="1">
                <a:latin typeface="Times New Roman" panose="02020603050405020304" pitchFamily="18" charset="0"/>
                <a:cs typeface="Arial" panose="020B0604020202020204" pitchFamily="34" charset="0"/>
              </a:rPr>
              <a:t>luizdellore</a:t>
            </a:r>
            <a:endParaRPr lang="pt-BR" altLang="pt-BR" sz="2500" dirty="0">
              <a:latin typeface="Times New Roman" panose="02020603050405020304" pitchFamily="18" charset="0"/>
              <a:cs typeface="Arial" panose="020B0604020202020204" pitchFamily="34" charset="0"/>
            </a:endParaRPr>
          </a:p>
          <a:p>
            <a:pPr algn="ctr" eaLnBrk="1" hangingPunct="1">
              <a:spcBef>
                <a:spcPct val="0"/>
              </a:spcBef>
              <a:buFontTx/>
              <a:buNone/>
            </a:pPr>
            <a:r>
              <a:rPr lang="pt-BR" altLang="pt-BR" sz="2500" dirty="0">
                <a:latin typeface="Times New Roman" panose="02020603050405020304" pitchFamily="18" charset="0"/>
                <a:cs typeface="Arial" panose="020B0604020202020204" pitchFamily="34" charset="0"/>
              </a:rPr>
              <a:t>Facebook: Prof. Luiz Dellore</a:t>
            </a:r>
          </a:p>
          <a:p>
            <a:pPr algn="ctr" eaLnBrk="1" hangingPunct="1">
              <a:spcBef>
                <a:spcPct val="0"/>
              </a:spcBef>
              <a:buFontTx/>
              <a:buNone/>
            </a:pPr>
            <a:r>
              <a:rPr lang="pt-BR" altLang="pt-BR" sz="2500" dirty="0">
                <a:latin typeface="Times New Roman" panose="02020603050405020304" pitchFamily="18" charset="0"/>
                <a:cs typeface="Arial" panose="020B0604020202020204" pitchFamily="34" charset="0"/>
              </a:rPr>
              <a:t>LinkedIn: Luiz Dellore</a:t>
            </a:r>
            <a:endParaRPr lang="pt-BR" altLang="pt-BR" sz="25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782541"/>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6A65DE5-ECE9-4693-BC8D-9D65CD9DDCCE}"/>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endParaRPr lang="pt-BR" altLang="en-US" sz="2500" b="1"/>
          </a:p>
          <a:p>
            <a:pPr eaLnBrk="1" hangingPunct="1">
              <a:buFont typeface="Arial" panose="020B0604020202020204" pitchFamily="34" charset="0"/>
              <a:buNone/>
            </a:pPr>
            <a:r>
              <a:rPr lang="pt-BR" altLang="en-US" sz="2500" b="1"/>
              <a:t>Estrutura do JEF (âmbito da Justiça Federal):</a:t>
            </a:r>
          </a:p>
          <a:p>
            <a:pPr eaLnBrk="1" hangingPunct="1">
              <a:buFont typeface="Arial" panose="020B0604020202020204" pitchFamily="34" charset="0"/>
              <a:buNone/>
            </a:pPr>
            <a:endParaRPr lang="pt-BR" altLang="en-US"/>
          </a:p>
        </p:txBody>
      </p:sp>
      <p:graphicFrame>
        <p:nvGraphicFramePr>
          <p:cNvPr id="3" name="Tabela 2">
            <a:extLst>
              <a:ext uri="{FF2B5EF4-FFF2-40B4-BE49-F238E27FC236}">
                <a16:creationId xmlns:a16="http://schemas.microsoft.com/office/drawing/2014/main" id="{58D554B0-C5D6-46DF-A0C3-BCD90D83B798}"/>
              </a:ext>
            </a:extLst>
          </p:cNvPr>
          <p:cNvGraphicFramePr>
            <a:graphicFrameLocks noGrp="1"/>
          </p:cNvGraphicFramePr>
          <p:nvPr/>
        </p:nvGraphicFramePr>
        <p:xfrm>
          <a:off x="323850" y="1412875"/>
          <a:ext cx="8569324" cy="3187700"/>
        </p:xfrm>
        <a:graphic>
          <a:graphicData uri="http://schemas.openxmlformats.org/drawingml/2006/table">
            <a:tbl>
              <a:tblPr firstRow="1" bandRow="1">
                <a:tableStyleId>{2D5ABB26-0587-4C30-8999-92F81FD0307C}</a:tableStyleId>
              </a:tblPr>
              <a:tblGrid>
                <a:gridCol w="2142331">
                  <a:extLst>
                    <a:ext uri="{9D8B030D-6E8A-4147-A177-3AD203B41FA5}">
                      <a16:colId xmlns:a16="http://schemas.microsoft.com/office/drawing/2014/main" val="20000"/>
                    </a:ext>
                  </a:extLst>
                </a:gridCol>
                <a:gridCol w="2142331">
                  <a:extLst>
                    <a:ext uri="{9D8B030D-6E8A-4147-A177-3AD203B41FA5}">
                      <a16:colId xmlns:a16="http://schemas.microsoft.com/office/drawing/2014/main" val="20001"/>
                    </a:ext>
                  </a:extLst>
                </a:gridCol>
                <a:gridCol w="2142331">
                  <a:extLst>
                    <a:ext uri="{9D8B030D-6E8A-4147-A177-3AD203B41FA5}">
                      <a16:colId xmlns:a16="http://schemas.microsoft.com/office/drawing/2014/main" val="20002"/>
                    </a:ext>
                  </a:extLst>
                </a:gridCol>
                <a:gridCol w="2142331">
                  <a:extLst>
                    <a:ext uri="{9D8B030D-6E8A-4147-A177-3AD203B41FA5}">
                      <a16:colId xmlns:a16="http://schemas.microsoft.com/office/drawing/2014/main" val="20003"/>
                    </a:ext>
                  </a:extLst>
                </a:gridCol>
              </a:tblGrid>
              <a:tr h="670705">
                <a:tc>
                  <a:txBody>
                    <a:bodyPr/>
                    <a:lstStyle/>
                    <a:p>
                      <a:pPr algn="ctr">
                        <a:spcAft>
                          <a:spcPts val="0"/>
                        </a:spcAft>
                      </a:pPr>
                      <a:r>
                        <a:rPr lang="pt-BR" sz="2200" dirty="0">
                          <a:latin typeface="Times New Roman"/>
                          <a:ea typeface="Times New Roman"/>
                          <a:cs typeface="Times New Roman"/>
                        </a:rPr>
                        <a:t>1º grau</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a:latin typeface="Times New Roman"/>
                          <a:ea typeface="Times New Roman"/>
                          <a:cs typeface="Times New Roman"/>
                        </a:rPr>
                        <a:t>Tribunal</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a:latin typeface="Times New Roman"/>
                          <a:ea typeface="Times New Roman"/>
                          <a:cs typeface="Times New Roman"/>
                        </a:rPr>
                        <a:t>Tribunal Superior</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dirty="0">
                          <a:latin typeface="Times New Roman"/>
                          <a:ea typeface="Times New Roman"/>
                          <a:cs typeface="Times New Roman"/>
                        </a:rPr>
                        <a:t>Defesa Constituição</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4880">
                <a:tc>
                  <a:txBody>
                    <a:bodyPr/>
                    <a:lstStyle/>
                    <a:p>
                      <a:pPr algn="ctr"/>
                      <a:endParaRPr lang="pt-BR" sz="2200"/>
                    </a:p>
                  </a:txBody>
                  <a:tcPr marL="91444" marR="91444" marT="45730" marB="457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pt-BR" sz="2200"/>
                    </a:p>
                  </a:txBody>
                  <a:tcPr marL="91444" marR="91444" marT="45730" marB="457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pt-BR" sz="2200"/>
                    </a:p>
                  </a:txBody>
                  <a:tcPr marL="91444" marR="91444" marT="45730" marB="457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pt-BR" sz="2200" dirty="0"/>
                    </a:p>
                  </a:txBody>
                  <a:tcPr marL="91444" marR="91444" marT="45730" marB="457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12115">
                <a:tc>
                  <a:txBody>
                    <a:bodyPr/>
                    <a:lstStyle/>
                    <a:p>
                      <a:pPr algn="ctr">
                        <a:spcAft>
                          <a:spcPts val="0"/>
                        </a:spcAft>
                      </a:pPr>
                      <a:r>
                        <a:rPr lang="pt-BR" sz="2200">
                          <a:latin typeface="Times New Roman"/>
                          <a:ea typeface="Times New Roman"/>
                          <a:cs typeface="Times New Roman"/>
                        </a:rPr>
                        <a:t>Vara do JEF</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a:latin typeface="Times New Roman"/>
                          <a:ea typeface="Times New Roman"/>
                          <a:cs typeface="Times New Roman"/>
                        </a:rPr>
                        <a:t>Colégio Recursal</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dirty="0">
                          <a:latin typeface="Times New Roman"/>
                          <a:ea typeface="Times New Roman"/>
                          <a:cs typeface="Times New Roman"/>
                        </a:rPr>
                        <a:t>TNU / STJ, somente na uniformização de jurisprudência</a:t>
                      </a:r>
                    </a:p>
                    <a:p>
                      <a:pPr algn="ctr">
                        <a:spcAft>
                          <a:spcPts val="0"/>
                        </a:spcAft>
                      </a:pPr>
                      <a:r>
                        <a:rPr lang="pt-BR" sz="2200" dirty="0">
                          <a:latin typeface="Times New Roman"/>
                          <a:ea typeface="Times New Roman"/>
                          <a:cs typeface="Times New Roman"/>
                        </a:rPr>
                        <a:t>(L. 10259/01, art. 14)</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pt-BR" sz="2200" dirty="0">
                          <a:latin typeface="Times New Roman"/>
                          <a:ea typeface="Times New Roman"/>
                          <a:cs typeface="Times New Roman"/>
                        </a:rPr>
                        <a:t>STF</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265B41E-A6DA-4DC2-A78D-CCBEFD7F5D16}"/>
              </a:ext>
            </a:extLst>
          </p:cNvPr>
          <p:cNvSpPr>
            <a:spLocks noGrp="1"/>
          </p:cNvSpPr>
          <p:nvPr>
            <p:ph idx="1"/>
          </p:nvPr>
        </p:nvSpPr>
        <p:spPr>
          <a:xfrm>
            <a:off x="0" y="0"/>
            <a:ext cx="9144000" cy="6858000"/>
          </a:xfrm>
        </p:spPr>
        <p:txBody>
          <a:bodyPr/>
          <a:lstStyle/>
          <a:p>
            <a:pPr marL="0" indent="0" algn="just" eaLnBrk="1" hangingPunct="1">
              <a:lnSpc>
                <a:spcPct val="80000"/>
              </a:lnSpc>
              <a:buFont typeface="Arial" panose="020B0604020202020204" pitchFamily="34" charset="0"/>
              <a:buNone/>
            </a:pPr>
            <a:endParaRPr lang="pt-BR" altLang="en-US" sz="2400"/>
          </a:p>
          <a:p>
            <a:pPr marL="0" indent="0" algn="just" eaLnBrk="1" hangingPunct="1">
              <a:lnSpc>
                <a:spcPct val="80000"/>
              </a:lnSpc>
              <a:buFont typeface="Arial" panose="020B0604020202020204" pitchFamily="34" charset="0"/>
              <a:buNone/>
            </a:pPr>
            <a:r>
              <a:rPr lang="pt-BR" altLang="en-US" sz="2400"/>
              <a:t>Como se percebe, a 1ª legislação referente aos juizados não permitia a discussão, no âmbito infraconstitucional, por Tribunais já previamente previstos no sistema. </a:t>
            </a:r>
          </a:p>
          <a:p>
            <a:pPr marL="0" indent="0" algn="just" eaLnBrk="1" hangingPunct="1">
              <a:lnSpc>
                <a:spcPct val="80000"/>
              </a:lnSpc>
              <a:buFont typeface="Arial" panose="020B0604020202020204" pitchFamily="34" charset="0"/>
              <a:buNone/>
            </a:pPr>
            <a:r>
              <a:rPr lang="pt-BR" altLang="en-US" sz="2400"/>
              <a:t> </a:t>
            </a:r>
          </a:p>
          <a:p>
            <a:pPr marL="0" indent="0" algn="just" eaLnBrk="1" hangingPunct="1">
              <a:lnSpc>
                <a:spcPct val="80000"/>
              </a:lnSpc>
              <a:buFont typeface="Arial" panose="020B0604020202020204" pitchFamily="34" charset="0"/>
              <a:buNone/>
            </a:pPr>
            <a:r>
              <a:rPr lang="pt-BR" altLang="en-US" sz="2400"/>
              <a:t>Mas isso se mostrou inviável, tamanha a divergência existente entre os colégios recursais dos diversos estados e entre os colégios recursais e o STJ. Assim, há tempos existe projeto de lei no Congresso que prevê a criação de um incidente de uniformização também no JEC.</a:t>
            </a:r>
          </a:p>
          <a:p>
            <a:pPr marL="0" indent="0" algn="just" eaLnBrk="1" hangingPunct="1">
              <a:lnSpc>
                <a:spcPct val="80000"/>
              </a:lnSpc>
              <a:buFont typeface="Arial" panose="020B0604020202020204" pitchFamily="34" charset="0"/>
              <a:buNone/>
            </a:pPr>
            <a:r>
              <a:rPr lang="pt-BR" altLang="en-US" sz="2400"/>
              <a:t> </a:t>
            </a:r>
          </a:p>
          <a:p>
            <a:pPr marL="0" indent="0" algn="just" eaLnBrk="1" hangingPunct="1">
              <a:lnSpc>
                <a:spcPct val="80000"/>
              </a:lnSpc>
              <a:buFont typeface="Arial" panose="020B0604020202020204" pitchFamily="34" charset="0"/>
              <a:buNone/>
            </a:pPr>
            <a:r>
              <a:rPr lang="pt-BR" altLang="en-US" sz="2400"/>
              <a:t>Contudo, até que isso seja aprovado pelo Congresso, o que se pode fazer, no âmbito do JEC? </a:t>
            </a:r>
          </a:p>
          <a:p>
            <a:pPr marL="0" indent="0" algn="just" eaLnBrk="1" hangingPunct="1">
              <a:lnSpc>
                <a:spcPct val="80000"/>
              </a:lnSpc>
              <a:buFont typeface="Arial" panose="020B0604020202020204" pitchFamily="34" charset="0"/>
              <a:buNone/>
            </a:pPr>
            <a:endParaRPr lang="pt-BR" altLang="en-US" sz="2400"/>
          </a:p>
          <a:p>
            <a:pPr marL="0" indent="0" algn="just" eaLnBrk="1" hangingPunct="1">
              <a:lnSpc>
                <a:spcPct val="80000"/>
              </a:lnSpc>
              <a:buFont typeface="Arial" panose="020B0604020202020204" pitchFamily="34" charset="0"/>
              <a:buNone/>
            </a:pPr>
            <a:r>
              <a:rPr lang="pt-BR" altLang="en-US" sz="2400"/>
              <a:t>- Tema polêmico, com alterações jurisprudenciais relevantes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8F14C74-08A1-4231-B25E-9F241DD54523}"/>
              </a:ext>
            </a:extLst>
          </p:cNvPr>
          <p:cNvSpPr>
            <a:spLocks noGrp="1"/>
          </p:cNvSpPr>
          <p:nvPr>
            <p:ph idx="1"/>
          </p:nvPr>
        </p:nvSpPr>
        <p:spPr>
          <a:xfrm>
            <a:off x="1143000" y="857250"/>
            <a:ext cx="6858000" cy="5143500"/>
          </a:xfrm>
        </p:spPr>
        <p:txBody>
          <a:bodyPr rtlCol="0">
            <a:normAutofit lnSpcReduction="10000"/>
          </a:bodyPr>
          <a:lstStyle/>
          <a:p>
            <a:pPr marL="0" indent="0" algn="just">
              <a:buFont typeface="Arial" panose="020B0604020202020204" pitchFamily="34" charset="0"/>
              <a:buNone/>
              <a:defRPr/>
            </a:pPr>
            <a:r>
              <a:rPr lang="pt-BR" sz="2600" u="sng" dirty="0"/>
              <a:t>Se um colégio recursal (JEC), em relação a matéria infraconstitucional, decide de maneira distinta da de um outro colégio recursal ou do STJ?</a:t>
            </a:r>
          </a:p>
          <a:p>
            <a:pPr marL="0" indent="0" algn="just">
              <a:defRPr/>
            </a:pPr>
            <a:endParaRPr lang="pt-BR" sz="2600" u="sng" dirty="0"/>
          </a:p>
          <a:p>
            <a:pPr marL="0" indent="0" algn="just">
              <a:buFont typeface="Arial" panose="020B0604020202020204" pitchFamily="34" charset="0"/>
              <a:buNone/>
              <a:defRPr/>
            </a:pPr>
            <a:r>
              <a:rPr lang="pt-BR" sz="2600" dirty="0"/>
              <a:t>A resposta clássica, no JEC, era a impossibilidade de se adotar qualquer medida, já que incabível o </a:t>
            </a:r>
            <a:r>
              <a:rPr lang="pt-BR" sz="2600" dirty="0" err="1"/>
              <a:t>REsp</a:t>
            </a:r>
            <a:r>
              <a:rPr lang="pt-BR" sz="2600" dirty="0"/>
              <a:t> (e, também, incabível a AR – L. 9.099/95, art. 59).</a:t>
            </a:r>
          </a:p>
          <a:p>
            <a:pPr marL="0" indent="0" algn="just">
              <a:buFont typeface="Arial" panose="020B0604020202020204" pitchFamily="34" charset="0"/>
              <a:buNone/>
              <a:defRPr/>
            </a:pPr>
            <a:endParaRPr lang="pt-BR" sz="2600" dirty="0"/>
          </a:p>
          <a:p>
            <a:pPr marL="0" indent="0" algn="just">
              <a:buFont typeface="Arial" panose="020B0604020202020204" pitchFamily="34" charset="0"/>
              <a:buNone/>
              <a:defRPr/>
            </a:pPr>
            <a:r>
              <a:rPr lang="pt-BR" sz="2600" dirty="0"/>
              <a:t>Súmula 203 do STJ: “Não cabe recurso especial contra decisão proferida por órgão de segundo grau dos juizados especiais”.</a:t>
            </a:r>
          </a:p>
          <a:p>
            <a:pPr marL="0" indent="0" algn="just">
              <a:buFont typeface="Arial" panose="020B0604020202020204" pitchFamily="34" charset="0"/>
              <a:buNone/>
              <a:defRPr/>
            </a:pPr>
            <a:endParaRPr lang="pt-BR" sz="2025" dirty="0"/>
          </a:p>
          <a:p>
            <a:pPr marL="0" indent="0" algn="just">
              <a:defRPr/>
            </a:pPr>
            <a:endParaRPr lang="pt-BR" sz="2025" dirty="0"/>
          </a:p>
          <a:p>
            <a:pPr>
              <a:defRPr/>
            </a:pPr>
            <a:endParaRPr lang="pt-BR" dirty="0"/>
          </a:p>
        </p:txBody>
      </p:sp>
    </p:spTree>
    <p:extLst>
      <p:ext uri="{BB962C8B-B14F-4D97-AF65-F5344CB8AC3E}">
        <p14:creationId xmlns:p14="http://schemas.microsoft.com/office/powerpoint/2010/main" val="90193925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7077367-5FFB-4926-B65A-3F05051A4E67}"/>
              </a:ext>
            </a:extLst>
          </p:cNvPr>
          <p:cNvSpPr>
            <a:spLocks noGrp="1"/>
          </p:cNvSpPr>
          <p:nvPr>
            <p:ph idx="1"/>
          </p:nvPr>
        </p:nvSpPr>
        <p:spPr>
          <a:xfrm>
            <a:off x="684213" y="857250"/>
            <a:ext cx="8064500" cy="5143500"/>
          </a:xfrm>
        </p:spPr>
        <p:txBody>
          <a:bodyPr rtlCol="0">
            <a:normAutofit fontScale="47500" lnSpcReduction="20000"/>
          </a:bodyPr>
          <a:lstStyle/>
          <a:p>
            <a:pPr marL="0" indent="0" algn="just">
              <a:buFont typeface="Arial" panose="020B0604020202020204" pitchFamily="34" charset="0"/>
              <a:buNone/>
              <a:defRPr/>
            </a:pPr>
            <a:r>
              <a:rPr lang="pt-BR" sz="3600" dirty="0"/>
              <a:t> </a:t>
            </a:r>
          </a:p>
          <a:p>
            <a:pPr marL="0" indent="0" algn="just">
              <a:buFont typeface="Arial" panose="020B0604020202020204" pitchFamily="34" charset="0"/>
              <a:buNone/>
              <a:defRPr/>
            </a:pPr>
            <a:r>
              <a:rPr lang="pt-BR" sz="4400" dirty="0"/>
              <a:t>STF, em agosto de </a:t>
            </a:r>
            <a:r>
              <a:rPr lang="pt-BR" sz="4400" u="sng" dirty="0"/>
              <a:t>2009</a:t>
            </a:r>
            <a:r>
              <a:rPr lang="pt-BR" sz="4400" dirty="0"/>
              <a:t> (RE 571572) : até que haja modificação legislativa, com a criação de um incidente de uniformização de jurisprudência (que existe no âmbito do JEF e do JEFP), será cabível </a:t>
            </a:r>
            <a:r>
              <a:rPr lang="pt-BR" sz="4400" u="sng" dirty="0"/>
              <a:t>reclamação ao STJ</a:t>
            </a:r>
            <a:r>
              <a:rPr lang="pt-BR" sz="4400" dirty="0"/>
              <a:t> se uma decisão de Colégio Recursal de JEC for contrária à jurisprudência do STJ.</a:t>
            </a:r>
          </a:p>
          <a:p>
            <a:pPr marL="0" indent="0" algn="just">
              <a:buFont typeface="Arial" panose="020B0604020202020204" pitchFamily="34" charset="0"/>
              <a:buNone/>
              <a:defRPr/>
            </a:pPr>
            <a:r>
              <a:rPr lang="pt-BR" sz="4400" i="1" dirty="0"/>
              <a:t> </a:t>
            </a:r>
            <a:endParaRPr lang="pt-BR" sz="4400" dirty="0"/>
          </a:p>
          <a:p>
            <a:pPr marL="0" indent="0" algn="just">
              <a:buFont typeface="Arial" panose="020B0604020202020204" pitchFamily="34" charset="0"/>
              <a:buNone/>
              <a:defRPr/>
            </a:pPr>
            <a:r>
              <a:rPr lang="pt-BR" sz="4400" i="1" dirty="0"/>
              <a:t>Eles acompanharam o voto da relatora, ministra Ellen </a:t>
            </a:r>
            <a:r>
              <a:rPr lang="pt-BR" sz="4400" i="1" dirty="0" err="1"/>
              <a:t>Gracie</a:t>
            </a:r>
            <a:r>
              <a:rPr lang="pt-BR" sz="4400" i="1" dirty="0"/>
              <a:t>, </a:t>
            </a:r>
            <a:r>
              <a:rPr lang="pt-BR" sz="4400" i="1" u="sng" dirty="0"/>
              <a:t>conforme o qual o STJ deverá julgar reclamações contestando decisão dos juizados especiais contrária àquela Corte</a:t>
            </a:r>
            <a:r>
              <a:rPr lang="pt-BR" sz="4400" i="1" dirty="0"/>
              <a:t>.</a:t>
            </a:r>
            <a:endParaRPr lang="pt-BR" sz="4400" dirty="0"/>
          </a:p>
          <a:p>
            <a:pPr marL="0" indent="0" algn="just">
              <a:buFont typeface="Arial" panose="020B0604020202020204" pitchFamily="34" charset="0"/>
              <a:buNone/>
              <a:defRPr/>
            </a:pPr>
            <a:r>
              <a:rPr lang="pt-BR" sz="4400" i="1" dirty="0"/>
              <a:t>A ministra ressaltou que não existe previsão legal de órgão uniformizador da interpretação da legislação federal para os juizados especiais estaduais, </a:t>
            </a:r>
            <a:r>
              <a:rPr lang="pt-BR" sz="4400" i="1" u="sng" dirty="0"/>
              <a:t>“podendo, em tese, ocorrer a perpetuação de decisões divergentes da jurisprudência do STJ”</a:t>
            </a:r>
            <a:r>
              <a:rPr lang="pt-BR" sz="4400" i="1" dirty="0"/>
              <a:t>. Tal lacuna, segundo a ministra, poderá ser suprida com a criação da turma nacional de uniformização da jurisprudência prevista no Projeto de Lei 16/2007 de iniciativa da Câmara dos Deputados e, atualmente, em trâmite no Senado Federal.</a:t>
            </a:r>
            <a:endParaRPr lang="pt-BR" sz="4400" dirty="0"/>
          </a:p>
          <a:p>
            <a:pPr>
              <a:defRPr/>
            </a:pPr>
            <a:endParaRPr lang="pt-BR" dirty="0"/>
          </a:p>
        </p:txBody>
      </p:sp>
    </p:spTree>
    <p:extLst>
      <p:ext uri="{BB962C8B-B14F-4D97-AF65-F5344CB8AC3E}">
        <p14:creationId xmlns:p14="http://schemas.microsoft.com/office/powerpoint/2010/main" val="383236857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1DD1BE9-1E69-41D6-AA01-A1B313E757CA}"/>
              </a:ext>
            </a:extLst>
          </p:cNvPr>
          <p:cNvSpPr>
            <a:spLocks noGrp="1"/>
          </p:cNvSpPr>
          <p:nvPr>
            <p:ph idx="1"/>
          </p:nvPr>
        </p:nvSpPr>
        <p:spPr>
          <a:xfrm>
            <a:off x="1143000" y="857250"/>
            <a:ext cx="6858000" cy="5143500"/>
          </a:xfrm>
        </p:spPr>
        <p:txBody>
          <a:bodyPr rtlCol="0">
            <a:normAutofit fontScale="92500" lnSpcReduction="20000"/>
          </a:bodyPr>
          <a:lstStyle/>
          <a:p>
            <a:pPr marL="0" indent="0" algn="just">
              <a:buFont typeface="Arial" panose="020B0604020202020204" pitchFamily="34" charset="0"/>
              <a:buNone/>
              <a:defRPr/>
            </a:pPr>
            <a:r>
              <a:rPr lang="pt-BR" sz="2400" i="1" dirty="0"/>
              <a:t>Porém, Ellen </a:t>
            </a:r>
            <a:r>
              <a:rPr lang="pt-BR" sz="2400" i="1" dirty="0" err="1"/>
              <a:t>Gracie</a:t>
            </a:r>
            <a:r>
              <a:rPr lang="pt-BR" sz="2400" i="1" dirty="0"/>
              <a:t> destacou que </a:t>
            </a:r>
            <a:r>
              <a:rPr lang="pt-BR" sz="2400" i="1" u="sng" dirty="0"/>
              <a:t>enquanto não for criada a turma de uniformização para os juizados especiais, poderá haver a manutenção de decisões divergentes a respeito da interpretação da legislação infraconstitucional federal. Essa situação, de acordo com a relatora, “além de provocar insegurança jurídica, acaba provocando uma prestação jurisdicional incompleta, em decorrência da inexistência de outro meio eficaz para resolvê-la”.</a:t>
            </a:r>
          </a:p>
          <a:p>
            <a:pPr marL="0" indent="0" algn="just">
              <a:buFont typeface="Arial" panose="020B0604020202020204" pitchFamily="34" charset="0"/>
              <a:buNone/>
              <a:defRPr/>
            </a:pPr>
            <a:endParaRPr lang="pt-BR" sz="2400" dirty="0"/>
          </a:p>
          <a:p>
            <a:pPr marL="0" indent="0" algn="just">
              <a:buFont typeface="Arial" panose="020B0604020202020204" pitchFamily="34" charset="0"/>
              <a:buNone/>
              <a:defRPr/>
            </a:pPr>
            <a:r>
              <a:rPr lang="pt-BR" sz="2400" i="1" dirty="0"/>
              <a:t>“Desse modo, até que seja criado o órgão que possa estender e fazer prevalecer a aplicação da jurisprudência do STJ, em razão de sua função constitucional, da segurança jurídica e da devida prestação jurisdicional, </a:t>
            </a:r>
            <a:r>
              <a:rPr lang="pt-BR" sz="2400" i="1" u="sng" dirty="0"/>
              <a:t>a lógica da organização do sistema judiciário nacional recomenda se dê à reclamação prevista no art. 105, I, f, da CF amplitude suficiente à solução deste impasse”</a:t>
            </a:r>
            <a:r>
              <a:rPr lang="pt-BR" sz="2400" i="1" dirty="0"/>
              <a:t>, conclui a ministra Ellen </a:t>
            </a:r>
            <a:r>
              <a:rPr lang="pt-BR" sz="2400" i="1" dirty="0" err="1"/>
              <a:t>Gracie</a:t>
            </a:r>
            <a:r>
              <a:rPr lang="pt-BR" sz="2400" i="1" dirty="0"/>
              <a:t>. Foram vencidos na votação os ministros Marco Aurélio e Carlos Ayres Britto.</a:t>
            </a:r>
            <a:endParaRPr lang="pt-BR" sz="2400" dirty="0"/>
          </a:p>
          <a:p>
            <a:pPr>
              <a:defRPr/>
            </a:pPr>
            <a:endParaRPr lang="pt-BR" dirty="0"/>
          </a:p>
        </p:txBody>
      </p:sp>
    </p:spTree>
    <p:extLst>
      <p:ext uri="{BB962C8B-B14F-4D97-AF65-F5344CB8AC3E}">
        <p14:creationId xmlns:p14="http://schemas.microsoft.com/office/powerpoint/2010/main" val="252435412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0F77CBC-98EF-4529-80F7-ADF5304B55B3}"/>
              </a:ext>
            </a:extLst>
          </p:cNvPr>
          <p:cNvSpPr>
            <a:spLocks noGrp="1"/>
          </p:cNvSpPr>
          <p:nvPr>
            <p:ph idx="1"/>
          </p:nvPr>
        </p:nvSpPr>
        <p:spPr>
          <a:xfrm>
            <a:off x="1143000" y="857250"/>
            <a:ext cx="6858000" cy="5143500"/>
          </a:xfrm>
        </p:spPr>
        <p:txBody>
          <a:bodyPr rtlCol="0">
            <a:normAutofit fontScale="92500" lnSpcReduction="20000"/>
          </a:bodyPr>
          <a:lstStyle/>
          <a:p>
            <a:pPr marL="0" indent="0" algn="just">
              <a:buFont typeface="Arial" panose="020B0604020202020204" pitchFamily="34" charset="0"/>
              <a:buNone/>
              <a:defRPr/>
            </a:pPr>
            <a:endParaRPr lang="pt-BR" sz="2025" dirty="0"/>
          </a:p>
          <a:p>
            <a:pPr marL="0" indent="0" algn="just">
              <a:buFont typeface="Arial" panose="020B0604020202020204" pitchFamily="34" charset="0"/>
              <a:buNone/>
              <a:defRPr/>
            </a:pPr>
            <a:r>
              <a:rPr lang="pt-BR" sz="2600" dirty="0"/>
              <a:t>E o STJ regulou o uso da </a:t>
            </a:r>
            <a:r>
              <a:rPr lang="pt-BR" sz="2600" dirty="0" err="1"/>
              <a:t>Rcl</a:t>
            </a:r>
            <a:r>
              <a:rPr lang="pt-BR" sz="2600" dirty="0"/>
              <a:t> na Resolução n. 12/2009-STJ:</a:t>
            </a:r>
          </a:p>
          <a:p>
            <a:pPr marL="0" indent="0" algn="just">
              <a:buFont typeface="Arial" panose="020B0604020202020204" pitchFamily="34" charset="0"/>
              <a:buNone/>
              <a:defRPr/>
            </a:pPr>
            <a:r>
              <a:rPr lang="pt-BR" sz="2600" dirty="0"/>
              <a:t> </a:t>
            </a:r>
          </a:p>
          <a:p>
            <a:pPr marL="0" indent="0" algn="just">
              <a:buFont typeface="Arial" panose="020B0604020202020204" pitchFamily="34" charset="0"/>
              <a:buNone/>
              <a:defRPr/>
            </a:pPr>
            <a:r>
              <a:rPr lang="pt-BR" sz="2600" dirty="0" err="1"/>
              <a:t>Rcl</a:t>
            </a:r>
            <a:r>
              <a:rPr lang="pt-BR" sz="2600" dirty="0"/>
              <a:t> 3918 (DO 30/03/10)</a:t>
            </a:r>
          </a:p>
          <a:p>
            <a:pPr marL="0" indent="0" algn="just">
              <a:buFont typeface="Arial" panose="020B0604020202020204" pitchFamily="34" charset="0"/>
              <a:buNone/>
              <a:defRPr/>
            </a:pPr>
            <a:r>
              <a:rPr lang="pt-BR" sz="2600" i="1" dirty="0"/>
              <a:t>O ministro Hamilton </a:t>
            </a:r>
            <a:r>
              <a:rPr lang="pt-BR" sz="2600" i="1" dirty="0" err="1"/>
              <a:t>Carvalhido</a:t>
            </a:r>
            <a:r>
              <a:rPr lang="pt-BR" sz="2600" i="1" dirty="0"/>
              <a:t>, da Primeira Seção do Superior Tribunal de Justiça (STJ), </a:t>
            </a:r>
            <a:r>
              <a:rPr lang="pt-BR" sz="2600" i="1" u="sng" dirty="0"/>
              <a:t>suspendeu liminarmente a decisão da Justiça da Paraíba que impediu a cobrança de assinatura básica</a:t>
            </a:r>
            <a:r>
              <a:rPr lang="pt-BR" sz="2600" i="1" dirty="0"/>
              <a:t> realizada pelas Concessionárias de Serviço Telefônico Fixo Comutado e todos os processos em trâmite acerca da tarifa apreciados na Terceira Turma Recursal Mista de Campina Grande (PB). A decisão vigora até o julgamento do mérito da reclamação apresentada pela empresa Telemar S/A. (...)</a:t>
            </a:r>
            <a:endParaRPr lang="pt-BR" sz="2600" dirty="0"/>
          </a:p>
          <a:p>
            <a:pPr>
              <a:defRPr/>
            </a:pPr>
            <a:endParaRPr lang="pt-BR" dirty="0"/>
          </a:p>
        </p:txBody>
      </p:sp>
    </p:spTree>
    <p:extLst>
      <p:ext uri="{BB962C8B-B14F-4D97-AF65-F5344CB8AC3E}">
        <p14:creationId xmlns:p14="http://schemas.microsoft.com/office/powerpoint/2010/main" val="19293525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DDE67E45-BB7A-457B-80BE-3C87ED7C9369}"/>
              </a:ext>
            </a:extLst>
          </p:cNvPr>
          <p:cNvSpPr>
            <a:spLocks noGrp="1"/>
          </p:cNvSpPr>
          <p:nvPr>
            <p:ph idx="1"/>
          </p:nvPr>
        </p:nvSpPr>
        <p:spPr>
          <a:xfrm>
            <a:off x="1143000" y="857250"/>
            <a:ext cx="6858000" cy="5143500"/>
          </a:xfrm>
        </p:spPr>
        <p:txBody>
          <a:bodyPr rtlCol="0">
            <a:normAutofit fontScale="85000" lnSpcReduction="10000"/>
          </a:bodyPr>
          <a:lstStyle/>
          <a:p>
            <a:pPr marL="0" indent="0" algn="just">
              <a:buFont typeface="Arial" panose="020B0604020202020204" pitchFamily="34" charset="0"/>
              <a:buNone/>
              <a:defRPr/>
            </a:pPr>
            <a:r>
              <a:rPr lang="pt-BR" sz="2800" i="1" dirty="0"/>
              <a:t>Aplicando a </a:t>
            </a:r>
            <a:r>
              <a:rPr lang="pt-BR" sz="2800" i="1" u="sng" dirty="0"/>
              <a:t>Resolução n. 12 do STJ, editada em dezembro de 2009</a:t>
            </a:r>
            <a:r>
              <a:rPr lang="pt-BR" sz="2800" i="1" dirty="0"/>
              <a:t>, o relator deferiu a reclamação ao destacar que existiu, em princípio, </a:t>
            </a:r>
            <a:r>
              <a:rPr lang="pt-BR" sz="2800" i="1" u="sng" dirty="0"/>
              <a:t>divergência entre a decisão da Turma Recursal e o enunciado da Súmula 356 do STJ</a:t>
            </a:r>
            <a:r>
              <a:rPr lang="pt-BR" sz="2800" i="1" dirty="0"/>
              <a:t>.</a:t>
            </a:r>
            <a:endParaRPr lang="pt-BR" sz="2800" dirty="0"/>
          </a:p>
          <a:p>
            <a:pPr marL="0" indent="0" algn="just">
              <a:buFont typeface="Arial" panose="020B0604020202020204" pitchFamily="34" charset="0"/>
              <a:buNone/>
              <a:defRPr/>
            </a:pPr>
            <a:r>
              <a:rPr lang="pt-BR" sz="2800" i="1" dirty="0"/>
              <a:t>Desta forma, além de </a:t>
            </a:r>
            <a:r>
              <a:rPr lang="pt-BR" sz="2800" i="1" u="sng" dirty="0"/>
              <a:t>suspender a inexigibilidade da cobrança da assinatura básica e de todos os processos em trâmite inerentes ao assunto</a:t>
            </a:r>
            <a:r>
              <a:rPr lang="pt-BR" sz="2800" i="1" dirty="0"/>
              <a:t>, o ministro estabeleceu prazo de 30 dias para a manifestação dos interessados e de cinco dias para os consumidores, autores da ação principal. O ministro também solicitou informações ao presidente da Turma Recursal, ao Presidente do Tribunal de Justiça do Estado da Paraíba e concedeu prazo de cinco dias para o parecer do Ministério Público Federal.</a:t>
            </a:r>
            <a:endParaRPr lang="pt-BR" sz="2800" dirty="0"/>
          </a:p>
          <a:p>
            <a:pPr>
              <a:defRPr/>
            </a:pPr>
            <a:endParaRPr lang="pt-BR" dirty="0"/>
          </a:p>
        </p:txBody>
      </p:sp>
    </p:spTree>
    <p:extLst>
      <p:ext uri="{BB962C8B-B14F-4D97-AF65-F5344CB8AC3E}">
        <p14:creationId xmlns:p14="http://schemas.microsoft.com/office/powerpoint/2010/main" val="337828034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72BE196-19AE-44B9-A1CC-DA066CA06E82}"/>
              </a:ext>
            </a:extLst>
          </p:cNvPr>
          <p:cNvSpPr>
            <a:spLocks noGrp="1"/>
          </p:cNvSpPr>
          <p:nvPr>
            <p:ph idx="1"/>
          </p:nvPr>
        </p:nvSpPr>
        <p:spPr>
          <a:xfrm>
            <a:off x="827088" y="857250"/>
            <a:ext cx="7561262" cy="5143500"/>
          </a:xfrm>
        </p:spPr>
        <p:txBody>
          <a:bodyPr rtlCol="0">
            <a:normAutofit fontScale="70000" lnSpcReduction="20000"/>
          </a:bodyPr>
          <a:lstStyle/>
          <a:p>
            <a:pPr marL="0" indent="0" algn="just">
              <a:buFont typeface="Arial" panose="020B0604020202020204" pitchFamily="34" charset="0"/>
              <a:buNone/>
              <a:defRPr/>
            </a:pPr>
            <a:r>
              <a:rPr lang="pt-BR" sz="5000" dirty="0"/>
              <a:t>Contudo, houve uma grande quantidade de reclamações ajuizadas no Tribunal.</a:t>
            </a:r>
          </a:p>
          <a:p>
            <a:pPr marL="0" indent="0" algn="just">
              <a:buFont typeface="Arial" panose="020B0604020202020204" pitchFamily="34" charset="0"/>
              <a:buNone/>
              <a:defRPr/>
            </a:pPr>
            <a:r>
              <a:rPr lang="pt-BR" sz="5000" i="1" dirty="0"/>
              <a:t>(mas, por qual razão?)</a:t>
            </a:r>
          </a:p>
          <a:p>
            <a:pPr marL="0" indent="0" algn="just">
              <a:buFont typeface="Arial" panose="020B0604020202020204" pitchFamily="34" charset="0"/>
              <a:buNone/>
              <a:defRPr/>
            </a:pPr>
            <a:r>
              <a:rPr lang="pt-BR" sz="5000" dirty="0"/>
              <a:t> </a:t>
            </a:r>
          </a:p>
          <a:p>
            <a:pPr marL="0" indent="0" algn="just">
              <a:buFont typeface="Arial" panose="020B0604020202020204" pitchFamily="34" charset="0"/>
              <a:buNone/>
              <a:defRPr/>
            </a:pPr>
            <a:r>
              <a:rPr lang="pt-BR" sz="5000" dirty="0"/>
              <a:t>Com isso, teve início um movimento de recuo no cabimento das reclamações (em alguns casos, situações típicas de “jurisprudência defensiva”).</a:t>
            </a:r>
          </a:p>
          <a:p>
            <a:pPr marL="0" indent="0" algn="just">
              <a:buFont typeface="Arial" panose="020B0604020202020204" pitchFamily="34" charset="0"/>
              <a:buNone/>
              <a:defRPr/>
            </a:pPr>
            <a:r>
              <a:rPr lang="pt-BR" sz="5000" dirty="0"/>
              <a:t> </a:t>
            </a:r>
          </a:p>
          <a:p>
            <a:pPr>
              <a:defRPr/>
            </a:pPr>
            <a:endParaRPr lang="pt-BR" dirty="0"/>
          </a:p>
        </p:txBody>
      </p:sp>
    </p:spTree>
    <p:extLst>
      <p:ext uri="{BB962C8B-B14F-4D97-AF65-F5344CB8AC3E}">
        <p14:creationId xmlns:p14="http://schemas.microsoft.com/office/powerpoint/2010/main" val="393117057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C8FA65A-491E-4B0F-81AB-265D978EFB9F}"/>
              </a:ext>
            </a:extLst>
          </p:cNvPr>
          <p:cNvSpPr>
            <a:spLocks noGrp="1"/>
          </p:cNvSpPr>
          <p:nvPr>
            <p:ph idx="1"/>
          </p:nvPr>
        </p:nvSpPr>
        <p:spPr>
          <a:xfrm>
            <a:off x="755650" y="476250"/>
            <a:ext cx="7777163" cy="5905500"/>
          </a:xfrm>
        </p:spPr>
        <p:txBody>
          <a:bodyPr rtlCol="0">
            <a:normAutofit fontScale="40000" lnSpcReduction="20000"/>
          </a:bodyPr>
          <a:lstStyle/>
          <a:p>
            <a:pPr marL="0" indent="0" algn="just">
              <a:buFont typeface="Arial" panose="020B0604020202020204" pitchFamily="34" charset="0"/>
              <a:buNone/>
              <a:defRPr/>
            </a:pPr>
            <a:r>
              <a:rPr lang="pt-BR" sz="5300" dirty="0"/>
              <a:t>E isso culminou com a decisão da 2</a:t>
            </a:r>
            <a:r>
              <a:rPr lang="pt-BR" sz="5300" baseline="30000" dirty="0"/>
              <a:t>a</a:t>
            </a:r>
            <a:r>
              <a:rPr lang="pt-BR" sz="5300" dirty="0"/>
              <a:t> Seção do STJ afirmando que:</a:t>
            </a:r>
          </a:p>
          <a:p>
            <a:pPr marL="0" indent="0" algn="just">
              <a:buFont typeface="Arial" panose="020B0604020202020204" pitchFamily="34" charset="0"/>
              <a:buNone/>
              <a:defRPr/>
            </a:pPr>
            <a:r>
              <a:rPr lang="pt-BR" sz="5300" dirty="0"/>
              <a:t>(i) NÃO CABE de matéria processual;</a:t>
            </a:r>
          </a:p>
          <a:p>
            <a:pPr marL="0" indent="0" algn="just">
              <a:buFont typeface="Arial" panose="020B0604020202020204" pitchFamily="34" charset="0"/>
              <a:buNone/>
              <a:defRPr/>
            </a:pPr>
            <a:r>
              <a:rPr lang="pt-BR" sz="5300" dirty="0"/>
              <a:t>(ii) SÓ CABE para SÚMULA ou caso julgado em </a:t>
            </a:r>
            <a:r>
              <a:rPr lang="pt-BR" sz="5300" dirty="0" err="1"/>
              <a:t>REsp</a:t>
            </a:r>
            <a:r>
              <a:rPr lang="pt-BR" sz="5300" dirty="0"/>
              <a:t> repetitivo.</a:t>
            </a:r>
          </a:p>
          <a:p>
            <a:pPr marL="0" indent="0" algn="just">
              <a:buFont typeface="Arial" panose="020B0604020202020204" pitchFamily="34" charset="0"/>
              <a:buNone/>
              <a:defRPr/>
            </a:pPr>
            <a:r>
              <a:rPr lang="pt-BR" sz="5300" i="1" dirty="0"/>
              <a:t> </a:t>
            </a:r>
            <a:endParaRPr lang="pt-BR" sz="5300" dirty="0"/>
          </a:p>
          <a:p>
            <a:pPr marL="0" indent="0" algn="just">
              <a:buFont typeface="Arial" panose="020B0604020202020204" pitchFamily="34" charset="0"/>
              <a:buNone/>
              <a:defRPr/>
            </a:pPr>
            <a:r>
              <a:rPr lang="pt-BR" sz="5300" cap="all" dirty="0" err="1"/>
              <a:t>Rcl</a:t>
            </a:r>
            <a:r>
              <a:rPr lang="pt-BR" sz="5300" cap="all" dirty="0"/>
              <a:t> 3812, julgada em 09/11/2011:</a:t>
            </a:r>
          </a:p>
          <a:p>
            <a:pPr marL="0" indent="0" algn="just">
              <a:buFont typeface="Arial" panose="020B0604020202020204" pitchFamily="34" charset="0"/>
              <a:buNone/>
              <a:defRPr/>
            </a:pPr>
            <a:r>
              <a:rPr lang="pt-BR" sz="5300" dirty="0"/>
              <a:t> </a:t>
            </a:r>
          </a:p>
          <a:p>
            <a:pPr marL="0" indent="0" algn="just">
              <a:buFont typeface="Arial" panose="020B0604020202020204" pitchFamily="34" charset="0"/>
              <a:buNone/>
              <a:defRPr/>
            </a:pPr>
            <a:r>
              <a:rPr lang="pt-BR" sz="5300" i="1" dirty="0"/>
              <a:t>RESULTADO DE JULGAMENTO FINAL: EM DELIBERAÇÃO QUANTO À ADMISSIBILIDADE DA RECLAMAÇÃO DISCIPLINADA PELA RESOLUÇÃO Nº 12, A SEGUNDA SEÇÃO DECIDIU O SEGUINTE:</a:t>
            </a:r>
            <a:endParaRPr lang="pt-BR" sz="5300" dirty="0"/>
          </a:p>
          <a:p>
            <a:pPr marL="0" indent="0" algn="just">
              <a:buFont typeface="Arial" panose="020B0604020202020204" pitchFamily="34" charset="0"/>
              <a:buNone/>
              <a:defRPr/>
            </a:pPr>
            <a:r>
              <a:rPr lang="pt-BR" sz="5300" i="1" dirty="0"/>
              <a:t>1 - É NECESSÁRIO QUE SE DEMONSTRE A CONTRARIEDADE À </a:t>
            </a:r>
            <a:r>
              <a:rPr lang="pt-BR" sz="5300" i="1" u="sng" dirty="0"/>
              <a:t>JURISPRUDÊNCIA CONSOLIDADA</a:t>
            </a:r>
            <a:r>
              <a:rPr lang="pt-BR" sz="5300" i="1" dirty="0"/>
              <a:t> DESTA CORTE QUANTO À MATÉRIA</a:t>
            </a:r>
            <a:r>
              <a:rPr lang="pt-BR" sz="5300" i="1" u="sng" dirty="0"/>
              <a:t>, ENTENDENDO-SE POR JURISPRUDÊNCIA CONSOLIDADA</a:t>
            </a:r>
            <a:r>
              <a:rPr lang="pt-BR" sz="5300" i="1" dirty="0"/>
              <a:t>: </a:t>
            </a:r>
            <a:endParaRPr lang="pt-BR" sz="5300" dirty="0"/>
          </a:p>
          <a:p>
            <a:pPr marL="0" indent="0" algn="just">
              <a:buFont typeface="Arial" panose="020B0604020202020204" pitchFamily="34" charset="0"/>
              <a:buNone/>
              <a:defRPr/>
            </a:pPr>
            <a:r>
              <a:rPr lang="pt-BR" sz="5300" i="1" dirty="0"/>
              <a:t>(I) PRECEDENTES EXARADOS NO JULGAMENTO DE </a:t>
            </a:r>
            <a:r>
              <a:rPr lang="pt-BR" sz="5300" i="1" u="sng" dirty="0"/>
              <a:t>RECURSOS ESPECIAIS EM CONTROVÉRSIAS REPETITIVAS</a:t>
            </a:r>
            <a:r>
              <a:rPr lang="pt-BR" sz="5300" i="1" dirty="0"/>
              <a:t> (ART. 543-C, DO CPC); OU </a:t>
            </a:r>
            <a:endParaRPr lang="pt-BR" sz="5300" dirty="0"/>
          </a:p>
          <a:p>
            <a:pPr marL="0" indent="0" algn="just">
              <a:buFont typeface="Arial" panose="020B0604020202020204" pitchFamily="34" charset="0"/>
              <a:buNone/>
              <a:defRPr/>
            </a:pPr>
            <a:r>
              <a:rPr lang="pt-BR" sz="5300" i="1" dirty="0"/>
              <a:t>(II) ENUNCIADOS DE </a:t>
            </a:r>
            <a:r>
              <a:rPr lang="pt-BR" sz="5300" i="1" u="sng" dirty="0"/>
              <a:t>SÚMULA DA JURISPRUDÊNCIA</a:t>
            </a:r>
            <a:r>
              <a:rPr lang="pt-BR" sz="5300" i="1" dirty="0"/>
              <a:t> DA CORTE. </a:t>
            </a:r>
            <a:endParaRPr lang="pt-BR" sz="5300" dirty="0"/>
          </a:p>
          <a:p>
            <a:pPr marL="0" indent="0" algn="just">
              <a:buFont typeface="Arial" panose="020B0604020202020204" pitchFamily="34" charset="0"/>
              <a:buNone/>
              <a:defRPr/>
            </a:pPr>
            <a:r>
              <a:rPr lang="pt-BR" sz="5300" i="1" dirty="0"/>
              <a:t>2 - MESMO NA HIPÓTESE DE CONTRARIEDADE A ENUNCIADO DE SÚMULA, É NECESSÁRIO QUE O RECORRENTE TRAGA À COLAÇÃO ACÓRDÃOS QUE DERAM ORIGEM A TAL ENUNCIADO, DEMONSTRANDO SIMILITUDE FÁTICA ENTRE AS CAUSAS CONFRONTADAS. </a:t>
            </a:r>
            <a:endParaRPr lang="pt-BR" sz="5300" dirty="0"/>
          </a:p>
          <a:p>
            <a:pPr>
              <a:defRPr/>
            </a:pPr>
            <a:endParaRPr lang="pt-BR" dirty="0"/>
          </a:p>
        </p:txBody>
      </p:sp>
    </p:spTree>
    <p:extLst>
      <p:ext uri="{BB962C8B-B14F-4D97-AF65-F5344CB8AC3E}">
        <p14:creationId xmlns:p14="http://schemas.microsoft.com/office/powerpoint/2010/main" val="132051726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A90FEDC2-4654-48E6-BB38-52E626C38B91}"/>
              </a:ext>
            </a:extLst>
          </p:cNvPr>
          <p:cNvSpPr>
            <a:spLocks noGrp="1"/>
          </p:cNvSpPr>
          <p:nvPr>
            <p:ph idx="1"/>
          </p:nvPr>
        </p:nvSpPr>
        <p:spPr>
          <a:xfrm>
            <a:off x="1143000" y="857250"/>
            <a:ext cx="6858000" cy="5143500"/>
          </a:xfrm>
        </p:spPr>
        <p:txBody>
          <a:bodyPr rtlCol="0">
            <a:normAutofit fontScale="92500" lnSpcReduction="10000"/>
          </a:bodyPr>
          <a:lstStyle/>
          <a:p>
            <a:pPr marL="0" indent="0" algn="just">
              <a:buFont typeface="Arial" panose="020B0604020202020204" pitchFamily="34" charset="0"/>
              <a:buNone/>
              <a:defRPr/>
            </a:pPr>
            <a:r>
              <a:rPr lang="pt-BR" sz="2400" i="1" dirty="0"/>
              <a:t>3 - </a:t>
            </a:r>
            <a:r>
              <a:rPr lang="pt-BR" sz="2400" i="1" u="sng" dirty="0"/>
              <a:t>NÃO SE ADMITE</a:t>
            </a:r>
            <a:r>
              <a:rPr lang="pt-BR" sz="2400" i="1" dirty="0"/>
              <a:t>, COM ISSO, A PROPOSITURA DE RECLAMAÇÕES COM BASE </a:t>
            </a:r>
            <a:r>
              <a:rPr lang="pt-BR" sz="2400" b="1" i="1" u="sng" dirty="0"/>
              <a:t>APENAS</a:t>
            </a:r>
            <a:r>
              <a:rPr lang="pt-BR" sz="2400" i="1" u="sng" dirty="0"/>
              <a:t> EM PRECEDENTES EXARADOS NO JULGAMENTO DE RECURSOS ESPECIAIS</a:t>
            </a:r>
            <a:r>
              <a:rPr lang="pt-BR" sz="2400" i="1" dirty="0"/>
              <a:t>. </a:t>
            </a:r>
            <a:endParaRPr lang="pt-BR" sz="2400" dirty="0"/>
          </a:p>
          <a:p>
            <a:pPr marL="0" indent="0" algn="just">
              <a:buFont typeface="Arial" panose="020B0604020202020204" pitchFamily="34" charset="0"/>
              <a:buNone/>
              <a:defRPr/>
            </a:pPr>
            <a:r>
              <a:rPr lang="pt-BR" sz="2400" i="1" dirty="0"/>
              <a:t>4 - PARA QUE SEJA ADMISSÍVEL A RECLAMAÇÃO É NECESSÁRIO TAMBÉM QUE A DIVERGÊNCIA SE DÊ QUANTO A REGRAS DE DIREITO MATERIAL, </a:t>
            </a:r>
            <a:r>
              <a:rPr lang="pt-BR" sz="2400" i="1" u="sng" dirty="0"/>
              <a:t>NÃO SE ADMITINDO A RECLAMAÇÃO QUE DISCUTA </a:t>
            </a:r>
            <a:r>
              <a:rPr lang="pt-BR" sz="2400" b="1" i="1" u="sng" dirty="0"/>
              <a:t>REGRAS DE PROCESSO CIVIL</a:t>
            </a:r>
            <a:r>
              <a:rPr lang="pt-BR" sz="2400" i="1" dirty="0"/>
              <a:t>, À MEDIDA QUE O PROCESSO, NOS JUIZADOS ESPECIAIS, ORIENTA-SE PELOS CRITÉRIOS DA LEI. 9.099/95. </a:t>
            </a:r>
            <a:endParaRPr lang="pt-BR" sz="2400" dirty="0"/>
          </a:p>
          <a:p>
            <a:pPr marL="0" indent="0" algn="just">
              <a:buFont typeface="Arial" panose="020B0604020202020204" pitchFamily="34" charset="0"/>
              <a:buNone/>
              <a:defRPr/>
            </a:pPr>
            <a:r>
              <a:rPr lang="pt-BR" sz="2400" i="1" dirty="0"/>
              <a:t>QUANTO AO CABIMENTO DE RECURSO, A SEÇÃO DELIBEROU QUE OS AGRAVOS REGIMENTAIS INTERPOSTOS EM FACE DE DECISÕES MONOCRÁTICAS QUE NÃO CONHECERAM DESTAS RECLAMAÇÕES TAMBÉM NÃO SERÃO CONHECIDOS, POR DECISÃO MONOCRÁTICA DO RELATOR. </a:t>
            </a:r>
            <a:endParaRPr lang="pt-BR" sz="2400" dirty="0"/>
          </a:p>
          <a:p>
            <a:pPr>
              <a:defRPr/>
            </a:pPr>
            <a:endParaRPr lang="pt-BR" dirty="0"/>
          </a:p>
        </p:txBody>
      </p:sp>
    </p:spTree>
    <p:extLst>
      <p:ext uri="{BB962C8B-B14F-4D97-AF65-F5344CB8AC3E}">
        <p14:creationId xmlns:p14="http://schemas.microsoft.com/office/powerpoint/2010/main" val="111912691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F5079CF1-3208-47EB-A4DB-186054817824}"/>
              </a:ext>
            </a:extLst>
          </p:cNvPr>
          <p:cNvSpPr>
            <a:spLocks noGrp="1"/>
          </p:cNvSpPr>
          <p:nvPr>
            <p:ph idx="1"/>
          </p:nvPr>
        </p:nvSpPr>
        <p:spPr>
          <a:xfrm>
            <a:off x="179388" y="188913"/>
            <a:ext cx="8785225" cy="6480175"/>
          </a:xfrm>
        </p:spPr>
        <p:txBody>
          <a:bodyPr/>
          <a:lstStyle/>
          <a:p>
            <a:pPr algn="just" eaLnBrk="1" hangingPunct="1">
              <a:buFont typeface="Arial" panose="020B0604020202020204" pitchFamily="34" charset="0"/>
              <a:buNone/>
            </a:pPr>
            <a:r>
              <a:rPr lang="pt-BR" altLang="en-US" sz="2800" b="1" u="sng" dirty="0"/>
              <a:t>Conteúdo da aula:</a:t>
            </a:r>
          </a:p>
          <a:p>
            <a:pPr algn="just" eaLnBrk="1" hangingPunct="1">
              <a:buFont typeface="Arial" panose="020B0604020202020204" pitchFamily="34" charset="0"/>
              <a:buNone/>
            </a:pPr>
            <a:endParaRPr lang="pt-BR" altLang="en-US" sz="2800" b="1" dirty="0"/>
          </a:p>
          <a:p>
            <a:pPr algn="just" eaLnBrk="1" hangingPunct="1"/>
            <a:r>
              <a:rPr lang="pt-BR" altLang="en-US" sz="2600" dirty="0"/>
              <a:t>Introdução: criação, cabimento e visão geral dos Juizados;</a:t>
            </a:r>
          </a:p>
          <a:p>
            <a:pPr algn="just" eaLnBrk="1" hangingPunct="1">
              <a:buFont typeface="Arial" panose="020B0604020202020204" pitchFamily="34" charset="0"/>
              <a:buNone/>
            </a:pPr>
            <a:endParaRPr lang="pt-BR" altLang="en-US" sz="2600" dirty="0"/>
          </a:p>
          <a:p>
            <a:pPr algn="just" eaLnBrk="1" hangingPunct="1"/>
            <a:r>
              <a:rPr lang="pt-BR" altLang="en-US" sz="2600" dirty="0"/>
              <a:t>Análise crítica dos juizados;</a:t>
            </a:r>
          </a:p>
          <a:p>
            <a:pPr algn="just" eaLnBrk="1" hangingPunct="1">
              <a:buFont typeface="Arial" panose="020B0604020202020204" pitchFamily="34" charset="0"/>
              <a:buNone/>
            </a:pPr>
            <a:endParaRPr lang="pt-BR" altLang="en-US" sz="2600" dirty="0"/>
          </a:p>
          <a:p>
            <a:pPr algn="just" eaLnBrk="1" hangingPunct="1"/>
            <a:r>
              <a:rPr lang="pt-BR" altLang="en-US" sz="2600" dirty="0"/>
              <a:t>Sistema recursal dos juizados;</a:t>
            </a:r>
          </a:p>
          <a:p>
            <a:pPr algn="just" eaLnBrk="1" hangingPunct="1">
              <a:buFont typeface="Arial" panose="020B0604020202020204" pitchFamily="34" charset="0"/>
              <a:buNone/>
            </a:pPr>
            <a:endParaRPr lang="pt-BR" altLang="en-US" sz="2600" dirty="0"/>
          </a:p>
          <a:p>
            <a:pPr algn="just" eaLnBrk="1" hangingPunct="1"/>
            <a:r>
              <a:rPr lang="pt-BR" altLang="en-US" sz="2600" dirty="0"/>
              <a:t>Questões para debate</a:t>
            </a:r>
            <a:endParaRPr lang="pt-BR"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AD81C697-D8D4-440D-8D4F-6366342157E2}"/>
              </a:ext>
            </a:extLst>
          </p:cNvPr>
          <p:cNvSpPr>
            <a:spLocks noGrp="1"/>
          </p:cNvSpPr>
          <p:nvPr>
            <p:ph idx="4294967295"/>
          </p:nvPr>
        </p:nvSpPr>
        <p:spPr>
          <a:xfrm>
            <a:off x="1143000" y="857250"/>
            <a:ext cx="6858000" cy="5143500"/>
          </a:xfrm>
        </p:spPr>
        <p:txBody>
          <a:bodyPr/>
          <a:lstStyle/>
          <a:p>
            <a:pPr marL="0" indent="0" algn="just">
              <a:buFont typeface="Arial" panose="020B0604020202020204" pitchFamily="34" charset="0"/>
              <a:buNone/>
            </a:pPr>
            <a:r>
              <a:rPr lang="pt-BR" altLang="en-US" sz="2400" dirty="0"/>
              <a:t>E com o CPC15, quando já há o cabimento de reclamação para uma série de situações (art. 988), houve receio de que haveria uma explosão no uso de reclamações.</a:t>
            </a:r>
          </a:p>
          <a:p>
            <a:pPr marL="0" indent="0" algn="just">
              <a:buFont typeface="Arial" panose="020B0604020202020204" pitchFamily="34" charset="0"/>
              <a:buNone/>
            </a:pPr>
            <a:endParaRPr lang="pt-BR" altLang="en-US" sz="2400" dirty="0"/>
          </a:p>
          <a:p>
            <a:pPr marL="0" indent="0" algn="just">
              <a:buFont typeface="Arial" panose="020B0604020202020204" pitchFamily="34" charset="0"/>
              <a:buNone/>
            </a:pPr>
            <a:r>
              <a:rPr lang="pt-BR" altLang="en-US" sz="2400" dirty="0"/>
              <a:t>Diante disso, o que o STJ fez?</a:t>
            </a:r>
          </a:p>
          <a:p>
            <a:pPr marL="0" indent="0" algn="just">
              <a:buFont typeface="Arial" panose="020B0604020202020204" pitchFamily="34" charset="0"/>
              <a:buNone/>
            </a:pPr>
            <a:endParaRPr lang="pt-BR" altLang="en-US" sz="2400" dirty="0"/>
          </a:p>
          <a:p>
            <a:pPr marL="0" indent="0" algn="just">
              <a:buFont typeface="Arial" panose="020B0604020202020204" pitchFamily="34" charset="0"/>
              <a:buNone/>
            </a:pPr>
            <a:r>
              <a:rPr lang="pt-BR" altLang="en-US" sz="2400" u="sng" dirty="0"/>
              <a:t>“Fechou a porta” para o uso da </a:t>
            </a:r>
            <a:r>
              <a:rPr lang="pt-BR" altLang="en-US" sz="2400" u="sng" dirty="0" err="1"/>
              <a:t>Rcl</a:t>
            </a:r>
            <a:r>
              <a:rPr lang="pt-BR" altLang="en-US" sz="2400" u="sng" dirty="0"/>
              <a:t> no STJ</a:t>
            </a:r>
            <a:r>
              <a:rPr lang="pt-BR" altLang="en-US" sz="2400" dirty="0"/>
              <a:t>.</a:t>
            </a:r>
          </a:p>
          <a:p>
            <a:pPr marL="0" indent="0" algn="just">
              <a:buFont typeface="Arial" panose="020B0604020202020204" pitchFamily="34" charset="0"/>
              <a:buNone/>
            </a:pPr>
            <a:r>
              <a:rPr lang="pt-BR" altLang="en-US" sz="2400" dirty="0"/>
              <a:t> </a:t>
            </a:r>
          </a:p>
          <a:p>
            <a:pPr marL="0" indent="0" algn="just">
              <a:buFont typeface="Arial" panose="020B0604020202020204" pitchFamily="34" charset="0"/>
              <a:buNone/>
            </a:pPr>
            <a:r>
              <a:rPr lang="pt-BR" altLang="en-US" sz="2400" dirty="0"/>
              <a:t>Por isso, foi editada a Resolução 3/2016, a partir do julgamento da </a:t>
            </a:r>
            <a:r>
              <a:rPr lang="pt-BR" altLang="en-US" sz="2400" dirty="0" err="1"/>
              <a:t>Rcl</a:t>
            </a:r>
            <a:r>
              <a:rPr lang="pt-BR" altLang="en-US" sz="2400" dirty="0"/>
              <a:t> 18506: a </a:t>
            </a:r>
            <a:r>
              <a:rPr lang="pt-BR" altLang="en-US" sz="2400" u="sng" dirty="0"/>
              <a:t>competência para a reclamação é do TJ</a:t>
            </a:r>
            <a:r>
              <a:rPr lang="pt-BR" altLang="en-US" sz="2400" dirty="0"/>
              <a:t>.</a:t>
            </a:r>
          </a:p>
        </p:txBody>
      </p:sp>
    </p:spTree>
    <p:extLst>
      <p:ext uri="{BB962C8B-B14F-4D97-AF65-F5344CB8AC3E}">
        <p14:creationId xmlns:p14="http://schemas.microsoft.com/office/powerpoint/2010/main" val="8289035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ço Reservado para Conteúdo 6">
            <a:extLst>
              <a:ext uri="{FF2B5EF4-FFF2-40B4-BE49-F238E27FC236}">
                <a16:creationId xmlns:a16="http://schemas.microsoft.com/office/drawing/2014/main" id="{FE05A8C5-0007-42AA-92B1-2B35C5AA52B1}"/>
              </a:ext>
            </a:extLst>
          </p:cNvPr>
          <p:cNvSpPr>
            <a:spLocks noGrp="1"/>
          </p:cNvSpPr>
          <p:nvPr>
            <p:ph idx="4294967295"/>
          </p:nvPr>
        </p:nvSpPr>
        <p:spPr>
          <a:xfrm>
            <a:off x="684213" y="476250"/>
            <a:ext cx="8064500" cy="5689600"/>
          </a:xfrm>
        </p:spPr>
        <p:txBody>
          <a:bodyPr/>
          <a:lstStyle/>
          <a:p>
            <a:pPr marL="0" indent="0" algn="just">
              <a:buFont typeface="Arial" panose="020B0604020202020204" pitchFamily="34" charset="0"/>
              <a:buNone/>
            </a:pPr>
            <a:r>
              <a:rPr lang="pt-BR" altLang="en-US" sz="2000" i="1"/>
              <a:t>AGRAVO REGIMENTAL. RECLAMAÇÃO. JUIZADOS ESPECIAIS. RESOLUÇÃO N. 12/2009-STJ. INCIDENTE DE INCONSTITUCIONALIDADE. PREJUDICADO. POSTERIOR  ADVENTO  DA  EMENDA  REGIMENTAL  22/2016-STJ  REVOGANDO A RESOLUÇÃO  N.  12/2009-STJ.  </a:t>
            </a:r>
            <a:r>
              <a:rPr lang="pt-BR" altLang="en-US" sz="2000" i="1" u="sng"/>
              <a:t>DELIBERAÇÃO DE EDIÇÃO DE NOVA RESOLUÇÃO SOBRE  A  COMPETÊNCIA PARA DIRIMIR DIVERGÊNCIAS ENTRE TURMA REGIONAL ESTADUAL E A JURISPRUDÊNCIA DESTA CORTE</a:t>
            </a:r>
            <a:r>
              <a:rPr lang="pt-BR" altLang="en-US" sz="2000" i="1"/>
              <a:t>. AGRAVO PREJUDICADO.</a:t>
            </a:r>
          </a:p>
          <a:p>
            <a:pPr marL="0" indent="0" algn="just">
              <a:buFont typeface="Arial" panose="020B0604020202020204" pitchFamily="34" charset="0"/>
              <a:buNone/>
            </a:pPr>
            <a:r>
              <a:rPr lang="pt-BR" altLang="en-US" sz="2000" i="1"/>
              <a:t>1.  Com  o  advento  da  Emenda Regimental nº 22-STJ, de 16/03/2016, ficou  revogada  a  Resolução  n.  12/2009-STJ, que dispunha sobre o processamento,  no  Superior  Tribunal  de  Justiça, das reclamações destinadas  a  dirimir divergência entre acórdão prolatado por turma recursal estadual e a jurisprudência desta Corte.</a:t>
            </a:r>
          </a:p>
          <a:p>
            <a:pPr marL="0" indent="0" algn="just">
              <a:buFont typeface="Arial" panose="020B0604020202020204" pitchFamily="34" charset="0"/>
              <a:buNone/>
            </a:pPr>
            <a:r>
              <a:rPr lang="pt-BR" altLang="en-US" sz="2000" i="1"/>
              <a:t>2.  Com  isso, fica prejudicado o incidente de inconstitucionalidade que ataca a Resolução n. 12/2009-STJ.</a:t>
            </a:r>
          </a:p>
          <a:p>
            <a:pPr marL="0" indent="0" algn="just">
              <a:buFont typeface="Arial" panose="020B0604020202020204" pitchFamily="34" charset="0"/>
              <a:buNone/>
            </a:pPr>
            <a:r>
              <a:rPr lang="pt-BR" altLang="en-US" sz="2000" i="1"/>
              <a:t>3. </a:t>
            </a:r>
            <a:r>
              <a:rPr lang="pt-BR" altLang="en-US" sz="2000" i="1" u="sng"/>
              <a:t>A matéria passará a ser tratada por nova resolução, editada à luz do  novo  Código  de Processo Civil, nos termos debatidos pela Corte Especial</a:t>
            </a:r>
            <a:r>
              <a:rPr lang="pt-BR" altLang="en-US" sz="2000" i="1"/>
              <a:t>.</a:t>
            </a:r>
          </a:p>
          <a:p>
            <a:pPr marL="0" indent="0" algn="just">
              <a:buFont typeface="Arial" panose="020B0604020202020204" pitchFamily="34" charset="0"/>
              <a:buNone/>
            </a:pPr>
            <a:r>
              <a:rPr lang="pt-BR" altLang="en-US" sz="2000" i="1"/>
              <a:t>4. Agravo regimental prejudicado.</a:t>
            </a:r>
          </a:p>
          <a:p>
            <a:pPr marL="0" indent="0" algn="just">
              <a:buFont typeface="Arial" panose="020B0604020202020204" pitchFamily="34" charset="0"/>
              <a:buNone/>
            </a:pPr>
            <a:r>
              <a:rPr lang="pt-BR" altLang="en-US" sz="2000" i="1"/>
              <a:t>(AgRg na Rcl 18.506/SP, Rel. Ministro RAUL ARAÚJO, CORTE ESPECIAL, julgado em 06/04/2016, DJe 27/05/2016)</a:t>
            </a:r>
            <a:endParaRPr lang="pt-BR" altLang="en-US" sz="2000"/>
          </a:p>
        </p:txBody>
      </p:sp>
    </p:spTree>
    <p:extLst>
      <p:ext uri="{BB962C8B-B14F-4D97-AF65-F5344CB8AC3E}">
        <p14:creationId xmlns:p14="http://schemas.microsoft.com/office/powerpoint/2010/main" val="2808231979"/>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06FB2D1-2410-4BA3-9207-238CFC476966}"/>
              </a:ext>
            </a:extLst>
          </p:cNvPr>
          <p:cNvSpPr>
            <a:spLocks noGrp="1"/>
          </p:cNvSpPr>
          <p:nvPr>
            <p:ph idx="1"/>
          </p:nvPr>
        </p:nvSpPr>
        <p:spPr>
          <a:xfrm>
            <a:off x="0" y="0"/>
            <a:ext cx="9144000" cy="6858000"/>
          </a:xfrm>
        </p:spPr>
        <p:txBody>
          <a:bodyPr/>
          <a:lstStyle/>
          <a:p>
            <a:pPr marL="0" indent="0" algn="just" eaLnBrk="1" hangingPunct="1">
              <a:lnSpc>
                <a:spcPct val="80000"/>
              </a:lnSpc>
              <a:buFont typeface="Arial" panose="020B0604020202020204" pitchFamily="34" charset="0"/>
              <a:buNone/>
            </a:pPr>
            <a:endParaRPr lang="pt-BR" altLang="en-US" sz="2400" dirty="0"/>
          </a:p>
          <a:p>
            <a:pPr algn="just" eaLnBrk="1" hangingPunct="1">
              <a:lnSpc>
                <a:spcPct val="80000"/>
              </a:lnSpc>
              <a:buFontTx/>
              <a:buChar char="-"/>
            </a:pPr>
            <a:r>
              <a:rPr lang="pt-BR" altLang="en-US" sz="2400" dirty="0"/>
              <a:t>E quais são as mais recentes altera</a:t>
            </a:r>
            <a:r>
              <a:rPr lang="en-US" altLang="en-US" sz="2400" dirty="0" err="1"/>
              <a:t>ções</a:t>
            </a:r>
            <a:r>
              <a:rPr lang="en-US" altLang="en-US" sz="2400" dirty="0"/>
              <a:t> </a:t>
            </a:r>
            <a:r>
              <a:rPr lang="en-US" altLang="en-US" sz="2400" u="sng" dirty="0" err="1"/>
              <a:t>legislativas</a:t>
            </a:r>
            <a:r>
              <a:rPr lang="en-US" altLang="en-US" sz="2400" dirty="0"/>
              <a:t> </a:t>
            </a:r>
            <a:r>
              <a:rPr lang="en-US" altLang="en-US" sz="2400" dirty="0" err="1"/>
              <a:t>envolvendo</a:t>
            </a:r>
            <a:r>
              <a:rPr lang="en-US" altLang="en-US" sz="2400" dirty="0"/>
              <a:t> </a:t>
            </a:r>
            <a:r>
              <a:rPr lang="en-US" altLang="en-US" sz="2400" dirty="0" err="1"/>
              <a:t>os</a:t>
            </a:r>
            <a:r>
              <a:rPr lang="en-US" altLang="en-US" sz="2400" dirty="0"/>
              <a:t> </a:t>
            </a:r>
            <a:r>
              <a:rPr lang="en-US" altLang="en-US" sz="2400" dirty="0" err="1"/>
              <a:t>Juizados</a:t>
            </a:r>
            <a:r>
              <a:rPr lang="en-US" altLang="en-US" sz="2400" dirty="0"/>
              <a:t>?</a:t>
            </a:r>
          </a:p>
          <a:p>
            <a:pPr algn="just" eaLnBrk="1" hangingPunct="1">
              <a:lnSpc>
                <a:spcPct val="80000"/>
              </a:lnSpc>
              <a:buFontTx/>
              <a:buChar char="-"/>
            </a:pPr>
            <a:endParaRPr lang="en-US" altLang="en-US" sz="2400" dirty="0"/>
          </a:p>
          <a:p>
            <a:pPr marL="457200" indent="-457200" algn="just" eaLnBrk="1" hangingPunct="1">
              <a:lnSpc>
                <a:spcPct val="80000"/>
              </a:lnSpc>
              <a:buAutoNum type="arabicParenR"/>
            </a:pPr>
            <a:r>
              <a:rPr lang="en-US" altLang="en-US" sz="2400" dirty="0" err="1"/>
              <a:t>Prazos</a:t>
            </a:r>
            <a:r>
              <a:rPr lang="en-US" altLang="en-US" sz="2400" dirty="0"/>
              <a:t> </a:t>
            </a:r>
            <a:r>
              <a:rPr lang="en-US" altLang="en-US" sz="2400" dirty="0" err="1"/>
              <a:t>em</a:t>
            </a:r>
            <a:r>
              <a:rPr lang="en-US" altLang="en-US" sz="2400" dirty="0"/>
              <a:t> </a:t>
            </a:r>
            <a:r>
              <a:rPr lang="en-US" altLang="en-US" sz="2400" dirty="0" err="1"/>
              <a:t>dias</a:t>
            </a:r>
            <a:r>
              <a:rPr lang="en-US" altLang="en-US" sz="2400" dirty="0"/>
              <a:t> </a:t>
            </a:r>
            <a:r>
              <a:rPr lang="en-US" altLang="en-US" sz="2400" dirty="0" err="1"/>
              <a:t>úteis</a:t>
            </a:r>
            <a:endParaRPr lang="en-US" altLang="en-US" sz="2400" dirty="0"/>
          </a:p>
          <a:p>
            <a:pPr marL="457200" indent="-457200" algn="just" eaLnBrk="1" hangingPunct="1">
              <a:lnSpc>
                <a:spcPct val="80000"/>
              </a:lnSpc>
              <a:buAutoNum type="arabicParenR"/>
            </a:pPr>
            <a:endParaRPr lang="en-US" altLang="en-US" sz="2400" dirty="0"/>
          </a:p>
          <a:p>
            <a:pPr marL="0" indent="0" algn="just" eaLnBrk="1" hangingPunct="1">
              <a:lnSpc>
                <a:spcPct val="80000"/>
              </a:lnSpc>
              <a:buNone/>
            </a:pPr>
            <a:r>
              <a:rPr lang="en-US" altLang="en-US" sz="2400" dirty="0"/>
              <a:t>L. 13.728/2018</a:t>
            </a:r>
          </a:p>
          <a:p>
            <a:pPr marL="0" indent="0" algn="just" eaLnBrk="1" hangingPunct="1">
              <a:lnSpc>
                <a:spcPct val="80000"/>
              </a:lnSpc>
              <a:buNone/>
            </a:pPr>
            <a:endParaRPr lang="en-US" altLang="en-US" sz="2400" dirty="0"/>
          </a:p>
          <a:p>
            <a:pPr marL="457200" indent="-457200" algn="just" eaLnBrk="1" hangingPunct="1">
              <a:lnSpc>
                <a:spcPct val="80000"/>
              </a:lnSpc>
              <a:buAutoNum type="arabicParenR" startAt="2"/>
            </a:pPr>
            <a:r>
              <a:rPr lang="en-US" altLang="en-US" sz="2400" dirty="0" err="1"/>
              <a:t>Audiência</a:t>
            </a:r>
            <a:r>
              <a:rPr lang="en-US" altLang="en-US" sz="2400" dirty="0"/>
              <a:t> por </a:t>
            </a:r>
            <a:r>
              <a:rPr lang="en-US" altLang="en-US" sz="2400" dirty="0" err="1"/>
              <a:t>meio</a:t>
            </a:r>
            <a:r>
              <a:rPr lang="en-US" altLang="en-US" sz="2400" dirty="0"/>
              <a:t> </a:t>
            </a:r>
            <a:r>
              <a:rPr lang="en-US" altLang="en-US" sz="2400" dirty="0" err="1"/>
              <a:t>eletrônico</a:t>
            </a:r>
            <a:r>
              <a:rPr lang="en-US" altLang="en-US" sz="2400" dirty="0"/>
              <a:t> (</a:t>
            </a:r>
            <a:r>
              <a:rPr lang="en-US" altLang="en-US" sz="2400" dirty="0" err="1"/>
              <a:t>pré-pandemia</a:t>
            </a:r>
            <a:r>
              <a:rPr lang="en-US" altLang="en-US" sz="2400" dirty="0"/>
              <a:t>)</a:t>
            </a:r>
          </a:p>
          <a:p>
            <a:pPr marL="457200" indent="-457200" algn="just" eaLnBrk="1" hangingPunct="1">
              <a:lnSpc>
                <a:spcPct val="80000"/>
              </a:lnSpc>
              <a:buAutoNum type="arabicParenR" startAt="2"/>
            </a:pPr>
            <a:endParaRPr kumimoji="0" lang="en-US" alt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indent="0" algn="just" eaLnBrk="1" hangingPunct="1">
              <a:lnSpc>
                <a:spcPct val="80000"/>
              </a:lnSpc>
              <a:buNone/>
            </a:pPr>
            <a:r>
              <a:rPr kumimoji="0" lang="pt-BR"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22. A conciliação será conduzida pelo Juiz togado ou leigo ou por conciliador sob sua orientação.</a:t>
            </a:r>
            <a:r>
              <a:rPr lang="pt-BR" altLang="en-US" sz="2000" dirty="0">
                <a:latin typeface="Arial" panose="020B0604020202020204" pitchFamily="34" charset="0"/>
              </a:rPr>
              <a:t>(...)</a:t>
            </a:r>
          </a:p>
          <a:p>
            <a:pPr marL="0" indent="0" algn="just" eaLnBrk="1" hangingPunct="1">
              <a:lnSpc>
                <a:spcPct val="80000"/>
              </a:lnSpc>
              <a:buNone/>
            </a:pPr>
            <a:r>
              <a:rPr kumimoji="0" lang="pt-BR"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2º  É cabível a </a:t>
            </a:r>
            <a:r>
              <a:rPr kumimoji="0" lang="pt-BR" altLang="en-US" sz="2000" b="0" i="0" u="sng" strike="noStrike" cap="none" normalizeH="0" baseline="0" dirty="0">
                <a:ln>
                  <a:noFill/>
                </a:ln>
                <a:solidFill>
                  <a:srgbClr val="000000"/>
                </a:solidFill>
                <a:effectLst/>
                <a:latin typeface="Arial" panose="020B0604020202020204" pitchFamily="34" charset="0"/>
                <a:cs typeface="Arial" panose="020B0604020202020204" pitchFamily="34" charset="0"/>
              </a:rPr>
              <a:t>conciliação não presencial conduzida pelo Juizado mediante o emprego dos recursos tecnológicos</a:t>
            </a:r>
            <a:r>
              <a:rPr kumimoji="0" lang="pt-BR"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disponíveis de transmissão de sons e imagens em tempo real, devendo o resultado da tentativa de conciliação ser reduzido a escrito com os anexos pertinentes.       </a:t>
            </a:r>
            <a:r>
              <a:rPr kumimoji="0" lang="pt-PT"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2"/>
              </a:rPr>
              <a:t>(Incluído pela Lei nº 13.994, de 2020).</a:t>
            </a:r>
            <a:endParaRPr kumimoji="0" lang="pt-PT" altLang="en-US" sz="20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C899B243-F143-4D9E-A4CE-D1E94E8E026D}"/>
              </a:ext>
            </a:extLst>
          </p:cNvPr>
          <p:cNvSpPr>
            <a:spLocks noChangeArrowheads="1"/>
          </p:cNvSpPr>
          <p:nvPr/>
        </p:nvSpPr>
        <p:spPr bwMode="auto">
          <a:xfrm>
            <a:off x="4324175" y="43934"/>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80975">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pt-PT"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14682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082B808A-7F11-4605-AEA4-8568E3AECC44}"/>
              </a:ext>
            </a:extLst>
          </p:cNvPr>
          <p:cNvSpPr>
            <a:spLocks noGrp="1"/>
          </p:cNvSpPr>
          <p:nvPr>
            <p:ph idx="4294967295"/>
          </p:nvPr>
        </p:nvSpPr>
        <p:spPr>
          <a:xfrm>
            <a:off x="0" y="0"/>
            <a:ext cx="9144000" cy="6858000"/>
          </a:xfrm>
        </p:spPr>
        <p:txBody>
          <a:bodyPr/>
          <a:lstStyle/>
          <a:p>
            <a:pPr marL="0" indent="0" algn="just" eaLnBrk="1" hangingPunct="1">
              <a:lnSpc>
                <a:spcPct val="80000"/>
              </a:lnSpc>
              <a:buFont typeface="Arial" panose="020B0604020202020204" pitchFamily="34" charset="0"/>
              <a:buNone/>
            </a:pPr>
            <a:r>
              <a:rPr lang="pt-BR" altLang="en-US" sz="2400" b="1" u="sng"/>
              <a:t>* Análise crítica dos juizados</a:t>
            </a:r>
            <a:endParaRPr lang="pt-BR" altLang="en-US" sz="2400" b="1"/>
          </a:p>
          <a:p>
            <a:pPr marL="0" indent="0" algn="just" eaLnBrk="1" hangingPunct="1">
              <a:lnSpc>
                <a:spcPct val="90000"/>
              </a:lnSpc>
              <a:buFont typeface="Arial" panose="020B0604020202020204" pitchFamily="34" charset="0"/>
              <a:buNone/>
            </a:pPr>
            <a:endParaRPr lang="pt-BR" altLang="en-US" sz="2500"/>
          </a:p>
          <a:p>
            <a:pPr marL="0" indent="0" algn="just" eaLnBrk="1" hangingPunct="1">
              <a:lnSpc>
                <a:spcPct val="90000"/>
              </a:lnSpc>
              <a:buFont typeface="Arial" panose="020B0604020202020204" pitchFamily="34" charset="0"/>
              <a:buNone/>
            </a:pPr>
            <a:r>
              <a:rPr lang="pt-BR" altLang="en-US" sz="2500"/>
              <a:t>- faz parte da Justiça Comum Estadual, mas como um órgão separado (não é uma Vara Cível tradicional; trata-se de uma estrutura separada);</a:t>
            </a:r>
          </a:p>
          <a:p>
            <a:pPr marL="0" indent="0" algn="just" eaLnBrk="1" hangingPunct="1">
              <a:lnSpc>
                <a:spcPct val="90000"/>
              </a:lnSpc>
              <a:buFont typeface="Arial" panose="020B0604020202020204" pitchFamily="34" charset="0"/>
              <a:buNone/>
            </a:pPr>
            <a:r>
              <a:rPr lang="pt-BR" altLang="en-US" sz="2500"/>
              <a:t> </a:t>
            </a:r>
          </a:p>
          <a:p>
            <a:pPr marL="0" indent="0" algn="just" eaLnBrk="1" hangingPunct="1">
              <a:lnSpc>
                <a:spcPct val="90000"/>
              </a:lnSpc>
              <a:buFont typeface="Arial" panose="020B0604020202020204" pitchFamily="34" charset="0"/>
              <a:buNone/>
            </a:pPr>
            <a:r>
              <a:rPr lang="pt-BR" altLang="en-US" sz="2500"/>
              <a:t>- suas decisões não são revistas pelo Tribunal de Justiça, mas sim por um órgão denominado “Colégio Recursal”;</a:t>
            </a:r>
          </a:p>
          <a:p>
            <a:pPr marL="0" indent="0" algn="just" eaLnBrk="1" hangingPunct="1">
              <a:lnSpc>
                <a:spcPct val="90000"/>
              </a:lnSpc>
              <a:buFont typeface="Arial" panose="020B0604020202020204" pitchFamily="34" charset="0"/>
              <a:buNone/>
            </a:pPr>
            <a:r>
              <a:rPr lang="pt-BR" altLang="en-US" sz="2500"/>
              <a:t> </a:t>
            </a:r>
          </a:p>
          <a:p>
            <a:pPr marL="0" indent="0" algn="just" eaLnBrk="1" hangingPunct="1">
              <a:lnSpc>
                <a:spcPct val="90000"/>
              </a:lnSpc>
              <a:buFont typeface="Arial" panose="020B0604020202020204" pitchFamily="34" charset="0"/>
              <a:buNone/>
            </a:pPr>
            <a:r>
              <a:rPr lang="pt-BR" altLang="en-US" sz="2500"/>
              <a:t>- o Colégio Recursal não é composto por desembargadores, mas sim por juízes de 1° grau;</a:t>
            </a:r>
          </a:p>
          <a:p>
            <a:pPr marL="0" indent="0" algn="just" eaLnBrk="1" hangingPunct="1">
              <a:lnSpc>
                <a:spcPct val="90000"/>
              </a:lnSpc>
              <a:buFont typeface="Arial" panose="020B0604020202020204" pitchFamily="34" charset="0"/>
              <a:buNone/>
            </a:pPr>
            <a:r>
              <a:rPr lang="pt-BR" altLang="en-US" sz="2500"/>
              <a:t> </a:t>
            </a:r>
          </a:p>
          <a:p>
            <a:pPr marL="0" indent="0" algn="just" eaLnBrk="1" hangingPunct="1">
              <a:lnSpc>
                <a:spcPct val="90000"/>
              </a:lnSpc>
              <a:buFont typeface="Arial" panose="020B0604020202020204" pitchFamily="34" charset="0"/>
              <a:buNone/>
            </a:pPr>
            <a:r>
              <a:rPr lang="pt-BR" altLang="en-US" sz="2500"/>
              <a:t>- as decisões do Colégio Recursal em regra não chegam no STJ. Porém:</a:t>
            </a:r>
          </a:p>
          <a:p>
            <a:pPr marL="0" indent="0" algn="just" eaLnBrk="1" hangingPunct="1">
              <a:lnSpc>
                <a:spcPct val="90000"/>
              </a:lnSpc>
              <a:buFont typeface="Arial" panose="020B0604020202020204" pitchFamily="34" charset="0"/>
              <a:buNone/>
            </a:pPr>
            <a:r>
              <a:rPr lang="pt-BR" altLang="en-US" sz="2500"/>
              <a:t>(i) havendo violação à Constituição, cabe RE, para o STF;</a:t>
            </a:r>
          </a:p>
          <a:p>
            <a:pPr marL="0" indent="0" algn="just" eaLnBrk="1" hangingPunct="1">
              <a:lnSpc>
                <a:spcPct val="90000"/>
              </a:lnSpc>
              <a:buFont typeface="Arial" panose="020B0604020202020204" pitchFamily="34" charset="0"/>
              <a:buNone/>
            </a:pPr>
            <a:r>
              <a:rPr lang="pt-BR" altLang="en-US" sz="2500"/>
              <a:t>(ii) e se a decisão for contrária à jurisprudência do STJ?</a:t>
            </a:r>
            <a:endParaRPr lang="pt-BR" altLang="en-US" sz="30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3EDA6DE-8BA2-496A-BD45-9950B8C92A1F}"/>
              </a:ext>
            </a:extLst>
          </p:cNvPr>
          <p:cNvSpPr>
            <a:spLocks noGrp="1"/>
          </p:cNvSpPr>
          <p:nvPr>
            <p:ph idx="4294967295"/>
          </p:nvPr>
        </p:nvSpPr>
        <p:spPr>
          <a:xfrm>
            <a:off x="0" y="0"/>
            <a:ext cx="9144000" cy="6858000"/>
          </a:xfrm>
        </p:spPr>
        <p:txBody>
          <a:bodyPr/>
          <a:lstStyle/>
          <a:p>
            <a:pPr marL="0" indent="0" algn="just" eaLnBrk="1" hangingPunct="1">
              <a:lnSpc>
                <a:spcPct val="80000"/>
              </a:lnSpc>
              <a:buFont typeface="Arial" panose="020B0604020202020204" pitchFamily="34" charset="0"/>
              <a:buNone/>
            </a:pPr>
            <a:r>
              <a:rPr lang="pt-BR" altLang="en-US" sz="2500"/>
              <a:t>- a finalidade seria desafogar o Judiciário “tradicional”, fazendo com que as “pequenas causas” (até 40 salários mínimos) saíssem das Varas Cíveis e passem para as Varas dos Juizados Especiais Cíveis;</a:t>
            </a:r>
          </a:p>
          <a:p>
            <a:pPr marL="0" indent="0" algn="just" eaLnBrk="1" hangingPunct="1">
              <a:lnSpc>
                <a:spcPct val="80000"/>
              </a:lnSpc>
              <a:buFont typeface="Arial" panose="020B0604020202020204" pitchFamily="34" charset="0"/>
              <a:buNone/>
            </a:pPr>
            <a:endParaRPr lang="pt-BR" altLang="en-US" sz="2500"/>
          </a:p>
          <a:p>
            <a:pPr marL="0" indent="0" algn="just" eaLnBrk="1" hangingPunct="1">
              <a:lnSpc>
                <a:spcPct val="80000"/>
              </a:lnSpc>
              <a:buFont typeface="Arial" panose="020B0604020202020204" pitchFamily="34" charset="0"/>
              <a:buNone/>
            </a:pPr>
            <a:r>
              <a:rPr lang="pt-BR" altLang="en-US" sz="2500"/>
              <a:t>- como em regra não passa pelo TJ nem pelo STJ, seria o JEC mais ágil que as Varas Cíveis;</a:t>
            </a:r>
          </a:p>
          <a:p>
            <a:pPr marL="0" indent="0" algn="just" eaLnBrk="1" hangingPunct="1">
              <a:lnSpc>
                <a:spcPct val="80000"/>
              </a:lnSpc>
              <a:buFont typeface="Arial" panose="020B0604020202020204" pitchFamily="34" charset="0"/>
              <a:buNone/>
            </a:pPr>
            <a:r>
              <a:rPr lang="pt-BR" altLang="en-US" sz="2500"/>
              <a:t> </a:t>
            </a:r>
          </a:p>
          <a:p>
            <a:pPr marL="0" indent="0" algn="just" eaLnBrk="1" hangingPunct="1">
              <a:lnSpc>
                <a:spcPct val="80000"/>
              </a:lnSpc>
              <a:buFont typeface="Arial" panose="020B0604020202020204" pitchFamily="34" charset="0"/>
              <a:buNone/>
            </a:pPr>
            <a:r>
              <a:rPr lang="pt-BR" altLang="en-US" sz="2500"/>
              <a:t>- a revisão da sentença é feita por juízes de 1° grau, que são tradicionalmente mais liberais e inovadores que os desembargadores, sendo que não cabe rescisória (art. 59);</a:t>
            </a:r>
          </a:p>
          <a:p>
            <a:pPr marL="0" indent="0" algn="just" eaLnBrk="1" hangingPunct="1">
              <a:lnSpc>
                <a:spcPct val="80000"/>
              </a:lnSpc>
              <a:buFont typeface="Arial" panose="020B0604020202020204" pitchFamily="34" charset="0"/>
              <a:buNone/>
            </a:pPr>
            <a:r>
              <a:rPr lang="pt-BR" altLang="en-US" sz="2500"/>
              <a:t> </a:t>
            </a:r>
          </a:p>
          <a:p>
            <a:pPr marL="0" indent="0" algn="just" eaLnBrk="1" hangingPunct="1">
              <a:lnSpc>
                <a:spcPct val="80000"/>
              </a:lnSpc>
              <a:buFont typeface="Arial" panose="020B0604020202020204" pitchFamily="34" charset="0"/>
              <a:buNone/>
            </a:pPr>
            <a:r>
              <a:rPr lang="pt-BR" altLang="en-US" sz="2500"/>
              <a:t>- a própria L. 9099 (art. 6º) determina que as causas não serão julgadas pelo princípio da legalidade, mas sim com base em critério de equidade;</a:t>
            </a:r>
          </a:p>
          <a:p>
            <a:pPr marL="0" indent="0" algn="just" eaLnBrk="1" hangingPunct="1">
              <a:lnSpc>
                <a:spcPct val="80000"/>
              </a:lnSpc>
            </a:pPr>
            <a:endParaRPr lang="pt-BR" altLang="en-US" sz="2500"/>
          </a:p>
          <a:p>
            <a:pPr marL="0" indent="0" algn="just" eaLnBrk="1" hangingPunct="1">
              <a:lnSpc>
                <a:spcPct val="80000"/>
              </a:lnSpc>
              <a:buFont typeface="Arial" panose="020B0604020202020204" pitchFamily="34" charset="0"/>
              <a:buNone/>
            </a:pPr>
            <a:r>
              <a:rPr lang="pt-BR" altLang="en-US" sz="2500"/>
              <a:t>- por tais razões, o JEC acaba se mostrando como pró-consumidor / parte hipossuficiente, em detrimento de fornecedores / grandes corporações.</a:t>
            </a:r>
          </a:p>
          <a:p>
            <a:pPr marL="0" indent="0" eaLnBrk="1" hangingPunct="1">
              <a:lnSpc>
                <a:spcPct val="80000"/>
              </a:lnSpc>
            </a:pPr>
            <a:endParaRPr lang="pt-BR" altLang="en-US" sz="25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DE6E9C3-9AC9-454D-86FB-4FCF135D27A4}"/>
              </a:ext>
            </a:extLst>
          </p:cNvPr>
          <p:cNvSpPr>
            <a:spLocks noGrp="1"/>
          </p:cNvSpPr>
          <p:nvPr>
            <p:ph idx="4294967295"/>
          </p:nvPr>
        </p:nvSpPr>
        <p:spPr>
          <a:xfrm>
            <a:off x="0" y="0"/>
            <a:ext cx="9144000" cy="6858000"/>
          </a:xfrm>
        </p:spPr>
        <p:txBody>
          <a:bodyPr/>
          <a:lstStyle/>
          <a:p>
            <a:pPr marL="0" indent="0" algn="just" eaLnBrk="1" hangingPunct="1">
              <a:lnSpc>
                <a:spcPct val="80000"/>
              </a:lnSpc>
              <a:buFont typeface="Arial" panose="020B0604020202020204" pitchFamily="34" charset="0"/>
              <a:buNone/>
            </a:pPr>
            <a:r>
              <a:rPr lang="pt-BR" altLang="en-US" sz="2400"/>
              <a:t> </a:t>
            </a:r>
          </a:p>
          <a:p>
            <a:pPr marL="0" indent="0" algn="just" eaLnBrk="1" hangingPunct="1">
              <a:lnSpc>
                <a:spcPct val="80000"/>
              </a:lnSpc>
              <a:buFont typeface="Arial" panose="020B0604020202020204" pitchFamily="34" charset="0"/>
              <a:buNone/>
            </a:pPr>
            <a:r>
              <a:rPr lang="pt-BR" altLang="en-US" sz="2400"/>
              <a:t> </a:t>
            </a:r>
          </a:p>
          <a:p>
            <a:pPr marL="0" indent="0" algn="just" eaLnBrk="1" hangingPunct="1">
              <a:lnSpc>
                <a:spcPct val="80000"/>
              </a:lnSpc>
              <a:buFont typeface="Arial" panose="020B0604020202020204" pitchFamily="34" charset="0"/>
              <a:buNone/>
            </a:pPr>
            <a:r>
              <a:rPr lang="pt-BR" altLang="en-US" sz="2400"/>
              <a:t>Um dos principais artigos do sistema dos Juizados é o art. 6º da L. 9.099/95:</a:t>
            </a:r>
          </a:p>
          <a:p>
            <a:pPr marL="0" indent="0" algn="just" eaLnBrk="1" hangingPunct="1">
              <a:lnSpc>
                <a:spcPct val="80000"/>
              </a:lnSpc>
              <a:buFont typeface="Arial" panose="020B0604020202020204" pitchFamily="34" charset="0"/>
              <a:buNone/>
            </a:pPr>
            <a:r>
              <a:rPr lang="pt-BR" altLang="en-US" sz="2100"/>
              <a:t> </a:t>
            </a:r>
          </a:p>
          <a:p>
            <a:pPr marL="0" indent="0" algn="just" eaLnBrk="1" hangingPunct="1">
              <a:lnSpc>
                <a:spcPct val="80000"/>
              </a:lnSpc>
              <a:buFont typeface="Arial" panose="020B0604020202020204" pitchFamily="34" charset="0"/>
              <a:buNone/>
            </a:pPr>
            <a:r>
              <a:rPr lang="pt-BR" altLang="en-US" sz="2200" i="1"/>
              <a:t>“O juiz adotará em cada caso a decisão que reputar mais justa e equânime, atendendo aos fins sociais da lei e as exigências do bem comum”.</a:t>
            </a:r>
            <a:endParaRPr lang="pt-BR" altLang="en-US" sz="2200"/>
          </a:p>
          <a:p>
            <a:pPr marL="0" indent="0" eaLnBrk="1" hangingPunct="1">
              <a:lnSpc>
                <a:spcPct val="80000"/>
              </a:lnSpc>
            </a:pPr>
            <a:endParaRPr lang="pt-BR" altLang="en-US" sz="20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BF4D6B6-6BE2-4E8B-8110-75C81501CFAD}"/>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600" dirty="0"/>
              <a:t>Como se percebe, não há obrigatoriedade de que o juiz aplique a LEI. Há permissão para se buscar o SENSO DE JUSTIÇA. </a:t>
            </a:r>
          </a:p>
          <a:p>
            <a:pPr marL="0" indent="0" algn="just" eaLnBrk="1" fontAlgn="auto" hangingPunct="1">
              <a:spcAft>
                <a:spcPts val="0"/>
              </a:spcAft>
              <a:buFont typeface="Arial" panose="020B0604020202020204" pitchFamily="34" charset="0"/>
              <a:buNone/>
              <a:defRPr/>
            </a:pPr>
            <a:r>
              <a:rPr lang="pt-BR" sz="2600" dirty="0"/>
              <a:t> </a:t>
            </a:r>
          </a:p>
          <a:p>
            <a:pPr marL="0" indent="0" algn="just" eaLnBrk="1" fontAlgn="auto" hangingPunct="1">
              <a:spcAft>
                <a:spcPts val="0"/>
              </a:spcAft>
              <a:buFont typeface="Arial" panose="020B0604020202020204" pitchFamily="34" charset="0"/>
              <a:buNone/>
              <a:defRPr/>
            </a:pPr>
            <a:r>
              <a:rPr lang="pt-BR" sz="2600" dirty="0"/>
              <a:t>Diante disso, pode-se afirmar que no JEC não está presente o princípio da legalidade (CF, art. 5º, II).</a:t>
            </a:r>
          </a:p>
          <a:p>
            <a:pPr marL="0" indent="0" algn="just" eaLnBrk="1" fontAlgn="auto" hangingPunct="1">
              <a:spcAft>
                <a:spcPts val="0"/>
              </a:spcAft>
              <a:buFont typeface="Arial" panose="020B0604020202020204" pitchFamily="34" charset="0"/>
              <a:buNone/>
              <a:defRPr/>
            </a:pPr>
            <a:r>
              <a:rPr lang="pt-BR" sz="2600" dirty="0"/>
              <a:t> </a:t>
            </a:r>
          </a:p>
          <a:p>
            <a:pPr marL="0" indent="0" algn="just" eaLnBrk="1" fontAlgn="auto" hangingPunct="1">
              <a:spcAft>
                <a:spcPts val="0"/>
              </a:spcAft>
              <a:buFont typeface="Arial" panose="020B0604020202020204" pitchFamily="34" charset="0"/>
              <a:buNone/>
              <a:defRPr/>
            </a:pPr>
            <a:r>
              <a:rPr lang="pt-BR" sz="2600" dirty="0"/>
              <a:t>Isto, por certo, faz com que exista um magistrado com uma nova visão do processo. Neste sentido, reproduz-se abaixo sentença que bem ilustra a situação</a:t>
            </a:r>
            <a:r>
              <a:rPr lang="pt-BR" sz="2500" dirty="0"/>
              <a:t>:</a:t>
            </a:r>
          </a:p>
          <a:p>
            <a:pPr eaLnBrk="1" fontAlgn="auto" hangingPunct="1">
              <a:spcAft>
                <a:spcPts val="0"/>
              </a:spcAft>
              <a:buFont typeface="Arial" panose="020B0604020202020204" pitchFamily="34" charset="0"/>
              <a:buNone/>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6E9662A-8470-49FC-87EC-EEA0A4CA5D4B}"/>
              </a:ext>
            </a:extLst>
          </p:cNvPr>
          <p:cNvSpPr>
            <a:spLocks noGrp="1"/>
          </p:cNvSpPr>
          <p:nvPr>
            <p:ph idx="1"/>
          </p:nvPr>
        </p:nvSpPr>
        <p:spPr>
          <a:xfrm>
            <a:off x="0" y="0"/>
            <a:ext cx="9144000" cy="6858000"/>
          </a:xfrm>
        </p:spPr>
        <p:txBody>
          <a:bodyPr rtlCol="0">
            <a:normAutofit fontScale="70000" lnSpcReduction="20000"/>
          </a:bodyPr>
          <a:lstStyle/>
          <a:p>
            <a:pPr eaLnBrk="1" fontAlgn="auto" hangingPunct="1">
              <a:spcAft>
                <a:spcPts val="0"/>
              </a:spcAft>
              <a:buFont typeface="Arial" panose="020B0604020202020204" pitchFamily="34" charset="0"/>
              <a:buNone/>
              <a:defRPr/>
            </a:pPr>
            <a:r>
              <a:rPr lang="pt-BR" dirty="0"/>
              <a:t> </a:t>
            </a:r>
          </a:p>
          <a:p>
            <a:pPr marL="0" indent="0" eaLnBrk="1" fontAlgn="auto" hangingPunct="1">
              <a:spcAft>
                <a:spcPts val="0"/>
              </a:spcAft>
              <a:buFont typeface="Arial" panose="020B0604020202020204" pitchFamily="34" charset="0"/>
              <a:buNone/>
              <a:defRPr/>
            </a:pPr>
            <a:r>
              <a:rPr lang="pt-BR" dirty="0"/>
              <a:t>Ementa:</a:t>
            </a:r>
            <a:br>
              <a:rPr lang="pt-BR" dirty="0"/>
            </a:br>
            <a:r>
              <a:rPr lang="pt-BR" dirty="0"/>
              <a:t>Utilização adequada de aparelho celular. Defeito. Responsabilidade solidária do fabricante e fornecedor.</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b="1" dirty="0"/>
              <a:t>Processo Número: 0737/05</a:t>
            </a:r>
            <a:endParaRPr lang="pt-BR" dirty="0"/>
          </a:p>
          <a:p>
            <a:pPr marL="0" indent="0" algn="just" eaLnBrk="1" fontAlgn="auto" hangingPunct="1">
              <a:spcAft>
                <a:spcPts val="0"/>
              </a:spcAft>
              <a:buFont typeface="Arial" panose="020B0604020202020204" pitchFamily="34" charset="0"/>
              <a:buNone/>
              <a:defRPr/>
            </a:pPr>
            <a:r>
              <a:rPr lang="pt-BR" b="1" dirty="0"/>
              <a:t>Quem Pede</a:t>
            </a:r>
            <a:r>
              <a:rPr lang="pt-BR" dirty="0"/>
              <a:t>: José de Gregório Pinto</a:t>
            </a:r>
          </a:p>
          <a:p>
            <a:pPr marL="0" indent="0" algn="just" eaLnBrk="1" fontAlgn="auto" hangingPunct="1">
              <a:spcAft>
                <a:spcPts val="0"/>
              </a:spcAft>
              <a:buFont typeface="Arial" panose="020B0604020202020204" pitchFamily="34" charset="0"/>
              <a:buNone/>
              <a:defRPr/>
            </a:pPr>
            <a:r>
              <a:rPr lang="pt-BR" b="1" dirty="0"/>
              <a:t>Contra quem</a:t>
            </a:r>
            <a:r>
              <a:rPr lang="pt-BR" dirty="0"/>
              <a:t>: Lojas Insinuante </a:t>
            </a:r>
            <a:r>
              <a:rPr lang="pt-BR" dirty="0" err="1"/>
              <a:t>Ltda</a:t>
            </a:r>
            <a:r>
              <a:rPr lang="pt-BR" dirty="0"/>
              <a:t>, Siemens Indústria Eletrônica S.A e </a:t>
            </a:r>
            <a:r>
              <a:rPr lang="pt-BR" dirty="0" err="1"/>
              <a:t>Starcell</a:t>
            </a:r>
            <a:r>
              <a:rPr lang="pt-BR" dirty="0"/>
              <a:t> Computadores e Celulares. </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Vou direto ao assunto.</a:t>
            </a:r>
          </a:p>
          <a:p>
            <a:pPr marL="0" indent="0" algn="just" eaLnBrk="1" fontAlgn="auto" hangingPunct="1">
              <a:spcAft>
                <a:spcPts val="0"/>
              </a:spcAft>
              <a:buFont typeface="Arial" panose="020B0604020202020204" pitchFamily="34" charset="0"/>
              <a:buNone/>
              <a:defRPr/>
            </a:pPr>
            <a:r>
              <a:rPr lang="pt-BR" dirty="0"/>
              <a:t>O marceneiro José de Gregório Pinto, certamente pensando em facilitar o contato com sua clientela, rendeu-se à propaganda da Loja Insinuante de Coité e comprou um telefone celular, em 19 de abril de 2005, por suados cento e setenta e quatro reais. </a:t>
            </a:r>
          </a:p>
          <a:p>
            <a:pPr marL="0" indent="0" algn="just" eaLnBrk="1" fontAlgn="auto" hangingPunct="1">
              <a:spcAft>
                <a:spcPts val="0"/>
              </a:spcAft>
              <a:buFont typeface="Arial" panose="020B0604020202020204" pitchFamily="34" charset="0"/>
              <a:buNone/>
              <a:defRPr/>
            </a:pPr>
            <a:r>
              <a:rPr lang="pt-BR" dirty="0"/>
              <a:t>Leigo no assunto, é certo que não fez opção por fabricante. Escolheu pelo mais barato ou, quem sabe até, pelo mais bonitinho: o tal Siemens A52. Uma beleza!</a:t>
            </a:r>
          </a:p>
          <a:p>
            <a:pPr marL="0" indent="0" algn="just" eaLnBrk="1" fontAlgn="auto" hangingPunct="1">
              <a:spcAft>
                <a:spcPts val="0"/>
              </a:spcAft>
              <a:buFont typeface="Arial" panose="020B0604020202020204" pitchFamily="34" charset="0"/>
              <a:buNone/>
              <a:defRPr/>
            </a:pPr>
            <a:r>
              <a:rPr lang="pt-BR" dirty="0"/>
              <a:t>Com certeza foi difícil domar os dedos grossos e calejados de marceneiro com a sensibilidade e recursos do seu Siemens A52, mas o certo é que utilizou o aparelhinho até o mês de junho do corrente ano e, possivelmente, contratou muitos serviços. Uma maravilha!</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A01A2A4-D725-4373-B825-F2E1E86BA54F}"/>
              </a:ext>
            </a:extLst>
          </p:cNvPr>
          <p:cNvSpPr>
            <a:spLocks noGrp="1"/>
          </p:cNvSpPr>
          <p:nvPr>
            <p:ph idx="1"/>
          </p:nvPr>
        </p:nvSpPr>
        <p:spPr>
          <a:xfrm>
            <a:off x="0" y="0"/>
            <a:ext cx="9144000" cy="6858000"/>
          </a:xfrm>
        </p:spPr>
        <p:txBody>
          <a:bodyPr rtlCol="0">
            <a:normAutofit fontScale="77500" lnSpcReduction="20000"/>
          </a:bodyPr>
          <a:lstStyle/>
          <a:p>
            <a:pPr marL="0" indent="0" algn="just" eaLnBrk="1" fontAlgn="auto" hangingPunct="1">
              <a:spcAft>
                <a:spcPts val="0"/>
              </a:spcAft>
              <a:buFont typeface="Arial" panose="020B0604020202020204" pitchFamily="34" charset="0"/>
              <a:buNone/>
              <a:defRPr/>
            </a:pPr>
            <a:r>
              <a:rPr lang="pt-BR" u="sng" dirty="0"/>
              <a:t>Para sua surpresa, diferente das boas ferramentas que utiliza em seu ofício, em 21 de junho, o aparelho deixou de funcionar. Que tristeza: seu novo instrumento de trabalho só durou dois meses. E olha que foi adquirido legalmente nas Lojas Insinuante e fabricado pela poderosa Siemens.....Não é coisa de segunda-mão, não! Consertado, dias depois não prestou mais... Não se faz mais conserto como antigamente!</a:t>
            </a:r>
            <a:endParaRPr lang="pt-BR" dirty="0"/>
          </a:p>
          <a:p>
            <a:pPr marL="0" indent="0" algn="just" eaLnBrk="1" fontAlgn="auto" hangingPunct="1">
              <a:spcAft>
                <a:spcPts val="0"/>
              </a:spcAft>
              <a:buFont typeface="Arial" panose="020B0604020202020204" pitchFamily="34" charset="0"/>
              <a:buNone/>
              <a:defRPr/>
            </a:pPr>
            <a:r>
              <a:rPr lang="pt-BR" dirty="0"/>
              <a:t>Primeiro tentou fazer um acordo, mas não quiseram os contrários, pedindo que o caso fosse ao Juiz de Direito.</a:t>
            </a:r>
          </a:p>
          <a:p>
            <a:pPr marL="0" indent="0" algn="just" eaLnBrk="1" fontAlgn="auto" hangingPunct="1">
              <a:spcAft>
                <a:spcPts val="0"/>
              </a:spcAft>
              <a:buFont typeface="Arial" panose="020B0604020202020204" pitchFamily="34" charset="0"/>
              <a:buNone/>
              <a:defRPr/>
            </a:pPr>
            <a:r>
              <a:rPr lang="pt-BR" dirty="0"/>
              <a:t>Caixinha de papelão na mão, indicando que se tratava de um telefone celular, entrou seu Gregório na sala de audiência e apresentou o aparelho ao Juiz: novinho, novinho e não funciona. De fato, o Juiz observou o aparelho e viu que não tinha um arranhão. </a:t>
            </a:r>
          </a:p>
          <a:p>
            <a:pPr marL="0" indent="0" algn="just" eaLnBrk="1" fontAlgn="auto" hangingPunct="1">
              <a:spcAft>
                <a:spcPts val="0"/>
              </a:spcAft>
              <a:buFont typeface="Arial" panose="020B0604020202020204" pitchFamily="34" charset="0"/>
              <a:buNone/>
              <a:defRPr/>
            </a:pPr>
            <a:r>
              <a:rPr lang="pt-BR" dirty="0"/>
              <a:t>Seu José Gregório, marceneiro que é, fabrica e conserta de tudo que é móvel. A </a:t>
            </a:r>
            <a:r>
              <a:rPr lang="pt-BR" dirty="0" err="1"/>
              <a:t>Starcell</a:t>
            </a:r>
            <a:r>
              <a:rPr lang="pt-BR" dirty="0"/>
              <a:t>, assistência técnica especializada e indicada pela Insinuante, para surpresa sua, respondeu que o caso não era com ela e que se tratava de </a:t>
            </a:r>
            <a:r>
              <a:rPr lang="pt-BR" i="1" dirty="0"/>
              <a:t>“placa oxidada na região do teclado, próximo ao conector de carga e microprocessador.” </a:t>
            </a:r>
            <a:r>
              <a:rPr lang="pt-BR" dirty="0"/>
              <a:t>Seu Gregório:o que é isto? Quem garante? O próprio que diz o defeito diz que não tem conserto.... </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EE7B5AF9-D7C2-41DF-84E7-F11A96777749}"/>
              </a:ext>
            </a:extLst>
          </p:cNvPr>
          <p:cNvSpPr>
            <a:spLocks noGrp="1"/>
          </p:cNvSpPr>
          <p:nvPr>
            <p:ph idx="1"/>
          </p:nvPr>
        </p:nvSpPr>
        <p:spPr>
          <a:xfrm>
            <a:off x="0" y="0"/>
            <a:ext cx="9144000" cy="6858000"/>
          </a:xfrm>
        </p:spPr>
        <p:txBody>
          <a:bodyPr rtlCol="0">
            <a:normAutofit fontScale="70000" lnSpcReduction="20000"/>
          </a:bodyPr>
          <a:lstStyle/>
          <a:p>
            <a:pPr marL="0" indent="0" algn="just" eaLnBrk="1" fontAlgn="auto" hangingPunct="1">
              <a:spcAft>
                <a:spcPts val="0"/>
              </a:spcAft>
              <a:buFont typeface="Arial" panose="020B0604020202020204" pitchFamily="34" charset="0"/>
              <a:buNone/>
              <a:defRPr/>
            </a:pPr>
            <a:r>
              <a:rPr lang="pt-BR" sz="3400" u="sng" dirty="0"/>
              <a:t>Para aumentar sua angústia, a Siemens disse que seu caso não tinha solução neste Juizado por motivo da </a:t>
            </a:r>
            <a:r>
              <a:rPr lang="pt-BR" sz="3400" i="1" u="sng" dirty="0"/>
              <a:t>“incompetência material absoluta do Juizado Especial Cível – Necessidade de prova técnica.”</a:t>
            </a:r>
            <a:r>
              <a:rPr lang="pt-BR" sz="3400" u="sng" dirty="0"/>
              <a:t> Seu Gregório: o que é  isto? Ou o telefone funciona ou não funciona! Basta apertar o botão de ligar. Não acendeu, não funciona. Prá que prova técnica melhor? </a:t>
            </a:r>
            <a:endParaRPr lang="pt-BR" sz="3400" dirty="0"/>
          </a:p>
          <a:p>
            <a:pPr marL="0" indent="0" algn="just" eaLnBrk="1" fontAlgn="auto" hangingPunct="1">
              <a:spcAft>
                <a:spcPts val="0"/>
              </a:spcAft>
              <a:buFont typeface="Arial" panose="020B0604020202020204" pitchFamily="34" charset="0"/>
              <a:buNone/>
              <a:defRPr/>
            </a:pPr>
            <a:r>
              <a:rPr lang="pt-BR" sz="3400" u="sng" dirty="0"/>
              <a:t>Disse mais a Siemens: </a:t>
            </a:r>
            <a:r>
              <a:rPr lang="pt-BR" sz="3400" i="1" u="sng" dirty="0"/>
              <a:t>“o vício causado por oxidação decorre do mau uso do produto.”</a:t>
            </a:r>
            <a:r>
              <a:rPr lang="pt-BR" sz="3400" dirty="0"/>
              <a:t> Seu Gregório: ora, o telefone é novinho e foi usado apenas para falar. Para outros usos, tenho outras ferramentas. Como pode um telefone comprado na Insinuante apresentar defeito sem solução depois de dois meses de uso? Certamente não foi usado material de primeira. Um artesão sabe bem disso. </a:t>
            </a:r>
          </a:p>
          <a:p>
            <a:pPr marL="0" indent="0" algn="just" eaLnBrk="1" fontAlgn="auto" hangingPunct="1">
              <a:spcAft>
                <a:spcPts val="0"/>
              </a:spcAft>
              <a:buFont typeface="Arial" panose="020B0604020202020204" pitchFamily="34" charset="0"/>
              <a:buNone/>
              <a:defRPr/>
            </a:pPr>
            <a:r>
              <a:rPr lang="pt-BR" sz="3400" u="sng" dirty="0"/>
              <a:t>O que também não pode entender um marceneiro é como pode a Siemens contratar um escritório de advocacia de São Paulo, por pouco dinheiro não foi, para dizer ao Juiz do Juizado de Coité, no interior da Bahia, que não vai pagar um telefone que custou cento e setenta e quatro reais? </a:t>
            </a:r>
            <a:r>
              <a:rPr lang="pt-BR" sz="3400" i="1" u="sng" dirty="0"/>
              <a:t>É, quem pode, pode!</a:t>
            </a:r>
            <a:r>
              <a:rPr lang="pt-BR" sz="3400" u="sng" dirty="0"/>
              <a:t> O advogado gastou dez folhas de papel de boa qualidade para que o Juiz dissesse que o caso não era do Juizado ou que a culpa não era de seu cliente! Botando tudo na conta, com certeza gastou muito mais que cento e setenta e quatro para dizer que não pagava cento e setenta e quatro reais! Que absurdo!</a:t>
            </a:r>
            <a:endParaRPr lang="pt-BR" sz="3400"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ço Reservado para Conteúdo 2" descr="Uma imagem contendo Texto&#10;&#10;Descrição gerada automaticamente">
            <a:extLst>
              <a:ext uri="{FF2B5EF4-FFF2-40B4-BE49-F238E27FC236}">
                <a16:creationId xmlns:a16="http://schemas.microsoft.com/office/drawing/2014/main" id="{2728E04F-3652-4CAC-8851-743045EEE8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692696"/>
            <a:ext cx="5323385" cy="5328319"/>
          </a:xfrm>
        </p:spPr>
      </p:pic>
    </p:spTree>
    <p:extLst>
      <p:ext uri="{BB962C8B-B14F-4D97-AF65-F5344CB8AC3E}">
        <p14:creationId xmlns:p14="http://schemas.microsoft.com/office/powerpoint/2010/main" val="2084149482"/>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20CC812-F03F-4986-BF2F-A708023ED85A}"/>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600" u="sng" dirty="0"/>
              <a:t>A loja Insinuante, uma das maiores e mais famosas da Bahia, também apresentou escrito de advogado, gastando sete folhas de papel, dizendo que o caso não era com ela por motivo de </a:t>
            </a:r>
            <a:r>
              <a:rPr lang="pt-BR" sz="2600" i="1" u="sng" dirty="0"/>
              <a:t>“</a:t>
            </a:r>
            <a:r>
              <a:rPr lang="pt-BR" sz="2600" i="1" u="sng" dirty="0" err="1"/>
              <a:t>legitimatio</a:t>
            </a:r>
            <a:r>
              <a:rPr lang="pt-BR" sz="2600" i="1" u="sng" dirty="0"/>
              <a:t> ad causam”</a:t>
            </a:r>
            <a:r>
              <a:rPr lang="pt-BR" sz="2600" u="sng" dirty="0"/>
              <a:t>, também por motivo do </a:t>
            </a:r>
            <a:r>
              <a:rPr lang="pt-BR" sz="2600" i="1" u="sng" dirty="0"/>
              <a:t>“vício redibitório e da ultrapassagem do lapso temporal de 30 dias” </a:t>
            </a:r>
            <a:r>
              <a:rPr lang="pt-BR" sz="2600" u="sng" dirty="0"/>
              <a:t>e que o pobre do seu Gregório não fez prova e então </a:t>
            </a:r>
            <a:r>
              <a:rPr lang="pt-BR" sz="2600" i="1" u="sng" dirty="0"/>
              <a:t>“</a:t>
            </a:r>
            <a:r>
              <a:rPr lang="pt-BR" sz="2600" i="1" u="sng" dirty="0" err="1"/>
              <a:t>allegatio</a:t>
            </a:r>
            <a:r>
              <a:rPr lang="pt-BR" sz="2600" i="1" u="sng" dirty="0"/>
              <a:t> </a:t>
            </a:r>
            <a:r>
              <a:rPr lang="pt-BR" sz="2600" i="1" u="sng" dirty="0" err="1"/>
              <a:t>et</a:t>
            </a:r>
            <a:r>
              <a:rPr lang="pt-BR" sz="2600" i="1" u="sng" dirty="0"/>
              <a:t> </a:t>
            </a:r>
            <a:r>
              <a:rPr lang="pt-BR" sz="2600" i="1" u="sng" dirty="0" err="1"/>
              <a:t>non</a:t>
            </a:r>
            <a:r>
              <a:rPr lang="pt-BR" sz="2600" i="1" u="sng" dirty="0"/>
              <a:t> </a:t>
            </a:r>
            <a:r>
              <a:rPr lang="pt-BR" sz="2600" i="1" u="sng" dirty="0" err="1"/>
              <a:t>probatio</a:t>
            </a:r>
            <a:r>
              <a:rPr lang="pt-BR" sz="2600" i="1" u="sng" dirty="0"/>
              <a:t> </a:t>
            </a:r>
            <a:r>
              <a:rPr lang="pt-BR" sz="2600" i="1" u="sng" dirty="0" err="1"/>
              <a:t>quasi</a:t>
            </a:r>
            <a:r>
              <a:rPr lang="pt-BR" sz="2600" i="1" u="sng" dirty="0"/>
              <a:t> </a:t>
            </a:r>
            <a:r>
              <a:rPr lang="pt-BR" sz="2600" i="1" u="sng" dirty="0" err="1"/>
              <a:t>non</a:t>
            </a:r>
            <a:r>
              <a:rPr lang="pt-BR" sz="2600" i="1" u="sng" dirty="0"/>
              <a:t> </a:t>
            </a:r>
            <a:r>
              <a:rPr lang="pt-BR" sz="2600" i="1" u="sng" dirty="0" err="1"/>
              <a:t>allegatio</a:t>
            </a:r>
            <a:r>
              <a:rPr lang="pt-BR" sz="2600" i="1" u="sng" dirty="0"/>
              <a:t>.”</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E agora seu Gregório? </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Doutor Juiz, disse Seu Gregório, a minha prova é o telefone que passo às suas mãos! Comprei, paguei, usei poucos dias, está novinho e não funciona mais! Pode ligar o aparelho que não acende nada! Aliás, Doutor, não quero mais saber de telefone celular, quero apenas meu dinheiro de volta e pronto! </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07AA6E5-46DE-4BC0-B89E-64613EB9256C}"/>
              </a:ext>
            </a:extLst>
          </p:cNvPr>
          <p:cNvSpPr>
            <a:spLocks noGrp="1"/>
          </p:cNvSpPr>
          <p:nvPr>
            <p:ph idx="1"/>
          </p:nvPr>
        </p:nvSpPr>
        <p:spPr>
          <a:xfrm>
            <a:off x="0" y="0"/>
            <a:ext cx="9144000" cy="6858000"/>
          </a:xfrm>
        </p:spPr>
        <p:txBody>
          <a:bodyPr rtlCol="0">
            <a:normAutofit fontScale="85000" lnSpcReduction="10000"/>
          </a:bodyPr>
          <a:lstStyle/>
          <a:p>
            <a:pPr marL="0" indent="0" algn="just" eaLnBrk="1" fontAlgn="auto" hangingPunct="1">
              <a:spcAft>
                <a:spcPts val="0"/>
              </a:spcAft>
              <a:buFont typeface="Arial" panose="020B0604020202020204" pitchFamily="34" charset="0"/>
              <a:buNone/>
              <a:defRPr/>
            </a:pPr>
            <a:r>
              <a:rPr lang="pt-BR" sz="3100" dirty="0"/>
              <a:t>Diz a Lei que no Juizado não precisa advogado para causas como esta.</a:t>
            </a:r>
          </a:p>
          <a:p>
            <a:pPr marL="0" indent="0" algn="just" eaLnBrk="1" fontAlgn="auto" hangingPunct="1">
              <a:spcAft>
                <a:spcPts val="0"/>
              </a:spcAft>
              <a:buFont typeface="Arial" panose="020B0604020202020204" pitchFamily="34" charset="0"/>
              <a:buNone/>
              <a:defRPr/>
            </a:pPr>
            <a:r>
              <a:rPr lang="pt-BR" sz="3100" u="sng" dirty="0"/>
              <a:t>Não entende seu Gregório porque tanta confusão e tanto palavreado difícil por causa de um celular de cento e setenta e quatro reais</a:t>
            </a:r>
            <a:r>
              <a:rPr lang="pt-BR" sz="3100" dirty="0"/>
              <a:t>, se às vezes a própria Insinuante faz propaganda do tipo: </a:t>
            </a:r>
            <a:r>
              <a:rPr lang="pt-BR" sz="3100" i="1" dirty="0"/>
              <a:t>“leve dois e pague um!”</a:t>
            </a:r>
            <a:r>
              <a:rPr lang="pt-BR" sz="3100" dirty="0"/>
              <a:t> Não se importou muito seu Gregório com a situação: um marceneiro não dá valor ao que não entende! Se não teve solução na amizade, Justiça é para isso mesmo!</a:t>
            </a:r>
          </a:p>
          <a:p>
            <a:pPr marL="0" indent="0" algn="just" eaLnBrk="1" fontAlgn="auto" hangingPunct="1">
              <a:spcAft>
                <a:spcPts val="0"/>
              </a:spcAft>
              <a:buFont typeface="Arial" panose="020B0604020202020204" pitchFamily="34" charset="0"/>
              <a:buNone/>
              <a:defRPr/>
            </a:pPr>
            <a:r>
              <a:rPr lang="pt-BR" sz="3100" u="sng" dirty="0"/>
              <a:t>Está certo Seu Gregório: O Juizado Especial Cível serve exatamente para resolver problemas como o seu. Não é o caso de prova técnica: o telefone foi apresentado ainda na caixa, sem um pequeno arranhão e não funciona. Isto é o bastante! Também não pode dizer que Seu Gregório não tomou a providência correta, pois procurou a loja e encaminhou o telefone à assistência técnica. Alegou e provou! </a:t>
            </a:r>
            <a:endParaRPr lang="pt-BR" sz="3100" dirty="0"/>
          </a:p>
          <a:p>
            <a:pPr marL="0" indent="0" algn="just" eaLnBrk="1" fontAlgn="auto" hangingPunct="1">
              <a:spcAft>
                <a:spcPts val="0"/>
              </a:spcAft>
              <a:buFont typeface="Arial" panose="020B0604020202020204" pitchFamily="34" charset="0"/>
              <a:buNone/>
              <a:defRPr/>
            </a:pPr>
            <a:r>
              <a:rPr lang="pt-BR" sz="3100" dirty="0"/>
              <a:t>Além de tudo, não fizeram prova de que o telefone funciona ou de que Seu Gregório tivesse usado o aparelho como ferramenta de sua marcenaria. Se é feito para falar, tem que falar!</a:t>
            </a:r>
          </a:p>
          <a:p>
            <a:pPr eaLnBrk="1" fontAlgn="auto" hangingPunct="1">
              <a:spcAft>
                <a:spcPts val="0"/>
              </a:spcAft>
              <a:buFont typeface="Arial" panose="020B0604020202020204" pitchFamily="34" charset="0"/>
              <a:buNone/>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1BD79E9-88FD-4002-8CDA-74E7DF546A21}"/>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600" u="sng" dirty="0"/>
              <a:t>Pois é Seu Gregório, o senhor tem razão e a Justiça vai mandar, como de fato está mandando, a </a:t>
            </a:r>
            <a:r>
              <a:rPr lang="pt-BR" sz="2600" b="1" u="sng" dirty="0"/>
              <a:t>Loja Insinuante lhe devolver o dinheiro com juros legais e correção monetária</a:t>
            </a:r>
            <a:r>
              <a:rPr lang="pt-BR" sz="2600" u="sng" dirty="0"/>
              <a:t>, pois não cumpriu com sua obrigação de bom vendedor. Também, Seu Gregório, para que o Senhor não se desanime com as facilidades dos tempos modernos, continue falando com seus clientes e porque sofreu tantos dissabores com seu celular, a Justiça vai mandar, como de fato está mandando, que a </a:t>
            </a:r>
            <a:r>
              <a:rPr lang="pt-BR" sz="2600" b="1" u="sng" dirty="0"/>
              <a:t>fábrica Siemens lhe entregue, no prazo de 10 dias, outro aparelho igualzinho ao seu. Novo e funcionando</a:t>
            </a:r>
            <a:r>
              <a:rPr lang="pt-BR" sz="2600" u="sng" dirty="0"/>
              <a:t>! </a:t>
            </a:r>
            <a:endParaRPr lang="pt-BR" sz="2600" dirty="0"/>
          </a:p>
          <a:p>
            <a:pPr marL="0" indent="0" algn="just" eaLnBrk="1" fontAlgn="auto" hangingPunct="1">
              <a:spcAft>
                <a:spcPts val="0"/>
              </a:spcAft>
              <a:buFont typeface="Arial" panose="020B0604020202020204" pitchFamily="34" charset="0"/>
              <a:buNone/>
              <a:defRPr/>
            </a:pPr>
            <a:r>
              <a:rPr lang="pt-BR" sz="2600" u="sng" dirty="0"/>
              <a:t>Se não cumprirem com a ordem do Juiz, vão pagar uma </a:t>
            </a:r>
            <a:r>
              <a:rPr lang="pt-BR" sz="2600" b="1" u="sng" dirty="0"/>
              <a:t>multa de cem reais por dia</a:t>
            </a:r>
            <a:r>
              <a:rPr lang="pt-BR" sz="2600" u="sng" dirty="0"/>
              <a:t>!</a:t>
            </a:r>
            <a:endParaRPr lang="pt-BR" sz="2600" dirty="0"/>
          </a:p>
          <a:p>
            <a:pPr marL="0" indent="0" algn="just" eaLnBrk="1" fontAlgn="auto" hangingPunct="1">
              <a:spcAft>
                <a:spcPts val="0"/>
              </a:spcAft>
              <a:buFont typeface="Arial" panose="020B0604020202020204" pitchFamily="34" charset="0"/>
              <a:buNone/>
              <a:defRPr/>
            </a:pPr>
            <a:r>
              <a:rPr lang="pt-BR" sz="2600" u="sng" dirty="0"/>
              <a:t>Por fim, Seu Gregório, a Justiça vai dizer a </a:t>
            </a:r>
            <a:r>
              <a:rPr lang="pt-BR" sz="2600" b="1" u="sng" dirty="0"/>
              <a:t>assistência técnica</a:t>
            </a:r>
            <a:r>
              <a:rPr lang="pt-BR" sz="2600" u="sng" dirty="0"/>
              <a:t>, como de fato está dizendo, que seu papel é consertar com competência os aparelhos que apresentarem defeito e que, por enquanto, </a:t>
            </a:r>
            <a:r>
              <a:rPr lang="pt-BR" sz="2600" b="1" u="sng" dirty="0"/>
              <a:t>não lhe deve nada</a:t>
            </a:r>
            <a:r>
              <a:rPr lang="pt-BR" sz="2600" u="sng" dirty="0"/>
              <a:t>. </a:t>
            </a:r>
            <a:endParaRPr lang="pt-BR" sz="2600"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B1CE07F7-B949-4D76-8793-2181F3D98CC8}"/>
              </a:ext>
            </a:extLst>
          </p:cNvPr>
          <p:cNvSpPr>
            <a:spLocks noGrp="1"/>
          </p:cNvSpPr>
          <p:nvPr>
            <p:ph idx="1"/>
          </p:nvPr>
        </p:nvSpPr>
        <p:spPr>
          <a:xfrm>
            <a:off x="0" y="0"/>
            <a:ext cx="9144000" cy="6858000"/>
          </a:xfrm>
        </p:spPr>
        <p:txBody>
          <a:bodyPr rtlCol="0">
            <a:normAutofit fontScale="92500" lnSpcReduction="20000"/>
          </a:bodyPr>
          <a:lstStyle/>
          <a:p>
            <a:pPr marL="0" indent="0" algn="just" eaLnBrk="1" fontAlgn="auto" hangingPunct="1">
              <a:spcAft>
                <a:spcPts val="0"/>
              </a:spcAft>
              <a:buFont typeface="Arial" panose="020B0604020202020204" pitchFamily="34" charset="0"/>
              <a:buNone/>
              <a:defRPr/>
            </a:pPr>
            <a:r>
              <a:rPr lang="pt-BR" sz="2700" dirty="0"/>
              <a:t>À Justiça ninguém vai pagar nada. Sua obrigação é fazer Justiça!</a:t>
            </a:r>
          </a:p>
          <a:p>
            <a:pPr marL="0" indent="0" algn="just" eaLnBrk="1" fontAlgn="auto" hangingPunct="1">
              <a:spcAft>
                <a:spcPts val="0"/>
              </a:spcAft>
              <a:buFont typeface="Arial" panose="020B0604020202020204" pitchFamily="34" charset="0"/>
              <a:buNone/>
              <a:defRPr/>
            </a:pPr>
            <a:r>
              <a:rPr lang="pt-BR" sz="2700" dirty="0"/>
              <a:t>A Secretaria vai mandar uma cópia para todos. Como não temos Jornal próprio para publicar, mande pelo correio ou por Oficial de Justiça.</a:t>
            </a:r>
          </a:p>
          <a:p>
            <a:pPr marL="0" indent="0" algn="just" eaLnBrk="1" fontAlgn="auto" hangingPunct="1">
              <a:spcAft>
                <a:spcPts val="0"/>
              </a:spcAft>
              <a:buFont typeface="Arial" panose="020B0604020202020204" pitchFamily="34" charset="0"/>
              <a:buNone/>
              <a:defRPr/>
            </a:pPr>
            <a:r>
              <a:rPr lang="pt-BR" sz="2700" dirty="0"/>
              <a:t>Se alguém não ficou satisfeito e quiser recorrer, fique ciente que agora a Justiça vai cobrar. </a:t>
            </a:r>
          </a:p>
          <a:p>
            <a:pPr marL="0" indent="0" algn="just" eaLnBrk="1" fontAlgn="auto" hangingPunct="1">
              <a:spcAft>
                <a:spcPts val="0"/>
              </a:spcAft>
              <a:buFont typeface="Arial" panose="020B0604020202020204" pitchFamily="34" charset="0"/>
              <a:buNone/>
              <a:defRPr/>
            </a:pPr>
            <a:r>
              <a:rPr lang="pt-BR" sz="2700" dirty="0"/>
              <a:t>Depois de tudo cumprido, pode a Secretaria guardar bem guardado o processo!</a:t>
            </a:r>
          </a:p>
          <a:p>
            <a:pPr marL="0" indent="0" algn="just" eaLnBrk="1" fontAlgn="auto" hangingPunct="1">
              <a:spcAft>
                <a:spcPts val="0"/>
              </a:spcAft>
              <a:buFont typeface="Arial" panose="020B0604020202020204" pitchFamily="34" charset="0"/>
              <a:buNone/>
              <a:defRPr/>
            </a:pPr>
            <a:r>
              <a:rPr lang="pt-BR" sz="2700" dirty="0"/>
              <a:t>Por último, Seu Gregório, </a:t>
            </a:r>
            <a:r>
              <a:rPr lang="pt-BR" sz="2700" u="sng" dirty="0"/>
              <a:t>os Doutores advogados vão dizer que o Juiz </a:t>
            </a:r>
            <a:r>
              <a:rPr lang="pt-BR" sz="2700" b="1" u="sng" dirty="0"/>
              <a:t>decidiu “</a:t>
            </a:r>
            <a:r>
              <a:rPr lang="pt-BR" sz="2700" b="1" i="1" u="sng" dirty="0"/>
              <a:t>extra petita”</a:t>
            </a:r>
            <a:r>
              <a:rPr lang="pt-BR" sz="2700" i="1" u="sng" dirty="0"/>
              <a:t>, </a:t>
            </a:r>
            <a:r>
              <a:rPr lang="pt-BR" sz="2700" u="sng" dirty="0"/>
              <a:t>quer dizer, mais do que o Senhor pediu e também que a decisão não preenche os requisitos legais. Não se incomode. Na verdade, para ser mais justa, </a:t>
            </a:r>
            <a:r>
              <a:rPr lang="pt-BR" sz="2700" b="1" u="sng" dirty="0"/>
              <a:t>deveria também condenar na indenização pelo dano moral</a:t>
            </a:r>
            <a:r>
              <a:rPr lang="pt-BR" sz="2700" u="sng" dirty="0"/>
              <a:t>, quer dizer, a vergonha que o senhor sentiu, e </a:t>
            </a:r>
            <a:r>
              <a:rPr lang="pt-BR" sz="2700" b="1" u="sng" dirty="0"/>
              <a:t>no lucro cessante</a:t>
            </a:r>
            <a:r>
              <a:rPr lang="pt-BR" sz="2700" u="sng" dirty="0"/>
              <a:t>, quer dizer, pagar o que o Senhor deixou de ganhar. </a:t>
            </a:r>
          </a:p>
          <a:p>
            <a:pPr marL="0" indent="0" algn="just" eaLnBrk="1" fontAlgn="auto" hangingPunct="1">
              <a:spcAft>
                <a:spcPts val="0"/>
              </a:spcAft>
              <a:buFont typeface="Arial" panose="020B0604020202020204" pitchFamily="34" charset="0"/>
              <a:buNone/>
              <a:defRPr/>
            </a:pPr>
            <a:r>
              <a:rPr lang="pt-BR" sz="2700" u="sng" dirty="0"/>
              <a:t>No mais, é uma sentença para ser lida e entendida por um marceneiro. </a:t>
            </a:r>
            <a:endParaRPr lang="pt-BR" sz="2700" dirty="0"/>
          </a:p>
          <a:p>
            <a:pPr algn="just" eaLnBrk="1" fontAlgn="auto" hangingPunct="1">
              <a:spcAft>
                <a:spcPts val="0"/>
              </a:spcAft>
              <a:buFont typeface="Arial" panose="020B0604020202020204" pitchFamily="34" charset="0"/>
              <a:buNone/>
              <a:defRPr/>
            </a:pPr>
            <a:r>
              <a:rPr lang="pt-BR" sz="2700" dirty="0"/>
              <a:t>Conceição do Coité, 21 de setembro de 2005 </a:t>
            </a:r>
          </a:p>
          <a:p>
            <a:pPr algn="just" eaLnBrk="1" fontAlgn="auto" hangingPunct="1">
              <a:spcAft>
                <a:spcPts val="0"/>
              </a:spcAft>
              <a:buFont typeface="Arial" panose="020B0604020202020204" pitchFamily="34" charset="0"/>
              <a:buNone/>
              <a:defRPr/>
            </a:pPr>
            <a:r>
              <a:rPr lang="pt-BR" sz="2700" dirty="0" err="1"/>
              <a:t>Gerivaldo</a:t>
            </a:r>
            <a:r>
              <a:rPr lang="pt-BR" sz="2700" dirty="0"/>
              <a:t> Alves Neiva</a:t>
            </a:r>
          </a:p>
          <a:p>
            <a:pPr algn="just" eaLnBrk="1" fontAlgn="auto" hangingPunct="1">
              <a:spcAft>
                <a:spcPts val="0"/>
              </a:spcAft>
              <a:buFont typeface="Arial" panose="020B0604020202020204" pitchFamily="34" charset="0"/>
              <a:buNone/>
              <a:defRPr/>
            </a:pPr>
            <a:r>
              <a:rPr lang="pt-BR" sz="2700" dirty="0"/>
              <a:t>Juiz de Direito</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defRPr/>
            </a:pPr>
            <a:endParaRPr lang="pt-BR" sz="2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48E67C4D-79C0-43BF-8249-84FD9218D535}"/>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a:t>Tecnicamente, pode-se apontar que a sentença:</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AutoNum type="romanLcParenBoth"/>
            </a:pPr>
            <a:r>
              <a:rPr lang="pt-BR" altLang="en-US" sz="2500"/>
              <a:t> como o próprio juiz reconhece, é </a:t>
            </a:r>
            <a:r>
              <a:rPr lang="pt-BR" altLang="en-US" sz="2500" i="1"/>
              <a:t>extra petita</a:t>
            </a:r>
            <a:r>
              <a:rPr lang="pt-BR" altLang="en-US" sz="2500"/>
              <a:t>, já que determinou a entrega de um celular, sem que isso tenha sido pedido;</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(ii) incorre em </a:t>
            </a:r>
            <a:r>
              <a:rPr lang="pt-BR" altLang="en-US" sz="2500" i="1"/>
              <a:t>bis in idem</a:t>
            </a:r>
            <a:r>
              <a:rPr lang="pt-BR" altLang="en-US" sz="2500"/>
              <a:t>, visto que condena a devolver o dinheiro E entregar novo aparelho;</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(iii) transforma obrigação de pagar (devolver dinheiro) em obrigação de fazer, já que comina astreinte (* e isso no NCPC?);</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(iv) estimula o dano moral (mencionado em caso no qual não pedido / provado).</a:t>
            </a:r>
          </a:p>
          <a:p>
            <a:pPr marL="0" indent="0" eaLnBrk="1" hangingPunct="1">
              <a:buFont typeface="Arial" panose="020B0604020202020204" pitchFamily="34" charset="0"/>
              <a:buNone/>
            </a:pP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A3B5C7D9-4F18-48C4-BCBB-7A29BC9F9240}"/>
              </a:ext>
            </a:extLst>
          </p:cNvPr>
          <p:cNvSpPr>
            <a:spLocks noGrp="1"/>
          </p:cNvSpPr>
          <p:nvPr>
            <p:ph idx="1"/>
          </p:nvPr>
        </p:nvSpPr>
        <p:spPr>
          <a:xfrm>
            <a:off x="0" y="0"/>
            <a:ext cx="9144000" cy="6858000"/>
          </a:xfrm>
        </p:spPr>
        <p:txBody>
          <a:bodyPr rtlCol="0">
            <a:normAutofit fontScale="85000" lnSpcReduction="20000"/>
          </a:bodyPr>
          <a:lstStyle/>
          <a:p>
            <a:pPr marL="0" indent="0" algn="just" eaLnBrk="1" fontAlgn="auto" hangingPunct="1">
              <a:spcAft>
                <a:spcPts val="0"/>
              </a:spcAft>
              <a:buFont typeface="Arial" panose="020B0604020202020204" pitchFamily="34" charset="0"/>
              <a:buNone/>
              <a:tabLst>
                <a:tab pos="0" algn="l"/>
              </a:tabLst>
              <a:defRPr/>
            </a:pPr>
            <a:r>
              <a:rPr lang="pt-BR" sz="2900" dirty="0"/>
              <a:t>A respeito dessa situação, vale lembrar o magistério de BOTELHO DE MESQUITA:</a:t>
            </a:r>
          </a:p>
          <a:p>
            <a:pPr marL="0" indent="0" algn="just" eaLnBrk="1" fontAlgn="auto" hangingPunct="1">
              <a:spcAft>
                <a:spcPts val="0"/>
              </a:spcAft>
              <a:buFont typeface="Arial" panose="020B0604020202020204" pitchFamily="34" charset="0"/>
              <a:buNone/>
              <a:tabLst>
                <a:tab pos="0" algn="l"/>
              </a:tabLst>
              <a:defRPr/>
            </a:pPr>
            <a:r>
              <a:rPr lang="pt-BR" sz="2900" dirty="0"/>
              <a:t> </a:t>
            </a:r>
          </a:p>
          <a:p>
            <a:pPr marL="0" indent="0" algn="just" eaLnBrk="1" fontAlgn="auto" hangingPunct="1">
              <a:spcAft>
                <a:spcPts val="0"/>
              </a:spcAft>
              <a:buFont typeface="Arial" panose="020B0604020202020204" pitchFamily="34" charset="0"/>
              <a:buNone/>
              <a:tabLst>
                <a:tab pos="0" algn="l"/>
              </a:tabLst>
              <a:defRPr/>
            </a:pPr>
            <a:r>
              <a:rPr lang="pt-BR" sz="2900" dirty="0"/>
              <a:t>Afirma o autor que o Juizado foi uma </a:t>
            </a:r>
            <a:r>
              <a:rPr lang="pt-BR" sz="2900" i="1" dirty="0"/>
              <a:t>“justiça feita para satisfazer uma parte da Magistratura, talvez mais jovem, impaciente com a obrigação que o processo lhe impunha de decidir não só de acordo com os princípios processuais então existentes, mas também em conformidade com a lei, em lugar de decidir segundo o seu senso pessoal de justiça”</a:t>
            </a:r>
            <a:r>
              <a:rPr lang="pt-BR" sz="2900" dirty="0"/>
              <a:t>.</a:t>
            </a:r>
          </a:p>
          <a:p>
            <a:pPr marL="0" indent="0" algn="just" eaLnBrk="1" fontAlgn="auto" hangingPunct="1">
              <a:spcAft>
                <a:spcPts val="0"/>
              </a:spcAft>
              <a:buFont typeface="Arial" panose="020B0604020202020204" pitchFamily="34" charset="0"/>
              <a:buNone/>
              <a:tabLst>
                <a:tab pos="0" algn="l"/>
              </a:tabLst>
              <a:defRPr/>
            </a:pPr>
            <a:r>
              <a:rPr lang="pt-BR" sz="2900" dirty="0"/>
              <a:t> </a:t>
            </a:r>
          </a:p>
          <a:p>
            <a:pPr marL="0" indent="0" algn="just" eaLnBrk="1" fontAlgn="auto" hangingPunct="1">
              <a:spcAft>
                <a:spcPts val="0"/>
              </a:spcAft>
              <a:buFont typeface="Arial" panose="020B0604020202020204" pitchFamily="34" charset="0"/>
              <a:buNone/>
              <a:tabLst>
                <a:tab pos="0" algn="l"/>
              </a:tabLst>
              <a:defRPr/>
            </a:pPr>
            <a:r>
              <a:rPr lang="pt-BR" sz="2900" dirty="0"/>
              <a:t>E fundamenta o autor seu raciocínio exatamente no art. 6º da L. 9.099/95:</a:t>
            </a:r>
          </a:p>
          <a:p>
            <a:pPr marL="0" indent="0" algn="just" eaLnBrk="1" fontAlgn="auto" hangingPunct="1">
              <a:spcAft>
                <a:spcPts val="0"/>
              </a:spcAft>
              <a:buFont typeface="Arial" panose="020B0604020202020204" pitchFamily="34" charset="0"/>
              <a:buNone/>
              <a:tabLst>
                <a:tab pos="0" algn="l"/>
              </a:tabLst>
              <a:defRPr/>
            </a:pPr>
            <a:r>
              <a:rPr lang="pt-BR" sz="2900" dirty="0"/>
              <a:t> </a:t>
            </a:r>
          </a:p>
          <a:p>
            <a:pPr marL="0" indent="0" algn="just" eaLnBrk="1" fontAlgn="auto" hangingPunct="1">
              <a:spcAft>
                <a:spcPts val="0"/>
              </a:spcAft>
              <a:buFont typeface="Arial" panose="020B0604020202020204" pitchFamily="34" charset="0"/>
              <a:buNone/>
              <a:tabLst>
                <a:tab pos="0" algn="l"/>
              </a:tabLst>
              <a:defRPr/>
            </a:pPr>
            <a:r>
              <a:rPr lang="pt-BR" sz="2900" i="1" dirty="0"/>
              <a:t>“O juiz adotará em cada caso a decisão que reputar mais justa e equânime, atendendo aos fins sociais da lei e as exigências do bem comum”.</a:t>
            </a:r>
            <a:endParaRPr lang="pt-BR" sz="2900" dirty="0"/>
          </a:p>
          <a:p>
            <a:pPr marL="0" indent="0" algn="just" eaLnBrk="1" fontAlgn="auto" hangingPunct="1">
              <a:spcAft>
                <a:spcPts val="0"/>
              </a:spcAft>
              <a:buFont typeface="Arial" panose="020B0604020202020204" pitchFamily="34" charset="0"/>
              <a:buNone/>
              <a:tabLst>
                <a:tab pos="0" algn="l"/>
              </a:tabLst>
              <a:defRPr/>
            </a:pPr>
            <a:r>
              <a:rPr lang="pt-BR" sz="2900" dirty="0"/>
              <a:t> </a:t>
            </a:r>
          </a:p>
          <a:p>
            <a:pPr marL="0" indent="0" algn="just" eaLnBrk="1" fontAlgn="auto" hangingPunct="1">
              <a:spcAft>
                <a:spcPts val="0"/>
              </a:spcAft>
              <a:buFont typeface="Arial" panose="020B0604020202020204" pitchFamily="34" charset="0"/>
              <a:buNone/>
              <a:tabLst>
                <a:tab pos="0" algn="l"/>
              </a:tabLst>
              <a:defRPr/>
            </a:pPr>
            <a:r>
              <a:rPr lang="pt-BR" sz="2900" dirty="0"/>
              <a:t>Revista Jurídica, n° 330, abril de 2005.</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B083089-7601-48F5-9062-127AAF2E539A}"/>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600" dirty="0"/>
              <a:t>Esclarece ainda o autor que, no anteprojeto – então como art. 5º – a redação era a seguinte:</a:t>
            </a:r>
          </a:p>
          <a:p>
            <a:pPr marL="0" indent="0" algn="just" eaLnBrk="1" fontAlgn="auto" hangingPunct="1">
              <a:spcAft>
                <a:spcPts val="0"/>
              </a:spcAft>
              <a:buFont typeface="Arial" panose="020B0604020202020204" pitchFamily="34" charset="0"/>
              <a:buNone/>
              <a:defRPr/>
            </a:pPr>
            <a:r>
              <a:rPr lang="pt-BR" sz="2600" dirty="0"/>
              <a:t> </a:t>
            </a:r>
          </a:p>
          <a:p>
            <a:pPr marL="0" indent="0" algn="just" eaLnBrk="1" fontAlgn="auto" hangingPunct="1">
              <a:spcAft>
                <a:spcPts val="0"/>
              </a:spcAft>
              <a:buFont typeface="Arial" panose="020B0604020202020204" pitchFamily="34" charset="0"/>
              <a:buNone/>
              <a:defRPr/>
            </a:pPr>
            <a:r>
              <a:rPr lang="pt-BR" sz="2600" i="1" dirty="0"/>
              <a:t>“</a:t>
            </a:r>
            <a:r>
              <a:rPr lang="pt-BR" sz="2600" i="1" u="sng" dirty="0"/>
              <a:t>O juiz decidirá com base na lei</a:t>
            </a:r>
            <a:r>
              <a:rPr lang="pt-BR" sz="2600" i="1" dirty="0"/>
              <a:t>, atendendo a seus fins sociais e às exigências do bem comum, adotando, em cada caso, a solução que reputar mais justa ou equânime”.</a:t>
            </a:r>
            <a:endParaRPr lang="pt-BR" sz="2600" dirty="0"/>
          </a:p>
          <a:p>
            <a:pPr marL="0" indent="0" algn="just" eaLnBrk="1" fontAlgn="auto" hangingPunct="1">
              <a:spcAft>
                <a:spcPts val="0"/>
              </a:spcAft>
              <a:defRPr/>
            </a:pPr>
            <a:endParaRPr lang="pt-BR" sz="2600" dirty="0"/>
          </a:p>
          <a:p>
            <a:pPr marL="0" indent="0" algn="just" eaLnBrk="1" fontAlgn="auto" hangingPunct="1">
              <a:spcAft>
                <a:spcPts val="0"/>
              </a:spcAft>
              <a:buFont typeface="Arial" panose="020B0604020202020204" pitchFamily="34" charset="0"/>
              <a:buNone/>
              <a:defRPr/>
            </a:pPr>
            <a:r>
              <a:rPr lang="pt-BR" sz="2600" dirty="0"/>
              <a:t>Como se percebe, na redação final do art. 6º, foi suprimida a determinação de que o “juiz decidirá com base na lei”.</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Diante disso, aponta tal autor a INCONSTITUCIONALIDADE DO JEC, especialmente porque a utilização do JEC – e, portanto, do princípio da legalidade – fica a CRITÉRIO EXCLUSIVO do autor.</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E1AE9658-C03E-44E7-BB00-7F0B53E677B3}"/>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600" dirty="0"/>
              <a:t>Ou seja, sustenta que o fato de o autor poder escolher o JEC (equidade) ou a Justiça Comum (legalidade), sem qualquer possibilidade de rejeição por parte do réu, importa em violação ao devido processo legal e igualdade:</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i="1" dirty="0"/>
              <a:t>“(...) não se pode, num País que tem uma </a:t>
            </a:r>
            <a:r>
              <a:rPr lang="pt-BR" sz="2600" i="1" u="sng" dirty="0"/>
              <a:t>Constituição que se diz democrática e de estado de direito</a:t>
            </a:r>
            <a:r>
              <a:rPr lang="pt-BR" sz="2600" i="1" dirty="0"/>
              <a:t>, </a:t>
            </a:r>
            <a:r>
              <a:rPr lang="pt-BR" sz="2600" i="1" u="sng" dirty="0"/>
              <a:t>fazer depender a aplicação desses princípios fundamentais a uma opção do autor</a:t>
            </a:r>
            <a:r>
              <a:rPr lang="pt-BR" sz="2600" i="1" dirty="0"/>
              <a:t>, sem que o réu possa discordar dela, e, sem tugir e nem mugir, ter que se submeter a essa jurisdição. </a:t>
            </a:r>
            <a:r>
              <a:rPr lang="pt-BR" sz="2600" i="1" u="sng" dirty="0"/>
              <a:t>Não é possível que a parte interessada determine se a causa será decidida de acordo com a lei e com as garantias do devido processo legal ou não</a:t>
            </a:r>
            <a:r>
              <a:rPr lang="pt-BR" sz="2600" i="1" dirty="0"/>
              <a:t>, não podendo a parte contrária fazer nada em sentido oposto. Isso contraria expressamente o que está disposto no caput do art. 5º da Constituição Federal, ou seja, todos são iguais perante a lei”.</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Não se tem notícia de qualquer decisão judicial que acolha a tese. De qualquer forma, a posição doutrinária acima mencionada é trazida como subsídio para reflexão a respeito dos Juizados.</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E7BD246-C5B5-4C28-ACA8-34745D262986}"/>
              </a:ext>
            </a:extLst>
          </p:cNvPr>
          <p:cNvSpPr>
            <a:spLocks noGrp="1"/>
          </p:cNvSpPr>
          <p:nvPr>
            <p:ph idx="1"/>
          </p:nvPr>
        </p:nvSpPr>
        <p:spPr>
          <a:xfrm>
            <a:off x="0" y="0"/>
            <a:ext cx="9144000" cy="6858000"/>
          </a:xfrm>
        </p:spPr>
        <p:txBody>
          <a:bodyPr rtlCol="0">
            <a:normAutofit fontScale="70000" lnSpcReduction="20000"/>
          </a:bodyPr>
          <a:lstStyle/>
          <a:p>
            <a:pPr marL="0" indent="0" algn="just" eaLnBrk="1" fontAlgn="auto" hangingPunct="1">
              <a:spcAft>
                <a:spcPts val="0"/>
              </a:spcAft>
              <a:buFont typeface="Arial" panose="020B0604020202020204" pitchFamily="34" charset="0"/>
              <a:buNone/>
              <a:defRPr/>
            </a:pPr>
            <a:r>
              <a:rPr lang="pt-BR" sz="3400" dirty="0"/>
              <a:t>E no JEC há várias decisões “curiosas”:</a:t>
            </a:r>
          </a:p>
          <a:p>
            <a:pPr marL="0" indent="0" algn="just" eaLnBrk="1" fontAlgn="auto" hangingPunct="1">
              <a:spcAft>
                <a:spcPts val="0"/>
              </a:spcAft>
              <a:buFont typeface="Arial" panose="020B0604020202020204" pitchFamily="34" charset="0"/>
              <a:buNone/>
              <a:defRPr/>
            </a:pPr>
            <a:r>
              <a:rPr lang="pt-BR" sz="3400" dirty="0"/>
              <a:t> </a:t>
            </a:r>
          </a:p>
          <a:p>
            <a:pPr marL="0" indent="0" algn="just" eaLnBrk="1" fontAlgn="auto" hangingPunct="1">
              <a:spcAft>
                <a:spcPts val="0"/>
              </a:spcAft>
              <a:buFont typeface="Arial" panose="020B0604020202020204" pitchFamily="34" charset="0"/>
              <a:buNone/>
              <a:defRPr/>
            </a:pPr>
            <a:r>
              <a:rPr lang="pt-BR" sz="3400" dirty="0"/>
              <a:t>CONJUR</a:t>
            </a:r>
          </a:p>
          <a:p>
            <a:pPr marL="0" indent="0" algn="just" eaLnBrk="1" fontAlgn="auto" hangingPunct="1">
              <a:spcAft>
                <a:spcPts val="0"/>
              </a:spcAft>
              <a:buFont typeface="Arial" panose="020B0604020202020204" pitchFamily="34" charset="0"/>
              <a:buNone/>
              <a:defRPr/>
            </a:pPr>
            <a:r>
              <a:rPr lang="pt-BR" sz="3400" b="1" dirty="0"/>
              <a:t>Juizado Especial manda empresa pagar R$ 1,6 milhão</a:t>
            </a:r>
          </a:p>
          <a:p>
            <a:pPr marL="0" indent="0" algn="just" eaLnBrk="1" fontAlgn="auto" hangingPunct="1">
              <a:spcAft>
                <a:spcPts val="0"/>
              </a:spcAft>
              <a:buFont typeface="Arial" panose="020B0604020202020204" pitchFamily="34" charset="0"/>
              <a:buNone/>
              <a:defRPr/>
            </a:pPr>
            <a:r>
              <a:rPr lang="pt-BR" sz="3400" dirty="0"/>
              <a:t>Numa simples </a:t>
            </a:r>
            <a:r>
              <a:rPr lang="pt-BR" sz="3400" u="sng" dirty="0"/>
              <a:t>ação contra a cobrança de </a:t>
            </a:r>
            <a:r>
              <a:rPr lang="pt-BR" sz="3400" b="1" u="sng" dirty="0"/>
              <a:t>assinatura básica de telefonia fixa</a:t>
            </a:r>
            <a:r>
              <a:rPr lang="pt-BR" sz="3400" dirty="0"/>
              <a:t>, o advogado Napoleão Pereira de Lima conseguiu, na Justiça de Mato Grosso do Sul, </a:t>
            </a:r>
            <a:r>
              <a:rPr lang="pt-BR" sz="3400" u="sng" dirty="0"/>
              <a:t>engordar em </a:t>
            </a:r>
            <a:r>
              <a:rPr lang="pt-BR" sz="3400" b="1" u="sng" dirty="0"/>
              <a:t>R$ 1,6 milhão</a:t>
            </a:r>
            <a:r>
              <a:rPr lang="pt-BR" sz="3400" u="sng" dirty="0"/>
              <a:t> a conta bancária de sua irmã</a:t>
            </a:r>
            <a:r>
              <a:rPr lang="pt-BR" sz="3400" dirty="0"/>
              <a:t>, Iris Pereira de Lima da Silva. Além do valor exorbitante, outro detalhe torna a decisão ainda mais incomum: foi dada por um </a:t>
            </a:r>
            <a:r>
              <a:rPr lang="pt-BR" sz="3400" u="sng" dirty="0"/>
              <a:t>Juizado Especial Cível</a:t>
            </a:r>
            <a:r>
              <a:rPr lang="pt-BR" sz="3400" dirty="0"/>
              <a:t>, onde o valor máximo das causas é de apenas 40 salários mínimos — equivalentes, em 2004, época do ajuizamento do processo, a R$ 9,6 mil, menos do que 1% da pequena fortuna.</a:t>
            </a:r>
          </a:p>
          <a:p>
            <a:pPr marL="0" indent="0" algn="just" eaLnBrk="1" fontAlgn="auto" hangingPunct="1">
              <a:spcAft>
                <a:spcPts val="0"/>
              </a:spcAft>
              <a:buFont typeface="Arial" panose="020B0604020202020204" pitchFamily="34" charset="0"/>
              <a:buNone/>
              <a:defRPr/>
            </a:pPr>
            <a:r>
              <a:rPr lang="pt-BR" sz="3400" dirty="0"/>
              <a:t>A decisão, dada na minúscula comarca de </a:t>
            </a:r>
            <a:r>
              <a:rPr lang="pt-BR" sz="3400" dirty="0" err="1"/>
              <a:t>Anaurilândia</a:t>
            </a:r>
            <a:r>
              <a:rPr lang="pt-BR" sz="3400" dirty="0"/>
              <a:t> — oito mil habitantes —, assustou a gigante Brasil Telecom, uma das três maiores empresas privadas de telefonia fixa do país, responsável por linhas em nove estados das regiões Sul, Centro-Oeste e Norte. Dada em fevereiro de 2005, </a:t>
            </a:r>
            <a:r>
              <a:rPr lang="pt-BR" sz="3400" u="sng" dirty="0"/>
              <a:t>a decisão inicialmente obrigava a empresa a devolver em dobro todo o valor recebido a título de assinatura básica, sob pena de </a:t>
            </a:r>
            <a:r>
              <a:rPr lang="pt-BR" sz="3400" b="1" u="sng" dirty="0"/>
              <a:t>multa diária de R$ 5 mil</a:t>
            </a:r>
            <a:r>
              <a:rPr lang="pt-BR" sz="3400" dirty="0"/>
              <a:t>. E foi justamente a multa o motivo do transtorno.</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2A237BF-F1C8-4E95-BA87-4A57C87A4E5B}"/>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Depois de ter um recurso negado contra a decisão, a empresa se viu obrigada a cumprir a sentença. Porém, mal sabia que, passados dois anos e meio da sentença, a juíza Margarida Elisabeth </a:t>
            </a:r>
            <a:r>
              <a:rPr lang="pt-BR" sz="2500" dirty="0" err="1"/>
              <a:t>Weiler</a:t>
            </a:r>
            <a:r>
              <a:rPr lang="pt-BR" sz="2500" dirty="0"/>
              <a:t>, titular do Juizado Especial Cível Adjunto de </a:t>
            </a:r>
            <a:r>
              <a:rPr lang="pt-BR" sz="2500" dirty="0" err="1"/>
              <a:t>Anaurilândia</a:t>
            </a:r>
            <a:r>
              <a:rPr lang="pt-BR" sz="2500" dirty="0"/>
              <a:t>, determinaria </a:t>
            </a:r>
            <a:r>
              <a:rPr lang="pt-BR" sz="2500" u="sng" dirty="0"/>
              <a:t>a cobrança das multas diárias </a:t>
            </a:r>
            <a:r>
              <a:rPr lang="pt-BR" sz="2500" b="1" u="sng" dirty="0"/>
              <a:t>retroativas à data da sentença</a:t>
            </a:r>
            <a:r>
              <a:rPr lang="pt-BR" sz="2500" dirty="0"/>
              <a:t>. Foi então que R$ 1,6 milhão despencou como uma bomba nas contas da operadora, que teve de depositar o valor em juízo.</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Ainda tentando aparar o golpe, a Brasil Telecom apresentou outro </a:t>
            </a:r>
            <a:r>
              <a:rPr lang="pt-BR" sz="2500" u="sng" dirty="0"/>
              <a:t>recurso à 2ª Turma Recursal</a:t>
            </a:r>
            <a:r>
              <a:rPr lang="pt-BR" sz="2500" dirty="0"/>
              <a:t> Mista dos Juizados Especiais de Mato Grosso do Sul, alegando que a multa só poderia ser exigida depois do trânsito em julgado da sentença. Conseguiu </a:t>
            </a:r>
            <a:r>
              <a:rPr lang="pt-BR" sz="2500" u="sng" dirty="0"/>
              <a:t>acórdão </a:t>
            </a:r>
            <a:r>
              <a:rPr lang="pt-BR" sz="2500" b="1" u="sng" dirty="0"/>
              <a:t>favorável</a:t>
            </a:r>
            <a:r>
              <a:rPr lang="pt-BR" sz="2500" u="sng" dirty="0"/>
              <a:t> em julho de 2008</a:t>
            </a:r>
            <a:r>
              <a:rPr lang="pt-BR" sz="2500" dirty="0"/>
              <a:t>, mas que só foi </a:t>
            </a:r>
            <a:r>
              <a:rPr lang="pt-BR" sz="2500" u="sng" dirty="0"/>
              <a:t>publicado em janeiro de 2009</a:t>
            </a:r>
            <a:r>
              <a:rPr lang="pt-BR" sz="2500" dirty="0"/>
              <a:t>, quando passou a ter efeitos. </a:t>
            </a:r>
            <a:r>
              <a:rPr lang="pt-BR" sz="2500" u="sng" dirty="0"/>
              <a:t>Nesse meio tempo</a:t>
            </a:r>
            <a:r>
              <a:rPr lang="pt-BR" sz="2500" dirty="0"/>
              <a:t> entre a decisão da segunda instância e a sua publicação, a juíza indeferiu novo pedido da Brasil Telecom e </a:t>
            </a:r>
            <a:r>
              <a:rPr lang="pt-BR" sz="2500" u="sng" dirty="0"/>
              <a:t>expediu o alvará para que a consumidora pudesse </a:t>
            </a:r>
            <a:r>
              <a:rPr lang="pt-BR" sz="2500" b="1" u="sng" dirty="0"/>
              <a:t>sacar o que foi depositado em juízo</a:t>
            </a:r>
            <a:r>
              <a:rPr lang="pt-BR" sz="2500" dirty="0"/>
              <a:t>. </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782FF9C6-7F5B-4F13-8B31-5F48B79165CD}"/>
              </a:ext>
            </a:extLst>
          </p:cNvPr>
          <p:cNvSpPr>
            <a:spLocks noGrp="1"/>
          </p:cNvSpPr>
          <p:nvPr>
            <p:ph idx="1"/>
          </p:nvPr>
        </p:nvSpPr>
        <p:spPr>
          <a:xfrm>
            <a:off x="179388" y="188913"/>
            <a:ext cx="8785225" cy="6480175"/>
          </a:xfrm>
        </p:spPr>
        <p:txBody>
          <a:bodyPr rtlCol="0">
            <a:noAutofit/>
          </a:bodyPr>
          <a:lstStyle/>
          <a:p>
            <a:pPr algn="ctr" eaLnBrk="1" fontAlgn="auto" hangingPunct="1">
              <a:spcAft>
                <a:spcPts val="0"/>
              </a:spcAft>
              <a:buFont typeface="Arial" panose="020B0604020202020204" pitchFamily="34" charset="0"/>
              <a:buNone/>
              <a:defRPr/>
            </a:pPr>
            <a:r>
              <a:rPr lang="pt-BR" sz="2600" b="1" u="sng" dirty="0"/>
              <a:t>Introdução:</a:t>
            </a:r>
            <a:endParaRPr lang="pt-BR" sz="2600" b="1" dirty="0"/>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Em 1984 foram instituídos os chamados Juizados de Pequenas Causas (L. 7.244/84), inspirados nas </a:t>
            </a:r>
            <a:r>
              <a:rPr lang="pt-BR" sz="2600" i="1" dirty="0"/>
              <a:t>small </a:t>
            </a:r>
            <a:r>
              <a:rPr lang="pt-BR" sz="2600" i="1" dirty="0" err="1"/>
              <a:t>claim´s</a:t>
            </a:r>
            <a:r>
              <a:rPr lang="pt-BR" sz="2600" i="1" dirty="0"/>
              <a:t> </a:t>
            </a:r>
            <a:r>
              <a:rPr lang="pt-BR" sz="2600" i="1" dirty="0" err="1"/>
              <a:t>courts</a:t>
            </a:r>
            <a:r>
              <a:rPr lang="pt-BR" sz="2600" i="1" dirty="0"/>
              <a:t> </a:t>
            </a:r>
            <a:r>
              <a:rPr lang="pt-BR" sz="2600" dirty="0"/>
              <a:t>do direito anglo-saxão.</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Nasceu o Juizado de Pequenas Causas sob a inspiração do “Projeto Florença de acesso à Justiça”.</a:t>
            </a:r>
          </a:p>
          <a:p>
            <a:pPr marL="0" indent="0" algn="just" eaLnBrk="1" fontAlgn="auto" hangingPunct="1">
              <a:spcAft>
                <a:spcPts val="0"/>
              </a:spcAft>
              <a:buFont typeface="Arial" panose="020B0604020202020204" pitchFamily="34" charset="0"/>
              <a:buNone/>
              <a:defRPr/>
            </a:pPr>
            <a:endParaRPr lang="pt-BR" sz="2600" dirty="0"/>
          </a:p>
          <a:p>
            <a:pPr marL="0" indent="0" algn="just" eaLnBrk="1" fontAlgn="auto" hangingPunct="1">
              <a:spcAft>
                <a:spcPts val="0"/>
              </a:spcAft>
              <a:buFont typeface="Arial" panose="020B0604020202020204" pitchFamily="34" charset="0"/>
              <a:buNone/>
              <a:defRPr/>
            </a:pPr>
            <a:r>
              <a:rPr lang="pt-BR" sz="2600" dirty="0"/>
              <a:t>Tal projeto teve como sua maior figura MAURO CAPELLETTI. A ideia era fazer um exame dos motivos pelos quais a Justiça não permitia que muitos litígios tivessem solução judicial. </a:t>
            </a:r>
          </a:p>
          <a:p>
            <a:pPr eaLnBrk="1" fontAlgn="auto" hangingPunct="1">
              <a:spcAft>
                <a:spcPts val="0"/>
              </a:spcAft>
              <a:buFont typeface="Arial" panose="020B0604020202020204" pitchFamily="34" charset="0"/>
              <a:buNone/>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829A993-5BAF-4155-99BE-AFC8FC706D00}"/>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500"/>
              <a:t>A decisão da juíza de Anaurilândia de rejeitar a impugnação da empresa foi dada em 11 de agosto do ano passado. Porém, </a:t>
            </a:r>
            <a:r>
              <a:rPr lang="pt-BR" altLang="en-US" sz="2500" u="sng"/>
              <a:t>antes mesmo da publicação, o alvará autorizando o saque do dinheiro depositado em juízo já havia sido expedido e </a:t>
            </a:r>
            <a:r>
              <a:rPr lang="pt-BR" altLang="en-US" sz="2500" b="1" u="sng"/>
              <a:t>retirado</a:t>
            </a:r>
            <a:r>
              <a:rPr lang="pt-BR" altLang="en-US" sz="2500" u="sng"/>
              <a:t>. Sem intimação ou publicação</a:t>
            </a:r>
            <a:r>
              <a:rPr lang="pt-BR" altLang="en-US" sz="2500"/>
              <a:t>, a Brasil Telecom não teve qualquer chance de tomar uma medida, já que não tinha como saber da decisão. O saque autorizado — de R$ 653 mil — foi feito no dia 18 do mesmo mês, sete dias antes de a sentença ser publicada na imprensa oficial, quando se tornaria oficial.</a:t>
            </a:r>
          </a:p>
          <a:p>
            <a:pPr marL="0" indent="0" algn="just" eaLnBrk="1" hangingPunct="1">
              <a:spcBef>
                <a:spcPct val="0"/>
              </a:spcBef>
              <a:buFont typeface="Arial" panose="020B0604020202020204" pitchFamily="34" charset="0"/>
              <a:buNone/>
            </a:pPr>
            <a:r>
              <a:rPr lang="pt-BR" altLang="en-US" sz="2500"/>
              <a:t>Correndo contra o tempo para impedir que o valor fosse gasto, a empresa entrou com outro recurso, agora para bloquear a conta bancária de Iris Pereira de Lima da Silva e Napoleão Pereira de Lima e impedir a evaporação dos R$ 653 mil. O acórdão da 1ª Turma Recursal Mista saiu em outubro de 2008 e foi publicado em janeiro de 2009. Procurado, o advogado da Brasil Telecom, José Francisco de Oliveira, preferiu não comentar o caso. Já o advogado Napoleão Pereira de Lima foi procurado nesta sexta-feira (6/2), mas não quis comentar.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862B574-D95A-4659-9109-E47BA2C99AB2}"/>
              </a:ext>
            </a:extLst>
          </p:cNvPr>
          <p:cNvSpPr>
            <a:spLocks noGrp="1"/>
          </p:cNvSpPr>
          <p:nvPr>
            <p:ph idx="1"/>
          </p:nvPr>
        </p:nvSpPr>
        <p:spPr>
          <a:xfrm>
            <a:off x="0" y="0"/>
            <a:ext cx="9144000" cy="6858000"/>
          </a:xfrm>
        </p:spPr>
        <p:txBody>
          <a:bodyPr rtlCol="0">
            <a:normAutofit fontScale="55000" lnSpcReduction="20000"/>
          </a:bodyPr>
          <a:lstStyle/>
          <a:p>
            <a:pPr marL="0" indent="0" algn="just" eaLnBrk="1" fontAlgn="auto" hangingPunct="1">
              <a:spcAft>
                <a:spcPts val="0"/>
              </a:spcAft>
              <a:buFont typeface="Arial" panose="020B0604020202020204" pitchFamily="34" charset="0"/>
              <a:buNone/>
              <a:defRPr/>
            </a:pPr>
            <a:r>
              <a:rPr lang="pt-BR" sz="4200" cap="all" dirty="0"/>
              <a:t>responsabilidade civil. ATO DE REPÚDIO PROFERIDO NA TRIBUNA LIVRE DO LEGISLATIVO MUNICIPAL. DANOS MORAIS. INOCORRÊNCIA NO CASO CONCRETO.</a:t>
            </a:r>
            <a:endParaRPr lang="pt-BR" sz="4200" b="1" cap="all" dirty="0"/>
          </a:p>
          <a:p>
            <a:pPr marL="0" indent="0" algn="just" eaLnBrk="1" fontAlgn="auto" hangingPunct="1">
              <a:spcAft>
                <a:spcPts val="0"/>
              </a:spcAft>
              <a:buFont typeface="Arial" panose="020B0604020202020204" pitchFamily="34" charset="0"/>
              <a:buNone/>
              <a:defRPr/>
            </a:pPr>
            <a:r>
              <a:rPr lang="pt-BR" sz="4200" cap="all" dirty="0"/>
              <a:t>O direito à livre expressão é tutelado pela Constituição Federal no inciso IV do art. 5º. Não caracterizada a ofensa à honra, não há que se falar em indenização. Sentença reformada. Julgado improcedente o pedido. </a:t>
            </a:r>
            <a:endParaRPr lang="pt-BR" sz="4200" b="1" cap="all" dirty="0"/>
          </a:p>
          <a:p>
            <a:pPr marL="0" indent="0" algn="just" eaLnBrk="1" fontAlgn="auto" hangingPunct="1">
              <a:spcAft>
                <a:spcPts val="0"/>
              </a:spcAft>
              <a:buFont typeface="Arial" panose="020B0604020202020204" pitchFamily="34" charset="0"/>
              <a:buNone/>
              <a:defRPr/>
            </a:pPr>
            <a:r>
              <a:rPr lang="pt-BR" sz="4200" cap="all" dirty="0"/>
              <a:t>Nº 71001770171, Segunda Turma Recursal Cível, AFIF JORGE SIMOES NETO, Relator. Porto Alegre, 21 de janeiro de 2009.</a:t>
            </a:r>
            <a:endParaRPr lang="pt-BR" sz="4200" b="1" cap="all" dirty="0"/>
          </a:p>
          <a:p>
            <a:pPr marL="0" indent="0" algn="just" eaLnBrk="1" fontAlgn="auto" hangingPunct="1">
              <a:spcAft>
                <a:spcPts val="0"/>
              </a:spcAft>
              <a:buFont typeface="Arial" panose="020B0604020202020204" pitchFamily="34" charset="0"/>
              <a:buNone/>
              <a:defRPr/>
            </a:pPr>
            <a:r>
              <a:rPr lang="pt-BR" sz="4200" dirty="0"/>
              <a:t> </a:t>
            </a:r>
          </a:p>
          <a:p>
            <a:pPr algn="just" eaLnBrk="1" fontAlgn="auto" hangingPunct="1">
              <a:spcAft>
                <a:spcPts val="0"/>
              </a:spcAft>
              <a:buFont typeface="Arial" panose="020B0604020202020204" pitchFamily="34" charset="0"/>
              <a:buNone/>
              <a:defRPr/>
            </a:pPr>
            <a:r>
              <a:rPr lang="pt-BR" sz="4200" dirty="0"/>
              <a:t>Este é mais um processo</a:t>
            </a:r>
          </a:p>
          <a:p>
            <a:pPr algn="just" eaLnBrk="1" fontAlgn="auto" hangingPunct="1">
              <a:spcAft>
                <a:spcPts val="0"/>
              </a:spcAft>
              <a:buFont typeface="Arial" panose="020B0604020202020204" pitchFamily="34" charset="0"/>
              <a:buNone/>
              <a:defRPr/>
            </a:pPr>
            <a:r>
              <a:rPr lang="pt-BR" sz="4200" dirty="0"/>
              <a:t>Daqueles de dano moral</a:t>
            </a:r>
          </a:p>
          <a:p>
            <a:pPr algn="just" eaLnBrk="1" fontAlgn="auto" hangingPunct="1">
              <a:spcAft>
                <a:spcPts val="0"/>
              </a:spcAft>
              <a:buFont typeface="Arial" panose="020B0604020202020204" pitchFamily="34" charset="0"/>
              <a:buNone/>
              <a:defRPr/>
            </a:pPr>
            <a:r>
              <a:rPr lang="pt-BR" sz="4200" dirty="0"/>
              <a:t>O autor se diz ofendido </a:t>
            </a:r>
          </a:p>
          <a:p>
            <a:pPr algn="just" eaLnBrk="1" fontAlgn="auto" hangingPunct="1">
              <a:spcAft>
                <a:spcPts val="0"/>
              </a:spcAft>
              <a:buFont typeface="Arial" panose="020B0604020202020204" pitchFamily="34" charset="0"/>
              <a:buNone/>
              <a:defRPr/>
            </a:pPr>
            <a:r>
              <a:rPr lang="pt-BR" sz="4200" dirty="0"/>
              <a:t>Na Câmara e no jornal.</a:t>
            </a:r>
          </a:p>
          <a:p>
            <a:pPr algn="just" eaLnBrk="1" fontAlgn="auto" hangingPunct="1">
              <a:spcAft>
                <a:spcPts val="0"/>
              </a:spcAft>
              <a:buFont typeface="Arial" panose="020B0604020202020204" pitchFamily="34" charset="0"/>
              <a:buNone/>
              <a:defRPr/>
            </a:pPr>
            <a:r>
              <a:rPr lang="pt-BR" sz="4200" dirty="0"/>
              <a:t> </a:t>
            </a:r>
          </a:p>
          <a:p>
            <a:pPr algn="just" eaLnBrk="1" fontAlgn="auto" hangingPunct="1">
              <a:spcAft>
                <a:spcPts val="0"/>
              </a:spcAft>
              <a:buFont typeface="Arial" panose="020B0604020202020204" pitchFamily="34" charset="0"/>
              <a:buNone/>
              <a:defRPr/>
            </a:pPr>
            <a:r>
              <a:rPr lang="pt-BR" sz="4200" dirty="0"/>
              <a:t>Tem até CD nos autos</a:t>
            </a:r>
          </a:p>
          <a:p>
            <a:pPr algn="just" eaLnBrk="1" fontAlgn="auto" hangingPunct="1">
              <a:spcAft>
                <a:spcPts val="0"/>
              </a:spcAft>
              <a:buFont typeface="Arial" panose="020B0604020202020204" pitchFamily="34" charset="0"/>
              <a:buNone/>
              <a:defRPr/>
            </a:pPr>
            <a:r>
              <a:rPr lang="pt-BR" sz="4200" dirty="0"/>
              <a:t>Que ouvi bem devagar</a:t>
            </a:r>
          </a:p>
          <a:p>
            <a:pPr algn="just" eaLnBrk="1" fontAlgn="auto" hangingPunct="1">
              <a:spcAft>
                <a:spcPts val="0"/>
              </a:spcAft>
              <a:buFont typeface="Arial" panose="020B0604020202020204" pitchFamily="34" charset="0"/>
              <a:buNone/>
              <a:defRPr/>
            </a:pPr>
            <a:r>
              <a:rPr lang="pt-BR" sz="4200" dirty="0"/>
              <a:t>E não encontrei a calúnia</a:t>
            </a:r>
          </a:p>
          <a:p>
            <a:pPr algn="just" eaLnBrk="1" fontAlgn="auto" hangingPunct="1">
              <a:spcAft>
                <a:spcPts val="0"/>
              </a:spcAft>
              <a:buFont typeface="Arial" panose="020B0604020202020204" pitchFamily="34" charset="0"/>
              <a:buNone/>
              <a:defRPr/>
            </a:pPr>
            <a:r>
              <a:rPr lang="pt-BR" sz="4200" dirty="0"/>
              <a:t>Nas palavras do </a:t>
            </a:r>
            <a:r>
              <a:rPr lang="pt-BR" sz="4200" dirty="0" err="1"/>
              <a:t>Wilmar</a:t>
            </a:r>
            <a:r>
              <a:rPr lang="pt-BR" sz="4200" dirty="0"/>
              <a:t>.</a:t>
            </a:r>
          </a:p>
          <a:p>
            <a:pPr algn="just" eaLnBrk="1" fontAlgn="auto" hangingPunct="1">
              <a:spcAft>
                <a:spcPts val="0"/>
              </a:spcAft>
              <a:buFont typeface="Arial" panose="020B0604020202020204" pitchFamily="34" charset="0"/>
              <a:buNone/>
              <a:defRPr/>
            </a:pPr>
            <a:r>
              <a:rPr lang="pt-BR" sz="4200" dirty="0"/>
              <a:t> </a:t>
            </a:r>
          </a:p>
          <a:p>
            <a:pPr algn="just"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A7588ED-E734-47F7-9404-0D1F8240D5C3}"/>
              </a:ext>
            </a:extLst>
          </p:cNvPr>
          <p:cNvSpPr>
            <a:spLocks noGrp="1"/>
          </p:cNvSpPr>
          <p:nvPr>
            <p:ph idx="1"/>
          </p:nvPr>
        </p:nvSpPr>
        <p:spPr>
          <a:xfrm>
            <a:off x="0" y="0"/>
            <a:ext cx="9144000" cy="6858000"/>
          </a:xfrm>
        </p:spPr>
        <p:txBody>
          <a:bodyPr rtlCol="0">
            <a:normAutofit fontScale="70000" lnSpcReduction="20000"/>
          </a:bodyPr>
          <a:lstStyle/>
          <a:p>
            <a:pPr marL="0" indent="0" algn="just" eaLnBrk="1" fontAlgn="auto" hangingPunct="1">
              <a:spcAft>
                <a:spcPts val="0"/>
              </a:spcAft>
              <a:buFont typeface="Arial" panose="020B0604020202020204" pitchFamily="34" charset="0"/>
              <a:buNone/>
              <a:defRPr/>
            </a:pPr>
            <a:r>
              <a:rPr lang="pt-BR" sz="3300" dirty="0"/>
              <a:t>Numa festa sem fronteiras</a:t>
            </a:r>
          </a:p>
          <a:p>
            <a:pPr marL="0" indent="0" algn="just" eaLnBrk="1" fontAlgn="auto" hangingPunct="1">
              <a:spcAft>
                <a:spcPts val="0"/>
              </a:spcAft>
              <a:buFont typeface="Arial" panose="020B0604020202020204" pitchFamily="34" charset="0"/>
              <a:buNone/>
              <a:defRPr/>
            </a:pPr>
            <a:r>
              <a:rPr lang="pt-BR" sz="3300" dirty="0"/>
              <a:t>Teve início a </a:t>
            </a:r>
            <a:r>
              <a:rPr lang="pt-BR" sz="3300" dirty="0" err="1"/>
              <a:t>brigantina</a:t>
            </a:r>
            <a:endParaRPr lang="pt-BR" sz="3300" dirty="0"/>
          </a:p>
          <a:p>
            <a:pPr marL="0" indent="0" algn="just" eaLnBrk="1" fontAlgn="auto" hangingPunct="1">
              <a:spcAft>
                <a:spcPts val="0"/>
              </a:spcAft>
              <a:buFont typeface="Arial" panose="020B0604020202020204" pitchFamily="34" charset="0"/>
              <a:buNone/>
              <a:defRPr/>
            </a:pPr>
            <a:r>
              <a:rPr lang="pt-BR" sz="3300" dirty="0"/>
              <a:t>Tudo porque não dançou</a:t>
            </a:r>
          </a:p>
          <a:p>
            <a:pPr marL="0" indent="0" algn="just" eaLnBrk="1" fontAlgn="auto" hangingPunct="1">
              <a:spcAft>
                <a:spcPts val="0"/>
              </a:spcAft>
              <a:buFont typeface="Arial" panose="020B0604020202020204" pitchFamily="34" charset="0"/>
              <a:buNone/>
              <a:defRPr/>
            </a:pPr>
            <a:r>
              <a:rPr lang="pt-BR" sz="3300" dirty="0"/>
              <a:t>O Rincão da Carolina.</a:t>
            </a:r>
          </a:p>
          <a:p>
            <a:pPr marL="0" indent="0" algn="just" eaLnBrk="1" fontAlgn="auto" hangingPunct="1">
              <a:spcAft>
                <a:spcPts val="0"/>
              </a:spcAft>
              <a:buFont typeface="Arial" panose="020B0604020202020204" pitchFamily="34" charset="0"/>
              <a:buNone/>
              <a:defRPr/>
            </a:pPr>
            <a:endParaRPr lang="pt-BR" sz="3300" dirty="0"/>
          </a:p>
          <a:p>
            <a:pPr marL="0" indent="0" algn="just" eaLnBrk="1" fontAlgn="auto" hangingPunct="1">
              <a:spcAft>
                <a:spcPts val="0"/>
              </a:spcAft>
              <a:buFont typeface="Arial" panose="020B0604020202020204" pitchFamily="34" charset="0"/>
              <a:buNone/>
              <a:defRPr/>
            </a:pPr>
            <a:r>
              <a:rPr lang="pt-BR" sz="3300" dirty="0"/>
              <a:t>Já tinha visto falar</a:t>
            </a:r>
          </a:p>
          <a:p>
            <a:pPr marL="0" indent="0" algn="just" eaLnBrk="1" fontAlgn="auto" hangingPunct="1">
              <a:spcAft>
                <a:spcPts val="0"/>
              </a:spcAft>
              <a:buFont typeface="Arial" panose="020B0604020202020204" pitchFamily="34" charset="0"/>
              <a:buNone/>
              <a:defRPr/>
            </a:pPr>
            <a:r>
              <a:rPr lang="pt-BR" sz="3300" dirty="0"/>
              <a:t>Do Grupo da Pitangueira</a:t>
            </a:r>
          </a:p>
          <a:p>
            <a:pPr marL="0" indent="0" algn="just" eaLnBrk="1" fontAlgn="auto" hangingPunct="1">
              <a:spcAft>
                <a:spcPts val="0"/>
              </a:spcAft>
              <a:buFont typeface="Arial" panose="020B0604020202020204" pitchFamily="34" charset="0"/>
              <a:buNone/>
              <a:defRPr/>
            </a:pPr>
            <a:r>
              <a:rPr lang="pt-BR" sz="3300" dirty="0"/>
              <a:t>Dançam chula com a lança</a:t>
            </a:r>
          </a:p>
          <a:p>
            <a:pPr marL="0" indent="0" algn="just" eaLnBrk="1" fontAlgn="auto" hangingPunct="1">
              <a:spcAft>
                <a:spcPts val="0"/>
              </a:spcAft>
              <a:buFont typeface="Arial" panose="020B0604020202020204" pitchFamily="34" charset="0"/>
              <a:buNone/>
              <a:defRPr/>
            </a:pPr>
            <a:r>
              <a:rPr lang="pt-BR" sz="3300" dirty="0"/>
              <a:t>Ou até cobra cruzeira.</a:t>
            </a:r>
          </a:p>
          <a:p>
            <a:pPr marL="0" indent="0" algn="just" eaLnBrk="1" fontAlgn="auto" hangingPunct="1">
              <a:spcAft>
                <a:spcPts val="0"/>
              </a:spcAft>
              <a:buFont typeface="Arial" panose="020B0604020202020204" pitchFamily="34" charset="0"/>
              <a:buNone/>
              <a:defRPr/>
            </a:pPr>
            <a:r>
              <a:rPr lang="pt-BR" sz="3300" dirty="0"/>
              <a:t> </a:t>
            </a:r>
          </a:p>
          <a:p>
            <a:pPr marL="0" indent="0" algn="just" eaLnBrk="1" fontAlgn="auto" hangingPunct="1">
              <a:spcAft>
                <a:spcPts val="0"/>
              </a:spcAft>
              <a:buFont typeface="Arial" panose="020B0604020202020204" pitchFamily="34" charset="0"/>
              <a:buNone/>
              <a:defRPr/>
            </a:pPr>
            <a:r>
              <a:rPr lang="pt-BR" sz="3300" dirty="0"/>
              <a:t>Houve ato de repúdio</a:t>
            </a:r>
          </a:p>
          <a:p>
            <a:pPr marL="0" indent="0" algn="just" eaLnBrk="1" fontAlgn="auto" hangingPunct="1">
              <a:spcAft>
                <a:spcPts val="0"/>
              </a:spcAft>
              <a:buFont typeface="Arial" panose="020B0604020202020204" pitchFamily="34" charset="0"/>
              <a:buNone/>
              <a:defRPr/>
            </a:pPr>
            <a:r>
              <a:rPr lang="pt-BR" sz="3300" dirty="0"/>
              <a:t>E o réu falou sem rabisco</a:t>
            </a:r>
          </a:p>
          <a:p>
            <a:pPr marL="0" indent="0" algn="just" eaLnBrk="1" fontAlgn="auto" hangingPunct="1">
              <a:spcAft>
                <a:spcPts val="0"/>
              </a:spcAft>
              <a:buFont typeface="Arial" panose="020B0604020202020204" pitchFamily="34" charset="0"/>
              <a:buNone/>
              <a:defRPr/>
            </a:pPr>
            <a:r>
              <a:rPr lang="pt-BR" sz="3300" dirty="0"/>
              <a:t>Criticando da tribuna </a:t>
            </a:r>
          </a:p>
          <a:p>
            <a:pPr marL="0" indent="0" algn="just" eaLnBrk="1" fontAlgn="auto" hangingPunct="1">
              <a:spcAft>
                <a:spcPts val="0"/>
              </a:spcAft>
              <a:buFont typeface="Arial" panose="020B0604020202020204" pitchFamily="34" charset="0"/>
              <a:buNone/>
              <a:defRPr/>
            </a:pPr>
            <a:r>
              <a:rPr lang="pt-BR" sz="3300" dirty="0"/>
              <a:t>O jeitão do Rui Francisco</a:t>
            </a:r>
          </a:p>
          <a:p>
            <a:pPr marL="0" indent="0" algn="just" eaLnBrk="1" fontAlgn="auto" hangingPunct="1">
              <a:spcAft>
                <a:spcPts val="0"/>
              </a:spcAft>
              <a:buFont typeface="Arial" panose="020B0604020202020204" pitchFamily="34" charset="0"/>
              <a:buNone/>
              <a:defRPr/>
            </a:pPr>
            <a:r>
              <a:rPr lang="pt-BR" sz="3300" dirty="0"/>
              <a:t> </a:t>
            </a:r>
          </a:p>
          <a:p>
            <a:pPr marL="0" indent="0" algn="just" eaLnBrk="1" fontAlgn="auto" hangingPunct="1">
              <a:spcAft>
                <a:spcPts val="0"/>
              </a:spcAft>
              <a:buFont typeface="Arial" panose="020B0604020202020204" pitchFamily="34" charset="0"/>
              <a:buNone/>
              <a:defRPr/>
            </a:pPr>
            <a:r>
              <a:rPr lang="pt-BR" sz="3300" dirty="0"/>
              <a:t>Que o autor não presta conta</a:t>
            </a:r>
          </a:p>
          <a:p>
            <a:pPr marL="0" indent="0" algn="just" eaLnBrk="1" fontAlgn="auto" hangingPunct="1">
              <a:spcAft>
                <a:spcPts val="0"/>
              </a:spcAft>
              <a:buFont typeface="Arial" panose="020B0604020202020204" pitchFamily="34" charset="0"/>
              <a:buNone/>
              <a:defRPr/>
            </a:pPr>
            <a:r>
              <a:rPr lang="pt-BR" sz="3300" dirty="0"/>
              <a:t>Nunca disse o demandado</a:t>
            </a:r>
          </a:p>
          <a:p>
            <a:pPr marL="0" indent="0" algn="just" eaLnBrk="1" fontAlgn="auto" hangingPunct="1">
              <a:spcAft>
                <a:spcPts val="0"/>
              </a:spcAft>
              <a:buFont typeface="Arial" panose="020B0604020202020204" pitchFamily="34" charset="0"/>
              <a:buNone/>
              <a:defRPr/>
            </a:pPr>
            <a:r>
              <a:rPr lang="pt-BR" sz="3300" dirty="0"/>
              <a:t>Errou feio o jornalista</a:t>
            </a:r>
          </a:p>
          <a:p>
            <a:pPr marL="0" indent="0" algn="just" eaLnBrk="1" fontAlgn="auto" hangingPunct="1">
              <a:spcAft>
                <a:spcPts val="0"/>
              </a:spcAft>
              <a:buFont typeface="Arial" panose="020B0604020202020204" pitchFamily="34" charset="0"/>
              <a:buNone/>
              <a:defRPr/>
            </a:pPr>
            <a:r>
              <a:rPr lang="pt-BR" sz="3300" dirty="0"/>
              <a:t>Ao inventar o fraseado.</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F6C892E-1EE1-469C-9313-DF1AE9396919}"/>
              </a:ext>
            </a:extLst>
          </p:cNvPr>
          <p:cNvSpPr>
            <a:spLocks noGrp="1"/>
          </p:cNvSpPr>
          <p:nvPr>
            <p:ph idx="1"/>
          </p:nvPr>
        </p:nvSpPr>
        <p:spPr>
          <a:xfrm>
            <a:off x="0" y="0"/>
            <a:ext cx="9144000" cy="6858000"/>
          </a:xfrm>
        </p:spPr>
        <p:txBody>
          <a:bodyPr rtlCol="0">
            <a:normAutofit fontScale="40000" lnSpcReduction="20000"/>
          </a:bodyPr>
          <a:lstStyle/>
          <a:p>
            <a:pPr algn="just" eaLnBrk="1" fontAlgn="auto" hangingPunct="1">
              <a:spcAft>
                <a:spcPts val="0"/>
              </a:spcAft>
              <a:buFont typeface="Arial" panose="020B0604020202020204" pitchFamily="34" charset="0"/>
              <a:buNone/>
              <a:defRPr/>
            </a:pPr>
            <a:r>
              <a:rPr lang="pt-BR" sz="5800" dirty="0"/>
              <a:t>Julgar briga de patrão</a:t>
            </a:r>
          </a:p>
          <a:p>
            <a:pPr algn="just" eaLnBrk="1" fontAlgn="auto" hangingPunct="1">
              <a:spcAft>
                <a:spcPts val="0"/>
              </a:spcAft>
              <a:buFont typeface="Arial" panose="020B0604020202020204" pitchFamily="34" charset="0"/>
              <a:buNone/>
              <a:defRPr/>
            </a:pPr>
            <a:r>
              <a:rPr lang="pt-BR" sz="5800" dirty="0"/>
              <a:t>É coisa que não me apraza</a:t>
            </a:r>
          </a:p>
          <a:p>
            <a:pPr algn="just" eaLnBrk="1" fontAlgn="auto" hangingPunct="1">
              <a:spcAft>
                <a:spcPts val="0"/>
              </a:spcAft>
              <a:buFont typeface="Arial" panose="020B0604020202020204" pitchFamily="34" charset="0"/>
              <a:buNone/>
              <a:defRPr/>
            </a:pPr>
            <a:r>
              <a:rPr lang="pt-BR" sz="5800" dirty="0"/>
              <a:t>O que me preocupa, isso sim</a:t>
            </a:r>
          </a:p>
          <a:p>
            <a:pPr algn="just" eaLnBrk="1" fontAlgn="auto" hangingPunct="1">
              <a:spcAft>
                <a:spcPts val="0"/>
              </a:spcAft>
              <a:buFont typeface="Arial" panose="020B0604020202020204" pitchFamily="34" charset="0"/>
              <a:buNone/>
              <a:defRPr/>
            </a:pPr>
            <a:r>
              <a:rPr lang="pt-BR" sz="5800" dirty="0"/>
              <a:t>São as bombas lá em Gaza.</a:t>
            </a:r>
          </a:p>
          <a:p>
            <a:pPr algn="just" eaLnBrk="1" fontAlgn="auto" hangingPunct="1">
              <a:spcAft>
                <a:spcPts val="0"/>
              </a:spcAft>
              <a:buFont typeface="Arial" panose="020B0604020202020204" pitchFamily="34" charset="0"/>
              <a:buNone/>
              <a:defRPr/>
            </a:pPr>
            <a:r>
              <a:rPr lang="pt-BR" sz="5800" dirty="0"/>
              <a:t> </a:t>
            </a:r>
          </a:p>
          <a:p>
            <a:pPr algn="just" eaLnBrk="1" fontAlgn="auto" hangingPunct="1">
              <a:spcAft>
                <a:spcPts val="0"/>
              </a:spcAft>
              <a:buFont typeface="Arial" panose="020B0604020202020204" pitchFamily="34" charset="0"/>
              <a:buNone/>
              <a:defRPr/>
            </a:pPr>
            <a:r>
              <a:rPr lang="pt-BR" sz="5800" dirty="0"/>
              <a:t>Ausente a prova do fato</a:t>
            </a:r>
          </a:p>
          <a:p>
            <a:pPr algn="just" eaLnBrk="1" fontAlgn="auto" hangingPunct="1">
              <a:spcAft>
                <a:spcPts val="0"/>
              </a:spcAft>
              <a:buFont typeface="Arial" panose="020B0604020202020204" pitchFamily="34" charset="0"/>
              <a:buNone/>
              <a:defRPr/>
            </a:pPr>
            <a:r>
              <a:rPr lang="pt-BR" sz="5800" dirty="0"/>
              <a:t>Reformo a sentença guerreada</a:t>
            </a:r>
          </a:p>
          <a:p>
            <a:pPr algn="just" eaLnBrk="1" fontAlgn="auto" hangingPunct="1">
              <a:spcAft>
                <a:spcPts val="0"/>
              </a:spcAft>
              <a:buFont typeface="Arial" panose="020B0604020202020204" pitchFamily="34" charset="0"/>
              <a:buNone/>
              <a:defRPr/>
            </a:pPr>
            <a:r>
              <a:rPr lang="pt-BR" sz="5800" dirty="0"/>
              <a:t>Rogando aos nobres colegas</a:t>
            </a:r>
          </a:p>
          <a:p>
            <a:pPr algn="just" eaLnBrk="1" fontAlgn="auto" hangingPunct="1">
              <a:spcAft>
                <a:spcPts val="0"/>
              </a:spcAft>
              <a:buFont typeface="Arial" panose="020B0604020202020204" pitchFamily="34" charset="0"/>
              <a:buNone/>
              <a:defRPr/>
            </a:pPr>
            <a:r>
              <a:rPr lang="pt-BR" sz="5800" dirty="0"/>
              <a:t>Que me acompanhem na estrada</a:t>
            </a:r>
          </a:p>
          <a:p>
            <a:pPr algn="just" eaLnBrk="1" fontAlgn="auto" hangingPunct="1">
              <a:spcAft>
                <a:spcPts val="0"/>
              </a:spcAft>
              <a:buFont typeface="Arial" panose="020B0604020202020204" pitchFamily="34" charset="0"/>
              <a:buNone/>
              <a:defRPr/>
            </a:pPr>
            <a:r>
              <a:rPr lang="pt-BR" sz="5800" dirty="0"/>
              <a:t> </a:t>
            </a:r>
          </a:p>
          <a:p>
            <a:pPr algn="just" eaLnBrk="1" fontAlgn="auto" hangingPunct="1">
              <a:spcAft>
                <a:spcPts val="0"/>
              </a:spcAft>
              <a:buFont typeface="Arial" panose="020B0604020202020204" pitchFamily="34" charset="0"/>
              <a:buNone/>
              <a:defRPr/>
            </a:pPr>
            <a:r>
              <a:rPr lang="pt-BR" sz="5800" dirty="0"/>
              <a:t>Sem culpa no proceder</a:t>
            </a:r>
          </a:p>
          <a:p>
            <a:pPr algn="just" eaLnBrk="1" fontAlgn="auto" hangingPunct="1">
              <a:spcAft>
                <a:spcPts val="0"/>
              </a:spcAft>
              <a:buFont typeface="Arial" panose="020B0604020202020204" pitchFamily="34" charset="0"/>
              <a:buNone/>
              <a:defRPr/>
            </a:pPr>
            <a:r>
              <a:rPr lang="pt-BR" sz="5800" dirty="0"/>
              <a:t>Não condeno um inocente</a:t>
            </a:r>
          </a:p>
          <a:p>
            <a:pPr algn="just" eaLnBrk="1" fontAlgn="auto" hangingPunct="1">
              <a:spcAft>
                <a:spcPts val="0"/>
              </a:spcAft>
              <a:buFont typeface="Arial" panose="020B0604020202020204" pitchFamily="34" charset="0"/>
              <a:buNone/>
              <a:defRPr/>
            </a:pPr>
            <a:r>
              <a:rPr lang="pt-BR" sz="5800" dirty="0"/>
              <a:t>Pois todo o mal que se faz</a:t>
            </a:r>
          </a:p>
          <a:p>
            <a:pPr algn="just" eaLnBrk="1" fontAlgn="auto" hangingPunct="1">
              <a:spcAft>
                <a:spcPts val="0"/>
              </a:spcAft>
              <a:buFont typeface="Arial" panose="020B0604020202020204" pitchFamily="34" charset="0"/>
              <a:buNone/>
              <a:defRPr/>
            </a:pPr>
            <a:r>
              <a:rPr lang="pt-BR" sz="5800" dirty="0"/>
              <a:t>Um dia volta pra gente</a:t>
            </a:r>
          </a:p>
          <a:p>
            <a:pPr algn="just" eaLnBrk="1" fontAlgn="auto" hangingPunct="1">
              <a:spcAft>
                <a:spcPts val="0"/>
              </a:spcAft>
              <a:buFont typeface="Arial" panose="020B0604020202020204" pitchFamily="34" charset="0"/>
              <a:buNone/>
              <a:defRPr/>
            </a:pPr>
            <a:r>
              <a:rPr lang="pt-BR" sz="5800" dirty="0"/>
              <a:t> </a:t>
            </a:r>
          </a:p>
          <a:p>
            <a:pPr algn="just" eaLnBrk="1" fontAlgn="auto" hangingPunct="1">
              <a:spcAft>
                <a:spcPts val="0"/>
              </a:spcAft>
              <a:buFont typeface="Arial" panose="020B0604020202020204" pitchFamily="34" charset="0"/>
              <a:buNone/>
              <a:defRPr/>
            </a:pPr>
            <a:r>
              <a:rPr lang="pt-BR" sz="5800" dirty="0"/>
              <a:t>E fica aqui um pedido</a:t>
            </a:r>
          </a:p>
          <a:p>
            <a:pPr algn="just" eaLnBrk="1" fontAlgn="auto" hangingPunct="1">
              <a:spcAft>
                <a:spcPts val="0"/>
              </a:spcAft>
              <a:buFont typeface="Arial" panose="020B0604020202020204" pitchFamily="34" charset="0"/>
              <a:buNone/>
              <a:defRPr/>
            </a:pPr>
            <a:r>
              <a:rPr lang="pt-BR" sz="5800" dirty="0"/>
              <a:t>Lançado nos estertores</a:t>
            </a:r>
          </a:p>
          <a:p>
            <a:pPr algn="just" eaLnBrk="1" fontAlgn="auto" hangingPunct="1">
              <a:spcAft>
                <a:spcPts val="0"/>
              </a:spcAft>
              <a:buFont typeface="Arial" panose="020B0604020202020204" pitchFamily="34" charset="0"/>
              <a:buNone/>
              <a:defRPr/>
            </a:pPr>
            <a:r>
              <a:rPr lang="pt-BR" sz="5800" dirty="0"/>
              <a:t>Que a paz volte ao seu trilho</a:t>
            </a:r>
          </a:p>
          <a:p>
            <a:pPr algn="just" eaLnBrk="1" fontAlgn="auto" hangingPunct="1">
              <a:spcAft>
                <a:spcPts val="0"/>
              </a:spcAft>
              <a:buFont typeface="Arial" panose="020B0604020202020204" pitchFamily="34" charset="0"/>
              <a:buNone/>
              <a:defRPr/>
            </a:pPr>
            <a:r>
              <a:rPr lang="pt-BR" sz="5800" dirty="0"/>
              <a:t>Na terra do velho Flores.</a:t>
            </a:r>
          </a:p>
          <a:p>
            <a:pPr algn="just" eaLnBrk="1" fontAlgn="auto" hangingPunct="1">
              <a:spcAft>
                <a:spcPts val="0"/>
              </a:spcAft>
              <a:buFont typeface="Arial" panose="020B0604020202020204" pitchFamily="34" charset="0"/>
              <a:buNone/>
              <a:defRPr/>
            </a:pPr>
            <a:endParaRPr lang="pt-BR" sz="5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8F497A4-E06F-4527-AA00-BA49CB119C29}"/>
              </a:ext>
            </a:extLst>
          </p:cNvPr>
          <p:cNvSpPr>
            <a:spLocks noGrp="1"/>
          </p:cNvSpPr>
          <p:nvPr>
            <p:ph idx="1"/>
          </p:nvPr>
        </p:nvSpPr>
        <p:spPr>
          <a:xfrm>
            <a:off x="0" y="0"/>
            <a:ext cx="9144000" cy="6858000"/>
          </a:xfrm>
        </p:spPr>
        <p:txBody>
          <a:bodyPr rtlCol="0">
            <a:normAutofit fontScale="70000" lnSpcReduction="20000"/>
          </a:bodyPr>
          <a:lstStyle/>
          <a:p>
            <a:pPr marL="0" indent="0" algn="just" eaLnBrk="1" fontAlgn="auto" hangingPunct="1">
              <a:spcAft>
                <a:spcPts val="0"/>
              </a:spcAft>
              <a:buFont typeface="Arial" panose="020B0604020202020204" pitchFamily="34" charset="0"/>
              <a:buNone/>
              <a:defRPr/>
            </a:pPr>
            <a:r>
              <a:rPr lang="pt-BR" sz="3400" dirty="0"/>
              <a:t>JEC/RJ</a:t>
            </a:r>
          </a:p>
          <a:p>
            <a:pPr marL="0" indent="0" algn="just" eaLnBrk="1" fontAlgn="auto" hangingPunct="1">
              <a:spcAft>
                <a:spcPts val="0"/>
              </a:spcAft>
              <a:buFont typeface="Arial" panose="020B0604020202020204" pitchFamily="34" charset="0"/>
              <a:buNone/>
              <a:defRPr/>
            </a:pPr>
            <a:r>
              <a:rPr lang="pt-BR" sz="3400" b="1" dirty="0"/>
              <a:t>Processo nº:</a:t>
            </a:r>
            <a:r>
              <a:rPr lang="pt-BR" sz="3400" dirty="0"/>
              <a:t> 2008.014.010008-2 </a:t>
            </a:r>
          </a:p>
          <a:p>
            <a:pPr marL="0" indent="0" algn="just" eaLnBrk="1" fontAlgn="auto" hangingPunct="1">
              <a:spcAft>
                <a:spcPts val="0"/>
              </a:spcAft>
              <a:buFont typeface="Arial" panose="020B0604020202020204" pitchFamily="34" charset="0"/>
              <a:buNone/>
              <a:defRPr/>
            </a:pPr>
            <a:r>
              <a:rPr lang="pt-BR" sz="3400" b="1" dirty="0"/>
              <a:t>Tipo do Movimento:</a:t>
            </a:r>
            <a:r>
              <a:rPr lang="pt-BR" sz="3400" dirty="0"/>
              <a:t> Sentença </a:t>
            </a:r>
          </a:p>
          <a:p>
            <a:pPr marL="0" indent="0" algn="just" eaLnBrk="1" fontAlgn="auto" hangingPunct="1">
              <a:spcAft>
                <a:spcPts val="0"/>
              </a:spcAft>
              <a:buFont typeface="Arial" panose="020B0604020202020204" pitchFamily="34" charset="0"/>
              <a:buNone/>
              <a:defRPr/>
            </a:pPr>
            <a:r>
              <a:rPr lang="pt-BR" sz="3400" dirty="0"/>
              <a:t>Foi aberta a audiência do processo acima referido na presença do Dr. CLÁUDIO FERREIRA RODRIGUES, Juiz de Direito. Ao pregão responderam as partes assistidas por seus patronos. Proposta a conciliação, esta foi recusada. Pela parte ré foi oferecida contestação escrita, acrescida oralmente pelo advogado da Casas Bahia para arguir a preliminar de incompetência deste Juizado pela necessidade de prova pericial, cuja vista foi franqueada à parte contrária, que se reportou aos termos do pedido, alegando ser impertinente a citada preliminar. Pelo MM. Dr. Juiz foi prolatada a seguinte sentença: (...) No mérito, por omissão da atividade </a:t>
            </a:r>
            <a:r>
              <a:rPr lang="pt-BR" sz="3400" dirty="0" err="1"/>
              <a:t>instrutória</a:t>
            </a:r>
            <a:r>
              <a:rPr lang="pt-BR" sz="3400" dirty="0"/>
              <a:t> dos fornecedores, não foi produzida nenhuma prova em sentido contrário ao alegado pelo </a:t>
            </a:r>
            <a:r>
              <a:rPr lang="pt-BR" sz="3400" dirty="0" err="1"/>
              <a:t>autor-consumidor</a:t>
            </a:r>
            <a:r>
              <a:rPr lang="pt-BR" sz="3400" dirty="0"/>
              <a:t>. </a:t>
            </a:r>
            <a:r>
              <a:rPr lang="pt-BR" sz="3400" u="sng" dirty="0"/>
              <a:t>Na vida moderna, não há como negar que um </a:t>
            </a:r>
            <a:r>
              <a:rPr lang="pt-BR" sz="3400" b="1" u="sng" dirty="0"/>
              <a:t>aparelho televisor</a:t>
            </a:r>
            <a:r>
              <a:rPr lang="pt-BR" sz="3400" u="sng" dirty="0"/>
              <a:t>, presente na quase totalidade dos lares, é considerado </a:t>
            </a:r>
            <a:r>
              <a:rPr lang="pt-BR" sz="3400" b="1" u="sng" dirty="0"/>
              <a:t>bem essencial</a:t>
            </a:r>
            <a:r>
              <a:rPr lang="pt-BR" sz="3400" dirty="0"/>
              <a:t>. Sem ele, </a:t>
            </a:r>
            <a:r>
              <a:rPr lang="pt-BR" sz="3400" u="sng" dirty="0"/>
              <a:t>como o autor poderia </a:t>
            </a:r>
            <a:r>
              <a:rPr lang="pt-BR" sz="3400" b="1" u="sng" dirty="0"/>
              <a:t>assistir as gostosas do Big Brother</a:t>
            </a:r>
            <a:r>
              <a:rPr lang="pt-BR" sz="3400" u="sng" dirty="0"/>
              <a:t>, ou o Jornal Nacional, ou um jogo do Americano x Macaé, ou principalmente jogo do Flamengo, do qual o autor se declarou torcedor?</a:t>
            </a:r>
            <a:r>
              <a:rPr lang="pt-BR" sz="3400" dirty="0"/>
              <a:t> Se o autor fosse torcedor do Fluminense ou do Vasco, não haveria a necessidade de haver televisor, já que para sofrer não se precisa de televisão</a:t>
            </a:r>
            <a:r>
              <a:rPr lang="pt-BR" dirty="0"/>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5180D10-E945-4420-B4C2-F038EBBCFD09}"/>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700" dirty="0"/>
              <a:t>Este Juizado, com endosso do Conselho, tem entendido que, excedido prazo razoável para a entrega de produto adquirido no mercado de consumo, há lesão de sentimento. Considerando a extensão da lesão, a situação pessoal das partes neste conflito, a pujança econômica do réu, o cuidado de se afastar o enriquecimento sem causa e a decisão judicial que em nada repercute na esfera jurídica da entidade agressora, justo e lícito parece que os danos morais sejam compensados com a quantia de R$ 6.000,00. Posto isto, na forma do art. 269, I, JULGO PARCIALMENTE PROCEDENTE o pedido, resolvendo seu mérito, para </a:t>
            </a:r>
            <a:r>
              <a:rPr lang="pt-BR" sz="2700" u="sng" dirty="0"/>
              <a:t>condenar a empresa ré a pagar ao autor, pelos danos morais experimentados, a quantia de R$ 6.000,00 (seis mil reais)</a:t>
            </a:r>
            <a:r>
              <a:rPr lang="pt-BR" sz="2700" dirty="0"/>
              <a:t>, monetariamente corrigida a partir da publicação deste julgado e com juros moratórios a contar da data do evento danoso, tendo em vista a natureza absoluta do ilícito civil. Publicada e intimadas as partes em audiência. Registre-se. Após o trânsito em julgado, dê-se baixa e arquivem-se os autos. Nada mais havendo, mandou encerrar. Eu, Secretário, o digitei. E eu, , </a:t>
            </a:r>
            <a:r>
              <a:rPr lang="pt-BR" sz="2700" dirty="0" err="1"/>
              <a:t>Resp</a:t>
            </a:r>
            <a:r>
              <a:rPr lang="pt-BR" sz="2700" dirty="0"/>
              <a:t>. p/ Exp., subscrevo. </a:t>
            </a:r>
          </a:p>
          <a:p>
            <a:pPr eaLnBrk="1" fontAlgn="auto" hangingPunct="1">
              <a:spcAft>
                <a:spcPts val="0"/>
              </a:spcAft>
              <a:defRPr/>
            </a:pPr>
            <a:endParaRPr lang="pt-BR"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B2D6F62D-DBE1-4BFB-83FE-6AE051BA6EB3}"/>
              </a:ext>
            </a:extLst>
          </p:cNvPr>
          <p:cNvSpPr>
            <a:spLocks noGrp="1"/>
          </p:cNvSpPr>
          <p:nvPr>
            <p:ph idx="1"/>
          </p:nvPr>
        </p:nvSpPr>
        <p:spPr>
          <a:xfrm>
            <a:off x="0" y="0"/>
            <a:ext cx="9144000" cy="6858000"/>
          </a:xfrm>
        </p:spPr>
        <p:txBody>
          <a:bodyPr rtlCol="0">
            <a:normAutofit fontScale="77500" lnSpcReduction="20000"/>
          </a:bodyPr>
          <a:lstStyle/>
          <a:p>
            <a:pPr marL="0" indent="0" algn="just" eaLnBrk="1" fontAlgn="auto" hangingPunct="1">
              <a:spcAft>
                <a:spcPts val="0"/>
              </a:spcAft>
              <a:buFont typeface="Arial" panose="020B0604020202020204" pitchFamily="34" charset="0"/>
              <a:buNone/>
              <a:defRPr/>
            </a:pPr>
            <a:r>
              <a:rPr lang="pt-BR" dirty="0"/>
              <a:t>TJ-SP - Disponibilização: segunda-feira, 01 de setembro de 2008 </a:t>
            </a:r>
          </a:p>
          <a:p>
            <a:pPr marL="0" indent="0" algn="just" eaLnBrk="1" fontAlgn="auto" hangingPunct="1">
              <a:spcAft>
                <a:spcPts val="0"/>
              </a:spcAft>
              <a:buFont typeface="Arial" panose="020B0604020202020204" pitchFamily="34" charset="0"/>
              <a:buNone/>
              <a:defRPr/>
            </a:pPr>
            <a:r>
              <a:rPr lang="pt-BR" b="1" dirty="0"/>
              <a:t>Foros Regionais Varas Cíveis</a:t>
            </a:r>
            <a:endParaRPr lang="pt-BR" dirty="0"/>
          </a:p>
          <a:p>
            <a:pPr marL="0" indent="0" algn="just" eaLnBrk="1" fontAlgn="auto" hangingPunct="1">
              <a:spcAft>
                <a:spcPts val="0"/>
              </a:spcAft>
              <a:buFont typeface="Arial" panose="020B0604020202020204" pitchFamily="34" charset="0"/>
              <a:buNone/>
              <a:defRPr/>
            </a:pPr>
            <a:r>
              <a:rPr lang="pt-BR" b="1" dirty="0"/>
              <a:t>I - Santana, Casa Verde, Vila Maria e Tucuruvi</a:t>
            </a:r>
            <a:endParaRPr lang="pt-BR" dirty="0"/>
          </a:p>
          <a:p>
            <a:pPr marL="0" indent="0" algn="just" eaLnBrk="1" fontAlgn="auto" hangingPunct="1">
              <a:spcAft>
                <a:spcPts val="0"/>
              </a:spcAft>
              <a:buFont typeface="Arial" panose="020B0604020202020204" pitchFamily="34" charset="0"/>
              <a:buNone/>
              <a:defRPr/>
            </a:pPr>
            <a:r>
              <a:rPr lang="pt-BR" b="1" dirty="0"/>
              <a:t>Juizado Especial Cível</a:t>
            </a:r>
            <a:endParaRPr lang="pt-BR" dirty="0"/>
          </a:p>
          <a:p>
            <a:pPr marL="0" indent="0" algn="just" eaLnBrk="1" fontAlgn="auto" hangingPunct="1">
              <a:spcAft>
                <a:spcPts val="0"/>
              </a:spcAft>
              <a:buFont typeface="Arial" panose="020B0604020202020204" pitchFamily="34" charset="0"/>
              <a:buNone/>
              <a:defRPr/>
            </a:pPr>
            <a:r>
              <a:rPr lang="pt-BR" dirty="0"/>
              <a:t>Processo 001.08.613531-8 - Reparação de Danos (em geral) - </a:t>
            </a:r>
            <a:r>
              <a:rPr lang="pt-BR" dirty="0" err="1"/>
              <a:t>Eloide</a:t>
            </a:r>
            <a:r>
              <a:rPr lang="pt-BR" dirty="0"/>
              <a:t> Maria Ayres </a:t>
            </a:r>
            <a:r>
              <a:rPr lang="pt-BR" dirty="0" err="1"/>
              <a:t>Saueia</a:t>
            </a:r>
            <a:r>
              <a:rPr lang="pt-BR" dirty="0"/>
              <a:t> - Banco Bradesco S/A - Vistos. Presentes, neste caso, indícios de verossimilhança do alegado pela parte autora. A plausibilidade do direito invocado decorre do noticiado resgate e pagamento dos cheques nº 78 e 82, respectivamente de R$ 935,41 e R$ 180,39. O dano irreparável ou de difícil reparação emerge, por outra, dos efeitos deletérios do indevido gravame, que são notórios e não merecem subsistir enquanto a questão estiver sub </a:t>
            </a:r>
            <a:r>
              <a:rPr lang="pt-BR" dirty="0" err="1"/>
              <a:t>judice</a:t>
            </a:r>
            <a:r>
              <a:rPr lang="pt-BR" dirty="0"/>
              <a:t>. Assim, </a:t>
            </a:r>
            <a:r>
              <a:rPr lang="pt-BR" u="sng" dirty="0"/>
              <a:t>DEFIRO a antecipação de tutela para o fim de determinar à ré que providencie em 48 horas a exclusão dos gravames no CCF e órgãos de proteção ao crédito, sob pena de pagamento de multa diária de R$ 200,00 (duzentos reais</a:t>
            </a:r>
            <a:r>
              <a:rPr lang="pt-BR" dirty="0"/>
              <a:t>) em caso de descumprimento da presente ordem judicial, tudo com fundamento no artigo 273 do Código de Processo Civil. O(a) autor(a) poderá encaminhar diretamente uma via deste mandado para os órgãos em que porventura tenha havido </a:t>
            </a:r>
            <a:r>
              <a:rPr lang="pt-BR" dirty="0" err="1"/>
              <a:t>negativação</a:t>
            </a:r>
            <a:r>
              <a:rPr lang="pt-BR" dirty="0"/>
              <a:t> em seu nome, comprovando nos autos o encaminhamento.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AD0CB31-3C5C-4F41-8BA9-37217208FC5F}"/>
              </a:ext>
            </a:extLst>
          </p:cNvPr>
          <p:cNvSpPr>
            <a:spLocks noGrp="1"/>
          </p:cNvSpPr>
          <p:nvPr>
            <p:ph idx="1"/>
          </p:nvPr>
        </p:nvSpPr>
        <p:spPr>
          <a:xfrm>
            <a:off x="0" y="0"/>
            <a:ext cx="9144000" cy="6858000"/>
          </a:xfrm>
        </p:spPr>
        <p:txBody>
          <a:bodyPr rtlCol="0">
            <a:normAutofit fontScale="70000" lnSpcReduction="20000"/>
          </a:bodyPr>
          <a:lstStyle/>
          <a:p>
            <a:pPr marL="0" indent="0" algn="just" eaLnBrk="1" fontAlgn="auto" hangingPunct="1">
              <a:spcAft>
                <a:spcPts val="0"/>
              </a:spcAft>
              <a:buFont typeface="Arial" panose="020B0604020202020204" pitchFamily="34" charset="0"/>
              <a:buNone/>
              <a:defRPr/>
            </a:pPr>
            <a:r>
              <a:rPr lang="pt-BR" sz="3400" u="sng" dirty="0"/>
              <a:t>Tendo em conta o </a:t>
            </a:r>
            <a:r>
              <a:rPr lang="pt-BR" sz="3400" b="1" u="sng" dirty="0"/>
              <a:t>vultoso volume de serviço existente na Vara (mais de 54.000 processos em andamento)</a:t>
            </a:r>
            <a:r>
              <a:rPr lang="pt-BR" sz="3400" u="sng" dirty="0"/>
              <a:t> e em homenagem aos princípios </a:t>
            </a:r>
            <a:r>
              <a:rPr lang="pt-BR" sz="3400" b="1" u="sng" dirty="0"/>
              <a:t>da economia e celeridade processuais, CÓPIA DA PRESENTE DECISÃO SERVIRÁ DE MANDADO JUDICIAL</a:t>
            </a:r>
            <a:r>
              <a:rPr lang="pt-BR" sz="3400" u="sng" dirty="0"/>
              <a:t>, para fins de INTIMAÇÃO do(a) requerido(a) para que cumpra a liminar ora deferida, e posterior CITAÇÃO do(a) mesmo(a), na pessoa de seu representante legal, para os termos da ação e, especialmente, para que compareça a audiência de conciliação</a:t>
            </a:r>
            <a:r>
              <a:rPr lang="pt-BR" sz="3400" dirty="0"/>
              <a:t> que se encontra designada para o 20/10/2008 às 09:45h, ficando ciente que nos termos do artigo 20 da Lei 9.099/95, não comparecendo o(a) demandado(a) à sessão de conciliação ou à audiência de instrução e julgamento, reputar-se-ão verdadeiros os fatos alegados no pedido inicial, salvo se o contrário resultar da convicção do Juiz (não é necessária a apresentação de testemunhas e de defesa nesta audiência de conciliação). </a:t>
            </a:r>
            <a:r>
              <a:rPr lang="pt-BR" sz="3400" b="1" u="sng" dirty="0"/>
              <a:t>O protocolo deste deverá ser devolvido pelo(a) autor(a) na audiência de conciliação</a:t>
            </a:r>
            <a:r>
              <a:rPr lang="pt-BR" sz="3400" u="sng" dirty="0"/>
              <a:t>, ficando o(a) mesmo ciente que caso não traga e as ré(u) nela não compareça, o processo será extinto sem julgamento do mérito revogando-se a antecipação da tutela. O presente mandado deverá ser retirado na sala 168, no prazo de dez dias, </a:t>
            </a:r>
            <a:r>
              <a:rPr lang="pt-BR" sz="3400" dirty="0"/>
              <a:t>com o Sr. Oficial de Justiça de plantão da s 13:30 </a:t>
            </a:r>
            <a:r>
              <a:rPr lang="pt-BR" sz="3400" dirty="0" err="1"/>
              <a:t>hs</a:t>
            </a:r>
            <a:r>
              <a:rPr lang="pt-BR" sz="3400" dirty="0"/>
              <a:t>. até às 17:30</a:t>
            </a:r>
            <a:r>
              <a:rPr lang="pt-BR" sz="3400" dirty="0" err="1"/>
              <a:t>hs</a:t>
            </a:r>
            <a:r>
              <a:rPr lang="pt-BR" sz="3400" dirty="0"/>
              <a:t>. decorridos os quais os autos serão remetidos ao cartório sem o cumprimento da medida. Cumpra-se. Int. - ADV: SUSE PAULA DUARTE CRUZ </a:t>
            </a:r>
          </a:p>
          <a:p>
            <a:pPr eaLnBrk="1" fontAlgn="auto" hangingPunct="1">
              <a:spcAft>
                <a:spcPts val="0"/>
              </a:spcAft>
              <a:buFont typeface="Arial" panose="020B0604020202020204" pitchFamily="34" charset="0"/>
              <a:buNone/>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4BA189B-4A08-4112-83BF-251EC15711F4}"/>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700" dirty="0"/>
              <a:t>JEC- RJ – junho de 2009 (íntegra em http://www.conjur.com.br/2009-out-16/juiz-justifica-traicao-conjugal-chama-marido-traido-solene-corno)</a:t>
            </a:r>
          </a:p>
          <a:p>
            <a:pPr marL="0" indent="0" algn="just" eaLnBrk="1" fontAlgn="auto" hangingPunct="1">
              <a:spcAft>
                <a:spcPts val="0"/>
              </a:spcAft>
              <a:buFont typeface="Arial" panose="020B0604020202020204" pitchFamily="34" charset="0"/>
              <a:buNone/>
              <a:defRPr/>
            </a:pPr>
            <a:r>
              <a:rPr lang="pt-BR" sz="2700" dirty="0"/>
              <a:t>O autor alega em síntese, que no ano de 2006, teve problemas no seu casamento e sua esposa cedeu ao assédio do réu e manteve um relacionamento extraconjugal em agosto do mesmo ano até junho de 2007. Afirma que ligou para o réu e pediu o afastamento da sua esposa. Salienta que o réu procurou a corregedoria da Polícia Federal e prestou declarações que relatam ameaça e com isso, foi instaurado um procedimento administrativo. Aduz, que o réu também registrou ocorrência e que resultou no processo judicial criminal. Registra que no local de trabalho é obrigado a conviver com a alcunha de corno conformado. Pleiteia indenização por danos morais.</a:t>
            </a:r>
          </a:p>
          <a:p>
            <a:pPr marL="0" indent="0" algn="just" eaLnBrk="1" fontAlgn="auto" hangingPunct="1">
              <a:spcAft>
                <a:spcPts val="0"/>
              </a:spcAft>
              <a:buFont typeface="Arial" panose="020B0604020202020204" pitchFamily="34" charset="0"/>
              <a:buNone/>
              <a:defRPr/>
            </a:pPr>
            <a:r>
              <a:rPr lang="pt-BR" sz="2700" dirty="0"/>
              <a:t>Em contestação, o réu suscita a preliminar de ilegitimidade passiva ad causam. No mérito sustenta que o autor se retratou no JECRIM, portanto, não há comprovação de ilícito praticado pelo réu. No pedido contraposto, o réu pleiteia a condenação por danos morais, tendo em vista as ameaças sofridas. Por fim, pleiteia a condenação por litigância de má-fé.</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256DF05-CD84-432D-A5DC-23AFBF42A256}"/>
              </a:ext>
            </a:extLst>
          </p:cNvPr>
          <p:cNvSpPr>
            <a:spLocks noGrp="1"/>
          </p:cNvSpPr>
          <p:nvPr>
            <p:ph idx="1"/>
          </p:nvPr>
        </p:nvSpPr>
        <p:spPr>
          <a:xfrm>
            <a:off x="0" y="0"/>
            <a:ext cx="9144000" cy="6858000"/>
          </a:xfrm>
        </p:spPr>
        <p:txBody>
          <a:bodyPr rtlCol="0">
            <a:normAutofit fontScale="92500"/>
          </a:bodyPr>
          <a:lstStyle/>
          <a:p>
            <a:pPr marL="0" indent="0" algn="just" eaLnBrk="1" fontAlgn="auto" hangingPunct="1">
              <a:spcAft>
                <a:spcPts val="0"/>
              </a:spcAft>
              <a:buFont typeface="Arial" panose="020B0604020202020204" pitchFamily="34" charset="0"/>
              <a:buNone/>
              <a:defRPr/>
            </a:pPr>
            <a:r>
              <a:rPr lang="pt-BR" sz="2700" dirty="0"/>
              <a:t>É breve o relatório. Passo a decidir.</a:t>
            </a:r>
          </a:p>
          <a:p>
            <a:pPr marL="0" indent="0" algn="just" eaLnBrk="1" fontAlgn="auto" hangingPunct="1">
              <a:spcAft>
                <a:spcPts val="0"/>
              </a:spcAft>
              <a:buFont typeface="Arial" panose="020B0604020202020204" pitchFamily="34" charset="0"/>
              <a:buNone/>
              <a:defRPr/>
            </a:pPr>
            <a:r>
              <a:rPr lang="pt-BR" sz="2700" dirty="0"/>
              <a:t>(...)</a:t>
            </a:r>
          </a:p>
          <a:p>
            <a:pPr marL="0" indent="0" algn="just" eaLnBrk="1" fontAlgn="auto" hangingPunct="1">
              <a:spcAft>
                <a:spcPts val="0"/>
              </a:spcAft>
              <a:buFont typeface="Arial" panose="020B0604020202020204" pitchFamily="34" charset="0"/>
              <a:buNone/>
              <a:defRPr/>
            </a:pPr>
            <a:r>
              <a:rPr lang="pt-BR" sz="2700" dirty="0"/>
              <a:t>As mulheres se apaixonam e, principalmente, sentem o </a:t>
            </a:r>
            <a:r>
              <a:rPr lang="pt-BR" sz="2700" dirty="0" err="1"/>
              <a:t>´doce</a:t>
            </a:r>
            <a:r>
              <a:rPr lang="pt-BR" sz="2700" dirty="0"/>
              <a:t> sabor da </a:t>
            </a:r>
            <a:r>
              <a:rPr lang="pt-BR" sz="2700" dirty="0" err="1"/>
              <a:t>vingança´</a:t>
            </a:r>
            <a:r>
              <a:rPr lang="pt-BR" sz="2700" dirty="0"/>
              <a:t> - </a:t>
            </a:r>
            <a:r>
              <a:rPr lang="pt-BR" sz="2700" u="sng" dirty="0"/>
              <a:t>meu marido não me quer, não me deseja, me acha uma </a:t>
            </a:r>
            <a:r>
              <a:rPr lang="pt-BR" sz="2700" u="sng" dirty="0" err="1"/>
              <a:t>´baranga</a:t>
            </a:r>
            <a:r>
              <a:rPr lang="pt-BR" sz="2700" u="sng" dirty="0"/>
              <a:t>´ - (azar dele!) mas o meu amante me olha com desejo, me quer - eu sou um bom violino, há que se ter um bom músico p/ me fazer mostrar toda a música que sou capaz de oferecer!!!!</a:t>
            </a:r>
            <a:r>
              <a:rPr lang="pt-BR" sz="2700" dirty="0"/>
              <a:t> Daí um dia o marido relapso descobre o que outro teve a sua mulher e quer matá-lo - ou seja, </a:t>
            </a:r>
            <a:r>
              <a:rPr lang="pt-BR" sz="2700" u="sng" dirty="0"/>
              <a:t>aquele que tirou sua dignidade de marido, de posseiro e o transformou num solene corno! quer </a:t>
            </a:r>
            <a:r>
              <a:rPr lang="pt-BR" sz="2700" u="sng" dirty="0" err="1"/>
              <a:t>´lavar</a:t>
            </a:r>
            <a:r>
              <a:rPr lang="pt-BR" sz="2700" u="sng" dirty="0"/>
              <a:t> a </a:t>
            </a:r>
            <a:r>
              <a:rPr lang="pt-BR" sz="2700" u="sng" dirty="0" err="1"/>
              <a:t>honra´</a:t>
            </a:r>
            <a:r>
              <a:rPr lang="pt-BR" sz="2700" u="sng" dirty="0"/>
              <a:t> num duelo de socos e agressões, isso nos séculos passados, porém hoje acabam buscando o Poder Judiciário para resolver suas falhas e frustrações pessoais</a:t>
            </a:r>
            <a:r>
              <a:rPr lang="pt-BR" sz="2700" dirty="0"/>
              <a:t>. Mas se esquece que ele jogou sua mulher nos braços de outro que soube ouvi-la, acarinhá-la e fez renascer o viço, a alegria, a juventude e, que, principalmente, não a coagiu, não a violentou, não exigiu o </a:t>
            </a:r>
            <a:r>
              <a:rPr lang="pt-BR" sz="2700" dirty="0" err="1"/>
              <a:t>´debitum</a:t>
            </a:r>
            <a:r>
              <a:rPr lang="pt-BR" sz="2700" dirty="0"/>
              <a:t> </a:t>
            </a:r>
            <a:r>
              <a:rPr lang="pt-BR" sz="2700" dirty="0" err="1"/>
              <a:t>conjugale´</a:t>
            </a:r>
            <a:r>
              <a:rPr lang="pt-BR" sz="2700" dirty="0"/>
              <a:t> e, sim, a levou pela mão por caminhos floridos talvez nunca percorridos.</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EB6D5F8-D0D2-4A0E-989A-456C1C120A6B}"/>
              </a:ext>
            </a:extLst>
          </p:cNvPr>
          <p:cNvSpPr>
            <a:spLocks noGrp="1"/>
          </p:cNvSpPr>
          <p:nvPr>
            <p:ph idx="1"/>
          </p:nvPr>
        </p:nvSpPr>
        <p:spPr>
          <a:xfrm>
            <a:off x="179388" y="188913"/>
            <a:ext cx="8785225" cy="6480175"/>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Concluiu-se que isso se devia principalmente a:</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(i) formalismo inerente ao processo judicial;</a:t>
            </a:r>
          </a:p>
          <a:p>
            <a:pPr marL="0" indent="0" algn="just" eaLnBrk="1" fontAlgn="auto" hangingPunct="1">
              <a:spcAft>
                <a:spcPts val="0"/>
              </a:spcAft>
              <a:buFont typeface="Arial" panose="020B0604020202020204" pitchFamily="34" charset="0"/>
              <a:buNone/>
              <a:defRPr/>
            </a:pPr>
            <a:r>
              <a:rPr lang="pt-BR" sz="2500" dirty="0"/>
              <a:t>(ii) altos custos da manutenção da organização judiciária;</a:t>
            </a:r>
          </a:p>
          <a:p>
            <a:pPr marL="0" indent="0" algn="just" eaLnBrk="1" fontAlgn="auto" hangingPunct="1">
              <a:spcAft>
                <a:spcPts val="0"/>
              </a:spcAft>
              <a:buFont typeface="Arial" panose="020B0604020202020204" pitchFamily="34" charset="0"/>
              <a:buNone/>
              <a:defRPr/>
            </a:pPr>
            <a:r>
              <a:rPr lang="pt-BR" sz="2500" dirty="0"/>
              <a:t>(iii) altos custos para a parte, que dependeria de um advogado.</a:t>
            </a:r>
          </a:p>
          <a:p>
            <a:pPr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Estas dificuldades afastariam do Poder Judiciário a solução de inúmeros litígios que se acabariam resolvendo naturalmente, possivelmente pela força, criando graves problemas de natureza social.</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Esta situação – denominada de litigiosidade contida ou latente – seria causa de instabilidade, crimes e da formação de associações de criminosos; ou seja, fatores de conturbação social.</a:t>
            </a:r>
          </a:p>
          <a:p>
            <a:pPr marL="0" indent="0" algn="just" eaLnBrk="1" fontAlgn="auto" hangingPunct="1">
              <a:spcAft>
                <a:spcPts val="0"/>
              </a:spcAft>
              <a:buFont typeface="Arial" panose="020B0604020202020204" pitchFamily="34" charset="0"/>
              <a:buNone/>
              <a:defRPr/>
            </a:pPr>
            <a:endParaRPr lang="pt-BR" dirty="0"/>
          </a:p>
          <a:p>
            <a:pPr algn="just" eaLnBrk="1" fontAlgn="auto" hangingPunct="1">
              <a:spcAft>
                <a:spcPts val="0"/>
              </a:spcAft>
              <a:buFont typeface="Arial" panose="020B0604020202020204" pitchFamily="34" charset="0"/>
              <a:buNone/>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55D63F2-3E9F-4270-A001-043965E7EA0F}"/>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a:t>
            </a:r>
          </a:p>
          <a:p>
            <a:pPr marL="0" indent="0" algn="just" eaLnBrk="1" fontAlgn="auto" hangingPunct="1">
              <a:spcAft>
                <a:spcPts val="0"/>
              </a:spcAft>
              <a:buFont typeface="Arial" panose="020B0604020202020204" pitchFamily="34" charset="0"/>
              <a:buNone/>
              <a:defRPr/>
            </a:pPr>
            <a:r>
              <a:rPr lang="pt-BR" sz="2500" dirty="0"/>
              <a:t>Pelo exposto, JULGO IMPROCEDENTE a pretensão em face do réu, consoante artigo 269, inciso I do CPC. Outrossim, julgo improcedente o pedido contraposto, em face do autor. Sem ônus sucumbências, face ao disposto no artigo 55, da Lei nº 9.099/95.</a:t>
            </a:r>
          </a:p>
          <a:p>
            <a:pPr marL="0" indent="0" algn="just" eaLnBrk="1" fontAlgn="auto" hangingPunct="1">
              <a:spcAft>
                <a:spcPts val="0"/>
              </a:spcAft>
              <a:buFont typeface="Arial" panose="020B0604020202020204" pitchFamily="34" charset="0"/>
              <a:buNone/>
              <a:defRPr/>
            </a:pPr>
            <a:r>
              <a:rPr lang="pt-BR" sz="2500" dirty="0"/>
              <a:t>Rio de Janeiro, 25 junho de 2009.</a:t>
            </a:r>
          </a:p>
          <a:p>
            <a:pPr marL="0" indent="0" algn="just" eaLnBrk="1" fontAlgn="auto" hangingPunct="1">
              <a:spcAft>
                <a:spcPts val="0"/>
              </a:spcAft>
              <a:buFont typeface="Arial" panose="020B0604020202020204" pitchFamily="34" charset="0"/>
              <a:buNone/>
              <a:defRPr/>
            </a:pPr>
            <a:r>
              <a:rPr lang="pt-BR" sz="2500" dirty="0"/>
              <a:t>Luiz Henrique Castro da Fonseca </a:t>
            </a:r>
            <a:r>
              <a:rPr lang="pt-BR" sz="2500" dirty="0" err="1"/>
              <a:t>Zaidan</a:t>
            </a:r>
            <a:endParaRPr lang="pt-BR" sz="2500" dirty="0"/>
          </a:p>
          <a:p>
            <a:pPr marL="0" indent="0" algn="just" eaLnBrk="1" fontAlgn="auto" hangingPunct="1">
              <a:spcAft>
                <a:spcPts val="0"/>
              </a:spcAft>
              <a:buFont typeface="Arial" panose="020B0604020202020204" pitchFamily="34" charset="0"/>
              <a:buNone/>
              <a:defRPr/>
            </a:pPr>
            <a:r>
              <a:rPr lang="pt-BR" sz="2500" dirty="0"/>
              <a:t>Juiz Leigo</a:t>
            </a:r>
          </a:p>
          <a:p>
            <a:pPr marL="0" indent="0" algn="just" eaLnBrk="1" fontAlgn="auto" hangingPunct="1">
              <a:spcAft>
                <a:spcPts val="0"/>
              </a:spcAft>
              <a:buFont typeface="Arial" panose="020B0604020202020204" pitchFamily="34" charset="0"/>
              <a:buNone/>
              <a:defRPr/>
            </a:pPr>
            <a:r>
              <a:rPr lang="pt-BR" sz="2500" dirty="0"/>
              <a:t>Submeto os autos ao MM. Juiz Togado nos termos do artigo 40 da Lei nº 9.099/95, para posterior homologação.</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a:extLst>
              <a:ext uri="{FF2B5EF4-FFF2-40B4-BE49-F238E27FC236}">
                <a16:creationId xmlns:a16="http://schemas.microsoft.com/office/drawing/2014/main" id="{52C670D0-2EA4-402A-A59A-619B0C32362B}"/>
              </a:ext>
            </a:extLst>
          </p:cNvPr>
          <p:cNvSpPr txBox="1">
            <a:spLocks noChangeArrowheads="1"/>
          </p:cNvSpPr>
          <p:nvPr/>
        </p:nvSpPr>
        <p:spPr bwMode="auto">
          <a:xfrm>
            <a:off x="250825" y="620713"/>
            <a:ext cx="8713788"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pt-BR" sz="3000">
                <a:latin typeface="Times New Roman" panose="02020603050405020304" pitchFamily="18" charset="0"/>
              </a:rPr>
              <a:t>E os prazos?</a:t>
            </a:r>
          </a:p>
          <a:p>
            <a:pPr algn="just" eaLnBrk="1" hangingPunct="1">
              <a:spcBef>
                <a:spcPct val="0"/>
              </a:spcBef>
              <a:buFontTx/>
              <a:buNone/>
            </a:pPr>
            <a:endParaRPr lang="pt-BR" altLang="pt-BR" sz="3000">
              <a:latin typeface="Times New Roman" panose="02020603050405020304" pitchFamily="18" charset="0"/>
            </a:endParaRPr>
          </a:p>
          <a:p>
            <a:pPr algn="just" eaLnBrk="1" hangingPunct="1">
              <a:spcBef>
                <a:spcPct val="0"/>
              </a:spcBef>
              <a:buFontTx/>
              <a:buNone/>
            </a:pPr>
            <a:r>
              <a:rPr lang="pt-BR" altLang="pt-BR" sz="3000">
                <a:latin typeface="Times New Roman" panose="02020603050405020304" pitchFamily="18" charset="0"/>
              </a:rPr>
              <a:t>Art. 219. </a:t>
            </a:r>
            <a:r>
              <a:rPr lang="pt-BR" altLang="pt-BR" sz="3000" u="sng">
                <a:latin typeface="Times New Roman" panose="02020603050405020304" pitchFamily="18" charset="0"/>
              </a:rPr>
              <a:t>Na contagem de prazo em dias</a:t>
            </a:r>
            <a:r>
              <a:rPr lang="pt-BR" altLang="pt-BR" sz="3000">
                <a:latin typeface="Times New Roman" panose="02020603050405020304" pitchFamily="18" charset="0"/>
              </a:rPr>
              <a:t>, estabelecido por lei ou pelo juiz, </a:t>
            </a:r>
            <a:r>
              <a:rPr lang="pt-BR" altLang="pt-BR" sz="3000" u="sng">
                <a:latin typeface="Times New Roman" panose="02020603050405020304" pitchFamily="18" charset="0"/>
              </a:rPr>
              <a:t>computar-se-ão somente os úteis</a:t>
            </a:r>
            <a:r>
              <a:rPr lang="pt-BR" altLang="pt-BR" sz="3000">
                <a:latin typeface="Times New Roman" panose="02020603050405020304" pitchFamily="18" charset="0"/>
              </a:rPr>
              <a:t>.</a:t>
            </a:r>
            <a:endParaRPr lang="pt-BR" altLang="pt-BR" sz="3000">
              <a:latin typeface="Times New Roman" panose="02020603050405020304" pitchFamily="18" charset="0"/>
              <a:cs typeface="Times New Roman" panose="02020603050405020304" pitchFamily="18" charset="0"/>
            </a:endParaRPr>
          </a:p>
          <a:p>
            <a:pPr algn="just" eaLnBrk="1" hangingPunct="1">
              <a:spcBef>
                <a:spcPct val="0"/>
              </a:spcBef>
              <a:buFont typeface="Wingdings" panose="05000000000000000000" pitchFamily="2" charset="2"/>
              <a:buNone/>
            </a:pPr>
            <a:r>
              <a:rPr lang="pt-BR" altLang="pt-BR" sz="3000">
                <a:latin typeface="Times New Roman" panose="02020603050405020304" pitchFamily="18" charset="0"/>
              </a:rPr>
              <a:t>Parágrafo único.  O disposto neste artigo aplica-se </a:t>
            </a:r>
            <a:r>
              <a:rPr lang="pt-BR" altLang="pt-BR" sz="3000" u="sng">
                <a:latin typeface="Times New Roman" panose="02020603050405020304" pitchFamily="18" charset="0"/>
              </a:rPr>
              <a:t>somente aos prazos processuais</a:t>
            </a:r>
            <a:r>
              <a:rPr lang="pt-BR" altLang="pt-BR" sz="3000">
                <a:latin typeface="Times New Roman" panose="02020603050405020304" pitchFamily="18" charset="0"/>
              </a:rPr>
              <a:t>.</a:t>
            </a:r>
          </a:p>
          <a:p>
            <a:pPr algn="just" eaLnBrk="1" hangingPunct="1">
              <a:spcBef>
                <a:spcPct val="0"/>
              </a:spcBef>
              <a:buFont typeface="Wingdings" panose="05000000000000000000" pitchFamily="2" charset="2"/>
              <a:buNone/>
            </a:pPr>
            <a:endParaRPr lang="pt-BR" altLang="pt-BR" sz="3000">
              <a:latin typeface="Times New Roman" panose="02020603050405020304" pitchFamily="18" charset="0"/>
            </a:endParaRPr>
          </a:p>
          <a:p>
            <a:pPr algn="just" eaLnBrk="1" hangingPunct="1">
              <a:spcBef>
                <a:spcPct val="0"/>
              </a:spcBef>
              <a:buFont typeface="Wingdings" panose="05000000000000000000" pitchFamily="2" charset="2"/>
              <a:buNone/>
            </a:pPr>
            <a:r>
              <a:rPr lang="pt-BR" altLang="pt-BR" sz="3000">
                <a:latin typeface="Times New Roman" panose="02020603050405020304" pitchFamily="18" charset="0"/>
              </a:rPr>
              <a:t>Isso se aplica aos Juizados?</a:t>
            </a:r>
          </a:p>
          <a:p>
            <a:pPr algn="just" eaLnBrk="1" hangingPunct="1">
              <a:spcBef>
                <a:spcPct val="0"/>
              </a:spcBef>
              <a:buFont typeface="Wingdings" panose="05000000000000000000" pitchFamily="2" charset="2"/>
              <a:buNone/>
            </a:pPr>
            <a:r>
              <a:rPr lang="pt-BR" altLang="pt-BR" sz="3000" i="1">
                <a:latin typeface="Century Schoolbook" panose="02040604050505020304" pitchFamily="18" charset="0"/>
                <a:hlinkClick r:id="rId3"/>
              </a:rPr>
              <a:t>http://jota.uol.com.br/novo-cpc-e-os-prazos-nos-juizados-no-processo-penal-e-no-processo-trabalho</a:t>
            </a:r>
            <a:r>
              <a:rPr lang="pt-BR" altLang="pt-BR" sz="3000" i="1">
                <a:latin typeface="Century Schoolbook" panose="02040604050505020304" pitchFamily="18" charset="0"/>
              </a:rPr>
              <a:t> </a:t>
            </a:r>
            <a:endParaRPr lang="pt-BR" altLang="pt-BR" sz="3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23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5234">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52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C3B76265-EA99-4578-93BC-729AF686622E}"/>
              </a:ext>
            </a:extLst>
          </p:cNvPr>
          <p:cNvSpPr txBox="1">
            <a:spLocks noChangeArrowheads="1"/>
          </p:cNvSpPr>
          <p:nvPr/>
        </p:nvSpPr>
        <p:spPr bwMode="auto">
          <a:xfrm>
            <a:off x="250825" y="620713"/>
            <a:ext cx="8713788"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pt-BR" sz="2800" dirty="0">
                <a:latin typeface="Times New Roman" panose="02020603050405020304" pitchFamily="18" charset="0"/>
                <a:cs typeface="Times New Roman" panose="02020603050405020304" pitchFamily="18" charset="0"/>
              </a:rPr>
              <a:t>- Enunciado ENFAM 45: </a:t>
            </a:r>
            <a:r>
              <a:rPr lang="pt-BR" altLang="pt-BR" sz="2800" i="1" dirty="0">
                <a:latin typeface="Times New Roman" panose="02020603050405020304" pitchFamily="18" charset="0"/>
                <a:cs typeface="Times New Roman" panose="02020603050405020304" pitchFamily="18" charset="0"/>
              </a:rPr>
              <a:t>A contagem dos prazos em dias úteis (art. 219 do CPC/2015) </a:t>
            </a:r>
            <a:r>
              <a:rPr lang="pt-BR" altLang="pt-BR" sz="2800" i="1" u="sng" dirty="0">
                <a:latin typeface="Times New Roman" panose="02020603050405020304" pitchFamily="18" charset="0"/>
                <a:cs typeface="Times New Roman" panose="02020603050405020304" pitchFamily="18" charset="0"/>
              </a:rPr>
              <a:t>aplica-se</a:t>
            </a:r>
            <a:r>
              <a:rPr lang="pt-BR" altLang="pt-BR" sz="2800" i="1" dirty="0">
                <a:latin typeface="Times New Roman" panose="02020603050405020304" pitchFamily="18" charset="0"/>
                <a:cs typeface="Times New Roman" panose="02020603050405020304" pitchFamily="18" charset="0"/>
              </a:rPr>
              <a:t> ao sistema de juizados especiais.</a:t>
            </a:r>
          </a:p>
          <a:p>
            <a:pPr algn="just" eaLnBrk="1" hangingPunct="1">
              <a:spcBef>
                <a:spcPct val="0"/>
              </a:spcBef>
              <a:buFontTx/>
              <a:buNone/>
            </a:pPr>
            <a:endParaRPr lang="pt-BR" altLang="pt-BR" sz="1000" i="1" dirty="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pt-BR" altLang="pt-BR" sz="2800" i="1" dirty="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Enunciado 165 </a:t>
            </a:r>
            <a:r>
              <a:rPr lang="pt-BR" altLang="pt-BR" sz="2800" dirty="0" err="1">
                <a:latin typeface="Times New Roman" panose="02020603050405020304" pitchFamily="18" charset="0"/>
                <a:cs typeface="Times New Roman" panose="02020603050405020304" pitchFamily="18" charset="0"/>
              </a:rPr>
              <a:t>Fonaje</a:t>
            </a:r>
            <a:r>
              <a:rPr lang="pt-BR" altLang="pt-BR" sz="2800" dirty="0">
                <a:latin typeface="Times New Roman" panose="02020603050405020304" pitchFamily="18" charset="0"/>
                <a:cs typeface="Times New Roman" panose="02020603050405020304" pitchFamily="18" charset="0"/>
              </a:rPr>
              <a:t> : </a:t>
            </a:r>
            <a:r>
              <a:rPr lang="pt-BR" altLang="pt-BR" sz="2800" i="1" dirty="0">
                <a:latin typeface="Times New Roman" panose="02020603050405020304" pitchFamily="18" charset="0"/>
                <a:cs typeface="Times New Roman" panose="02020603050405020304" pitchFamily="18" charset="0"/>
              </a:rPr>
              <a:t>Nos Juizados Especiais Cíveis, todos os prazos serão contados de forma contínua</a:t>
            </a:r>
            <a:r>
              <a:rPr lang="pt-BR" altLang="pt-BR" sz="2800" dirty="0">
                <a:latin typeface="Times New Roman" panose="02020603050405020304" pitchFamily="18" charset="0"/>
                <a:cs typeface="Times New Roman" panose="02020603050405020304" pitchFamily="18" charset="0"/>
              </a:rPr>
              <a:t>.</a:t>
            </a:r>
          </a:p>
          <a:p>
            <a:pPr algn="just" eaLnBrk="1" hangingPunct="1">
              <a:spcBef>
                <a:spcPct val="0"/>
              </a:spcBef>
              <a:buFontTx/>
              <a:buNone/>
            </a:pPr>
            <a:endParaRPr lang="pt-BR" altLang="pt-BR" sz="1000" dirty="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pt-BR" altLang="pt-BR" sz="2800" dirty="0">
                <a:latin typeface="Times New Roman" panose="02020603050405020304" pitchFamily="18" charset="0"/>
                <a:cs typeface="Times New Roman" panose="02020603050405020304" pitchFamily="18" charset="0"/>
              </a:rPr>
              <a:t>- Enunciado 175 </a:t>
            </a:r>
            <a:r>
              <a:rPr lang="pt-BR" altLang="pt-BR" sz="2800" dirty="0" err="1">
                <a:latin typeface="Times New Roman" panose="02020603050405020304" pitchFamily="18" charset="0"/>
                <a:cs typeface="Times New Roman" panose="02020603050405020304" pitchFamily="18" charset="0"/>
              </a:rPr>
              <a:t>Fonajef</a:t>
            </a:r>
            <a:r>
              <a:rPr lang="pt-BR" altLang="pt-BR" sz="2800" dirty="0">
                <a:latin typeface="Times New Roman" panose="02020603050405020304" pitchFamily="18" charset="0"/>
                <a:cs typeface="Times New Roman" panose="02020603050405020304" pitchFamily="18" charset="0"/>
              </a:rPr>
              <a:t> : </a:t>
            </a:r>
            <a:r>
              <a:rPr lang="pt-BR" altLang="pt-BR" sz="2800" i="1" dirty="0">
                <a:latin typeface="Times New Roman" panose="02020603050405020304" pitchFamily="18" charset="0"/>
                <a:cs typeface="Times New Roman" panose="02020603050405020304" pitchFamily="18" charset="0"/>
              </a:rPr>
              <a:t>Por falta de previsão legal específica nas leis que tratam dos juizados especiais, aplica-se, nestes, a previsão da contagem dos prazos em dias úteis (CPC/2015, art. 219)</a:t>
            </a:r>
          </a:p>
          <a:p>
            <a:pPr algn="just" eaLnBrk="1" hangingPunct="1">
              <a:spcBef>
                <a:spcPct val="0"/>
              </a:spcBef>
              <a:buFontTx/>
              <a:buNone/>
            </a:pPr>
            <a:endParaRPr lang="pt-BR" altLang="pt-BR" sz="1000" dirty="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pt-BR" altLang="pt-BR" sz="2800" dirty="0">
                <a:latin typeface="Times New Roman" panose="02020603050405020304" pitchFamily="18" charset="0"/>
                <a:cs typeface="Times New Roman" panose="02020603050405020304" pitchFamily="18" charset="0"/>
              </a:rPr>
              <a:t>- Enunciado CJF: </a:t>
            </a:r>
            <a:r>
              <a:rPr lang="pt-BR" altLang="pt-BR" sz="2800" i="1" dirty="0">
                <a:latin typeface="Times New Roman" panose="02020603050405020304" pitchFamily="18" charset="0"/>
                <a:cs typeface="Times New Roman" panose="02020603050405020304" pitchFamily="18" charset="0"/>
              </a:rPr>
              <a:t>O prazo em dias úteis, previsto no art. 219 do CPC, aplica-se também aos procedimentos regidos pelas Leis n. 9.099/ 1995, 10.259/2001 e 12.153/2009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806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80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88F2C1CD-DEB3-4023-85CD-6D99667B8065}"/>
              </a:ext>
            </a:extLst>
          </p:cNvPr>
          <p:cNvSpPr txBox="1">
            <a:spLocks/>
          </p:cNvSpPr>
          <p:nvPr/>
        </p:nvSpPr>
        <p:spPr>
          <a:xfrm>
            <a:off x="455613" y="947738"/>
            <a:ext cx="7720012" cy="649287"/>
          </a:xfrm>
          <a:prstGeom prst="rect">
            <a:avLst/>
          </a:prstGeom>
          <a:noFill/>
          <a:ln>
            <a:noFill/>
          </a:ln>
          <a:effectLst/>
        </p:spPr>
        <p:txBody>
          <a:bodyPr lIns="0" tIns="0" rIns="0" bIns="0" anchor="ctr">
            <a:normAutofit fontScale="97500"/>
          </a:bodyPr>
          <a:lstStyle>
            <a:lvl1pPr algn="l" defTabSz="457200" rtl="0" eaLnBrk="0" fontAlgn="base" hangingPunct="0">
              <a:spcBef>
                <a:spcPct val="0"/>
              </a:spcBef>
              <a:spcAft>
                <a:spcPct val="0"/>
              </a:spcAft>
              <a:defRPr sz="2800" b="1" cap="none" spc="0">
                <a:ln>
                  <a:noFill/>
                </a:ln>
                <a:solidFill>
                  <a:srgbClr val="360076"/>
                </a:solidFill>
                <a:effectLst/>
                <a:latin typeface="Calibri" panose="020F0502020204030204" pitchFamily="34" charset="0"/>
                <a:ea typeface="+mj-ea"/>
                <a:cs typeface="Calibri" panose="020F0502020204030204" pitchFamily="34" charset="0"/>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a:lstStyle>
          <a:p>
            <a:pPr>
              <a:defRPr/>
            </a:pPr>
            <a:r>
              <a:rPr lang="pt-BR" dirty="0">
                <a:solidFill>
                  <a:schemeClr val="tx1"/>
                </a:solidFill>
                <a:ea typeface="ＭＳ Ｐゴシック" charset="0"/>
                <a:cs typeface="Lato Black" charset="0"/>
              </a:rPr>
              <a:t>Contagem de prazos</a:t>
            </a:r>
            <a:endParaRPr lang="pt-BR" dirty="0">
              <a:solidFill>
                <a:schemeClr val="tx1"/>
              </a:solidFill>
              <a:ea typeface="ＭＳ Ｐゴシック"/>
            </a:endParaRPr>
          </a:p>
        </p:txBody>
      </p:sp>
      <p:sp>
        <p:nvSpPr>
          <p:cNvPr id="4" name="Text Placeholder 8">
            <a:extLst>
              <a:ext uri="{FF2B5EF4-FFF2-40B4-BE49-F238E27FC236}">
                <a16:creationId xmlns:a16="http://schemas.microsoft.com/office/drawing/2014/main" id="{2B94FE50-2EE9-4184-AE47-3430750F79AE}"/>
              </a:ext>
            </a:extLst>
          </p:cNvPr>
          <p:cNvSpPr txBox="1">
            <a:spLocks/>
          </p:cNvSpPr>
          <p:nvPr/>
        </p:nvSpPr>
        <p:spPr>
          <a:xfrm>
            <a:off x="381000" y="1897063"/>
            <a:ext cx="9144000" cy="503237"/>
          </a:xfrm>
          <a:prstGeom prst="rect">
            <a:avLst/>
          </a:prstGeom>
        </p:spPr>
        <p:txBody>
          <a:bodyPr/>
          <a:lst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a:lstStyle>
          <a:p>
            <a:pPr>
              <a:lnSpc>
                <a:spcPct val="150000"/>
              </a:lnSpc>
              <a:defRPr/>
            </a:pPr>
            <a:r>
              <a:rPr lang="pt-BR" altLang="pt-BR" sz="2000" b="1" kern="0" dirty="0">
                <a:solidFill>
                  <a:srgbClr val="800080"/>
                </a:solidFill>
                <a:ea typeface="ＭＳ Ｐゴシック"/>
                <a:cs typeface="Helvetica"/>
              </a:rPr>
              <a:t>*</a:t>
            </a:r>
            <a:r>
              <a:rPr lang="pt-BR" altLang="pt-BR" sz="2000" b="1" kern="0" dirty="0">
                <a:ea typeface="ＭＳ Ｐゴシック"/>
                <a:cs typeface="Helvetica"/>
              </a:rPr>
              <a:t> </a:t>
            </a:r>
            <a:r>
              <a:rPr lang="pt-BR" altLang="pt-BR" sz="2000" b="1" kern="0" dirty="0">
                <a:solidFill>
                  <a:srgbClr val="800080"/>
                </a:solidFill>
                <a:ea typeface="ＭＳ Ｐゴシック"/>
                <a:cs typeface="Helvetica"/>
              </a:rPr>
              <a:t>Alteração da L. 13.728/2018 (L. 9.099/95, inclusão)</a:t>
            </a:r>
          </a:p>
          <a:p>
            <a:pPr marL="457200" lvl="1" indent="0" algn="ctr">
              <a:lnSpc>
                <a:spcPct val="150000"/>
              </a:lnSpc>
              <a:defRPr/>
            </a:pPr>
            <a:endParaRPr lang="pt-BR" altLang="pt-BR" sz="1600" b="1" i="1" kern="0" dirty="0">
              <a:cs typeface="Helvetica"/>
            </a:endParaRPr>
          </a:p>
        </p:txBody>
      </p:sp>
      <p:sp>
        <p:nvSpPr>
          <p:cNvPr id="2" name="Retângulo 1">
            <a:extLst>
              <a:ext uri="{FF2B5EF4-FFF2-40B4-BE49-F238E27FC236}">
                <a16:creationId xmlns:a16="http://schemas.microsoft.com/office/drawing/2014/main" id="{55F350AC-7FCD-4CAF-B8FA-719B7D621805}"/>
              </a:ext>
            </a:extLst>
          </p:cNvPr>
          <p:cNvSpPr>
            <a:spLocks noChangeArrowheads="1"/>
          </p:cNvSpPr>
          <p:nvPr/>
        </p:nvSpPr>
        <p:spPr bwMode="auto">
          <a:xfrm>
            <a:off x="-90488" y="2400300"/>
            <a:ext cx="87137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5613">
              <a:spcBef>
                <a:spcPct val="20000"/>
              </a:spcBef>
              <a:buFont typeface="Arial" panose="020B0604020202020204" pitchFamily="34" charset="0"/>
              <a:buChar char="•"/>
              <a:defRPr sz="3200">
                <a:solidFill>
                  <a:schemeClr val="tx1"/>
                </a:solidFill>
                <a:latin typeface="Calibri" panose="020F0502020204030204" pitchFamily="34" charset="0"/>
              </a:defRPr>
            </a:lvl1pPr>
            <a:lvl2pPr marL="455613" defTabSz="4556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4556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4556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4556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just" eaLnBrk="1" hangingPunct="1">
              <a:lnSpc>
                <a:spcPct val="150000"/>
              </a:lnSpc>
              <a:spcBef>
                <a:spcPct val="0"/>
              </a:spcBef>
              <a:buFontTx/>
              <a:buNone/>
            </a:pPr>
            <a:r>
              <a:rPr lang="pt-BR" altLang="pt-BR" sz="2000">
                <a:solidFill>
                  <a:srgbClr val="000000"/>
                </a:solidFill>
                <a:ea typeface="ＭＳ Ｐゴシック" panose="020B0600070205080204" pitchFamily="34" charset="-128"/>
                <a:cs typeface="Helvetica" panose="020B0604020202020204" pitchFamily="34" charset="0"/>
              </a:rPr>
              <a:t> Art. 12-A. Na contagem de prazo em dias, estabelecido por lei ou pelo juiz, para a prática de qualquer ato processual, inclusive para a interposição de recursos, </a:t>
            </a:r>
            <a:r>
              <a:rPr lang="pt-BR" altLang="pt-BR" sz="2000" b="1">
                <a:solidFill>
                  <a:srgbClr val="800080"/>
                </a:solidFill>
                <a:ea typeface="ＭＳ Ｐゴシック" panose="020B0600070205080204" pitchFamily="34" charset="-128"/>
                <a:cs typeface="Helvetica" panose="020B0604020202020204" pitchFamily="34" charset="0"/>
              </a:rPr>
              <a:t>computar-se-ão somente os dias úteis</a:t>
            </a:r>
            <a:r>
              <a:rPr lang="pt-BR" altLang="pt-BR" sz="2000" b="1">
                <a:solidFill>
                  <a:srgbClr val="000000"/>
                </a:solidFill>
                <a:ea typeface="ＭＳ Ｐゴシック" panose="020B0600070205080204" pitchFamily="34" charset="-128"/>
                <a:cs typeface="Helvetica" panose="020B0604020202020204" pitchFamily="34"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554ADBA6-8B78-4A4E-BDF6-A832BB5933A0}"/>
              </a:ext>
            </a:extLst>
          </p:cNvPr>
          <p:cNvSpPr txBox="1">
            <a:spLocks/>
          </p:cNvSpPr>
          <p:nvPr/>
        </p:nvSpPr>
        <p:spPr>
          <a:xfrm>
            <a:off x="455613" y="947738"/>
            <a:ext cx="7720012" cy="649287"/>
          </a:xfrm>
          <a:prstGeom prst="rect">
            <a:avLst/>
          </a:prstGeom>
          <a:noFill/>
          <a:ln>
            <a:noFill/>
          </a:ln>
          <a:effectLst/>
        </p:spPr>
        <p:txBody>
          <a:bodyPr lIns="0" tIns="0" rIns="0" bIns="0" anchor="ctr">
            <a:normAutofit fontScale="97500"/>
          </a:bodyPr>
          <a:lstStyle>
            <a:lvl1pPr algn="l" defTabSz="457200" rtl="0" eaLnBrk="0" fontAlgn="base" hangingPunct="0">
              <a:spcBef>
                <a:spcPct val="0"/>
              </a:spcBef>
              <a:spcAft>
                <a:spcPct val="0"/>
              </a:spcAft>
              <a:defRPr sz="2800" b="1" cap="none" spc="0">
                <a:ln>
                  <a:noFill/>
                </a:ln>
                <a:solidFill>
                  <a:srgbClr val="360076"/>
                </a:solidFill>
                <a:effectLst/>
                <a:latin typeface="Calibri" panose="020F0502020204030204" pitchFamily="34" charset="0"/>
                <a:ea typeface="+mj-ea"/>
                <a:cs typeface="Calibri" panose="020F0502020204030204" pitchFamily="34" charset="0"/>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a:lstStyle>
          <a:p>
            <a:pPr>
              <a:defRPr/>
            </a:pPr>
            <a:r>
              <a:rPr lang="pt-BR" dirty="0">
                <a:solidFill>
                  <a:schemeClr val="tx1"/>
                </a:solidFill>
                <a:ea typeface="ＭＳ Ｐゴシック" charset="0"/>
                <a:cs typeface="Lato Black" charset="0"/>
              </a:rPr>
              <a:t>Contagem de prazos</a:t>
            </a:r>
            <a:endParaRPr lang="pt-BR" dirty="0">
              <a:solidFill>
                <a:schemeClr val="tx1"/>
              </a:solidFill>
              <a:ea typeface="ＭＳ Ｐゴシック"/>
            </a:endParaRPr>
          </a:p>
        </p:txBody>
      </p:sp>
      <p:sp>
        <p:nvSpPr>
          <p:cNvPr id="4" name="Text Placeholder 8">
            <a:extLst>
              <a:ext uri="{FF2B5EF4-FFF2-40B4-BE49-F238E27FC236}">
                <a16:creationId xmlns:a16="http://schemas.microsoft.com/office/drawing/2014/main" id="{A363D90A-667B-447A-8940-7340412BCB79}"/>
              </a:ext>
            </a:extLst>
          </p:cNvPr>
          <p:cNvSpPr txBox="1">
            <a:spLocks/>
          </p:cNvSpPr>
          <p:nvPr/>
        </p:nvSpPr>
        <p:spPr>
          <a:xfrm>
            <a:off x="381000" y="1897063"/>
            <a:ext cx="9144000" cy="503237"/>
          </a:xfrm>
          <a:prstGeom prst="rect">
            <a:avLst/>
          </a:prstGeom>
        </p:spPr>
        <p:txBody>
          <a:bodyPr/>
          <a:lst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a:lstStyle>
          <a:p>
            <a:pPr>
              <a:lnSpc>
                <a:spcPct val="150000"/>
              </a:lnSpc>
              <a:defRPr/>
            </a:pPr>
            <a:r>
              <a:rPr lang="pt-BR" altLang="pt-BR" sz="2000" b="1" kern="0" dirty="0">
                <a:solidFill>
                  <a:srgbClr val="800080"/>
                </a:solidFill>
                <a:ea typeface="ＭＳ Ｐゴシック"/>
                <a:cs typeface="Helvetica"/>
              </a:rPr>
              <a:t>*</a:t>
            </a:r>
            <a:r>
              <a:rPr lang="pt-BR" altLang="pt-BR" sz="2000" b="1" kern="0" dirty="0">
                <a:ea typeface="ＭＳ Ｐゴシック"/>
                <a:cs typeface="Helvetica"/>
              </a:rPr>
              <a:t> </a:t>
            </a:r>
            <a:r>
              <a:rPr lang="pt-BR" altLang="pt-BR" sz="2000" b="1" kern="0" dirty="0">
                <a:solidFill>
                  <a:srgbClr val="800080"/>
                </a:solidFill>
                <a:ea typeface="ＭＳ Ｐゴシック"/>
                <a:cs typeface="Helvetica"/>
              </a:rPr>
              <a:t>Alteração da L. 13.728/2018 (L. 9.099/95, inclusão)</a:t>
            </a:r>
          </a:p>
          <a:p>
            <a:pPr marL="457200" lvl="1" indent="0" algn="ctr">
              <a:lnSpc>
                <a:spcPct val="150000"/>
              </a:lnSpc>
              <a:defRPr/>
            </a:pPr>
            <a:endParaRPr lang="pt-BR" altLang="pt-BR" sz="1600" b="1" i="1" kern="0" dirty="0">
              <a:cs typeface="Helvetica"/>
            </a:endParaRPr>
          </a:p>
        </p:txBody>
      </p:sp>
      <p:sp>
        <p:nvSpPr>
          <p:cNvPr id="2" name="Retângulo 1">
            <a:extLst>
              <a:ext uri="{FF2B5EF4-FFF2-40B4-BE49-F238E27FC236}">
                <a16:creationId xmlns:a16="http://schemas.microsoft.com/office/drawing/2014/main" id="{C56DB282-456E-47C4-AD9F-DBFFFFD7235F}"/>
              </a:ext>
            </a:extLst>
          </p:cNvPr>
          <p:cNvSpPr>
            <a:spLocks noChangeArrowheads="1"/>
          </p:cNvSpPr>
          <p:nvPr/>
        </p:nvSpPr>
        <p:spPr bwMode="auto">
          <a:xfrm>
            <a:off x="-90488" y="2400300"/>
            <a:ext cx="87137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5613">
              <a:spcBef>
                <a:spcPct val="20000"/>
              </a:spcBef>
              <a:buFont typeface="Arial" panose="020B0604020202020204" pitchFamily="34" charset="0"/>
              <a:buChar char="•"/>
              <a:defRPr sz="3200">
                <a:solidFill>
                  <a:schemeClr val="tx1"/>
                </a:solidFill>
                <a:latin typeface="Calibri" panose="020F0502020204030204" pitchFamily="34" charset="0"/>
              </a:defRPr>
            </a:lvl1pPr>
            <a:lvl2pPr marL="455613" defTabSz="4556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4556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4556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4556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56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just" eaLnBrk="1" hangingPunct="1">
              <a:lnSpc>
                <a:spcPct val="150000"/>
              </a:lnSpc>
              <a:spcBef>
                <a:spcPct val="0"/>
              </a:spcBef>
              <a:buFontTx/>
              <a:buNone/>
            </a:pPr>
            <a:r>
              <a:rPr lang="pt-BR" altLang="pt-BR" sz="2000">
                <a:solidFill>
                  <a:srgbClr val="000000"/>
                </a:solidFill>
                <a:ea typeface="ＭＳ Ｐゴシック" panose="020B0600070205080204" pitchFamily="34" charset="-128"/>
                <a:cs typeface="Helvetica" panose="020B0604020202020204" pitchFamily="34" charset="0"/>
              </a:rPr>
              <a:t> Art. 12-A. Na contagem de prazo em dias, estabelecido por lei ou pelo juiz, para a prática de qualquer ato processual, inclusive para a interposição de recursos, </a:t>
            </a:r>
            <a:r>
              <a:rPr lang="pt-BR" altLang="pt-BR" sz="2000" b="1">
                <a:solidFill>
                  <a:srgbClr val="800080"/>
                </a:solidFill>
                <a:ea typeface="ＭＳ Ｐゴシック" panose="020B0600070205080204" pitchFamily="34" charset="-128"/>
                <a:cs typeface="Helvetica" panose="020B0604020202020204" pitchFamily="34" charset="0"/>
              </a:rPr>
              <a:t>computar-se-ão somente os dias úteis</a:t>
            </a:r>
            <a:r>
              <a:rPr lang="pt-BR" altLang="pt-BR" sz="2000" b="1">
                <a:solidFill>
                  <a:srgbClr val="000000"/>
                </a:solidFill>
                <a:ea typeface="ＭＳ Ｐゴシック" panose="020B0600070205080204" pitchFamily="34" charset="-128"/>
                <a:cs typeface="Helvetica" panose="020B0604020202020204" pitchFamily="34" charset="0"/>
              </a:rPr>
              <a:t>. </a:t>
            </a:r>
          </a:p>
        </p:txBody>
      </p:sp>
      <p:pic>
        <p:nvPicPr>
          <p:cNvPr id="59397" name="Imagem 4">
            <a:extLst>
              <a:ext uri="{FF2B5EF4-FFF2-40B4-BE49-F238E27FC236}">
                <a16:creationId xmlns:a16="http://schemas.microsoft.com/office/drawing/2014/main" id="{BB45A4DE-3682-41BD-B638-A7E311374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F35CD7C-8D99-4F41-8F35-87570E753052}"/>
              </a:ext>
            </a:extLst>
          </p:cNvPr>
          <p:cNvSpPr>
            <a:spLocks noGrp="1"/>
          </p:cNvSpPr>
          <p:nvPr>
            <p:ph idx="1"/>
          </p:nvPr>
        </p:nvSpPr>
        <p:spPr>
          <a:xfrm>
            <a:off x="0" y="0"/>
            <a:ext cx="9144000" cy="6858000"/>
          </a:xfrm>
        </p:spPr>
        <p:txBody>
          <a:bodyPr rtlCol="0">
            <a:normAutofit fontScale="85000" lnSpcReduction="20000"/>
          </a:bodyPr>
          <a:lstStyle/>
          <a:p>
            <a:pPr marL="0" indent="0" algn="ctr" eaLnBrk="1" fontAlgn="auto" hangingPunct="1">
              <a:spcAft>
                <a:spcPts val="0"/>
              </a:spcAft>
              <a:buFont typeface="Arial" panose="020B0604020202020204" pitchFamily="34" charset="0"/>
              <a:buNone/>
              <a:defRPr/>
            </a:pPr>
            <a:r>
              <a:rPr lang="pt-BR" b="1" u="sng" dirty="0"/>
              <a:t>* JEC: principais características</a:t>
            </a:r>
            <a:endParaRPr lang="pt-BR" b="1" dirty="0"/>
          </a:p>
          <a:p>
            <a:pPr marL="0" indent="0" algn="just" eaLnBrk="1" fontAlgn="auto" hangingPunct="1">
              <a:spcAft>
                <a:spcPts val="0"/>
              </a:spcAft>
              <a:defRPr/>
            </a:pPr>
            <a:endParaRPr lang="pt-BR" dirty="0"/>
          </a:p>
          <a:p>
            <a:pPr marL="0" indent="0" algn="just" eaLnBrk="1" fontAlgn="auto" hangingPunct="1">
              <a:spcAft>
                <a:spcPts val="0"/>
              </a:spcAft>
              <a:buFont typeface="Arial" panose="020B0604020202020204" pitchFamily="34" charset="0"/>
              <a:buNone/>
              <a:defRPr/>
            </a:pPr>
            <a:r>
              <a:rPr lang="pt-BR" dirty="0"/>
              <a:t>A L. 9.099/95 criou o JEC como um microssistema autônomo, praticamente isolado da Justiça Comum. Para tanto, o legislador conferiu-lhes princípios próprios e tomou o cuidado de não prever a aplicação subsidiária do CPC para o preenchimento de lacunas da legislação que regulamenta o procedimento perante os juizados (a L. 12153/09 já se afasta dessa inicial ideia do legislador, ao expressamente afirmar a aplicação subsidiária do CPC, em seu art. 27).</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Em relação aos princípios, a busca por uma justiça mais simplificada e mais célere, vem estampada no próprio art. 2º que assim preceitua:</a:t>
            </a:r>
          </a:p>
          <a:p>
            <a:pPr marL="0" indent="0" algn="just" eaLnBrk="1" fontAlgn="auto" hangingPunct="1">
              <a:spcAft>
                <a:spcPts val="0"/>
              </a:spcAft>
              <a:buFont typeface="Arial" panose="020B0604020202020204" pitchFamily="34" charset="0"/>
              <a:buNone/>
              <a:defRPr/>
            </a:pPr>
            <a:r>
              <a:rPr lang="pt-BR" dirty="0"/>
              <a:t> </a:t>
            </a:r>
          </a:p>
          <a:p>
            <a:pPr marL="1974850" indent="0" algn="just" eaLnBrk="1" fontAlgn="auto" hangingPunct="1">
              <a:spcAft>
                <a:spcPts val="0"/>
              </a:spcAft>
              <a:buFont typeface="Arial" panose="020B0604020202020204" pitchFamily="34" charset="0"/>
              <a:buNone/>
              <a:defRPr/>
            </a:pPr>
            <a:r>
              <a:rPr lang="pt-BR" i="1" dirty="0"/>
              <a:t>“O processo orientar-se-á pelos critérios da oralidade, simplicidade, informalidade, economia processual e celeridade, buscando, sempre que possível, a conciliação ou a transação”.</a:t>
            </a:r>
            <a:endParaRPr lang="pt-BR"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1ADBD04-7465-4D8F-BC04-999CBDDBE9B4}"/>
              </a:ext>
            </a:extLst>
          </p:cNvPr>
          <p:cNvSpPr>
            <a:spLocks noGrp="1"/>
          </p:cNvSpPr>
          <p:nvPr>
            <p:ph idx="1"/>
          </p:nvPr>
        </p:nvSpPr>
        <p:spPr>
          <a:xfrm>
            <a:off x="0" y="0"/>
            <a:ext cx="9144000" cy="6858000"/>
          </a:xfrm>
        </p:spPr>
        <p:txBody>
          <a:bodyPr rtlCol="0">
            <a:normAutofit fontScale="25000" lnSpcReduction="20000"/>
          </a:bodyPr>
          <a:lstStyle/>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Estes, portanto, são os </a:t>
            </a:r>
            <a:r>
              <a:rPr lang="pt-BR" sz="8400" u="sng" dirty="0"/>
              <a:t>princípios</a:t>
            </a:r>
            <a:r>
              <a:rPr lang="pt-BR" sz="8400" dirty="0"/>
              <a:t> norteadores dos Juizados:</a:t>
            </a:r>
          </a:p>
          <a:p>
            <a:pPr marL="0" indent="0" algn="just" eaLnBrk="1" fontAlgn="auto" hangingPunct="1">
              <a:lnSpc>
                <a:spcPct val="120000"/>
              </a:lnSpc>
              <a:spcBef>
                <a:spcPts val="0"/>
              </a:spcBef>
              <a:spcAft>
                <a:spcPts val="0"/>
              </a:spcAft>
              <a:defRPr/>
            </a:pPr>
            <a:endParaRPr lang="pt-BR" sz="8400" dirty="0"/>
          </a:p>
          <a:p>
            <a:pPr marL="0" indent="0" algn="just" eaLnBrk="1" fontAlgn="auto" hangingPunct="1">
              <a:lnSpc>
                <a:spcPct val="120000"/>
              </a:lnSpc>
              <a:spcBef>
                <a:spcPts val="0"/>
              </a:spcBef>
              <a:spcAft>
                <a:spcPts val="0"/>
              </a:spcAft>
              <a:buFont typeface="Arial" panose="020B0604020202020204" pitchFamily="34" charset="0"/>
              <a:buNone/>
              <a:defRPr/>
            </a:pPr>
            <a:r>
              <a:rPr lang="pt-BR" sz="8400" b="1" u="sng" dirty="0"/>
              <a:t>(i) Oralidade</a:t>
            </a:r>
            <a:endParaRPr lang="pt-BR" sz="8400" b="1" dirty="0"/>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 </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Este princípio prestigia a forma oral em detrimento da escrita.</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 Assim, prestigia-se a realização de audiências, para que haja o contato entre juiz e partes. Da mesma forma, somente os atos considerados essenciais e que serão registrados, e mesmo assim de forma reduzida.</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 Além disso, é possível que haja a gravação dos atos, especialmente da audiência, meio que será inutilizado após o trânsito em julgado da decisão.</a:t>
            </a:r>
          </a:p>
          <a:p>
            <a:pPr marL="0" indent="0" algn="just" eaLnBrk="1" fontAlgn="auto" hangingPunct="1">
              <a:lnSpc>
                <a:spcPct val="120000"/>
              </a:lnSpc>
              <a:spcBef>
                <a:spcPts val="0"/>
              </a:spcBef>
              <a:spcAft>
                <a:spcPts val="0"/>
              </a:spcAft>
              <a:buFont typeface="Arial" panose="020B0604020202020204" pitchFamily="34" charset="0"/>
              <a:buNone/>
              <a:defRPr/>
            </a:pPr>
            <a:endParaRPr lang="pt-BR" sz="8400" dirty="0"/>
          </a:p>
          <a:p>
            <a:pPr marL="0" indent="0" algn="just" eaLnBrk="1" fontAlgn="auto" hangingPunct="1">
              <a:lnSpc>
                <a:spcPct val="120000"/>
              </a:lnSpc>
              <a:spcBef>
                <a:spcPts val="0"/>
              </a:spcBef>
              <a:spcAft>
                <a:spcPts val="0"/>
              </a:spcAft>
              <a:buFont typeface="Arial" panose="020B0604020202020204" pitchFamily="34" charset="0"/>
              <a:buNone/>
              <a:defRPr/>
            </a:pPr>
            <a:r>
              <a:rPr lang="pt-BR" sz="8400" b="1" u="sng" dirty="0"/>
              <a:t>(ii) Simplicidade</a:t>
            </a:r>
            <a:endParaRPr lang="pt-BR" sz="8400" b="1" dirty="0"/>
          </a:p>
          <a:p>
            <a:pPr marL="0" indent="0" algn="just" eaLnBrk="1" fontAlgn="auto" hangingPunct="1">
              <a:lnSpc>
                <a:spcPct val="120000"/>
              </a:lnSpc>
              <a:spcBef>
                <a:spcPts val="0"/>
              </a:spcBef>
              <a:spcAft>
                <a:spcPts val="0"/>
              </a:spcAft>
              <a:buFont typeface="Arial" panose="020B0604020202020204" pitchFamily="34" charset="0"/>
              <a:buNone/>
              <a:defRPr/>
            </a:pPr>
            <a:r>
              <a:rPr lang="pt-BR" sz="8400" b="1" dirty="0"/>
              <a:t> </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Este princípio busca desburocratizar as formas judiciais.</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 </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A ideia é tornar as formas judiciais mais acessíveis à sociedade de um modo geral. Isso em todos os aspectos, inclusive a linguagem. Ou seja, menos burocracia “de fora para dentro”.</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 </a:t>
            </a:r>
          </a:p>
          <a:p>
            <a:pPr marL="0" indent="0" algn="just" eaLnBrk="1" fontAlgn="auto" hangingPunct="1">
              <a:lnSpc>
                <a:spcPct val="120000"/>
              </a:lnSpc>
              <a:spcBef>
                <a:spcPts val="0"/>
              </a:spcBef>
              <a:spcAft>
                <a:spcPts val="0"/>
              </a:spcAft>
              <a:buFont typeface="Arial" panose="020B0604020202020204" pitchFamily="34" charset="0"/>
              <a:buNone/>
              <a:defRPr/>
            </a:pPr>
            <a:r>
              <a:rPr lang="pt-BR" sz="8400" dirty="0"/>
              <a:t>E a ideia que permeia o princípio é, exatamente, facilitar o acesso à justiça</a:t>
            </a:r>
            <a:r>
              <a:rPr lang="pt-BR" dirty="0"/>
              <a:t>.</a:t>
            </a:r>
          </a:p>
          <a:p>
            <a:pPr eaLnBrk="1" fontAlgn="auto" hangingPunct="1">
              <a:spcAft>
                <a:spcPts val="0"/>
              </a:spcAft>
              <a:buFont typeface="Arial" panose="020B0604020202020204" pitchFamily="34" charset="0"/>
              <a:buNone/>
              <a:defRPr/>
            </a:pPr>
            <a:r>
              <a:rPr lang="pt-BR" dirty="0"/>
              <a:t> </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035F3BF-7DAD-4C56-884E-2CFF3551032B}"/>
              </a:ext>
            </a:extLst>
          </p:cNvPr>
          <p:cNvSpPr>
            <a:spLocks noGrp="1"/>
          </p:cNvSpPr>
          <p:nvPr>
            <p:ph idx="1"/>
          </p:nvPr>
        </p:nvSpPr>
        <p:spPr>
          <a:xfrm>
            <a:off x="0" y="0"/>
            <a:ext cx="9144000" cy="6858000"/>
          </a:xfrm>
        </p:spPr>
        <p:txBody>
          <a:bodyPr rtlCol="0">
            <a:normAutofit fontScale="77500" lnSpcReduction="20000"/>
          </a:bodyPr>
          <a:lstStyle/>
          <a:p>
            <a:pPr marL="0" indent="0" algn="just" eaLnBrk="1" fontAlgn="auto" hangingPunct="1">
              <a:spcAft>
                <a:spcPts val="0"/>
              </a:spcAft>
              <a:buFont typeface="Arial" panose="020B0604020202020204" pitchFamily="34" charset="0"/>
              <a:buNone/>
              <a:defRPr/>
            </a:pPr>
            <a:r>
              <a:rPr lang="pt-BR" b="1" u="sng" dirty="0"/>
              <a:t>(iii) Informalidade</a:t>
            </a:r>
            <a:endParaRPr lang="pt-BR" b="1" dirty="0"/>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Conceito próximo ao anterior, também ligado à desburocratização do processo, de modo a facilitar o acesso à justiça. Mas aqui a ideia é menos burocracia “de dentro para fora”.</a:t>
            </a:r>
          </a:p>
          <a:p>
            <a:pPr marL="0" indent="0" algn="just" eaLnBrk="1" fontAlgn="auto" hangingPunct="1">
              <a:spcAft>
                <a:spcPts val="0"/>
              </a:spcAft>
              <a:defRPr/>
            </a:pPr>
            <a:endParaRPr lang="pt-BR" dirty="0"/>
          </a:p>
          <a:p>
            <a:pPr marL="0" indent="0" algn="just" eaLnBrk="1" fontAlgn="auto" hangingPunct="1">
              <a:spcAft>
                <a:spcPts val="0"/>
              </a:spcAft>
              <a:buFont typeface="Arial" panose="020B0604020202020204" pitchFamily="34" charset="0"/>
              <a:buNone/>
              <a:defRPr/>
            </a:pPr>
            <a:r>
              <a:rPr lang="pt-BR" dirty="0"/>
              <a:t>Exemplo da informalidade nos juizados é a intimação das partes, que poderá ser realizada por qualquer meio idôneo de comunicação.</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Além disso, percebe-se que, por vezes, a simplificação das formas do juizado tem influenciado a própria justiça comum.</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Um exemplo é a citação por correio de pessoas jurídicas de direito privado. Apesar de o CPC73 prever que quem receber a carta deve ter poderes (CPC, art. 223, </a:t>
            </a:r>
            <a:r>
              <a:rPr lang="pt-BR" dirty="0" err="1"/>
              <a:t>p.u</a:t>
            </a:r>
            <a:r>
              <a:rPr lang="pt-BR" dirty="0"/>
              <a:t>.), no JEC a citação sempre foi considerada válida apenas com o aviso positivo, não importando quem tenha assinado o AR. Isso foi sedimentado na jurisprudência e hoje consta do NCPC.</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4794B2DE-2821-497A-9357-940F1A80765A}"/>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700" b="1" u="sng" dirty="0"/>
              <a:t>(iv) economia processual</a:t>
            </a:r>
            <a:endParaRPr lang="pt-BR" sz="2700" b="1" dirty="0"/>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Como se sabe, economia processual já é um princípio processual geral.</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A ideia é que haja, para a solução dos litígios, a menor utilização possível de recursos humanos e materiais.</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b="1" u="sng" dirty="0"/>
              <a:t>(v) celeridade</a:t>
            </a:r>
            <a:endParaRPr lang="pt-BR" sz="2700" b="1" dirty="0"/>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Muitas vezes é tratado como um sinônimo do princípio da economia. Se a economia é geral, o princípio da celeridade é específico em relação ao tempo para a solução do conflito.</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Exemplo de situação que busca a efetivação da celeridade é a ciência do autor da data da audiência na ocasião da distribuição da ação. </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3BAEC007-4CAB-462A-B728-955DAD741AD4}"/>
              </a:ext>
            </a:extLst>
          </p:cNvPr>
          <p:cNvSpPr>
            <a:spLocks noGrp="1"/>
          </p:cNvSpPr>
          <p:nvPr>
            <p:ph idx="1"/>
          </p:nvPr>
        </p:nvSpPr>
        <p:spPr>
          <a:xfrm>
            <a:off x="0" y="0"/>
            <a:ext cx="9144000" cy="6858000"/>
          </a:xfrm>
        </p:spPr>
        <p:txBody>
          <a:bodyPr rtlCol="0">
            <a:normAutofit lnSpcReduction="10000"/>
          </a:bodyPr>
          <a:lstStyle/>
          <a:p>
            <a:pPr eaLnBrk="1" fontAlgn="auto" hangingPunct="1">
              <a:spcAft>
                <a:spcPts val="0"/>
              </a:spcAft>
              <a:buFont typeface="Arial" panose="020B0604020202020204" pitchFamily="34" charset="0"/>
              <a:buNone/>
              <a:defRPr/>
            </a:pPr>
            <a:r>
              <a:rPr lang="pt-BR" sz="2500" b="1" u="sng" dirty="0"/>
              <a:t>* Características procedimentais do JEC</a:t>
            </a:r>
            <a:endParaRPr lang="pt-BR" sz="2500" b="1" dirty="0"/>
          </a:p>
          <a:p>
            <a:pPr eaLnBrk="1" fontAlgn="auto" hangingPunct="1">
              <a:spcAft>
                <a:spcPts val="0"/>
              </a:spcAft>
              <a:buFont typeface="Arial" panose="020B0604020202020204" pitchFamily="34" charset="0"/>
              <a:buNone/>
              <a:defRPr/>
            </a:pPr>
            <a:r>
              <a:rPr lang="pt-BR" sz="2500" dirty="0"/>
              <a:t> </a:t>
            </a:r>
          </a:p>
          <a:p>
            <a:pPr eaLnBrk="1" fontAlgn="auto" hangingPunct="1">
              <a:spcAft>
                <a:spcPts val="0"/>
              </a:spcAft>
              <a:buFont typeface="Arial" panose="020B0604020202020204" pitchFamily="34" charset="0"/>
              <a:buNone/>
              <a:defRPr/>
            </a:pPr>
            <a:r>
              <a:rPr lang="pt-BR" sz="2500" u="sng" dirty="0"/>
              <a:t>Trâmite</a:t>
            </a:r>
          </a:p>
          <a:p>
            <a:pPr eaLnBrk="1" fontAlgn="auto" hangingPunct="1">
              <a:spcAft>
                <a:spcPts val="0"/>
              </a:spcAft>
              <a:buFont typeface="Arial" panose="020B0604020202020204" pitchFamily="34" charset="0"/>
              <a:buNone/>
              <a:defRPr/>
            </a:pPr>
            <a:endParaRPr lang="pt-BR" sz="2500" dirty="0"/>
          </a:p>
          <a:p>
            <a:pPr marL="457200" indent="-457200" eaLnBrk="1" fontAlgn="auto" hangingPunct="1">
              <a:spcAft>
                <a:spcPts val="0"/>
              </a:spcAft>
              <a:buFont typeface="Arial" panose="020B0604020202020204" pitchFamily="34" charset="0"/>
              <a:buAutoNum type="arabicParenR"/>
              <a:defRPr/>
            </a:pPr>
            <a:r>
              <a:rPr lang="pt-BR" sz="2500" dirty="0"/>
              <a:t>inicial;</a:t>
            </a:r>
          </a:p>
          <a:p>
            <a:pPr marL="457200" indent="-457200" eaLnBrk="1" fontAlgn="auto" hangingPunct="1">
              <a:spcAft>
                <a:spcPts val="0"/>
              </a:spcAft>
              <a:buFont typeface="Arial" panose="020B0604020202020204" pitchFamily="34" charset="0"/>
              <a:buAutoNum type="arabicParenR"/>
              <a:defRPr/>
            </a:pPr>
            <a:endParaRPr lang="pt-BR" sz="2500" dirty="0"/>
          </a:p>
          <a:p>
            <a:pPr eaLnBrk="1" fontAlgn="auto" hangingPunct="1">
              <a:spcAft>
                <a:spcPts val="0"/>
              </a:spcAft>
              <a:buFont typeface="Arial" panose="020B0604020202020204" pitchFamily="34" charset="0"/>
              <a:buNone/>
              <a:defRPr/>
            </a:pPr>
            <a:r>
              <a:rPr lang="pt-BR" sz="2500" dirty="0"/>
              <a:t>2) audiência de conciliação;</a:t>
            </a:r>
          </a:p>
          <a:p>
            <a:pPr eaLnBrk="1" fontAlgn="auto" hangingPunct="1">
              <a:spcAft>
                <a:spcPts val="0"/>
              </a:spcAft>
              <a:buFont typeface="Arial" panose="020B0604020202020204" pitchFamily="34" charset="0"/>
              <a:buNone/>
              <a:defRPr/>
            </a:pPr>
            <a:endParaRPr lang="pt-BR" sz="2500" dirty="0"/>
          </a:p>
          <a:p>
            <a:pPr eaLnBrk="1" fontAlgn="auto" hangingPunct="1">
              <a:spcAft>
                <a:spcPts val="0"/>
              </a:spcAft>
              <a:buFont typeface="Arial" panose="020B0604020202020204" pitchFamily="34" charset="0"/>
              <a:buNone/>
              <a:defRPr/>
            </a:pPr>
            <a:r>
              <a:rPr lang="pt-BR" sz="2500" dirty="0"/>
              <a:t>3) audiência de instrução (apresentação de contestação / oitiva de testemunhas e depoimento pessoal, se for o caso / alegações finais);</a:t>
            </a:r>
          </a:p>
          <a:p>
            <a:pPr eaLnBrk="1" fontAlgn="auto" hangingPunct="1">
              <a:spcAft>
                <a:spcPts val="0"/>
              </a:spcAft>
              <a:buFont typeface="Arial" panose="020B0604020202020204" pitchFamily="34" charset="0"/>
              <a:buNone/>
              <a:defRPr/>
            </a:pPr>
            <a:endParaRPr lang="pt-BR" sz="2500" dirty="0"/>
          </a:p>
          <a:p>
            <a:pPr eaLnBrk="1" fontAlgn="auto" hangingPunct="1">
              <a:spcAft>
                <a:spcPts val="0"/>
              </a:spcAft>
              <a:buFont typeface="Arial" panose="020B0604020202020204" pitchFamily="34" charset="0"/>
              <a:buNone/>
              <a:defRPr/>
            </a:pPr>
            <a:r>
              <a:rPr lang="pt-BR" sz="2500" dirty="0"/>
              <a:t>4) sentença (passível de recurso para o Colégio Recursal);</a:t>
            </a:r>
          </a:p>
          <a:p>
            <a:pPr eaLnBrk="1" fontAlgn="auto" hangingPunct="1">
              <a:spcAft>
                <a:spcPts val="0"/>
              </a:spcAft>
              <a:buFont typeface="Arial" panose="020B0604020202020204" pitchFamily="34" charset="0"/>
              <a:buNone/>
              <a:defRPr/>
            </a:pPr>
            <a:endParaRPr lang="pt-BR" sz="2500" dirty="0"/>
          </a:p>
          <a:p>
            <a:pPr eaLnBrk="1" fontAlgn="auto" hangingPunct="1">
              <a:spcAft>
                <a:spcPts val="0"/>
              </a:spcAft>
              <a:buFont typeface="Arial" panose="020B0604020202020204" pitchFamily="34" charset="0"/>
              <a:buNone/>
              <a:defRPr/>
            </a:pPr>
            <a:r>
              <a:rPr lang="pt-BR" sz="2500" dirty="0"/>
              <a:t>5) execução / cumprimento de sentença perante o próprio JEC (art. 52).</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76F4437-134D-40C5-9AC8-342EB608E6D2}"/>
              </a:ext>
            </a:extLst>
          </p:cNvPr>
          <p:cNvSpPr>
            <a:spLocks noGrp="1"/>
          </p:cNvSpPr>
          <p:nvPr>
            <p:ph idx="1"/>
          </p:nvPr>
        </p:nvSpPr>
        <p:spPr>
          <a:xfrm>
            <a:off x="179388" y="188913"/>
            <a:ext cx="8785225" cy="6480175"/>
          </a:xfrm>
        </p:spPr>
        <p:txBody>
          <a:bodyPr rtlCol="0">
            <a:noAutofit/>
          </a:bodyPr>
          <a:lstStyle/>
          <a:p>
            <a:pPr marL="0" indent="0" algn="just" eaLnBrk="1" fontAlgn="auto" hangingPunct="1">
              <a:spcAft>
                <a:spcPts val="0"/>
              </a:spcAft>
              <a:buFont typeface="Arial" panose="020B0604020202020204" pitchFamily="34" charset="0"/>
              <a:buNone/>
              <a:defRPr/>
            </a:pPr>
            <a:r>
              <a:rPr lang="pt-BR" sz="2400" dirty="0"/>
              <a:t>Assim, a ideia que inspirou a criação do Juizado de Pequenas Causas foi a de criar uma nova via de acesso para estas causas que, de outro modo, não chegariam ao Judiciário e, consequentemente, em relação a elas nunca se realizaria o direito posto pelo Estado.</a:t>
            </a:r>
          </a:p>
          <a:p>
            <a:pPr marL="0" indent="0" algn="just" eaLnBrk="1" fontAlgn="auto" hangingPunct="1">
              <a:spcAft>
                <a:spcPts val="0"/>
              </a:spcAft>
              <a:buFont typeface="Arial" panose="020B0604020202020204" pitchFamily="34" charset="0"/>
              <a:buNone/>
              <a:defRPr/>
            </a:pPr>
            <a:endParaRPr lang="pt-BR" sz="2400" dirty="0"/>
          </a:p>
          <a:p>
            <a:pPr marL="0" indent="0" algn="just" eaLnBrk="1" fontAlgn="auto" hangingPunct="1">
              <a:spcAft>
                <a:spcPts val="0"/>
              </a:spcAft>
              <a:buFont typeface="Arial" panose="020B0604020202020204" pitchFamily="34" charset="0"/>
              <a:buNone/>
              <a:defRPr/>
            </a:pPr>
            <a:r>
              <a:rPr lang="pt-BR" sz="2400" dirty="0"/>
              <a:t>Assim, à luz deste contexto, a exposição de motivos do projeto de lei do Juizado de Pequenas Causas apontava que o objetivo da criação de tal estrutura era sanar </a:t>
            </a:r>
            <a:r>
              <a:rPr lang="pt-BR" sz="2400" i="1" dirty="0"/>
              <a:t>“a falta de acesso à Justiça para a solução de conflitos de pequena monta”</a:t>
            </a:r>
            <a:r>
              <a:rPr lang="pt-BR" sz="2400" dirty="0"/>
              <a:t>.</a:t>
            </a:r>
          </a:p>
          <a:p>
            <a:pPr marL="0" indent="0" algn="just" eaLnBrk="1" fontAlgn="auto" hangingPunct="1">
              <a:spcAft>
                <a:spcPts val="0"/>
              </a:spcAft>
              <a:buFont typeface="Arial" panose="020B0604020202020204" pitchFamily="34" charset="0"/>
              <a:buNone/>
              <a:defRPr/>
            </a:pPr>
            <a:endParaRPr lang="pt-BR" sz="2400" dirty="0"/>
          </a:p>
          <a:p>
            <a:pPr marL="0" indent="0" algn="just" eaLnBrk="1" fontAlgn="auto" hangingPunct="1">
              <a:spcAft>
                <a:spcPts val="0"/>
              </a:spcAft>
              <a:buFont typeface="Arial" panose="020B0604020202020204" pitchFamily="34" charset="0"/>
              <a:buNone/>
              <a:defRPr/>
            </a:pPr>
            <a:r>
              <a:rPr lang="pt-BR" sz="2400" dirty="0"/>
              <a:t>A exposição de motivos ainda destacou ser inegável </a:t>
            </a:r>
            <a:r>
              <a:rPr lang="pt-BR" sz="2400" i="1" dirty="0"/>
              <a:t>“que a reforma da atual estrutura material e humana da Justiça dependerá, para fazer face às novas exigências decorrentes do crescente número de litígios, de uma profunda revisão nos critérios de alocação de recursos ao Poder Judiciário, o que não deveria retardar, no entanto, a tarefa de dar tratamento legislativo adequado às causas de reduzido valor”</a:t>
            </a:r>
            <a:r>
              <a:rPr lang="pt-BR" sz="2400" dirty="0"/>
              <a:t>.</a:t>
            </a:r>
          </a:p>
          <a:p>
            <a:pPr algn="just" eaLnBrk="1" fontAlgn="auto" hangingPunct="1">
              <a:spcAft>
                <a:spcPts val="0"/>
              </a:spcAft>
              <a:buFont typeface="Arial" panose="020B0604020202020204" pitchFamily="34" charset="0"/>
              <a:buNone/>
              <a:defRPr/>
            </a:pPr>
            <a:endParaRPr lang="pt-BR" sz="27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8F21C2D-4D6C-4810-99D5-BB59F3C7B783}"/>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700" dirty="0"/>
              <a:t>A audiência de conciliação pode ser realizada sem a necessidade de juiz togado:</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FONAJE - "Enunciado 6 - Não é necessária a presença do Juiz Togado ou Leigo na Sessão de Conciliação".</a:t>
            </a:r>
          </a:p>
          <a:p>
            <a:pPr marL="0" indent="0" algn="just" eaLnBrk="1" fontAlgn="auto" hangingPunct="1">
              <a:spcAft>
                <a:spcPts val="0"/>
              </a:spcAft>
              <a:defRPr/>
            </a:pPr>
            <a:endParaRPr lang="pt-BR" sz="2700" dirty="0"/>
          </a:p>
          <a:p>
            <a:pPr marL="0" indent="0" algn="just" eaLnBrk="1" fontAlgn="auto" hangingPunct="1">
              <a:spcAft>
                <a:spcPts val="0"/>
              </a:spcAft>
              <a:buFont typeface="Arial" panose="020B0604020202020204" pitchFamily="34" charset="0"/>
              <a:buNone/>
              <a:defRPr/>
            </a:pPr>
            <a:r>
              <a:rPr lang="pt-BR" sz="2700" dirty="0"/>
              <a:t>Os juizados buscam sempre a </a:t>
            </a:r>
            <a:r>
              <a:rPr lang="pt-BR" sz="2700" u="sng" dirty="0"/>
              <a:t>simplificação e a desburocratização do processo</a:t>
            </a:r>
            <a:r>
              <a:rPr lang="pt-BR" sz="2700" dirty="0"/>
              <a:t> (art. 2º):</a:t>
            </a:r>
          </a:p>
          <a:p>
            <a:pPr marL="0" indent="0" algn="just" eaLnBrk="1" fontAlgn="auto" hangingPunct="1">
              <a:spcAft>
                <a:spcPts val="0"/>
              </a:spcAft>
              <a:buFont typeface="Arial" panose="020B0604020202020204" pitchFamily="34" charset="0"/>
              <a:buNone/>
              <a:defRPr/>
            </a:pPr>
            <a:r>
              <a:rPr lang="pt-BR" sz="2700" dirty="0"/>
              <a:t>- inicial mais simples que o art. 319 NCPC</a:t>
            </a:r>
          </a:p>
          <a:p>
            <a:pPr marL="0" indent="0" algn="just" eaLnBrk="1" fontAlgn="auto" hangingPunct="1">
              <a:spcAft>
                <a:spcPts val="0"/>
              </a:spcAft>
              <a:buFont typeface="Arial" panose="020B0604020202020204" pitchFamily="34" charset="0"/>
              <a:buNone/>
              <a:defRPr/>
            </a:pPr>
            <a:r>
              <a:rPr lang="pt-BR" sz="2700" dirty="0"/>
              <a:t>- requisitos (art. 14):</a:t>
            </a:r>
          </a:p>
          <a:p>
            <a:pPr marL="0" indent="0" algn="just" eaLnBrk="1" fontAlgn="auto" hangingPunct="1">
              <a:spcAft>
                <a:spcPts val="0"/>
              </a:spcAft>
              <a:buFont typeface="Arial" panose="020B0604020202020204" pitchFamily="34" charset="0"/>
              <a:buNone/>
              <a:defRPr/>
            </a:pPr>
            <a:r>
              <a:rPr lang="pt-BR" sz="2700" dirty="0"/>
              <a:t>(i) qualificação partes</a:t>
            </a:r>
          </a:p>
          <a:p>
            <a:pPr marL="0" indent="0" algn="just" eaLnBrk="1" fontAlgn="auto" hangingPunct="1">
              <a:spcAft>
                <a:spcPts val="0"/>
              </a:spcAft>
              <a:buFont typeface="Arial" panose="020B0604020202020204" pitchFamily="34" charset="0"/>
              <a:buNone/>
              <a:defRPr/>
            </a:pPr>
            <a:r>
              <a:rPr lang="pt-BR" sz="2700" dirty="0"/>
              <a:t>(ii) fatos e os fundamentos, de forma sucinta</a:t>
            </a:r>
          </a:p>
          <a:p>
            <a:pPr marL="0" indent="0" algn="just" eaLnBrk="1" fontAlgn="auto" hangingPunct="1">
              <a:spcAft>
                <a:spcPts val="0"/>
              </a:spcAft>
              <a:buFont typeface="Arial" panose="020B0604020202020204" pitchFamily="34" charset="0"/>
              <a:buNone/>
              <a:defRPr/>
            </a:pPr>
            <a:r>
              <a:rPr lang="pt-BR" sz="2700" dirty="0"/>
              <a:t>(iii) pedido e valor</a:t>
            </a:r>
          </a:p>
          <a:p>
            <a:pPr marL="0" indent="0" algn="just" eaLnBrk="1" fontAlgn="auto" hangingPunct="1">
              <a:spcAft>
                <a:spcPts val="0"/>
              </a:spcAft>
              <a:buFont typeface="Arial" panose="020B0604020202020204" pitchFamily="34" charset="0"/>
              <a:buNone/>
              <a:defRPr/>
            </a:pPr>
            <a:endParaRPr lang="pt-BR" sz="2700" dirty="0"/>
          </a:p>
          <a:p>
            <a:pPr marL="0" indent="0" algn="just" eaLnBrk="1" fontAlgn="auto" hangingPunct="1">
              <a:spcAft>
                <a:spcPts val="0"/>
              </a:spcAft>
              <a:buFont typeface="Arial" panose="020B0604020202020204" pitchFamily="34" charset="0"/>
              <a:buNone/>
              <a:defRPr/>
            </a:pPr>
            <a:r>
              <a:rPr lang="pt-BR" sz="2700" dirty="0"/>
              <a:t>Percebe-se que da petição inicial do JEC não consta a menção ao protesto de provas nem requerimento de citação (= NCPC) – exatamente na linha dos princípios que informam o juizado.</a:t>
            </a:r>
          </a:p>
          <a:p>
            <a:pPr eaLnBrk="1" fontAlgn="auto" hangingPunct="1">
              <a:spcAft>
                <a:spcPts val="0"/>
              </a:spcAft>
              <a:buFont typeface="Arial" panose="020B0604020202020204" pitchFamily="34" charset="0"/>
              <a:buNone/>
              <a:defRPr/>
            </a:pPr>
            <a:endParaRPr lang="pt-BR"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DAE46782-21A1-4B42-80B0-A1DB8DEE3D21}"/>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FONAJE – “Enunciado 33 - É dispensável a expedição de carta precatória nos Juizados Especiais Cíveis, cumprindo-se os atos nas demais comarcas, mediante via postal, por ofício do Juiz, fax, telefone ou qualquer outro meio idôneo de comunicação”.</a:t>
            </a:r>
          </a:p>
          <a:p>
            <a:pPr marL="0" indent="0" algn="just" eaLnBrk="1" fontAlgn="auto" hangingPunct="1">
              <a:spcAft>
                <a:spcPts val="0"/>
              </a:spcAft>
              <a:buFont typeface="Arial" panose="020B0604020202020204" pitchFamily="34" charset="0"/>
              <a:buNone/>
              <a:defRPr/>
            </a:pPr>
            <a:r>
              <a:rPr lang="pt-BR" sz="2500" dirty="0"/>
              <a:t> </a:t>
            </a:r>
          </a:p>
          <a:p>
            <a:pPr marL="0" indent="0" algn="just" eaLnBrk="1" fontAlgn="auto" hangingPunct="1">
              <a:spcAft>
                <a:spcPts val="0"/>
              </a:spcAft>
              <a:buFont typeface="Arial" panose="020B0604020202020204" pitchFamily="34" charset="0"/>
              <a:buNone/>
              <a:defRPr/>
            </a:pPr>
            <a:r>
              <a:rPr lang="pt-BR" sz="2500" dirty="0"/>
              <a:t>FONAJE – “Enunciado 123 - O art. 191 do CPC não se aplica aos processos cíveis que tramitam perante o Juizado Especial”.</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D13CA120-4814-47A0-842C-A848A64D68DD}"/>
              </a:ext>
            </a:extLst>
          </p:cNvPr>
          <p:cNvSpPr>
            <a:spLocks noGrp="1"/>
          </p:cNvSpPr>
          <p:nvPr>
            <p:ph idx="1"/>
          </p:nvPr>
        </p:nvSpPr>
        <p:spPr>
          <a:xfrm>
            <a:off x="0" y="0"/>
            <a:ext cx="9144000" cy="685800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r>
              <a:rPr lang="pt-BR" sz="2700" b="1" u="sng" dirty="0"/>
              <a:t>Competência:</a:t>
            </a:r>
            <a:endParaRPr lang="pt-BR" sz="2700" b="1" dirty="0"/>
          </a:p>
          <a:p>
            <a:pPr marL="0" indent="0" algn="just" eaLnBrk="1" fontAlgn="auto" hangingPunct="1">
              <a:spcAft>
                <a:spcPts val="0"/>
              </a:spcAft>
              <a:buFont typeface="Arial" panose="020B0604020202020204" pitchFamily="34" charset="0"/>
              <a:buNone/>
              <a:defRPr/>
            </a:pPr>
            <a:endParaRPr lang="pt-BR" sz="2700" dirty="0"/>
          </a:p>
          <a:p>
            <a:pPr marL="0" indent="0" algn="just" eaLnBrk="1" fontAlgn="auto" hangingPunct="1">
              <a:spcAft>
                <a:spcPts val="0"/>
              </a:spcAft>
              <a:buFont typeface="Arial" panose="020B0604020202020204" pitchFamily="34" charset="0"/>
              <a:buNone/>
              <a:defRPr/>
            </a:pPr>
            <a:r>
              <a:rPr lang="pt-BR" sz="2700" b="1" dirty="0"/>
              <a:t>1) Quanto à matéria / valor:</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"É taxativo o elenco de causas previstas no art.3° da Lei n°9.099/95" (FONAJE -Enunciado 30).</a:t>
            </a:r>
          </a:p>
          <a:p>
            <a:pPr marL="0" indent="0" algn="just" eaLnBrk="1" fontAlgn="auto" hangingPunct="1">
              <a:spcAft>
                <a:spcPts val="0"/>
              </a:spcAft>
              <a:buFont typeface="Arial" panose="020B0604020202020204" pitchFamily="34" charset="0"/>
              <a:buNone/>
              <a:defRPr/>
            </a:pPr>
            <a:r>
              <a:rPr lang="pt-BR" sz="2700" i="1" dirty="0"/>
              <a:t> </a:t>
            </a:r>
            <a:endParaRPr lang="pt-BR" sz="2700" dirty="0"/>
          </a:p>
          <a:p>
            <a:pPr marL="1433513" indent="0" algn="just" eaLnBrk="1" fontAlgn="auto" hangingPunct="1">
              <a:spcAft>
                <a:spcPts val="0"/>
              </a:spcAft>
              <a:buFont typeface="Arial" panose="020B0604020202020204" pitchFamily="34" charset="0"/>
              <a:buNone/>
              <a:tabLst>
                <a:tab pos="1073150" algn="l"/>
              </a:tabLst>
              <a:defRPr/>
            </a:pPr>
            <a:r>
              <a:rPr lang="pt-BR" sz="2700" i="1" dirty="0"/>
              <a:t>Art. 3º O Juizado Especial Cível tem competência para conciliação, processo e julgamento das causas cíveis de menor complexidade, assim consideradas:</a:t>
            </a:r>
            <a:endParaRPr lang="pt-BR" sz="2700" dirty="0"/>
          </a:p>
          <a:p>
            <a:pPr marL="1433513" indent="0" algn="just" eaLnBrk="1" fontAlgn="auto" hangingPunct="1">
              <a:spcAft>
                <a:spcPts val="0"/>
              </a:spcAft>
              <a:buFont typeface="Arial" panose="020B0604020202020204" pitchFamily="34" charset="0"/>
              <a:buNone/>
              <a:tabLst>
                <a:tab pos="1073150" algn="l"/>
              </a:tabLst>
              <a:defRPr/>
            </a:pPr>
            <a:r>
              <a:rPr lang="pt-BR" sz="2700" i="1" dirty="0"/>
              <a:t>I - as causas cujo valor não exceda a quarenta vezes o salário mínimo;</a:t>
            </a:r>
            <a:endParaRPr lang="pt-BR" sz="2700" dirty="0"/>
          </a:p>
          <a:p>
            <a:pPr marL="1433513" indent="0" algn="just" eaLnBrk="1" fontAlgn="auto" hangingPunct="1">
              <a:spcAft>
                <a:spcPts val="0"/>
              </a:spcAft>
              <a:buFont typeface="Arial" panose="020B0604020202020204" pitchFamily="34" charset="0"/>
              <a:buNone/>
              <a:tabLst>
                <a:tab pos="1073150" algn="l"/>
              </a:tabLst>
              <a:defRPr/>
            </a:pPr>
            <a:r>
              <a:rPr lang="pt-BR" sz="2700" i="1" dirty="0"/>
              <a:t>II - as enumeradas no art. 275, inciso II, do Código de Processo Civil;</a:t>
            </a:r>
            <a:endParaRPr lang="pt-BR" sz="2700" dirty="0"/>
          </a:p>
          <a:p>
            <a:pPr marL="1433513" indent="0" algn="just" eaLnBrk="1" fontAlgn="auto" hangingPunct="1">
              <a:spcAft>
                <a:spcPts val="0"/>
              </a:spcAft>
              <a:buFont typeface="Arial" panose="020B0604020202020204" pitchFamily="34" charset="0"/>
              <a:buNone/>
              <a:tabLst>
                <a:tab pos="1073150" algn="l"/>
              </a:tabLst>
              <a:defRPr/>
            </a:pPr>
            <a:r>
              <a:rPr lang="pt-BR" sz="2700" i="1" dirty="0"/>
              <a:t>III - a ação de despejo para uso próprio;</a:t>
            </a:r>
            <a:endParaRPr lang="pt-BR" sz="2700" dirty="0"/>
          </a:p>
          <a:p>
            <a:pPr marL="1433513" indent="0" algn="just" eaLnBrk="1" fontAlgn="auto" hangingPunct="1">
              <a:spcAft>
                <a:spcPts val="0"/>
              </a:spcAft>
              <a:buFont typeface="Arial" panose="020B0604020202020204" pitchFamily="34" charset="0"/>
              <a:buNone/>
              <a:tabLst>
                <a:tab pos="1073150" algn="l"/>
              </a:tabLst>
              <a:defRPr/>
            </a:pPr>
            <a:r>
              <a:rPr lang="pt-BR" sz="2700" i="1" dirty="0"/>
              <a:t>IV - as ações possessórias sobre bens imóveis de valor não excedente ao fixado no inciso I deste artigo.</a:t>
            </a:r>
            <a:endParaRPr lang="pt-BR" sz="2700"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48807585-92DD-413D-9F71-5032DFA2BE95}"/>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dirty="0"/>
              <a:t>“Para efeito de alçada, em sede de Juizados Especiais, tomar-se á como base o salário mínimo nacional.” (FONAJE - Enunciado 50)</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"As Ações cíveis sujeitas aos procedimentos especiais não são admissíveis nos Juizados Especiais".( FONAJE - Enunciado 8).</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"Nos Juizados Especiais só se admite a ação de despejo prevista no art.47, inciso III da Lei 8.245/91." (FONAJE -Enunciado 4). (Motivado para uso próprio, de seu cônjuge ou companheiro, ou para uso residencial de ascendente ou descendente que não disponha de imóvel residencial).</a:t>
            </a:r>
          </a:p>
          <a:p>
            <a:pPr marL="0" indent="0" algn="just" eaLnBrk="1" fontAlgn="auto" hangingPunct="1">
              <a:spcAft>
                <a:spcPts val="0"/>
              </a:spcAft>
              <a:defRPr/>
            </a:pPr>
            <a:endParaRPr lang="pt-BR" sz="2500" dirty="0"/>
          </a:p>
          <a:p>
            <a:pPr marL="0" indent="0" algn="just" eaLnBrk="1" fontAlgn="auto" hangingPunct="1">
              <a:spcAft>
                <a:spcPts val="0"/>
              </a:spcAft>
              <a:buFont typeface="Arial" panose="020B0604020202020204" pitchFamily="34" charset="0"/>
              <a:buNone/>
              <a:defRPr/>
            </a:pPr>
            <a:r>
              <a:rPr lang="pt-BR" sz="2500" dirty="0"/>
              <a:t>“Nas ações derivadas de acidentes de trânsito a demanda poderá ser ajuizada contra a seguradora, isolada ou conjuntamente com os demais coobrigados.” (FONAJE – Enunciado 82) </a:t>
            </a:r>
          </a:p>
          <a:p>
            <a:pPr marL="0" indent="0" algn="just" eaLnBrk="1" fontAlgn="auto" hangingPunct="1">
              <a:spcAft>
                <a:spcPts val="0"/>
              </a:spcAft>
              <a:buFont typeface="Arial" panose="020B0604020202020204" pitchFamily="34" charset="0"/>
              <a:buNone/>
              <a:defRPr/>
            </a:pPr>
            <a:r>
              <a:rPr lang="pt-BR" sz="2500" i="1" dirty="0"/>
              <a:t>*STJ tem posição distinta, não permitindo de forma isolada</a:t>
            </a:r>
          </a:p>
          <a:p>
            <a:pPr algn="just"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EB1CC81-1D53-4DA3-8E5F-C5DBDF02F274}"/>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b="1" dirty="0"/>
              <a:t>2) Quanto à competência territorial:</a:t>
            </a:r>
          </a:p>
          <a:p>
            <a:pPr marL="0" indent="0" algn="just" eaLnBrk="1" fontAlgn="auto" hangingPunct="1">
              <a:spcAft>
                <a:spcPts val="0"/>
              </a:spcAft>
              <a:buFont typeface="Arial" panose="020B0604020202020204" pitchFamily="34" charset="0"/>
              <a:buNone/>
              <a:defRPr/>
            </a:pPr>
            <a:r>
              <a:rPr lang="pt-BR" sz="2500" dirty="0"/>
              <a:t> </a:t>
            </a:r>
          </a:p>
          <a:p>
            <a:pPr marL="1433513" indent="0" algn="just" eaLnBrk="1" fontAlgn="auto" hangingPunct="1">
              <a:spcAft>
                <a:spcPts val="0"/>
              </a:spcAft>
              <a:buFont typeface="Arial" panose="020B0604020202020204" pitchFamily="34" charset="0"/>
              <a:buNone/>
              <a:defRPr/>
            </a:pPr>
            <a:r>
              <a:rPr lang="pt-BR" sz="2500" i="1" dirty="0"/>
              <a:t>Art. 4º É competente, para as causas previstas nesta Lei, o Juizado do foro:</a:t>
            </a:r>
            <a:endParaRPr lang="pt-BR" sz="2500" dirty="0"/>
          </a:p>
          <a:p>
            <a:pPr marL="1433513" indent="0" algn="just" eaLnBrk="1" fontAlgn="auto" hangingPunct="1">
              <a:spcAft>
                <a:spcPts val="0"/>
              </a:spcAft>
              <a:buFont typeface="Arial" panose="020B0604020202020204" pitchFamily="34" charset="0"/>
              <a:buNone/>
              <a:defRPr/>
            </a:pPr>
            <a:r>
              <a:rPr lang="pt-BR" sz="2500" i="1" dirty="0"/>
              <a:t>I - do domicílio do réu ou, a critério do autor, do local onde aquele exerça atividades profissionais ou econômicas ou mantenha estabelecimento, filial, agência, sucursal ou escritório;</a:t>
            </a:r>
            <a:endParaRPr lang="pt-BR" sz="2500" dirty="0"/>
          </a:p>
          <a:p>
            <a:pPr marL="1433513" indent="0" algn="just" eaLnBrk="1" fontAlgn="auto" hangingPunct="1">
              <a:spcAft>
                <a:spcPts val="0"/>
              </a:spcAft>
              <a:buFont typeface="Arial" panose="020B0604020202020204" pitchFamily="34" charset="0"/>
              <a:buNone/>
              <a:defRPr/>
            </a:pPr>
            <a:r>
              <a:rPr lang="pt-BR" sz="2500" i="1" dirty="0"/>
              <a:t>II - do lugar onde a obrigação deva ser satisfeita;</a:t>
            </a:r>
            <a:endParaRPr lang="pt-BR" sz="2500" dirty="0"/>
          </a:p>
          <a:p>
            <a:pPr marL="1433513" indent="0" algn="just" eaLnBrk="1" fontAlgn="auto" hangingPunct="1">
              <a:spcAft>
                <a:spcPts val="0"/>
              </a:spcAft>
              <a:buFont typeface="Arial" panose="020B0604020202020204" pitchFamily="34" charset="0"/>
              <a:buNone/>
              <a:defRPr/>
            </a:pPr>
            <a:r>
              <a:rPr lang="pt-BR" sz="2500" i="1" dirty="0"/>
              <a:t>III - do domicílio do autor ou do local do ato ou fato, nas ações para reparação de dano de qualquer natureza.</a:t>
            </a:r>
            <a:endParaRPr lang="pt-BR" sz="2500" dirty="0"/>
          </a:p>
          <a:p>
            <a:pPr marL="1433513" indent="0" algn="just" eaLnBrk="1" fontAlgn="auto" hangingPunct="1">
              <a:spcAft>
                <a:spcPts val="0"/>
              </a:spcAft>
              <a:buFont typeface="Arial" panose="020B0604020202020204" pitchFamily="34" charset="0"/>
              <a:buNone/>
              <a:defRPr/>
            </a:pPr>
            <a:r>
              <a:rPr lang="pt-BR" sz="2500" i="1" dirty="0"/>
              <a:t>Parágrafo único. Em qualquer hipótese, poderá a ação ser proposta no foro previsto no inciso I deste artigo.</a:t>
            </a:r>
            <a:endParaRPr lang="pt-BR" sz="2500"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085F20FC-C240-402E-A934-B51DF8F86D16}"/>
              </a:ext>
            </a:extLst>
          </p:cNvPr>
          <p:cNvSpPr>
            <a:spLocks noGrp="1"/>
          </p:cNvSpPr>
          <p:nvPr>
            <p:ph idx="1"/>
          </p:nvPr>
        </p:nvSpPr>
        <p:spPr>
          <a:xfrm>
            <a:off x="0" y="0"/>
            <a:ext cx="9144000" cy="6858000"/>
          </a:xfrm>
        </p:spPr>
        <p:txBody>
          <a:bodyPr rtlCol="0">
            <a:normAutofit fontScale="92500" lnSpcReduction="20000"/>
          </a:bodyPr>
          <a:lstStyle/>
          <a:p>
            <a:pPr marL="0" indent="0" algn="just" eaLnBrk="1" fontAlgn="auto" hangingPunct="1">
              <a:spcAft>
                <a:spcPts val="0"/>
              </a:spcAft>
              <a:buFont typeface="Arial" panose="020B0604020202020204" pitchFamily="34" charset="0"/>
              <a:buNone/>
              <a:defRPr/>
            </a:pPr>
            <a:r>
              <a:rPr lang="pt-BR" sz="2700" b="1" u="sng" dirty="0"/>
              <a:t>Quem pode ser autor (art. 8º, § 1° - com L. 12.126/09):</a:t>
            </a:r>
          </a:p>
          <a:p>
            <a:pPr marL="0" indent="0" algn="just" eaLnBrk="1" fontAlgn="auto" hangingPunct="1">
              <a:spcAft>
                <a:spcPts val="0"/>
              </a:spcAft>
              <a:buFont typeface="Arial" panose="020B0604020202020204" pitchFamily="34" charset="0"/>
              <a:buNone/>
              <a:defRPr/>
            </a:pPr>
            <a:r>
              <a:rPr lang="pt-BR" sz="2700" dirty="0"/>
              <a:t>- pessoas físicas capazes;</a:t>
            </a:r>
          </a:p>
          <a:p>
            <a:pPr marL="0" indent="0" algn="just" eaLnBrk="1" fontAlgn="auto" hangingPunct="1">
              <a:spcAft>
                <a:spcPts val="0"/>
              </a:spcAft>
              <a:buFont typeface="Arial" panose="020B0604020202020204" pitchFamily="34" charset="0"/>
              <a:buNone/>
              <a:defRPr/>
            </a:pPr>
            <a:r>
              <a:rPr lang="pt-BR" sz="2700" dirty="0"/>
              <a:t>- ME;</a:t>
            </a:r>
          </a:p>
          <a:p>
            <a:pPr marL="0" indent="0" algn="just" eaLnBrk="1" fontAlgn="auto" hangingPunct="1">
              <a:spcAft>
                <a:spcPts val="0"/>
              </a:spcAft>
              <a:buFont typeface="Arial" panose="020B0604020202020204" pitchFamily="34" charset="0"/>
              <a:buNone/>
              <a:defRPr/>
            </a:pPr>
            <a:r>
              <a:rPr lang="pt-BR" sz="2700" dirty="0"/>
              <a:t>- OSCIP;</a:t>
            </a:r>
          </a:p>
          <a:p>
            <a:pPr marL="0" indent="0" algn="just" eaLnBrk="1" fontAlgn="auto" hangingPunct="1">
              <a:spcAft>
                <a:spcPts val="0"/>
              </a:spcAft>
              <a:buFont typeface="Arial" panose="020B0604020202020204" pitchFamily="34" charset="0"/>
              <a:buNone/>
              <a:defRPr/>
            </a:pPr>
            <a:r>
              <a:rPr lang="pt-BR" sz="2700" dirty="0"/>
              <a:t>- sociedades de crédito ao microempreendedor;</a:t>
            </a:r>
          </a:p>
          <a:p>
            <a:pPr marL="0" indent="0" algn="just" eaLnBrk="1" fontAlgn="auto" hangingPunct="1">
              <a:spcAft>
                <a:spcPts val="0"/>
              </a:spcAft>
              <a:buFont typeface="Arial" panose="020B0604020202020204" pitchFamily="34" charset="0"/>
              <a:buNone/>
              <a:defRPr/>
            </a:pPr>
            <a:r>
              <a:rPr lang="pt-BR" sz="2700" dirty="0"/>
              <a:t>- até 20 </a:t>
            </a:r>
            <a:r>
              <a:rPr lang="pt-BR" sz="2700" dirty="0" err="1"/>
              <a:t>sm</a:t>
            </a:r>
            <a:r>
              <a:rPr lang="pt-BR" sz="2700" dirty="0"/>
              <a:t>, não há necessidade de advogado (art. 9º).</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Quanto à procuração, vale destacar o enunciado 77 do FONAJE: “O advogado cujo nome constar do termo de audiência estará habilitado para todos os atos do processo, inclusive para o recurso”</a:t>
            </a:r>
          </a:p>
          <a:p>
            <a:pPr marL="0" indent="0" algn="just" eaLnBrk="1" fontAlgn="auto" hangingPunct="1">
              <a:spcAft>
                <a:spcPts val="0"/>
              </a:spcAft>
              <a:buFont typeface="Arial" panose="020B0604020202020204" pitchFamily="34" charset="0"/>
              <a:buNone/>
              <a:defRPr/>
            </a:pPr>
            <a:r>
              <a:rPr lang="pt-BR" sz="2700" dirty="0"/>
              <a:t> </a:t>
            </a:r>
          </a:p>
          <a:p>
            <a:pPr marL="0" indent="0" algn="just" eaLnBrk="1" fontAlgn="auto" hangingPunct="1">
              <a:spcAft>
                <a:spcPts val="0"/>
              </a:spcAft>
              <a:buFont typeface="Arial" panose="020B0604020202020204" pitchFamily="34" charset="0"/>
              <a:buNone/>
              <a:defRPr/>
            </a:pPr>
            <a:r>
              <a:rPr lang="pt-BR" sz="2700" dirty="0"/>
              <a:t>“O acesso da microempresa ou empresa de pequeno porte no sistema dos juizados especiais depende da comprovação de sua qualificação tributária atualizada e documento fiscal referente ao negócio jurídico objeto da demanda”. (FONAJE - Enunciado 135).</a:t>
            </a:r>
          </a:p>
          <a:p>
            <a:pPr marL="0" indent="0" algn="just" eaLnBrk="1" fontAlgn="auto" hangingPunct="1">
              <a:spcAft>
                <a:spcPts val="0"/>
              </a:spcAft>
              <a:buFont typeface="Arial" panose="020B0604020202020204" pitchFamily="34" charset="0"/>
              <a:buNone/>
              <a:defRPr/>
            </a:pPr>
            <a:r>
              <a:rPr lang="pt-BR" sz="2700" dirty="0"/>
              <a:t>* Em SP foi criado o 1º Juizado Especial das Empresas de Pequeno Porte e Microempresas no País – em que estas são exclusivamente autoras.</a:t>
            </a:r>
          </a:p>
          <a:p>
            <a:pPr eaLnBrk="1" fontAlgn="auto" hangingPunct="1">
              <a:spcAft>
                <a:spcPts val="0"/>
              </a:spcAft>
              <a:defRPr/>
            </a:pPr>
            <a:endParaRPr lang="pt-BR" dirty="0"/>
          </a:p>
        </p:txBody>
      </p:sp>
      <p:sp>
        <p:nvSpPr>
          <p:cNvPr id="70659" name="Rectangle 4">
            <a:extLst>
              <a:ext uri="{FF2B5EF4-FFF2-40B4-BE49-F238E27FC236}">
                <a16:creationId xmlns:a16="http://schemas.microsoft.com/office/drawing/2014/main" id="{D8A4B9D6-D927-4058-8BD5-78AA77EABC34}"/>
              </a:ext>
            </a:extLst>
          </p:cNvPr>
          <p:cNvSpPr>
            <a:spLocks noChangeArrowheads="1"/>
          </p:cNvSpPr>
          <p:nvPr/>
        </p:nvSpPr>
        <p:spPr bwMode="auto">
          <a:xfrm>
            <a:off x="-31750" y="58738"/>
            <a:ext cx="0" cy="339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6348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t-BR" altLang="en-US" sz="1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D63E878-700C-465F-B757-D059E2A0A600}"/>
              </a:ext>
            </a:extLst>
          </p:cNvPr>
          <p:cNvSpPr>
            <a:spLocks noGrp="1"/>
          </p:cNvSpPr>
          <p:nvPr>
            <p:ph idx="1"/>
          </p:nvPr>
        </p:nvSpPr>
        <p:spPr>
          <a:xfrm>
            <a:off x="0" y="0"/>
            <a:ext cx="9144000" cy="6858000"/>
          </a:xfrm>
        </p:spPr>
        <p:txBody>
          <a:bodyPr rtlCol="0">
            <a:normAutofit fontScale="55000" lnSpcReduction="20000"/>
          </a:bodyPr>
          <a:lstStyle/>
          <a:p>
            <a:pPr marL="0" indent="0" algn="just" eaLnBrk="1" fontAlgn="auto" hangingPunct="1">
              <a:spcAft>
                <a:spcPts val="0"/>
              </a:spcAft>
              <a:buFont typeface="Arial" panose="020B0604020202020204" pitchFamily="34" charset="0"/>
              <a:buNone/>
              <a:defRPr/>
            </a:pPr>
            <a:r>
              <a:rPr lang="pt-BR" sz="4200" b="1" u="sng" dirty="0"/>
              <a:t>Quem não pode ser réu (art. 8º):</a:t>
            </a:r>
            <a:endParaRPr lang="pt-BR" sz="4200" b="1" dirty="0"/>
          </a:p>
          <a:p>
            <a:pPr marL="0" indent="0" algn="just" eaLnBrk="1" fontAlgn="auto" hangingPunct="1">
              <a:spcAft>
                <a:spcPts val="0"/>
              </a:spcAft>
              <a:buFont typeface="Arial" panose="020B0604020202020204" pitchFamily="34" charset="0"/>
              <a:buNone/>
              <a:defRPr/>
            </a:pPr>
            <a:r>
              <a:rPr lang="pt-BR" sz="4200" dirty="0"/>
              <a:t>- incapaz;</a:t>
            </a:r>
          </a:p>
          <a:p>
            <a:pPr marL="0" indent="0" algn="just" eaLnBrk="1" fontAlgn="auto" hangingPunct="1">
              <a:spcAft>
                <a:spcPts val="0"/>
              </a:spcAft>
              <a:buFont typeface="Arial" panose="020B0604020202020204" pitchFamily="34" charset="0"/>
              <a:buNone/>
              <a:defRPr/>
            </a:pPr>
            <a:r>
              <a:rPr lang="pt-BR" sz="4200" dirty="0"/>
              <a:t>- preso;</a:t>
            </a:r>
          </a:p>
          <a:p>
            <a:pPr marL="0" indent="0" algn="just" eaLnBrk="1" fontAlgn="auto" hangingPunct="1">
              <a:spcAft>
                <a:spcPts val="0"/>
              </a:spcAft>
              <a:buFont typeface="Arial" panose="020B0604020202020204" pitchFamily="34" charset="0"/>
              <a:buNone/>
              <a:defRPr/>
            </a:pPr>
            <a:r>
              <a:rPr lang="pt-BR" sz="4200" dirty="0"/>
              <a:t>- pessoas jurídicas de direito público;</a:t>
            </a:r>
          </a:p>
          <a:p>
            <a:pPr marL="0" indent="0" algn="just" eaLnBrk="1" fontAlgn="auto" hangingPunct="1">
              <a:spcAft>
                <a:spcPts val="0"/>
              </a:spcAft>
              <a:buFont typeface="Arial" panose="020B0604020202020204" pitchFamily="34" charset="0"/>
              <a:buNone/>
              <a:defRPr/>
            </a:pPr>
            <a:r>
              <a:rPr lang="pt-BR" sz="4200" dirty="0"/>
              <a:t>- massa falida.</a:t>
            </a:r>
          </a:p>
          <a:p>
            <a:pPr marL="0" indent="0" algn="just" eaLnBrk="1" fontAlgn="auto" hangingPunct="1">
              <a:spcAft>
                <a:spcPts val="0"/>
              </a:spcAft>
              <a:buFont typeface="Arial" panose="020B0604020202020204" pitchFamily="34" charset="0"/>
              <a:buNone/>
              <a:defRPr/>
            </a:pPr>
            <a:r>
              <a:rPr lang="pt-BR" sz="4200" dirty="0"/>
              <a:t> </a:t>
            </a:r>
          </a:p>
          <a:p>
            <a:pPr marL="0" indent="0" algn="just" eaLnBrk="1" fontAlgn="auto" hangingPunct="1">
              <a:spcAft>
                <a:spcPts val="0"/>
              </a:spcAft>
              <a:buFont typeface="Arial" panose="020B0604020202020204" pitchFamily="34" charset="0"/>
              <a:buNone/>
              <a:defRPr/>
            </a:pPr>
            <a:r>
              <a:rPr lang="pt-BR" sz="4200" b="1" u="sng" dirty="0"/>
              <a:t>Características da audiência</a:t>
            </a:r>
            <a:endParaRPr lang="pt-BR" sz="4200" b="1" dirty="0"/>
          </a:p>
          <a:p>
            <a:pPr marL="0" indent="0" algn="just" eaLnBrk="1" fontAlgn="auto" hangingPunct="1">
              <a:spcAft>
                <a:spcPts val="0"/>
              </a:spcAft>
              <a:buFont typeface="Arial" panose="020B0604020202020204" pitchFamily="34" charset="0"/>
              <a:buNone/>
              <a:defRPr/>
            </a:pPr>
            <a:r>
              <a:rPr lang="pt-BR" sz="4200" dirty="0"/>
              <a:t> </a:t>
            </a:r>
          </a:p>
          <a:p>
            <a:pPr marL="0" indent="0" algn="just" eaLnBrk="1" fontAlgn="auto" hangingPunct="1">
              <a:spcAft>
                <a:spcPts val="0"/>
              </a:spcAft>
              <a:buFont typeface="Arial" panose="020B0604020202020204" pitchFamily="34" charset="0"/>
              <a:buNone/>
              <a:defRPr/>
            </a:pPr>
            <a:r>
              <a:rPr lang="pt-BR" sz="4200" dirty="0"/>
              <a:t>"Enunciado 98 - É vedada a acumulação SIMULTÂNEA das condições de preposto e advogado na mesma pessoa (art. 35, I e 36, II da Lei 8906/1994 combinado com o art. 23 do Código de Ética e Disciplina da OAB)”.</a:t>
            </a:r>
          </a:p>
          <a:p>
            <a:pPr marL="0" indent="0" algn="just" eaLnBrk="1" fontAlgn="auto" hangingPunct="1">
              <a:spcAft>
                <a:spcPts val="0"/>
              </a:spcAft>
              <a:buFont typeface="Arial" panose="020B0604020202020204" pitchFamily="34" charset="0"/>
              <a:buNone/>
              <a:defRPr/>
            </a:pPr>
            <a:r>
              <a:rPr lang="pt-BR" sz="4200" dirty="0"/>
              <a:t> </a:t>
            </a:r>
          </a:p>
          <a:p>
            <a:pPr marL="0" indent="0" algn="just" eaLnBrk="1" fontAlgn="auto" hangingPunct="1">
              <a:spcAft>
                <a:spcPts val="0"/>
              </a:spcAft>
              <a:buFont typeface="Arial" panose="020B0604020202020204" pitchFamily="34" charset="0"/>
              <a:buNone/>
              <a:defRPr/>
            </a:pPr>
            <a:r>
              <a:rPr lang="pt-BR" sz="4200" dirty="0"/>
              <a:t>"Enunciado 20 - O comparecimento pessoal da parte as audiências é obrigatório. A pessoa jurídica poderá ser representada por preposto".</a:t>
            </a:r>
          </a:p>
          <a:p>
            <a:pPr marL="0" indent="0" algn="just" eaLnBrk="1" fontAlgn="auto" hangingPunct="1">
              <a:spcAft>
                <a:spcPts val="0"/>
              </a:spcAft>
              <a:buFont typeface="Arial" panose="020B0604020202020204" pitchFamily="34" charset="0"/>
              <a:buNone/>
              <a:defRPr/>
            </a:pPr>
            <a:r>
              <a:rPr lang="pt-BR" sz="4200" dirty="0"/>
              <a:t> </a:t>
            </a:r>
          </a:p>
          <a:p>
            <a:pPr marL="1433513" indent="0" algn="just" eaLnBrk="1" fontAlgn="auto" hangingPunct="1">
              <a:spcAft>
                <a:spcPts val="0"/>
              </a:spcAft>
              <a:buFont typeface="Arial" panose="020B0604020202020204" pitchFamily="34" charset="0"/>
              <a:buNone/>
              <a:defRPr/>
            </a:pPr>
            <a:r>
              <a:rPr lang="pt-BR" sz="4200" i="1" dirty="0"/>
              <a:t>art. 9º, § 4º O réu, sendo pessoa jurídica ou titular de firma individual, poderá ser representado por preposto credenciado, munido de carta de preposição com poderes para transigir, </a:t>
            </a:r>
            <a:r>
              <a:rPr lang="pt-BR" sz="4200" i="1" u="sng" dirty="0"/>
              <a:t>sem haver necessidade de vínculo empregatício</a:t>
            </a:r>
            <a:r>
              <a:rPr lang="pt-BR" sz="4200" i="1" dirty="0"/>
              <a:t>. (Lei nº 12.137/09)</a:t>
            </a:r>
            <a:endParaRPr lang="pt-BR" sz="4200" dirty="0"/>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92E229F-AF57-459D-88F3-9F539607D099}"/>
              </a:ext>
            </a:extLst>
          </p:cNvPr>
          <p:cNvSpPr>
            <a:spLocks noGrp="1"/>
          </p:cNvSpPr>
          <p:nvPr>
            <p:ph idx="1"/>
          </p:nvPr>
        </p:nvSpPr>
        <p:spPr>
          <a:xfrm>
            <a:off x="0" y="0"/>
            <a:ext cx="9144000" cy="6858000"/>
          </a:xfrm>
        </p:spPr>
        <p:txBody>
          <a:bodyPr rtlCol="0">
            <a:normAutofit fontScale="85000" lnSpcReduction="10000"/>
          </a:bodyPr>
          <a:lstStyle/>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800" dirty="0"/>
              <a:t>"Enunciado 99 - O preposto que comparece sem carta de preposição, obriga-se a apresentá-la no prazo que for assinado, para validade de eventual acordo, sob as penas dos artigos 20 e 51, I, da Lei nº 9099/1995, conforme o caso". (revelia / extinção pela ausência do autor)</a:t>
            </a:r>
          </a:p>
          <a:p>
            <a:pPr marL="0" indent="0" algn="just" eaLnBrk="1" fontAlgn="auto" hangingPunct="1">
              <a:spcAft>
                <a:spcPts val="0"/>
              </a:spcAft>
              <a:defRPr/>
            </a:pPr>
            <a:endParaRPr lang="pt-BR" sz="2800" dirty="0"/>
          </a:p>
          <a:p>
            <a:pPr marL="0" indent="0" algn="just" eaLnBrk="1" fontAlgn="auto" hangingPunct="1">
              <a:spcAft>
                <a:spcPts val="0"/>
              </a:spcAft>
              <a:buFont typeface="Arial" panose="020B0604020202020204" pitchFamily="34" charset="0"/>
              <a:buNone/>
              <a:defRPr/>
            </a:pPr>
            <a:r>
              <a:rPr lang="pt-BR" sz="2800" dirty="0"/>
              <a:t>"Enunciado 78 - O oferecimento de resposta, oral ou escrita, não dispensa o comparecimento pessoal da parte, ensejando, pois, os efeitos da revelia”</a:t>
            </a:r>
          </a:p>
          <a:p>
            <a:pPr marL="0" indent="0" algn="just" eaLnBrk="1" fontAlgn="auto" hangingPunct="1">
              <a:spcAft>
                <a:spcPts val="0"/>
              </a:spcAft>
              <a:buFont typeface="Arial" panose="020B0604020202020204" pitchFamily="34" charset="0"/>
              <a:buNone/>
              <a:defRPr/>
            </a:pPr>
            <a:r>
              <a:rPr lang="pt-BR" sz="2800" dirty="0"/>
              <a:t>* Porém, Enunciado CJF: </a:t>
            </a:r>
            <a:r>
              <a:rPr lang="pt-BR" sz="2800" i="1" dirty="0"/>
              <a:t>As audiências de conciliação ou mediação, </a:t>
            </a:r>
            <a:r>
              <a:rPr lang="pt-BR" sz="2800" i="1" u="sng" dirty="0"/>
              <a:t>inclusive nos Juizados Especiais</a:t>
            </a:r>
            <a:r>
              <a:rPr lang="pt-BR" sz="2800" i="1" dirty="0"/>
              <a:t>, poderão ser realizadas por videoconferência, áudio, sistemas de troca de mensagens, conversas online ou conversa escrita, eletrônica, telefônica e telemática ou outros mecanismos que estejam à disposição dos profissionais da autocomposição para estabelecer a comunicação entre as partes.</a:t>
            </a:r>
          </a:p>
          <a:p>
            <a:pPr marL="0" indent="0" algn="just" eaLnBrk="1" fontAlgn="auto" hangingPunct="1">
              <a:spcAft>
                <a:spcPts val="0"/>
              </a:spcAft>
              <a:buFont typeface="Arial" panose="020B0604020202020204" pitchFamily="34" charset="0"/>
              <a:buNone/>
              <a:defRPr/>
            </a:pPr>
            <a:endParaRPr lang="pt-BR" sz="2800" dirty="0"/>
          </a:p>
          <a:p>
            <a:pPr marL="0" indent="0" algn="just" eaLnBrk="1" fontAlgn="auto" hangingPunct="1">
              <a:spcAft>
                <a:spcPts val="0"/>
              </a:spcAft>
              <a:buFont typeface="Arial" panose="020B0604020202020204" pitchFamily="34" charset="0"/>
              <a:buNone/>
              <a:defRPr/>
            </a:pPr>
            <a:r>
              <a:rPr lang="pt-BR" sz="2800" dirty="0"/>
              <a:t>“Enunciado 35 - Finda a instrução, não são obrigatórios os debates orais”.</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4CC4315-8B07-4449-B1F2-7F7FFE81EB85}"/>
              </a:ext>
            </a:extLst>
          </p:cNvPr>
          <p:cNvSpPr>
            <a:spLocks noGrp="1"/>
          </p:cNvSpPr>
          <p:nvPr>
            <p:ph idx="1"/>
          </p:nvPr>
        </p:nvSpPr>
        <p:spPr>
          <a:xfrm>
            <a:off x="0" y="0"/>
            <a:ext cx="9144000" cy="6858000"/>
          </a:xfrm>
        </p:spPr>
        <p:txBody>
          <a:bodyPr rtlCol="0">
            <a:normAutofit/>
          </a:bodyPr>
          <a:lstStyle/>
          <a:p>
            <a:pPr marL="0" indent="0" algn="just" eaLnBrk="1" fontAlgn="auto" hangingPunct="1">
              <a:spcAft>
                <a:spcPts val="0"/>
              </a:spcAft>
              <a:buFont typeface="Arial" panose="020B0604020202020204" pitchFamily="34" charset="0"/>
              <a:buNone/>
              <a:defRPr/>
            </a:pPr>
            <a:r>
              <a:rPr lang="pt-BR" sz="2500" b="1" u="sng" dirty="0"/>
              <a:t>Causas que não podem ser discutidas no JEC (art. 3º, § 2º):</a:t>
            </a:r>
          </a:p>
          <a:p>
            <a:pPr marL="0" indent="0" algn="just" eaLnBrk="1" fontAlgn="auto" hangingPunct="1">
              <a:spcAft>
                <a:spcPts val="0"/>
              </a:spcAft>
              <a:buFont typeface="Arial" panose="020B0604020202020204" pitchFamily="34" charset="0"/>
              <a:buNone/>
              <a:defRPr/>
            </a:pPr>
            <a:endParaRPr lang="pt-BR" sz="2500" b="1" dirty="0"/>
          </a:p>
          <a:p>
            <a:pPr marL="0" indent="0" algn="just" eaLnBrk="1" fontAlgn="auto" hangingPunct="1">
              <a:spcAft>
                <a:spcPts val="0"/>
              </a:spcAft>
              <a:buFont typeface="Arial" panose="020B0604020202020204" pitchFamily="34" charset="0"/>
              <a:buNone/>
              <a:defRPr/>
            </a:pPr>
            <a:r>
              <a:rPr lang="pt-BR" sz="2500" dirty="0"/>
              <a:t>- família (alimentos e estado);</a:t>
            </a:r>
          </a:p>
          <a:p>
            <a:pPr marL="0" indent="0" algn="just" eaLnBrk="1" fontAlgn="auto" hangingPunct="1">
              <a:spcAft>
                <a:spcPts val="0"/>
              </a:spcAft>
              <a:buFont typeface="Arial" panose="020B0604020202020204" pitchFamily="34" charset="0"/>
              <a:buNone/>
              <a:defRPr/>
            </a:pPr>
            <a:r>
              <a:rPr lang="pt-BR" sz="2500" dirty="0"/>
              <a:t>- fiscal;</a:t>
            </a:r>
          </a:p>
          <a:p>
            <a:pPr marL="0" indent="0" algn="just" eaLnBrk="1" fontAlgn="auto" hangingPunct="1">
              <a:spcAft>
                <a:spcPts val="0"/>
              </a:spcAft>
              <a:buFont typeface="Arial" panose="020B0604020202020204" pitchFamily="34" charset="0"/>
              <a:buNone/>
              <a:defRPr/>
            </a:pPr>
            <a:r>
              <a:rPr lang="pt-BR" sz="2500" dirty="0"/>
              <a:t>- falência;</a:t>
            </a:r>
          </a:p>
          <a:p>
            <a:pPr marL="0" indent="0" algn="just" eaLnBrk="1" fontAlgn="auto" hangingPunct="1">
              <a:spcAft>
                <a:spcPts val="0"/>
              </a:spcAft>
              <a:buFont typeface="Arial" panose="020B0604020202020204" pitchFamily="34" charset="0"/>
              <a:buNone/>
              <a:defRPr/>
            </a:pPr>
            <a:r>
              <a:rPr lang="pt-BR" sz="2500" dirty="0"/>
              <a:t>- interesse do Estado (* JEFP).</a:t>
            </a:r>
          </a:p>
          <a:p>
            <a:pPr marL="0" indent="0" algn="just" eaLnBrk="1" fontAlgn="auto" hangingPunct="1">
              <a:spcAft>
                <a:spcPts val="0"/>
              </a:spcAft>
              <a:buFont typeface="Arial" panose="020B0604020202020204" pitchFamily="34" charset="0"/>
              <a:buNone/>
              <a:defRPr/>
            </a:pPr>
            <a:r>
              <a:rPr lang="pt-BR" sz="2500" dirty="0"/>
              <a:t> </a:t>
            </a:r>
          </a:p>
          <a:p>
            <a:pPr marL="0" indent="0" algn="just" eaLnBrk="1" fontAlgn="auto" hangingPunct="1">
              <a:spcAft>
                <a:spcPts val="0"/>
              </a:spcAft>
              <a:buFont typeface="Arial" panose="020B0604020202020204" pitchFamily="34" charset="0"/>
              <a:buNone/>
              <a:defRPr/>
            </a:pPr>
            <a:r>
              <a:rPr lang="pt-BR" sz="2500" b="1" u="sng" dirty="0"/>
              <a:t>Institutos do CPC vedados no JEC:</a:t>
            </a:r>
          </a:p>
          <a:p>
            <a:pPr marL="0" indent="0" algn="just" eaLnBrk="1" fontAlgn="auto" hangingPunct="1">
              <a:spcAft>
                <a:spcPts val="0"/>
              </a:spcAft>
              <a:buFont typeface="Arial" panose="020B0604020202020204" pitchFamily="34" charset="0"/>
              <a:buNone/>
              <a:defRPr/>
            </a:pPr>
            <a:endParaRPr lang="pt-BR" sz="2500" b="1" dirty="0"/>
          </a:p>
          <a:p>
            <a:pPr marL="0" indent="0" algn="just" eaLnBrk="1" fontAlgn="auto" hangingPunct="1">
              <a:spcAft>
                <a:spcPts val="0"/>
              </a:spcAft>
              <a:buFont typeface="Arial" panose="020B0604020202020204" pitchFamily="34" charset="0"/>
              <a:buNone/>
              <a:defRPr/>
            </a:pPr>
            <a:r>
              <a:rPr lang="pt-BR" sz="2500" dirty="0"/>
              <a:t>- intervenção de terceiros (art. 10); </a:t>
            </a:r>
          </a:p>
          <a:p>
            <a:pPr marL="0" indent="0" algn="just" eaLnBrk="1" fontAlgn="auto" hangingPunct="1">
              <a:spcAft>
                <a:spcPts val="0"/>
              </a:spcAft>
              <a:buFont typeface="Arial" panose="020B0604020202020204" pitchFamily="34" charset="0"/>
              <a:buNone/>
              <a:defRPr/>
            </a:pPr>
            <a:r>
              <a:rPr lang="pt-BR" sz="2500" dirty="0"/>
              <a:t>* IDPJ (NCPC, art. 1.062)</a:t>
            </a:r>
          </a:p>
          <a:p>
            <a:pPr marL="0" indent="0" algn="just" eaLnBrk="1" fontAlgn="auto" hangingPunct="1">
              <a:spcAft>
                <a:spcPts val="0"/>
              </a:spcAft>
              <a:buFont typeface="Arial" panose="020B0604020202020204" pitchFamily="34" charset="0"/>
              <a:buNone/>
              <a:defRPr/>
            </a:pPr>
            <a:r>
              <a:rPr lang="pt-BR" sz="2500" dirty="0"/>
              <a:t>- citação por edital (art. 18, § 2°);</a:t>
            </a:r>
          </a:p>
          <a:p>
            <a:pPr marL="0" indent="0" algn="just" eaLnBrk="1" fontAlgn="auto" hangingPunct="1">
              <a:spcAft>
                <a:spcPts val="0"/>
              </a:spcAft>
              <a:buFont typeface="Arial" panose="020B0604020202020204" pitchFamily="34" charset="0"/>
              <a:buNone/>
              <a:defRPr/>
            </a:pPr>
            <a:r>
              <a:rPr lang="pt-BR" sz="2500" dirty="0"/>
              <a:t>- reconvenção (art. 31 – pedido contraposto);</a:t>
            </a:r>
          </a:p>
          <a:p>
            <a:pPr marL="0" indent="0" algn="just" eaLnBrk="1" fontAlgn="auto" hangingPunct="1">
              <a:spcAft>
                <a:spcPts val="0"/>
              </a:spcAft>
              <a:buFont typeface="Arial" panose="020B0604020202020204" pitchFamily="34" charset="0"/>
              <a:buNone/>
              <a:defRPr/>
            </a:pPr>
            <a:r>
              <a:rPr lang="pt-BR" sz="2500" dirty="0"/>
              <a:t>- rescisória (art. 59).</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C6EDCD2-293C-4A68-B314-D9390F813A52}"/>
              </a:ext>
            </a:extLst>
          </p:cNvPr>
          <p:cNvSpPr>
            <a:spLocks noGrp="1"/>
          </p:cNvSpPr>
          <p:nvPr>
            <p:ph idx="1"/>
          </p:nvPr>
        </p:nvSpPr>
        <p:spPr>
          <a:xfrm>
            <a:off x="0" y="0"/>
            <a:ext cx="9144000" cy="6858000"/>
          </a:xfrm>
        </p:spPr>
        <p:txBody>
          <a:bodyPr rtlCol="0">
            <a:normAutofit fontScale="85000" lnSpcReduction="20000"/>
          </a:bodyPr>
          <a:lstStyle/>
          <a:p>
            <a:pPr marL="0" indent="0" algn="just" eaLnBrk="1" fontAlgn="auto" hangingPunct="1">
              <a:spcAft>
                <a:spcPts val="0"/>
              </a:spcAft>
              <a:buFont typeface="Arial" panose="020B0604020202020204" pitchFamily="34" charset="0"/>
              <a:buNone/>
              <a:defRPr/>
            </a:pPr>
            <a:r>
              <a:rPr lang="pt-BR" sz="2500" b="1" u="sng" dirty="0"/>
              <a:t>Quanto à AR:</a:t>
            </a:r>
          </a:p>
          <a:p>
            <a:pPr marL="0" indent="0" algn="just" eaLnBrk="1" fontAlgn="auto" hangingPunct="1">
              <a:spcAft>
                <a:spcPts val="0"/>
              </a:spcAft>
              <a:buFont typeface="Arial" panose="020B0604020202020204" pitchFamily="34" charset="0"/>
              <a:buNone/>
              <a:defRPr/>
            </a:pPr>
            <a:endParaRPr lang="pt-BR" sz="2500" b="1" dirty="0"/>
          </a:p>
          <a:p>
            <a:pPr marL="0" indent="0" algn="just" eaLnBrk="1" fontAlgn="auto" hangingPunct="1">
              <a:spcAft>
                <a:spcPts val="0"/>
              </a:spcAft>
              <a:buFont typeface="Arial" panose="020B0604020202020204" pitchFamily="34" charset="0"/>
              <a:buNone/>
              <a:defRPr/>
            </a:pPr>
            <a:r>
              <a:rPr lang="pt-BR" sz="2800" i="1" dirty="0"/>
              <a:t>Preliminarmente, resta </a:t>
            </a:r>
            <a:r>
              <a:rPr lang="pt-BR" sz="2800" i="1" u="sng" dirty="0"/>
              <a:t>preclusa a argumentação de que não é cabível ação rescisória em processo sob o rito do juizado especial</a:t>
            </a:r>
            <a:r>
              <a:rPr lang="pt-BR" sz="2800" i="1" dirty="0"/>
              <a:t>. A agravante teve a oportunidade de manifestar-se sobre a questão em sua contestação, mas não o fez. Operou-se, portanto, preclusão consumativa do direito de debater a matéria. </a:t>
            </a:r>
          </a:p>
          <a:p>
            <a:pPr marL="0" indent="0" algn="just" eaLnBrk="1" fontAlgn="auto" hangingPunct="1">
              <a:spcAft>
                <a:spcPts val="0"/>
              </a:spcAft>
              <a:buFont typeface="Arial" panose="020B0604020202020204" pitchFamily="34" charset="0"/>
              <a:buNone/>
              <a:defRPr/>
            </a:pPr>
            <a:r>
              <a:rPr lang="pt-BR" sz="2800" i="1" dirty="0"/>
              <a:t>Além do mais, em se tratando de </a:t>
            </a:r>
            <a:r>
              <a:rPr lang="pt-BR" sz="2800" i="1" u="sng" dirty="0"/>
              <a:t>pronunciamento jurisdicional da Suprema Corte</a:t>
            </a:r>
            <a:r>
              <a:rPr lang="pt-BR" sz="2800" i="1" dirty="0"/>
              <a:t>, há de se reconhecer que a decisão possui caráter nacional e que os seus efeitos se irradiam às demais instâncias jurisdicionais. Assim, </a:t>
            </a:r>
            <a:r>
              <a:rPr lang="pt-BR" sz="2800" i="1" u="sng" dirty="0"/>
              <a:t>o cabimento de ação rescisória assume maior importância</a:t>
            </a:r>
            <a:r>
              <a:rPr lang="pt-BR" sz="2800" i="1" dirty="0"/>
              <a:t>, notadamente diante da atual sistemática da repercussão geral e do papel de guardião da Lei Maior.</a:t>
            </a:r>
          </a:p>
          <a:p>
            <a:pPr marL="0" indent="0" algn="just" eaLnBrk="1" fontAlgn="auto" hangingPunct="1">
              <a:spcAft>
                <a:spcPts val="0"/>
              </a:spcAft>
              <a:buFont typeface="Arial" panose="020B0604020202020204" pitchFamily="34" charset="0"/>
              <a:buNone/>
              <a:defRPr/>
            </a:pPr>
            <a:r>
              <a:rPr lang="pt-BR" sz="2800" i="1" dirty="0"/>
              <a:t>Some-se a tais argumentos </a:t>
            </a:r>
            <a:r>
              <a:rPr lang="pt-BR" sz="2800" i="1" u="sng" dirty="0"/>
              <a:t>a ausência de proibição na Lei 10.259/01 (Lei dos Juizados Especiais Federais) quanto ao cabimento de ação rescisória perante o STF</a:t>
            </a:r>
            <a:r>
              <a:rPr lang="pt-BR" sz="2800" i="1" dirty="0"/>
              <a:t> de demanda tramitada, na origem, sob o rito do juizado especial federal, motivo pelo qual não merece aplicação analógica da Lei 9.099/95 às ações que tenham tramitado perante a Suprema Corte, em sede de recurso extraordinário, ainda que sob o regime sumaríssimo.</a:t>
            </a:r>
          </a:p>
          <a:p>
            <a:pPr marL="0" indent="0" algn="just" eaLnBrk="1" fontAlgn="auto" hangingPunct="1">
              <a:spcAft>
                <a:spcPts val="0"/>
              </a:spcAft>
              <a:buFont typeface="Arial" panose="020B0604020202020204" pitchFamily="34" charset="0"/>
              <a:buNone/>
              <a:defRPr/>
            </a:pPr>
            <a:r>
              <a:rPr lang="pt-BR" sz="2800" dirty="0"/>
              <a:t>(STF-Pleno, AR 1937, DJ 9/8/2017)</a:t>
            </a: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E8868D5-93C6-412D-8475-FC9C135A56E3}"/>
              </a:ext>
            </a:extLst>
          </p:cNvPr>
          <p:cNvSpPr>
            <a:spLocks noGrp="1"/>
          </p:cNvSpPr>
          <p:nvPr>
            <p:ph idx="1"/>
          </p:nvPr>
        </p:nvSpPr>
        <p:spPr>
          <a:xfrm>
            <a:off x="179388" y="188913"/>
            <a:ext cx="8785225" cy="6553200"/>
          </a:xfrm>
        </p:spPr>
        <p:txBody>
          <a:bodyPr rtlCol="0">
            <a:noAutofit/>
          </a:bodyPr>
          <a:lstStyle/>
          <a:p>
            <a:pPr marL="0" indent="0" algn="just" eaLnBrk="1" fontAlgn="auto" hangingPunct="1">
              <a:spcAft>
                <a:spcPts val="0"/>
              </a:spcAft>
              <a:buFont typeface="Arial" panose="020B0604020202020204" pitchFamily="34" charset="0"/>
              <a:buNone/>
              <a:defRPr/>
            </a:pPr>
            <a:r>
              <a:rPr lang="pt-BR" sz="2500" dirty="0"/>
              <a:t>Em conclusão, estas causas não levadas ao Judiciário pelas dificuldades acima apontadas, com a criação de uma estrutura simplificada, poderiam ser finalmente analisadas. Com isso, seria dada vazão à “litigiosidade latente / contida”.</a:t>
            </a:r>
          </a:p>
          <a:p>
            <a:pPr marL="0" indent="0" algn="just" eaLnBrk="1" fontAlgn="auto" hangingPunct="1">
              <a:spcAft>
                <a:spcPts val="0"/>
              </a:spcAft>
              <a:buFont typeface="Arial" panose="020B0604020202020204" pitchFamily="34" charset="0"/>
              <a:buNone/>
              <a:defRPr/>
            </a:pPr>
            <a:endParaRPr lang="pt-BR" sz="2500" dirty="0"/>
          </a:p>
          <a:p>
            <a:pPr marL="0" indent="0" algn="just" eaLnBrk="1" fontAlgn="auto" hangingPunct="1">
              <a:spcAft>
                <a:spcPts val="0"/>
              </a:spcAft>
              <a:buFont typeface="Arial" panose="020B0604020202020204" pitchFamily="34" charset="0"/>
              <a:buNone/>
              <a:defRPr/>
            </a:pPr>
            <a:r>
              <a:rPr lang="pt-BR" sz="2500" dirty="0"/>
              <a:t>Por sua vez, a atual Constituição, determinou, em seu artigo 98, a criação de Juizados Especiais Cíveis para processamento de causas de menor complexidade.</a:t>
            </a:r>
          </a:p>
          <a:p>
            <a:pPr eaLnBrk="1" fontAlgn="auto" hangingPunct="1">
              <a:spcAft>
                <a:spcPts val="0"/>
              </a:spcAft>
              <a:buFont typeface="Arial" panose="020B0604020202020204" pitchFamily="34" charset="0"/>
              <a:buNone/>
              <a:defRPr/>
            </a:pPr>
            <a:r>
              <a:rPr lang="pt-BR" sz="2500" dirty="0"/>
              <a:t> </a:t>
            </a:r>
            <a:r>
              <a:rPr lang="pt-BR" sz="2200" i="1" dirty="0"/>
              <a:t>A União, no Distrito Federal e nos territórios, e os Estados criarão:</a:t>
            </a:r>
            <a:endParaRPr lang="pt-BR" sz="2200" dirty="0"/>
          </a:p>
          <a:p>
            <a:pPr marL="2155825" indent="0" algn="just" eaLnBrk="1" fontAlgn="auto" hangingPunct="1">
              <a:spcAft>
                <a:spcPts val="0"/>
              </a:spcAft>
              <a:buFont typeface="Arial" panose="020B0604020202020204" pitchFamily="34" charset="0"/>
              <a:buNone/>
              <a:defRPr/>
            </a:pPr>
            <a:r>
              <a:rPr lang="pt-BR" sz="2200" i="1" dirty="0"/>
              <a:t>I – </a:t>
            </a:r>
            <a:r>
              <a:rPr lang="pt-BR" sz="2200" i="1" u="sng" dirty="0"/>
              <a:t>juizados especiais cíveis</a:t>
            </a:r>
            <a:r>
              <a:rPr lang="pt-BR" sz="2200" i="1" dirty="0"/>
              <a:t>, providos por juízes togados, ou togados e leigos, competentes para a conciliação, o julgamento e a execução de causas cíveis de menor complexidade e infrações penais de menor potencial ofensivo, mediante os procedimentos oral e sumaríssimo, permitidos, nas hipóteses previstas em lei, a transação e o julgamento de recursos por turmas de juízes de primeiro grau.</a:t>
            </a:r>
            <a:endParaRPr lang="pt-BR" sz="2200" dirty="0"/>
          </a:p>
          <a:p>
            <a:pPr eaLnBrk="1" fontAlgn="auto" hangingPunct="1">
              <a:spcAft>
                <a:spcPts val="0"/>
              </a:spcAft>
              <a:buFont typeface="Arial" panose="020B0604020202020204" pitchFamily="34" charset="0"/>
              <a:buNone/>
              <a:defRPr/>
            </a:pPr>
            <a:endParaRPr lang="pt-BR" sz="25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6EB17CB-A425-43F4-9534-AF5CA5ADD52F}"/>
              </a:ext>
            </a:extLst>
          </p:cNvPr>
          <p:cNvSpPr>
            <a:spLocks noGrp="1"/>
          </p:cNvSpPr>
          <p:nvPr>
            <p:ph idx="1"/>
          </p:nvPr>
        </p:nvSpPr>
        <p:spPr>
          <a:xfrm>
            <a:off x="0" y="0"/>
            <a:ext cx="9144000" cy="6858000"/>
          </a:xfrm>
        </p:spPr>
        <p:txBody>
          <a:bodyPr rtlCol="0">
            <a:normAutofit fontScale="85000" lnSpcReduction="10000"/>
          </a:bodyPr>
          <a:lstStyle/>
          <a:p>
            <a:pPr marL="0" indent="0" algn="just" eaLnBrk="1" fontAlgn="auto" hangingPunct="1">
              <a:spcAft>
                <a:spcPts val="0"/>
              </a:spcAft>
              <a:buFont typeface="Arial" panose="020B0604020202020204" pitchFamily="34" charset="0"/>
              <a:buNone/>
              <a:defRPr/>
            </a:pPr>
            <a:r>
              <a:rPr lang="pt-BR" b="1" u="sng" dirty="0"/>
              <a:t>Quanto ao pedido contraposto:</a:t>
            </a:r>
          </a:p>
          <a:p>
            <a:pPr marL="0" indent="0" algn="just" eaLnBrk="1" fontAlgn="auto" hangingPunct="1">
              <a:spcAft>
                <a:spcPts val="0"/>
              </a:spcAft>
              <a:defRPr/>
            </a:pPr>
            <a:endParaRPr lang="pt-BR" dirty="0"/>
          </a:p>
          <a:p>
            <a:pPr marL="0" indent="0" algn="just" eaLnBrk="1" fontAlgn="auto" hangingPunct="1">
              <a:spcAft>
                <a:spcPts val="0"/>
              </a:spcAft>
              <a:buFont typeface="Arial" panose="020B0604020202020204" pitchFamily="34" charset="0"/>
              <a:buNone/>
              <a:defRPr/>
            </a:pPr>
            <a:r>
              <a:rPr lang="pt-BR" dirty="0"/>
              <a:t>“Enunciado 27 - Na hipótese de pedido de valor até 20 salários mínimos, é admitido pedido contraposto no valor superior ao da inicial, até o limite de 40 salários mínimos, sendo obrigatória à assistência de advogados às partes.”</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“Enunciado 31 - É admissível pedido contraposto no caso de ser a parte ré pessoa jurídica.”</a:t>
            </a:r>
          </a:p>
          <a:p>
            <a:pPr marL="0" indent="0" algn="just" eaLnBrk="1" fontAlgn="auto" hangingPunct="1">
              <a:spcAft>
                <a:spcPts val="0"/>
              </a:spcAft>
              <a:defRPr/>
            </a:pPr>
            <a:endParaRPr lang="pt-BR" dirty="0"/>
          </a:p>
          <a:p>
            <a:pPr marL="0" indent="0" algn="just" eaLnBrk="1" fontAlgn="auto" hangingPunct="1">
              <a:spcAft>
                <a:spcPts val="0"/>
              </a:spcAft>
              <a:buFont typeface="Arial" panose="020B0604020202020204" pitchFamily="34" charset="0"/>
              <a:buNone/>
              <a:defRPr/>
            </a:pPr>
            <a:r>
              <a:rPr lang="pt-BR" b="1" u="sng" dirty="0"/>
              <a:t>Tutela antecipada</a:t>
            </a:r>
            <a:endParaRPr lang="pt-BR" b="1" dirty="0"/>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“Enunciado 26: São Cabíveis a tutela acautelatória e a antecipatória nos Juizados Especiais Cíveis”.</a:t>
            </a:r>
          </a:p>
          <a:p>
            <a:pPr marL="0" indent="0" algn="just" eaLnBrk="1" fontAlgn="auto" hangingPunct="1">
              <a:spcAft>
                <a:spcPts val="0"/>
              </a:spcAft>
              <a:buFont typeface="Arial" panose="020B0604020202020204" pitchFamily="34" charset="0"/>
              <a:buNone/>
              <a:defRPr/>
            </a:pPr>
            <a:r>
              <a:rPr lang="pt-BR" dirty="0"/>
              <a:t> </a:t>
            </a:r>
          </a:p>
          <a:p>
            <a:pPr marL="0" indent="0" algn="just" eaLnBrk="1" fontAlgn="auto" hangingPunct="1">
              <a:spcAft>
                <a:spcPts val="0"/>
              </a:spcAft>
              <a:buFont typeface="Arial" panose="020B0604020202020204" pitchFamily="34" charset="0"/>
              <a:buNone/>
              <a:defRPr/>
            </a:pPr>
            <a:r>
              <a:rPr lang="pt-BR" dirty="0"/>
              <a:t>Cabe estabilização da tutela antecipada? E tutela de evidência?</a:t>
            </a:r>
          </a:p>
          <a:p>
            <a:pPr eaLnBrk="1" fontAlgn="auto" hangingPunct="1">
              <a:spcAft>
                <a:spcPts val="0"/>
              </a:spcAft>
              <a:defRPr/>
            </a:pPr>
            <a:endParaRPr lang="pt-B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4B59E652-BFC4-48D8-ADD0-D5D0C17A4167}"/>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b="1" u="sng"/>
              <a:t>Aspecto recursal:</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Recursos previstos na L. 9099</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 recurso inominado (art. 41 – muito próximo da apelação)</a:t>
            </a:r>
          </a:p>
          <a:p>
            <a:pPr marL="0" indent="0" algn="just" eaLnBrk="1" hangingPunct="1">
              <a:buFont typeface="Arial" panose="020B0604020202020204" pitchFamily="34" charset="0"/>
              <a:buNone/>
            </a:pPr>
            <a:r>
              <a:rPr lang="pt-BR" altLang="en-US" sz="2500"/>
              <a:t>- embargos de declaração (art. 48)</a:t>
            </a:r>
          </a:p>
          <a:p>
            <a:pPr marL="0" indent="0" algn="just" eaLnBrk="1" hangingPunct="1">
              <a:buFont typeface="Arial" panose="020B0604020202020204" pitchFamily="34" charset="0"/>
              <a:buNone/>
            </a:pPr>
            <a:r>
              <a:rPr lang="pt-BR" altLang="en-US" sz="2500"/>
              <a:t>- recurso extraordinário (CF, art. 102, III)</a:t>
            </a:r>
          </a:p>
          <a:p>
            <a:pPr marL="0" indent="0" algn="just" eaLnBrk="1" hangingPunct="1">
              <a:buFont typeface="Arial" panose="020B0604020202020204" pitchFamily="34" charset="0"/>
              <a:buNone/>
            </a:pPr>
            <a:r>
              <a:rPr lang="pt-BR" altLang="en-US" sz="2500"/>
              <a:t> </a:t>
            </a:r>
          </a:p>
          <a:p>
            <a:pPr marL="0" indent="0" algn="just" eaLnBrk="1" hangingPunct="1">
              <a:buFont typeface="Arial" panose="020B0604020202020204" pitchFamily="34" charset="0"/>
              <a:buNone/>
            </a:pPr>
            <a:r>
              <a:rPr lang="pt-BR" altLang="en-US" sz="2500"/>
              <a:t>Súmula 640 do STF: “É cabível o recurso extraordinário contra decisão proferida por juiz de primeiro grau nas causas de sua alçada, ou por turma recursal de juizado especial cível e criminal”.</a:t>
            </a:r>
          </a:p>
          <a:p>
            <a:pPr marL="0" indent="0" algn="just" eaLnBrk="1" hangingPunct="1">
              <a:buFont typeface="Arial" panose="020B0604020202020204" pitchFamily="34" charset="0"/>
              <a:buNone/>
            </a:pPr>
            <a:r>
              <a:rPr lang="pt-BR" altLang="en-US" sz="2500"/>
              <a:t> </a:t>
            </a:r>
          </a:p>
          <a:p>
            <a:pPr marL="0" indent="0" algn="just" eaLnBrk="1" hangingPunct="1">
              <a:buFont typeface="Arial" panose="020B0604020202020204" pitchFamily="34" charset="0"/>
              <a:buNone/>
            </a:pPr>
            <a:r>
              <a:rPr lang="pt-BR" altLang="en-US" sz="2500"/>
              <a:t>Não há previsão legal de agravo.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F2736C0-9235-4B9D-8A26-B26427238C40}"/>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500"/>
              <a:t>Recurso inominado</a:t>
            </a:r>
          </a:p>
          <a:p>
            <a:pPr marL="0" indent="0" algn="just" eaLnBrk="1" hangingPunct="1">
              <a:buFont typeface="Arial" panose="020B0604020202020204" pitchFamily="34" charset="0"/>
              <a:buNone/>
            </a:pPr>
            <a:endParaRPr lang="pt-BR" altLang="en-US" sz="1000"/>
          </a:p>
          <a:p>
            <a:pPr marL="0" indent="0" eaLnBrk="1" hangingPunct="1">
              <a:buFont typeface="Arial" panose="020B0604020202020204" pitchFamily="34" charset="0"/>
              <a:buNone/>
            </a:pPr>
            <a:r>
              <a:rPr lang="pt-BR" altLang="en-US" sz="2500" i="1"/>
              <a:t>Art. 41. Da sentença, </a:t>
            </a:r>
            <a:r>
              <a:rPr lang="pt-BR" altLang="en-US" sz="2500" i="1" u="sng"/>
              <a:t>excetuada</a:t>
            </a:r>
            <a:r>
              <a:rPr lang="pt-BR" altLang="en-US" sz="2500" i="1"/>
              <a:t> a homologatória de conciliação ou laudo arbitral, caberá recurso </a:t>
            </a:r>
            <a:r>
              <a:rPr lang="pt-BR" altLang="en-US" sz="2500" i="1" u="sng"/>
              <a:t>para o próprio Juizado</a:t>
            </a:r>
            <a:r>
              <a:rPr lang="pt-BR" altLang="en-US" sz="2500" i="1"/>
              <a:t>.</a:t>
            </a:r>
          </a:p>
          <a:p>
            <a:pPr marL="0" indent="0" eaLnBrk="1" hangingPunct="1">
              <a:buFont typeface="Arial" panose="020B0604020202020204" pitchFamily="34" charset="0"/>
              <a:buNone/>
            </a:pPr>
            <a:r>
              <a:rPr lang="pt-BR" altLang="en-US" sz="2500" i="1"/>
              <a:t>§ 1º O recurso será julgado por uma turma composta por três Juízes togados, em exercício no primeiro grau de jurisdição, reunidos na sede do Juizado.</a:t>
            </a:r>
          </a:p>
          <a:p>
            <a:pPr marL="0" indent="0" eaLnBrk="1" hangingPunct="1">
              <a:buFont typeface="Arial" panose="020B0604020202020204" pitchFamily="34" charset="0"/>
              <a:buNone/>
            </a:pPr>
            <a:r>
              <a:rPr lang="pt-BR" altLang="en-US" sz="2500" i="1"/>
              <a:t>§ 2º No recurso, </a:t>
            </a:r>
            <a:r>
              <a:rPr lang="pt-BR" altLang="en-US" sz="2500" i="1" u="sng"/>
              <a:t>as partes serão obrigatoriamente representadas por advogado</a:t>
            </a:r>
            <a:r>
              <a:rPr lang="pt-BR" altLang="en-US" sz="2500" i="1"/>
              <a:t>.</a:t>
            </a:r>
          </a:p>
          <a:p>
            <a:pPr marL="0" indent="0" eaLnBrk="1" hangingPunct="1">
              <a:buFont typeface="Arial" panose="020B0604020202020204" pitchFamily="34" charset="0"/>
              <a:buNone/>
            </a:pPr>
            <a:r>
              <a:rPr lang="pt-BR" altLang="en-US" sz="2500" i="1"/>
              <a:t>Art. 42. O recurso será interposto </a:t>
            </a:r>
            <a:r>
              <a:rPr lang="pt-BR" altLang="en-US" sz="2500" i="1" u="sng"/>
              <a:t>no prazo de dez dias</a:t>
            </a:r>
            <a:r>
              <a:rPr lang="pt-BR" altLang="en-US" sz="2500" i="1"/>
              <a:t>, contados da ciência da sentença, por petição escrita, da qual constarão as razões e o pedido do recorrente.</a:t>
            </a:r>
          </a:p>
          <a:p>
            <a:pPr marL="0" indent="0" eaLnBrk="1" hangingPunct="1">
              <a:buFont typeface="Arial" panose="020B0604020202020204" pitchFamily="34" charset="0"/>
              <a:buNone/>
            </a:pPr>
            <a:r>
              <a:rPr lang="pt-BR" altLang="en-US" sz="2500" i="1"/>
              <a:t>§ 1º O </a:t>
            </a:r>
            <a:r>
              <a:rPr lang="pt-BR" altLang="en-US" sz="2500" i="1" u="sng"/>
              <a:t>preparo</a:t>
            </a:r>
            <a:r>
              <a:rPr lang="pt-BR" altLang="en-US" sz="2500" i="1"/>
              <a:t> será feito, independentemente de intimação, nas quarenta e oito horas seguintes à interposição, sob pena de deserção.</a:t>
            </a:r>
          </a:p>
          <a:p>
            <a:pPr marL="0" indent="0" eaLnBrk="1" hangingPunct="1">
              <a:buFont typeface="Arial" panose="020B0604020202020204" pitchFamily="34" charset="0"/>
              <a:buNone/>
            </a:pPr>
            <a:r>
              <a:rPr lang="pt-BR" altLang="en-US" sz="2500" i="1"/>
              <a:t>§ 2º Após o preparo, a Secretaria intimará o recorrido para oferecer resposta escrita no prazo de dez dias.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0191B69D-ABC7-4AD4-BEE3-55AB3EEF7784}"/>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500"/>
              <a:t>Recurso inominado</a:t>
            </a:r>
          </a:p>
          <a:p>
            <a:pPr marL="0" indent="0" algn="just" eaLnBrk="1" hangingPunct="1">
              <a:buFont typeface="Arial" panose="020B0604020202020204" pitchFamily="34" charset="0"/>
              <a:buNone/>
            </a:pPr>
            <a:endParaRPr lang="pt-BR" altLang="en-US" sz="1000"/>
          </a:p>
          <a:p>
            <a:pPr marL="0" indent="0" eaLnBrk="1" hangingPunct="1">
              <a:buFont typeface="Arial" panose="020B0604020202020204" pitchFamily="34" charset="0"/>
              <a:buNone/>
            </a:pPr>
            <a:r>
              <a:rPr lang="pt-BR" altLang="en-US" sz="2500" i="1"/>
              <a:t>Art. 43. O recurso terá </a:t>
            </a:r>
            <a:r>
              <a:rPr lang="pt-BR" altLang="en-US" sz="2500" i="1" u="sng"/>
              <a:t>somente efeito devolutivo</a:t>
            </a:r>
            <a:r>
              <a:rPr lang="pt-BR" altLang="en-US" sz="2500" i="1"/>
              <a:t>, podendo o Juiz dar-lhe efeito suspensivo, para evitar dano irreparável para a parte.</a:t>
            </a:r>
          </a:p>
          <a:p>
            <a:pPr marL="0" indent="0" eaLnBrk="1" hangingPunct="1">
              <a:buFont typeface="Arial" panose="020B0604020202020204" pitchFamily="34" charset="0"/>
              <a:buNone/>
            </a:pPr>
            <a:endParaRPr lang="pt-BR" altLang="en-US" sz="2500" i="1"/>
          </a:p>
          <a:p>
            <a:pPr marL="0" indent="0" eaLnBrk="1" hangingPunct="1">
              <a:buFont typeface="Arial" panose="020B0604020202020204" pitchFamily="34" charset="0"/>
              <a:buNone/>
            </a:pPr>
            <a:r>
              <a:rPr lang="pt-BR" altLang="en-US" sz="2500" i="1">
                <a:solidFill>
                  <a:srgbClr val="000000"/>
                </a:solidFill>
                <a:cs typeface="Arial" panose="020B0604020202020204" pitchFamily="34" charset="0"/>
              </a:rPr>
              <a:t> Art. 46. O julgamento em segunda instância constará apenas da ata, com a indicação suficiente do processo, </a:t>
            </a:r>
            <a:r>
              <a:rPr lang="pt-BR" altLang="en-US" sz="2500" i="1" u="sng">
                <a:solidFill>
                  <a:srgbClr val="000000"/>
                </a:solidFill>
                <a:cs typeface="Arial" panose="020B0604020202020204" pitchFamily="34" charset="0"/>
              </a:rPr>
              <a:t>fundamentação sucinta</a:t>
            </a:r>
            <a:r>
              <a:rPr lang="pt-BR" altLang="en-US" sz="2500" i="1">
                <a:solidFill>
                  <a:srgbClr val="000000"/>
                </a:solidFill>
                <a:cs typeface="Arial" panose="020B0604020202020204" pitchFamily="34" charset="0"/>
              </a:rPr>
              <a:t> e parte dispositiva. Se a </a:t>
            </a:r>
            <a:r>
              <a:rPr lang="pt-BR" altLang="en-US" sz="2500" i="1" u="sng">
                <a:solidFill>
                  <a:srgbClr val="000000"/>
                </a:solidFill>
                <a:cs typeface="Arial" panose="020B0604020202020204" pitchFamily="34" charset="0"/>
              </a:rPr>
              <a:t>sentença for confirmada pelos próprios fundamentos</a:t>
            </a:r>
            <a:r>
              <a:rPr lang="pt-BR" altLang="en-US" sz="2500" i="1">
                <a:solidFill>
                  <a:srgbClr val="000000"/>
                </a:solidFill>
                <a:cs typeface="Arial" panose="020B0604020202020204" pitchFamily="34" charset="0"/>
              </a:rPr>
              <a:t>, a súmula do julgamento servirá de acórdão.</a:t>
            </a:r>
            <a:r>
              <a:rPr lang="pt-BR" altLang="en-US" sz="2500" i="1"/>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78EA19A-0C8E-4882-BD79-E3542A79063D}"/>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500"/>
              <a:t>Embargos de declaração</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i="1"/>
              <a:t>Art. 48. Caberão embargos de declaração quando, na sentença ou acórdão, houver obscuridade, contradição, omissão ou dúvida. </a:t>
            </a:r>
          </a:p>
          <a:p>
            <a:pPr marL="0" indent="0" algn="just" eaLnBrk="1" hangingPunct="1">
              <a:buFont typeface="Arial" panose="020B0604020202020204" pitchFamily="34" charset="0"/>
              <a:buNone/>
            </a:pPr>
            <a:r>
              <a:rPr lang="pt-BR" altLang="en-US" sz="2500"/>
              <a:t>Com o NCPC:</a:t>
            </a:r>
          </a:p>
          <a:p>
            <a:pPr marL="0" indent="0" algn="just" eaLnBrk="1" hangingPunct="1">
              <a:buFont typeface="Arial" panose="020B0604020202020204" pitchFamily="34" charset="0"/>
              <a:buNone/>
            </a:pPr>
            <a:r>
              <a:rPr lang="pt-BR" altLang="en-US" sz="2500" i="1"/>
              <a:t>Art. 48.  Caberão embargos de declaração contra sentença ou acórdão </a:t>
            </a:r>
            <a:r>
              <a:rPr lang="pt-BR" altLang="en-US" sz="2500" i="1" u="sng"/>
              <a:t>nos casos previstos no Código de Processo Civil</a:t>
            </a:r>
            <a:r>
              <a:rPr lang="pt-BR" altLang="en-US" sz="2500" i="1"/>
              <a:t>.   </a:t>
            </a:r>
          </a:p>
          <a:p>
            <a:pPr marL="0" indent="0" algn="just" eaLnBrk="1" hangingPunct="1">
              <a:buFont typeface="Arial" panose="020B0604020202020204" pitchFamily="34" charset="0"/>
              <a:buNone/>
            </a:pPr>
            <a:endParaRPr lang="pt-BR" altLang="en-US" sz="2500" i="1"/>
          </a:p>
          <a:p>
            <a:pPr marL="0" indent="0" algn="just" eaLnBrk="1" hangingPunct="1">
              <a:buFont typeface="Arial" panose="020B0604020202020204" pitchFamily="34" charset="0"/>
              <a:buNone/>
            </a:pPr>
            <a:r>
              <a:rPr lang="pt-BR" altLang="en-US" sz="2500" i="1"/>
              <a:t>Art. 50. Quando interpostos contra sentença, os embargos de declaração suspenderão o prazo para recurso. </a:t>
            </a:r>
          </a:p>
          <a:p>
            <a:pPr marL="0" indent="0" algn="just" eaLnBrk="1" hangingPunct="1">
              <a:buFont typeface="Arial" panose="020B0604020202020204" pitchFamily="34" charset="0"/>
              <a:buNone/>
            </a:pPr>
            <a:r>
              <a:rPr lang="pt-BR" altLang="en-US" sz="2500"/>
              <a:t>Com o NCPC:</a:t>
            </a:r>
          </a:p>
          <a:p>
            <a:pPr marL="0" indent="0" algn="just" eaLnBrk="1" hangingPunct="1">
              <a:buFont typeface="Arial" panose="020B0604020202020204" pitchFamily="34" charset="0"/>
              <a:buNone/>
            </a:pPr>
            <a:r>
              <a:rPr lang="pt-BR" altLang="en-US" sz="2500" i="1"/>
              <a:t>Art. 50.  Os embargos de declaração </a:t>
            </a:r>
            <a:r>
              <a:rPr lang="pt-BR" altLang="en-US" sz="2500" i="1" u="sng"/>
              <a:t>interrompem</a:t>
            </a:r>
            <a:r>
              <a:rPr lang="pt-BR" altLang="en-US" sz="2500" i="1"/>
              <a:t> o prazo para a interposição de recurso.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76EF641D-15B8-4070-A3E1-205842FF79C1}"/>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500"/>
              <a:t>Embargos de declaração</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i="1"/>
              <a:t>Art. 48. (...)</a:t>
            </a:r>
          </a:p>
          <a:p>
            <a:pPr marL="0" indent="0" algn="just" eaLnBrk="1" hangingPunct="1">
              <a:buFont typeface="Arial" panose="020B0604020202020204" pitchFamily="34" charset="0"/>
              <a:buNone/>
            </a:pPr>
            <a:r>
              <a:rPr lang="pt-BR" altLang="en-US" sz="2500" i="1"/>
              <a:t>Parágrafo único. Os </a:t>
            </a:r>
            <a:r>
              <a:rPr lang="pt-BR" altLang="en-US" sz="2500" i="1" u="sng"/>
              <a:t>erros materiais</a:t>
            </a:r>
            <a:r>
              <a:rPr lang="pt-BR" altLang="en-US" sz="2500" i="1"/>
              <a:t> podem ser corrigidos de ofício.</a:t>
            </a:r>
          </a:p>
          <a:p>
            <a:pPr marL="0" indent="0" algn="just" eaLnBrk="1" hangingPunct="1">
              <a:buFont typeface="Arial" panose="020B0604020202020204" pitchFamily="34" charset="0"/>
              <a:buNone/>
            </a:pPr>
            <a:endParaRPr lang="pt-BR" altLang="en-US" sz="2500" i="1"/>
          </a:p>
          <a:p>
            <a:pPr marL="0" indent="0" algn="just" eaLnBrk="1" hangingPunct="1">
              <a:buFont typeface="Arial" panose="020B0604020202020204" pitchFamily="34" charset="0"/>
              <a:buNone/>
            </a:pPr>
            <a:r>
              <a:rPr lang="pt-BR" altLang="en-US" sz="2500" i="1"/>
              <a:t>Art. 49. Os embargos de declaração serão interpostos por escrito ou oralmente, no </a:t>
            </a:r>
            <a:r>
              <a:rPr lang="pt-BR" altLang="en-US" sz="2500" i="1" u="sng"/>
              <a:t>prazo de cinco dias</a:t>
            </a:r>
            <a:r>
              <a:rPr lang="pt-BR" altLang="en-US" sz="2500" i="1"/>
              <a:t>, contados da ciência da decisão.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661AF10C-E3F0-43F5-A07F-89593BE6D8F0}"/>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a:t>Redação antiga do Enunciado 15 do FONAJE: “Nos Juizados Especiais não é cabível o recurso de agravo”.</a:t>
            </a:r>
            <a:endParaRPr lang="pt-BR" altLang="en-US"/>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Já os ENUNCIADOS CÍVEIS DO no I ENCONTRO DO PRIMEIRO COLÉGIO RECURSAL DOS JUIZADOS ESPECIAIS CÍVEIS DA CAPITAL e no ENCONTRO DE JUÍZES DE JUIZADOS ESPECIAIS E COLÉGIOS RECURSAIS (2006) afirmam o seguinte:</a:t>
            </a:r>
          </a:p>
          <a:p>
            <a:pPr marL="0" indent="0" algn="just" eaLnBrk="1" hangingPunct="1">
              <a:buFont typeface="Arial" panose="020B0604020202020204" pitchFamily="34" charset="0"/>
              <a:buNone/>
            </a:pPr>
            <a:r>
              <a:rPr lang="pt-BR" altLang="en-US" sz="2500"/>
              <a:t>ENUNCIADO Nº 2 -. “É admissível, no caso de lesão grave e difícil reparação, o recurso de agravo de instrumento no Juizado Especial Cível”.</a:t>
            </a:r>
          </a:p>
          <a:p>
            <a:pPr marL="0" indent="0" algn="just" eaLnBrk="1" hangingPunct="1">
              <a:buFont typeface="Arial" panose="020B0604020202020204" pitchFamily="34" charset="0"/>
              <a:buNone/>
            </a:pPr>
            <a:r>
              <a:rPr lang="pt-BR" altLang="en-US" sz="2500"/>
              <a:t>ENUNCIADO Nº 3 - “O agravo de instrumento, sob pena de não conhecimento, deve ser instruído, no ato de sua interposição, não só com os documentos obrigatórios, mas também os necessários à compreensão da controvérsia, salvo justo impedimento”.</a:t>
            </a:r>
          </a:p>
          <a:p>
            <a:pPr marL="0" indent="0" algn="just" eaLnBrk="1" hangingPunct="1">
              <a:buFont typeface="Arial" panose="020B0604020202020204" pitchFamily="34" charset="0"/>
              <a:buNone/>
            </a:pPr>
            <a:r>
              <a:rPr lang="pt-BR" altLang="en-US" sz="2500"/>
              <a:t>ENUNCIADO Nº 4 - “Não cabe mandado de segurança contra ato judicial passível de recurso”.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01EAC4D-CC41-47D0-A26B-DB8C81EA7985}"/>
              </a:ext>
            </a:extLst>
          </p:cNvPr>
          <p:cNvSpPr>
            <a:spLocks noGrp="1"/>
          </p:cNvSpPr>
          <p:nvPr>
            <p:ph idx="1"/>
          </p:nvPr>
        </p:nvSpPr>
        <p:spPr>
          <a:xfrm>
            <a:off x="0" y="0"/>
            <a:ext cx="9144000" cy="6858000"/>
          </a:xfrm>
        </p:spPr>
        <p:txBody>
          <a:bodyPr/>
          <a:lstStyle/>
          <a:p>
            <a:pPr marL="0" indent="0" algn="just" eaLnBrk="1" hangingPunct="1">
              <a:lnSpc>
                <a:spcPct val="90000"/>
              </a:lnSpc>
              <a:buFont typeface="Arial" panose="020B0604020202020204" pitchFamily="34" charset="0"/>
              <a:buNone/>
            </a:pPr>
            <a:r>
              <a:rPr lang="pt-BR" altLang="en-US" sz="2500" dirty="0"/>
              <a:t>Enunciados nacionais:</a:t>
            </a:r>
          </a:p>
          <a:p>
            <a:pPr marL="0" indent="0" algn="just" eaLnBrk="1" hangingPunct="1">
              <a:lnSpc>
                <a:spcPct val="90000"/>
              </a:lnSpc>
              <a:buFont typeface="Arial" panose="020B0604020202020204" pitchFamily="34" charset="0"/>
              <a:buNone/>
            </a:pPr>
            <a:r>
              <a:rPr lang="pt-BR" altLang="en-US" sz="2500" dirty="0"/>
              <a:t> </a:t>
            </a:r>
          </a:p>
          <a:p>
            <a:pPr marL="0" indent="0" algn="just" eaLnBrk="1" hangingPunct="1">
              <a:lnSpc>
                <a:spcPct val="90000"/>
              </a:lnSpc>
              <a:buFont typeface="Arial" panose="020B0604020202020204" pitchFamily="34" charset="0"/>
              <a:buNone/>
            </a:pPr>
            <a:r>
              <a:rPr lang="pt-BR" altLang="en-US" sz="2500" dirty="0"/>
              <a:t>Enunciado 88 – “Não cabe recurso adesivo em sede de Juizado Especial, por falta de expressa previsão legal”</a:t>
            </a:r>
          </a:p>
          <a:p>
            <a:pPr marL="0" indent="0" algn="just" eaLnBrk="1" hangingPunct="1">
              <a:lnSpc>
                <a:spcPct val="90000"/>
              </a:lnSpc>
            </a:pPr>
            <a:endParaRPr lang="pt-BR" altLang="en-US" sz="2500" dirty="0"/>
          </a:p>
          <a:p>
            <a:pPr marL="0" indent="0" algn="just" eaLnBrk="1" hangingPunct="1">
              <a:lnSpc>
                <a:spcPct val="90000"/>
              </a:lnSpc>
              <a:buFont typeface="Arial" panose="020B0604020202020204" pitchFamily="34" charset="0"/>
              <a:buNone/>
            </a:pPr>
            <a:r>
              <a:rPr lang="pt-BR" altLang="en-US" sz="2500" dirty="0"/>
              <a:t>Enunciado 122 – “É cabível a condenação em custas e honorários advocatícios na hipótese de não conhecimento do recurso inominado”.</a:t>
            </a:r>
          </a:p>
          <a:p>
            <a:pPr marL="0" indent="0" algn="just" eaLnBrk="1" hangingPunct="1">
              <a:lnSpc>
                <a:spcPct val="90000"/>
              </a:lnSpc>
            </a:pPr>
            <a:endParaRPr lang="pt-BR" altLang="en-US" sz="2500" dirty="0"/>
          </a:p>
          <a:p>
            <a:pPr marL="0" indent="0" algn="just" eaLnBrk="1" hangingPunct="1">
              <a:lnSpc>
                <a:spcPct val="90000"/>
              </a:lnSpc>
              <a:buFont typeface="Arial" panose="020B0604020202020204" pitchFamily="34" charset="0"/>
              <a:buNone/>
            </a:pPr>
            <a:r>
              <a:rPr lang="pt-BR" altLang="en-US" sz="2500" dirty="0"/>
              <a:t>Cabe julgamento monocrático? (CPC, art. 932)</a:t>
            </a:r>
          </a:p>
          <a:p>
            <a:pPr marL="0" indent="0" algn="just" eaLnBrk="1" hangingPunct="1">
              <a:lnSpc>
                <a:spcPct val="90000"/>
              </a:lnSpc>
              <a:buFont typeface="Arial" panose="020B0604020202020204" pitchFamily="34" charset="0"/>
              <a:buNone/>
            </a:pPr>
            <a:r>
              <a:rPr lang="pt-BR" altLang="en-US" sz="2500" dirty="0"/>
              <a:t> </a:t>
            </a:r>
          </a:p>
          <a:p>
            <a:pPr marL="0" indent="0" algn="just" eaLnBrk="1" hangingPunct="1">
              <a:lnSpc>
                <a:spcPct val="90000"/>
              </a:lnSpc>
              <a:buFont typeface="Arial" panose="020B0604020202020204" pitchFamily="34" charset="0"/>
              <a:buNone/>
            </a:pPr>
            <a:r>
              <a:rPr lang="pt-BR" altLang="en-US" sz="2500" dirty="0"/>
              <a:t>Enunciado 102 – “O  relator, nas Turmas Recursais Cíveis, em decisão monocrática, poderá negar seguimento a recurso manifestamente inadmissível, improcedente, prejudicado ou em desacordo com Súmula ou jurisprudência dominante das Turmas Recursais ou de Tribunal Superior, cabendo </a:t>
            </a:r>
            <a:r>
              <a:rPr lang="pt-BR" altLang="en-US" sz="2500" u="sng" dirty="0"/>
              <a:t>recurso interno para a Turma Recursal, no prazo de cinco dias</a:t>
            </a:r>
            <a:r>
              <a:rPr lang="pt-BR" altLang="en-US" sz="2500" dirty="0"/>
              <a:t>”</a:t>
            </a:r>
          </a:p>
          <a:p>
            <a:pPr marL="0" indent="0" eaLnBrk="1" hangingPunct="1">
              <a:lnSpc>
                <a:spcPct val="90000"/>
              </a:lnSpc>
            </a:pPr>
            <a:endParaRPr lang="pt-BR" altLang="en-US" sz="3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E2141BC0-BD9F-4128-9D90-D8B4ED535E4B}"/>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endParaRPr lang="pt-BR" altLang="en-US" sz="2700"/>
          </a:p>
          <a:p>
            <a:pPr marL="0" indent="0" algn="just" eaLnBrk="1" hangingPunct="1">
              <a:buFont typeface="Arial" panose="020B0604020202020204" pitchFamily="34" charset="0"/>
              <a:buNone/>
            </a:pPr>
            <a:r>
              <a:rPr lang="pt-BR" altLang="en-US" sz="2700"/>
              <a:t>Enunciado 103 – “O relator, nas Turmas Recursais Cíveis, em decisão monocrática, poderá dar provimento a recurso se a decisão estiver em manifesto confronto com Súmula do Tribunal Superior ou Jurisprudência dominante do próprio Juizado,.”</a:t>
            </a:r>
          </a:p>
          <a:p>
            <a:pPr marL="0" indent="0" algn="just" eaLnBrk="1" hangingPunct="1">
              <a:buFont typeface="Arial" panose="020B0604020202020204" pitchFamily="34" charset="0"/>
              <a:buNone/>
            </a:pPr>
            <a:r>
              <a:rPr lang="pt-BR" altLang="en-US" sz="2700"/>
              <a:t> </a:t>
            </a:r>
          </a:p>
          <a:p>
            <a:pPr marL="0" indent="0" algn="just" eaLnBrk="1" hangingPunct="1">
              <a:buFont typeface="Arial" panose="020B0604020202020204" pitchFamily="34" charset="0"/>
              <a:buNone/>
            </a:pPr>
            <a:r>
              <a:rPr lang="pt-BR" altLang="en-US" sz="2700"/>
              <a:t>Daí, após estes anunciados, foi revista a redação do Enunciado 15:</a:t>
            </a:r>
          </a:p>
          <a:p>
            <a:pPr marL="0" indent="0" algn="just" eaLnBrk="1" hangingPunct="1">
              <a:buFont typeface="Arial" panose="020B0604020202020204" pitchFamily="34" charset="0"/>
              <a:buNone/>
            </a:pPr>
            <a:endParaRPr lang="pt-BR" altLang="en-US" sz="2700"/>
          </a:p>
          <a:p>
            <a:pPr marL="0" indent="0" algn="just" eaLnBrk="1" hangingPunct="1">
              <a:buFont typeface="Arial" panose="020B0604020202020204" pitchFamily="34" charset="0"/>
              <a:buNone/>
            </a:pPr>
            <a:r>
              <a:rPr lang="pt-BR" altLang="en-US" sz="2700"/>
              <a:t>“Nos Juizados Especiais não é cabível o recurso de agravo, exceto nas hipóteses dos artigos 544 e 557 do CPC”. *1973</a:t>
            </a:r>
          </a:p>
          <a:p>
            <a:pPr marL="0" indent="0" algn="just" eaLnBrk="1" hangingPunct="1">
              <a:buFont typeface="Arial" panose="020B0604020202020204" pitchFamily="34" charset="0"/>
              <a:buNone/>
            </a:pPr>
            <a:endParaRPr lang="pt-BR" altLang="en-US" sz="27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531897C8-E8A3-4A49-A57F-2E82154A5DE5}"/>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700"/>
              <a:t>Ainda quanto ao NCPC, o julgamento de IRDR também vincula os juizados.</a:t>
            </a:r>
          </a:p>
          <a:p>
            <a:pPr marL="0" indent="0" algn="just" eaLnBrk="1" hangingPunct="1">
              <a:buFont typeface="Arial" panose="020B0604020202020204" pitchFamily="34" charset="0"/>
              <a:buNone/>
            </a:pPr>
            <a:endParaRPr lang="pt-BR" altLang="en-US" sz="2700"/>
          </a:p>
          <a:p>
            <a:pPr marL="0" indent="0" algn="just" eaLnBrk="1" hangingPunct="1">
              <a:buFont typeface="Arial" panose="020B0604020202020204" pitchFamily="34" charset="0"/>
              <a:buNone/>
            </a:pPr>
            <a:r>
              <a:rPr lang="pt-BR" altLang="en-US" sz="2700" i="1"/>
              <a:t>Art. 985.  Julgado o incidente (IRDR), a tese jurídica será aplicada:</a:t>
            </a:r>
          </a:p>
          <a:p>
            <a:pPr marL="0" indent="0" algn="just" eaLnBrk="1" hangingPunct="1">
              <a:buFont typeface="Arial" panose="020B0604020202020204" pitchFamily="34" charset="0"/>
              <a:buNone/>
            </a:pPr>
            <a:r>
              <a:rPr lang="pt-BR" altLang="en-US" sz="2700" i="1"/>
              <a:t>I - a </a:t>
            </a:r>
            <a:r>
              <a:rPr lang="pt-BR" altLang="en-US" sz="2700" i="1" u="sng"/>
              <a:t>todos os processos</a:t>
            </a:r>
            <a:r>
              <a:rPr lang="pt-BR" altLang="en-US" sz="2700" i="1"/>
              <a:t> individuais ou coletivos que versem sobre idêntica questão de direito e que tramitem na área de jurisdição do respectivo tribunal, </a:t>
            </a:r>
            <a:r>
              <a:rPr lang="pt-BR" altLang="en-US" sz="2700" i="1" u="sng"/>
              <a:t>inclusive àqueles que tramitem nos juizados especiais</a:t>
            </a:r>
            <a:r>
              <a:rPr lang="pt-BR" altLang="en-US" sz="2700" i="1"/>
              <a:t> do respectivo Estado ou região;</a:t>
            </a:r>
          </a:p>
          <a:p>
            <a:pPr marL="0" indent="0" algn="just" eaLnBrk="1" hangingPunct="1">
              <a:buFont typeface="Arial" panose="020B0604020202020204" pitchFamily="34" charset="0"/>
              <a:buNone/>
            </a:pPr>
            <a:endParaRPr lang="pt-BR" altLang="en-US" sz="2700" i="1"/>
          </a:p>
          <a:p>
            <a:pPr marL="0" indent="0" algn="just" eaLnBrk="1" hangingPunct="1">
              <a:buFont typeface="Arial" panose="020B0604020202020204" pitchFamily="34" charset="0"/>
              <a:buNone/>
            </a:pPr>
            <a:r>
              <a:rPr lang="pt-BR" altLang="en-US" sz="2700"/>
              <a:t>Os juízes dos juizados gostaram da inovação?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A820BC4-146F-44BD-8768-B4D4B88B83B9}"/>
              </a:ext>
            </a:extLst>
          </p:cNvPr>
          <p:cNvSpPr>
            <a:spLocks noGrp="1"/>
          </p:cNvSpPr>
          <p:nvPr>
            <p:ph idx="1"/>
          </p:nvPr>
        </p:nvSpPr>
        <p:spPr>
          <a:xfrm>
            <a:off x="0" y="188913"/>
            <a:ext cx="9144000" cy="6669087"/>
          </a:xfrm>
        </p:spPr>
        <p:txBody>
          <a:bodyPr/>
          <a:lstStyle/>
          <a:p>
            <a:pPr marL="0" indent="0" algn="just" eaLnBrk="1" hangingPunct="1">
              <a:buFont typeface="Arial" panose="020B0604020202020204" pitchFamily="34" charset="0"/>
              <a:buNone/>
            </a:pPr>
            <a:r>
              <a:rPr lang="pt-BR" altLang="en-US" sz="2500"/>
              <a:t>Logo, em substituição ao antigo Juizado de Pequenas Causas, institui-se o Juizado Especial Cível, com o objetivo de ampliar o acesso à justiça propiciando maior informalidade (com potencial maior celeridade) na abordagem de conflitos de valores econômicos reduzidos.</a:t>
            </a:r>
          </a:p>
          <a:p>
            <a:pPr marL="0" indent="0" algn="just" eaLnBrk="1" hangingPunct="1">
              <a:buFont typeface="Arial" panose="020B0604020202020204" pitchFamily="34" charset="0"/>
              <a:buNone/>
            </a:pPr>
            <a:r>
              <a:rPr lang="pt-BR" altLang="en-US" sz="2500"/>
              <a:t> </a:t>
            </a:r>
          </a:p>
          <a:p>
            <a:pPr marL="0" indent="0" algn="just" eaLnBrk="1" hangingPunct="1">
              <a:buFont typeface="Arial" panose="020B0604020202020204" pitchFamily="34" charset="0"/>
              <a:buNone/>
            </a:pPr>
            <a:r>
              <a:rPr lang="pt-BR" altLang="en-US" sz="2500"/>
              <a:t>Assim, no âmbito estadual existe o Juizado Especial Cível (L. 9.099/95), uma </a:t>
            </a:r>
            <a:r>
              <a:rPr lang="pt-BR" altLang="en-US" sz="2500" u="sng"/>
              <a:t>opção</a:t>
            </a:r>
            <a:r>
              <a:rPr lang="pt-BR" altLang="en-US" sz="2500"/>
              <a:t> (em relação à Justiça Comum Estadual) para os litigantes com causas de até 40 salários mínimos. </a:t>
            </a:r>
          </a:p>
          <a:p>
            <a:pPr marL="0" indent="0" algn="just" eaLnBrk="1" hangingPunct="1">
              <a:buFont typeface="Arial" panose="020B0604020202020204" pitchFamily="34" charset="0"/>
              <a:buNone/>
            </a:pPr>
            <a:endParaRPr lang="pt-BR" altLang="en-US" sz="2500"/>
          </a:p>
          <a:p>
            <a:pPr marL="0" indent="0" algn="just" eaLnBrk="1" hangingPunct="1">
              <a:buFont typeface="Arial" panose="020B0604020202020204" pitchFamily="34" charset="0"/>
              <a:buNone/>
            </a:pPr>
            <a:r>
              <a:rPr lang="pt-BR" altLang="en-US" sz="2500"/>
              <a:t>De seu turno, na área federal, há o Juizado Especial Federal (L. 10.259/01), que tem </a:t>
            </a:r>
            <a:r>
              <a:rPr lang="pt-BR" altLang="en-US" sz="2500" u="sng"/>
              <a:t>caráter obrigatório</a:t>
            </a:r>
            <a:r>
              <a:rPr lang="pt-BR" altLang="en-US" sz="2500"/>
              <a:t> para o julgamento das demandas com valor até 60 salários mínimos, bem como aplicação subsidiária da L. 9.099/95.</a:t>
            </a:r>
          </a:p>
          <a:p>
            <a:pPr marL="0" indent="0" algn="just" eaLnBrk="1" hangingPunct="1">
              <a:spcBef>
                <a:spcPct val="0"/>
              </a:spcBef>
              <a:buFont typeface="Arial" panose="020B0604020202020204" pitchFamily="34" charset="0"/>
              <a:buNone/>
            </a:pP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B11720FC-F5DA-47A4-959A-10F9C10AA03C}"/>
              </a:ext>
            </a:extLst>
          </p:cNvPr>
          <p:cNvSpPr>
            <a:spLocks noGrp="1"/>
          </p:cNvSpPr>
          <p:nvPr>
            <p:ph idx="4294967295"/>
          </p:nvPr>
        </p:nvSpPr>
        <p:spPr>
          <a:xfrm>
            <a:off x="0" y="0"/>
            <a:ext cx="9144000" cy="6858000"/>
          </a:xfrm>
        </p:spPr>
        <p:txBody>
          <a:bodyPr/>
          <a:lstStyle/>
          <a:p>
            <a:pPr marL="0" indent="0" algn="just" eaLnBrk="1" hangingPunct="1">
              <a:buFont typeface="Arial" panose="020B0604020202020204" pitchFamily="34" charset="0"/>
              <a:buNone/>
            </a:pPr>
            <a:r>
              <a:rPr lang="pt-BR" altLang="en-US" sz="2700"/>
              <a:t>Ainda quanto ao NCPC, aplica-se a técnica de julgamento no caso de voto vencido?</a:t>
            </a:r>
          </a:p>
          <a:p>
            <a:pPr marL="0" indent="0" algn="just" eaLnBrk="1" hangingPunct="1">
              <a:buFont typeface="Arial" panose="020B0604020202020204" pitchFamily="34" charset="0"/>
              <a:buNone/>
            </a:pPr>
            <a:endParaRPr lang="pt-BR" altLang="en-US" sz="2700">
              <a:solidFill>
                <a:srgbClr val="000000"/>
              </a:solidFill>
              <a:cs typeface="Arial" panose="020B0604020202020204" pitchFamily="34" charset="0"/>
            </a:endParaRPr>
          </a:p>
          <a:p>
            <a:pPr marL="0" indent="0" algn="just" eaLnBrk="1" hangingPunct="1">
              <a:buFont typeface="Arial" panose="020B0604020202020204" pitchFamily="34" charset="0"/>
              <a:buNone/>
            </a:pPr>
            <a:r>
              <a:rPr lang="pt-BR" altLang="en-US" sz="2700" i="1">
                <a:solidFill>
                  <a:srgbClr val="000000"/>
                </a:solidFill>
                <a:cs typeface="Arial" panose="020B0604020202020204" pitchFamily="34" charset="0"/>
              </a:rPr>
              <a:t>Art. 942.  Quando o resultado da apelação for não unânime, o julgamento terá prosseguimento em sessão a ser designada com a presença de outros julgadores, que serão convocados nos termos previamente definidos no regimento interno, em número suficiente para garantir a possibilidade de inversão do resultado inicial, assegurado às partes e a eventuais terceiros o direito de sustentar oralmente suas razões perante os novos julgadores.</a:t>
            </a:r>
          </a:p>
          <a:p>
            <a:pPr marL="0" indent="0" algn="just" eaLnBrk="1" hangingPunct="1">
              <a:buFont typeface="Arial" panose="020B0604020202020204" pitchFamily="34" charset="0"/>
              <a:buNone/>
            </a:pPr>
            <a:endParaRPr lang="pt-BR" altLang="en-US" sz="2700" i="1">
              <a:solidFill>
                <a:srgbClr val="0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9BC0D8F5-5C35-4D15-9A9C-109D8CD01822}"/>
              </a:ext>
            </a:extLst>
          </p:cNvPr>
          <p:cNvSpPr>
            <a:spLocks noGrp="1"/>
          </p:cNvSpPr>
          <p:nvPr>
            <p:ph idx="1"/>
          </p:nvPr>
        </p:nvSpPr>
        <p:spPr>
          <a:xfrm>
            <a:off x="0" y="0"/>
            <a:ext cx="9144000" cy="6858000"/>
          </a:xfrm>
        </p:spPr>
        <p:txBody>
          <a:bodyPr/>
          <a:lstStyle/>
          <a:p>
            <a:pPr marL="0" indent="0" algn="ctr" eaLnBrk="1" hangingPunct="1">
              <a:lnSpc>
                <a:spcPct val="80000"/>
              </a:lnSpc>
              <a:buFont typeface="Arial" panose="020B0604020202020204" pitchFamily="34" charset="0"/>
              <a:buNone/>
            </a:pPr>
            <a:r>
              <a:rPr lang="pt-BR" altLang="en-US" sz="2300" b="1" u="sng"/>
              <a:t>JEF (L. 10.259/01)</a:t>
            </a:r>
            <a:endParaRPr lang="pt-BR" altLang="en-US" sz="2300" b="1"/>
          </a:p>
          <a:p>
            <a:pPr marL="0" indent="0" eaLnBrk="1" hangingPunct="1">
              <a:buFont typeface="Arial" panose="020B0604020202020204" pitchFamily="34" charset="0"/>
              <a:buNone/>
            </a:pPr>
            <a:endParaRPr lang="pt-BR" altLang="en-US" sz="2500" b="1"/>
          </a:p>
          <a:p>
            <a:pPr marL="0" indent="0" eaLnBrk="1" hangingPunct="1">
              <a:buFont typeface="Arial" panose="020B0604020202020204" pitchFamily="34" charset="0"/>
              <a:buNone/>
            </a:pPr>
            <a:r>
              <a:rPr lang="pt-BR" altLang="en-US" sz="2500" b="1"/>
              <a:t>- Possibilidade expressa de tutela de urgência, com cabimento de recurso:</a:t>
            </a:r>
          </a:p>
          <a:p>
            <a:pPr marL="0" indent="0" eaLnBrk="1" hangingPunct="1">
              <a:buFont typeface="Arial" panose="020B0604020202020204" pitchFamily="34" charset="0"/>
              <a:buNone/>
            </a:pPr>
            <a:r>
              <a:rPr lang="pt-BR" altLang="en-US" sz="2500"/>
              <a:t> </a:t>
            </a:r>
          </a:p>
          <a:p>
            <a:pPr marL="0" indent="0" eaLnBrk="1" hangingPunct="1">
              <a:buFont typeface="Arial" panose="020B0604020202020204" pitchFamily="34" charset="0"/>
              <a:buNone/>
            </a:pPr>
            <a:r>
              <a:rPr lang="pt-BR" altLang="en-US" sz="2500" i="1"/>
              <a:t>Art. 4</a:t>
            </a:r>
            <a:r>
              <a:rPr lang="pt-BR" altLang="en-US" sz="2500" i="1" u="sng" baseline="30000"/>
              <a:t>o</a:t>
            </a:r>
            <a:r>
              <a:rPr lang="pt-BR" altLang="en-US" sz="2500" i="1"/>
              <a:t> O Juiz poderá, de ofício ou a requerimento das partes, deferir medidas cautelares no curso do processo, para evitar dano de difícil reparação.</a:t>
            </a:r>
            <a:endParaRPr lang="pt-BR" altLang="en-US" sz="2500"/>
          </a:p>
          <a:p>
            <a:pPr marL="0" indent="0" eaLnBrk="1" hangingPunct="1">
              <a:buFont typeface="Arial" panose="020B0604020202020204" pitchFamily="34" charset="0"/>
              <a:buNone/>
            </a:pPr>
            <a:r>
              <a:rPr lang="pt-BR" altLang="en-US" sz="2500" i="1"/>
              <a:t> </a:t>
            </a:r>
            <a:endParaRPr lang="pt-BR" altLang="en-US" sz="2500"/>
          </a:p>
          <a:p>
            <a:pPr marL="0" indent="0" eaLnBrk="1" hangingPunct="1">
              <a:buFont typeface="Arial" panose="020B0604020202020204" pitchFamily="34" charset="0"/>
              <a:buNone/>
            </a:pPr>
            <a:r>
              <a:rPr lang="pt-BR" altLang="en-US" sz="2500" i="1"/>
              <a:t>Art. 5</a:t>
            </a:r>
            <a:r>
              <a:rPr lang="pt-BR" altLang="en-US" sz="2500" i="1" u="sng" baseline="30000"/>
              <a:t>o</a:t>
            </a:r>
            <a:r>
              <a:rPr lang="pt-BR" altLang="en-US" sz="2500" i="1"/>
              <a:t> Exceto nos casos do art. 4</a:t>
            </a:r>
            <a:r>
              <a:rPr lang="pt-BR" altLang="en-US" sz="2500" i="1" u="sng" baseline="30000"/>
              <a:t>o</a:t>
            </a:r>
            <a:r>
              <a:rPr lang="pt-BR" altLang="en-US" sz="2500" i="1"/>
              <a:t>, somente será admitido recurso de sentença definitiva.</a:t>
            </a:r>
          </a:p>
          <a:p>
            <a:pPr marL="0" indent="0" eaLnBrk="1" hangingPunct="1">
              <a:buFont typeface="Arial" panose="020B0604020202020204" pitchFamily="34" charset="0"/>
              <a:buNone/>
            </a:pPr>
            <a:endParaRPr lang="pt-BR" altLang="en-US" sz="2500"/>
          </a:p>
          <a:p>
            <a:pPr marL="0" indent="0" eaLnBrk="1" hangingPunct="1">
              <a:buFont typeface="Arial" panose="020B0604020202020204" pitchFamily="34" charset="0"/>
              <a:buNone/>
            </a:pPr>
            <a:r>
              <a:rPr lang="pt-BR" altLang="en-US" sz="2500"/>
              <a:t>A interpretação deste artigo 5º foi objeto de divergência. Caberia recurso de sentença </a:t>
            </a:r>
            <a:r>
              <a:rPr lang="pt-BR" altLang="en-US" sz="2500" i="1"/>
              <a:t>terminativa</a:t>
            </a:r>
            <a:r>
              <a:rPr lang="pt-BR" altLang="en-US" sz="2500"/>
              <a:t>?</a:t>
            </a: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549AE6E-3D7F-4E4E-ACC4-FE0A3A249DF8}"/>
              </a:ext>
            </a:extLst>
          </p:cNvPr>
          <p:cNvSpPr>
            <a:spLocks noGrp="1"/>
          </p:cNvSpPr>
          <p:nvPr>
            <p:ph idx="1"/>
          </p:nvPr>
        </p:nvSpPr>
        <p:spPr>
          <a:xfrm>
            <a:off x="0" y="0"/>
            <a:ext cx="9144000" cy="6858000"/>
          </a:xfrm>
        </p:spPr>
        <p:txBody>
          <a:bodyPr/>
          <a:lstStyle/>
          <a:p>
            <a:pPr marL="0" indent="0" algn="just" eaLnBrk="1" hangingPunct="1">
              <a:lnSpc>
                <a:spcPct val="80000"/>
              </a:lnSpc>
              <a:buFont typeface="Arial" panose="020B0604020202020204" pitchFamily="34" charset="0"/>
              <a:buNone/>
            </a:pPr>
            <a:r>
              <a:rPr lang="pt-BR" altLang="en-US" sz="2300" b="1"/>
              <a:t>- não há reexame necessário:</a:t>
            </a:r>
          </a:p>
          <a:p>
            <a:pPr marL="0" indent="0" algn="just" eaLnBrk="1" hangingPunct="1">
              <a:lnSpc>
                <a:spcPct val="80000"/>
              </a:lnSpc>
              <a:buFont typeface="Arial" panose="020B0604020202020204" pitchFamily="34" charset="0"/>
              <a:buNone/>
            </a:pPr>
            <a:r>
              <a:rPr lang="pt-BR" altLang="en-US" sz="2300"/>
              <a:t> </a:t>
            </a:r>
          </a:p>
          <a:p>
            <a:pPr marL="0" indent="0" algn="just" eaLnBrk="1" hangingPunct="1">
              <a:lnSpc>
                <a:spcPct val="80000"/>
              </a:lnSpc>
              <a:buFont typeface="Arial" panose="020B0604020202020204" pitchFamily="34" charset="0"/>
              <a:buNone/>
            </a:pPr>
            <a:r>
              <a:rPr lang="pt-BR" altLang="en-US" sz="2300" i="1"/>
              <a:t>Art. 13. Nas causas de que trata esta Lei, não haverá reexame necessário</a:t>
            </a:r>
            <a:endParaRPr lang="pt-BR" altLang="en-US" sz="2300"/>
          </a:p>
          <a:p>
            <a:pPr marL="0" indent="0" algn="just" eaLnBrk="1" hangingPunct="1">
              <a:lnSpc>
                <a:spcPct val="80000"/>
              </a:lnSpc>
              <a:buFont typeface="Arial" panose="020B0604020202020204" pitchFamily="34" charset="0"/>
              <a:buNone/>
            </a:pPr>
            <a:endParaRPr lang="pt-BR" altLang="en-US" sz="2300"/>
          </a:p>
          <a:p>
            <a:pPr marL="0" indent="0" algn="just" eaLnBrk="1" hangingPunct="1">
              <a:lnSpc>
                <a:spcPct val="80000"/>
              </a:lnSpc>
              <a:buFont typeface="Arial" panose="020B0604020202020204" pitchFamily="34" charset="0"/>
              <a:buNone/>
            </a:pPr>
            <a:r>
              <a:rPr lang="pt-BR" altLang="en-US" sz="2300" b="1"/>
              <a:t>- uniformização de interpretação de lei federal:</a:t>
            </a:r>
          </a:p>
          <a:p>
            <a:pPr marL="0" indent="0" algn="just" eaLnBrk="1" hangingPunct="1">
              <a:lnSpc>
                <a:spcPct val="80000"/>
              </a:lnSpc>
              <a:buFont typeface="Arial" panose="020B0604020202020204" pitchFamily="34" charset="0"/>
              <a:buNone/>
            </a:pPr>
            <a:r>
              <a:rPr lang="pt-BR" altLang="en-US" sz="2300" i="1"/>
              <a:t> </a:t>
            </a:r>
            <a:endParaRPr lang="pt-BR" altLang="en-US" sz="2300"/>
          </a:p>
          <a:p>
            <a:pPr marL="0" indent="0" algn="just" eaLnBrk="1" hangingPunct="1">
              <a:lnSpc>
                <a:spcPct val="80000"/>
              </a:lnSpc>
              <a:buFont typeface="Arial" panose="020B0604020202020204" pitchFamily="34" charset="0"/>
              <a:buNone/>
            </a:pPr>
            <a:r>
              <a:rPr lang="pt-BR" altLang="en-US" sz="2400" i="1"/>
              <a:t>Art. 14. Caberá pedido de uniformização de interpretação de lei federal quando houver divergência entre decisões sobre questões de direito material proferidas por Turmas Recursais na interpretação da lei.</a:t>
            </a:r>
            <a:endParaRPr lang="pt-BR" altLang="en-US" sz="2400"/>
          </a:p>
          <a:p>
            <a:pPr marL="0" indent="0" algn="just" eaLnBrk="1" hangingPunct="1">
              <a:lnSpc>
                <a:spcPct val="80000"/>
              </a:lnSpc>
              <a:buFont typeface="Arial" panose="020B0604020202020204" pitchFamily="34" charset="0"/>
              <a:buNone/>
            </a:pPr>
            <a:endParaRPr lang="pt-BR" altLang="en-US" sz="2400" i="1"/>
          </a:p>
          <a:p>
            <a:pPr marL="0" indent="0" algn="just" eaLnBrk="1" hangingPunct="1">
              <a:lnSpc>
                <a:spcPct val="80000"/>
              </a:lnSpc>
              <a:buFont typeface="Arial" panose="020B0604020202020204" pitchFamily="34" charset="0"/>
              <a:buNone/>
            </a:pPr>
            <a:r>
              <a:rPr lang="pt-BR" altLang="en-US" sz="2400" i="1"/>
              <a:t>§ 1</a:t>
            </a:r>
            <a:r>
              <a:rPr lang="pt-BR" altLang="en-US" sz="2400" i="1" u="sng" baseline="30000"/>
              <a:t>o</a:t>
            </a:r>
            <a:r>
              <a:rPr lang="pt-BR" altLang="en-US" sz="2400" i="1"/>
              <a:t> O pedido fundado em divergência entre Turmas da mesma Região será julgado em reunião conjunta das Turmas em conflito, sob a presidência do Juiz Coordenador.</a:t>
            </a:r>
          </a:p>
          <a:p>
            <a:pPr marL="0" indent="0" algn="just" eaLnBrk="1" hangingPunct="1">
              <a:lnSpc>
                <a:spcPct val="80000"/>
              </a:lnSpc>
              <a:buFont typeface="Arial" panose="020B0604020202020204" pitchFamily="34" charset="0"/>
              <a:buNone/>
            </a:pPr>
            <a:endParaRPr lang="pt-BR" altLang="en-US" sz="2400" i="1"/>
          </a:p>
          <a:p>
            <a:pPr marL="0" indent="0" algn="just" eaLnBrk="1" hangingPunct="1">
              <a:spcBef>
                <a:spcPct val="0"/>
              </a:spcBef>
              <a:buFont typeface="Arial" panose="020B0604020202020204" pitchFamily="34" charset="0"/>
              <a:buNone/>
            </a:pPr>
            <a:r>
              <a:rPr lang="pt-BR" altLang="en-US" sz="2400" i="1"/>
              <a:t>§ 2</a:t>
            </a:r>
            <a:r>
              <a:rPr lang="pt-BR" altLang="en-US" sz="2400" i="1" u="sng" baseline="30000"/>
              <a:t>o</a:t>
            </a:r>
            <a:r>
              <a:rPr lang="pt-BR" altLang="en-US" sz="2400" i="1"/>
              <a:t> O pedido fundado em divergência entre decisões de turmas de diferentes regiões ou da proferida em contrariedade a súmula ou jurisprudência dominante do STJ será julgado por Turma de Uniformização, integrada por juízes de Turmas Recursais, sob a presidência do Coordenador da Justiça Federal.</a:t>
            </a: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C7D4C713-5E9C-4947-9CDD-C99C9C7651E7}"/>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500" i="1"/>
              <a:t>§ 3</a:t>
            </a:r>
            <a:r>
              <a:rPr lang="pt-BR" altLang="en-US" sz="2500" i="1" u="sng" baseline="30000"/>
              <a:t>o</a:t>
            </a:r>
            <a:r>
              <a:rPr lang="pt-BR" altLang="en-US" sz="2500" i="1"/>
              <a:t> A reunião de juízes domiciliados em cidades diversas será feita pela via eletrônica.</a:t>
            </a:r>
          </a:p>
          <a:p>
            <a:pPr marL="0" indent="0" algn="just" eaLnBrk="1" hangingPunct="1">
              <a:spcBef>
                <a:spcPct val="0"/>
              </a:spcBef>
              <a:buFont typeface="Arial" panose="020B0604020202020204" pitchFamily="34" charset="0"/>
              <a:buNone/>
            </a:pPr>
            <a:endParaRPr lang="pt-BR" altLang="en-US" sz="2500"/>
          </a:p>
          <a:p>
            <a:pPr marL="0" indent="0" algn="just" eaLnBrk="1" hangingPunct="1">
              <a:spcBef>
                <a:spcPct val="0"/>
              </a:spcBef>
              <a:buFont typeface="Arial" panose="020B0604020202020204" pitchFamily="34" charset="0"/>
              <a:buNone/>
            </a:pPr>
            <a:r>
              <a:rPr lang="pt-BR" altLang="en-US" sz="2500" i="1"/>
              <a:t>§ 4</a:t>
            </a:r>
            <a:r>
              <a:rPr lang="pt-BR" altLang="en-US" sz="2500" i="1" u="sng" baseline="30000"/>
              <a:t>o</a:t>
            </a:r>
            <a:r>
              <a:rPr lang="pt-BR" altLang="en-US" sz="2500" i="1"/>
              <a:t> Quando a orientação acolhida pela Turma de Uniformização, em questões de direito material, contrariar súmula ou jurisprudência dominante no Superior Tribunal de Justiça -STJ, a parte interessada poderá provocar a manifestação deste, que dirimirá a divergência.</a:t>
            </a:r>
            <a:endParaRPr lang="pt-BR" altLang="en-US" sz="2500"/>
          </a:p>
          <a:p>
            <a:pPr marL="0" indent="0" algn="just" eaLnBrk="1" hangingPunct="1">
              <a:spcBef>
                <a:spcPct val="0"/>
              </a:spcBef>
              <a:buFont typeface="Arial" panose="020B0604020202020204" pitchFamily="34" charset="0"/>
              <a:buNone/>
            </a:pPr>
            <a:endParaRPr lang="pt-BR" altLang="en-US" sz="2500" i="1"/>
          </a:p>
          <a:p>
            <a:pPr marL="0" indent="0" algn="just" eaLnBrk="1" hangingPunct="1">
              <a:spcBef>
                <a:spcPct val="0"/>
              </a:spcBef>
              <a:buFont typeface="Arial" panose="020B0604020202020204" pitchFamily="34" charset="0"/>
              <a:buNone/>
            </a:pPr>
            <a:r>
              <a:rPr lang="pt-BR" altLang="en-US" sz="2500" i="1"/>
              <a:t>§ 5</a:t>
            </a:r>
            <a:r>
              <a:rPr lang="pt-BR" altLang="en-US" sz="2500" i="1" u="sng" baseline="30000"/>
              <a:t>o</a:t>
            </a:r>
            <a:r>
              <a:rPr lang="pt-BR" altLang="en-US" sz="2500" i="1"/>
              <a:t> No caso do § 4</a:t>
            </a:r>
            <a:r>
              <a:rPr lang="pt-BR" altLang="en-US" sz="2500" i="1" u="sng" baseline="30000"/>
              <a:t>o</a:t>
            </a:r>
            <a:r>
              <a:rPr lang="pt-BR" altLang="en-US" sz="2500" i="1"/>
              <a:t>, presente a plausibilidade do direito invocado e havendo fundado receio de dano de difícil reparação, poderá o relator conceder, de ofício ou a requerimento do interessado, medida liminar determinando a suspensão dos processos nos quais a controvérsia esteja estabelecida.</a:t>
            </a:r>
          </a:p>
          <a:p>
            <a:pPr marL="0" indent="0" algn="just" eaLnBrk="1" hangingPunct="1">
              <a:lnSpc>
                <a:spcPct val="80000"/>
              </a:lnSpc>
              <a:spcBef>
                <a:spcPct val="0"/>
              </a:spcBef>
              <a:buFont typeface="Arial" panose="020B0604020202020204" pitchFamily="34" charset="0"/>
              <a:buNone/>
            </a:pPr>
            <a:endParaRPr lang="pt-BR" altLang="en-US" sz="2500" i="1"/>
          </a:p>
          <a:p>
            <a:pPr marL="0" indent="0" algn="just" eaLnBrk="1" hangingPunct="1">
              <a:lnSpc>
                <a:spcPct val="80000"/>
              </a:lnSpc>
              <a:spcBef>
                <a:spcPct val="0"/>
              </a:spcBef>
              <a:buFont typeface="Arial" panose="020B0604020202020204" pitchFamily="34" charset="0"/>
              <a:buNone/>
            </a:pPr>
            <a:r>
              <a:rPr lang="pt-BR" altLang="en-US" sz="2500" i="1"/>
              <a:t>§ 6</a:t>
            </a:r>
            <a:r>
              <a:rPr lang="pt-BR" altLang="en-US" sz="2500" i="1" u="sng" baseline="30000"/>
              <a:t>o</a:t>
            </a:r>
            <a:r>
              <a:rPr lang="pt-BR" altLang="en-US" sz="2500" i="1"/>
              <a:t> Eventuais pedidos de uniformização idênticos, recebidos subsequentemente em quaisquer Turmas Recursais, ficarão retidos nos autos, aguardando-se pronunciamento do Superior Tribunal de Justiça.</a:t>
            </a:r>
            <a:endParaRPr lang="pt-BR" altLang="en-US" sz="25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2F795C04-18A4-4248-85E7-B1B7DCD7234F}"/>
              </a:ext>
            </a:extLst>
          </p:cNvPr>
          <p:cNvSpPr>
            <a:spLocks noGrp="1"/>
          </p:cNvSpPr>
          <p:nvPr>
            <p:ph idx="1"/>
          </p:nvPr>
        </p:nvSpPr>
        <p:spPr>
          <a:xfrm>
            <a:off x="0" y="0"/>
            <a:ext cx="9144000" cy="6858000"/>
          </a:xfrm>
        </p:spPr>
        <p:txBody>
          <a:bodyPr/>
          <a:lstStyle/>
          <a:p>
            <a:pPr marL="0" indent="0" algn="just" eaLnBrk="1" hangingPunct="1">
              <a:buFont typeface="Arial" panose="020B0604020202020204" pitchFamily="34" charset="0"/>
              <a:buNone/>
            </a:pPr>
            <a:r>
              <a:rPr lang="pt-BR" altLang="en-US" sz="2500" b="1" u="sng"/>
              <a:t>* JEFP (L. 12.153/09 – reprodução de diversos dispositivos do JEF):</a:t>
            </a:r>
            <a:endParaRPr lang="pt-BR" altLang="en-US" sz="2500" b="1"/>
          </a:p>
          <a:p>
            <a:pPr marL="0" indent="0" algn="just" eaLnBrk="1" hangingPunct="1">
              <a:buFont typeface="Arial" panose="020B0604020202020204" pitchFamily="34" charset="0"/>
              <a:buNone/>
            </a:pPr>
            <a:r>
              <a:rPr lang="pt-BR" altLang="en-US" sz="2500"/>
              <a:t> </a:t>
            </a:r>
          </a:p>
          <a:p>
            <a:pPr marL="0" indent="0" algn="just" eaLnBrk="1" hangingPunct="1">
              <a:spcBef>
                <a:spcPct val="0"/>
              </a:spcBef>
              <a:buFont typeface="Arial" panose="020B0604020202020204" pitchFamily="34" charset="0"/>
              <a:buNone/>
            </a:pPr>
            <a:r>
              <a:rPr lang="pt-BR" altLang="en-US" sz="2500" b="1"/>
              <a:t>Aplicação subsidiária da L. 9.099/95, L. 10.259/01 e CPC (</a:t>
            </a:r>
            <a:r>
              <a:rPr lang="pt-BR" altLang="en-US" sz="2500" b="1" u="sng"/>
              <a:t>sistema</a:t>
            </a:r>
            <a:r>
              <a:rPr lang="pt-BR" altLang="en-US" sz="2500" b="1"/>
              <a:t> dos juizados):</a:t>
            </a:r>
          </a:p>
          <a:p>
            <a:pPr marL="0" indent="0" algn="just" eaLnBrk="1" hangingPunct="1">
              <a:spcBef>
                <a:spcPct val="0"/>
              </a:spcBef>
              <a:buFont typeface="Arial" panose="020B0604020202020204" pitchFamily="34" charset="0"/>
              <a:buNone/>
            </a:pPr>
            <a:r>
              <a:rPr lang="pt-BR" altLang="en-US" sz="2500"/>
              <a:t> </a:t>
            </a:r>
          </a:p>
          <a:p>
            <a:pPr marL="0" indent="0" algn="just" eaLnBrk="1" hangingPunct="1">
              <a:spcBef>
                <a:spcPct val="0"/>
              </a:spcBef>
              <a:buFont typeface="Arial" panose="020B0604020202020204" pitchFamily="34" charset="0"/>
              <a:buNone/>
            </a:pPr>
            <a:r>
              <a:rPr lang="pt-BR" altLang="en-US" sz="2500" i="1"/>
              <a:t>Art. 27.  Aplica-se subsidiariamente o disposto nas Leis nos 5.869, de 11 de janeiro de 1973 – Código de Processo Civil, 9.099, de 26 de setembro de 1995, e 10.259, de 12 de julho de 2001.</a:t>
            </a:r>
          </a:p>
          <a:p>
            <a:pPr marL="0" indent="0" algn="just" eaLnBrk="1" hangingPunct="1">
              <a:spcBef>
                <a:spcPct val="0"/>
              </a:spcBef>
              <a:buFont typeface="Arial" panose="020B0604020202020204" pitchFamily="34" charset="0"/>
              <a:buNone/>
            </a:pPr>
            <a:endParaRPr lang="pt-BR" altLang="en-US" sz="2500" i="1"/>
          </a:p>
          <a:p>
            <a:pPr marL="0" indent="0" algn="just" eaLnBrk="1" hangingPunct="1">
              <a:spcBef>
                <a:spcPct val="0"/>
              </a:spcBef>
              <a:buFont typeface="Arial" panose="020B0604020202020204" pitchFamily="34" charset="0"/>
              <a:buNone/>
            </a:pPr>
            <a:r>
              <a:rPr lang="pt-BR" altLang="en-US" sz="2400" b="1"/>
              <a:t>- Possibilidade expressa de tutela de urgência, com cabimento de recurso:</a:t>
            </a:r>
          </a:p>
          <a:p>
            <a:pPr marL="0" indent="0" algn="just" eaLnBrk="1" hangingPunct="1">
              <a:spcBef>
                <a:spcPct val="0"/>
              </a:spcBef>
            </a:pPr>
            <a:endParaRPr lang="pt-BR" altLang="en-US" sz="1000"/>
          </a:p>
          <a:p>
            <a:pPr marL="0" indent="0" algn="just" eaLnBrk="1" hangingPunct="1">
              <a:spcBef>
                <a:spcPct val="0"/>
              </a:spcBef>
              <a:buFont typeface="Arial" panose="020B0604020202020204" pitchFamily="34" charset="0"/>
              <a:buNone/>
            </a:pPr>
            <a:r>
              <a:rPr lang="pt-BR" altLang="en-US" sz="2400" i="1"/>
              <a:t>Art. 3º O juiz poderá, de ofício ou a requerimento das partes, deferir quaisquer providências cautelares e antecipatórias no curso do processo, para evitar dano de difícil ou de incerta reparação.</a:t>
            </a:r>
            <a:endParaRPr lang="pt-BR" altLang="en-US" sz="2400"/>
          </a:p>
          <a:p>
            <a:pPr marL="0" indent="0" algn="just" eaLnBrk="1" hangingPunct="1">
              <a:spcBef>
                <a:spcPct val="0"/>
              </a:spcBef>
              <a:buFont typeface="Arial" panose="020B0604020202020204" pitchFamily="34" charset="0"/>
              <a:buNone/>
            </a:pPr>
            <a:endParaRPr lang="pt-BR" altLang="en-US" sz="1000" i="1"/>
          </a:p>
          <a:p>
            <a:pPr marL="0" indent="0" algn="just" eaLnBrk="1" hangingPunct="1">
              <a:spcBef>
                <a:spcPct val="0"/>
              </a:spcBef>
              <a:buFont typeface="Arial" panose="020B0604020202020204" pitchFamily="34" charset="0"/>
              <a:buNone/>
            </a:pPr>
            <a:r>
              <a:rPr lang="pt-BR" altLang="en-US" sz="2400" i="1"/>
              <a:t>Art. 4º Exceto nos casos do art. 3o, somente será admitido recurso contra a sentença.</a:t>
            </a:r>
            <a:endParaRPr lang="pt-BR"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1DFF057-AF29-4E28-AD92-1BCC6095DC34}"/>
              </a:ext>
            </a:extLst>
          </p:cNvPr>
          <p:cNvSpPr>
            <a:spLocks noGrp="1"/>
          </p:cNvSpPr>
          <p:nvPr>
            <p:ph idx="1"/>
          </p:nvPr>
        </p:nvSpPr>
        <p:spPr>
          <a:xfrm>
            <a:off x="0" y="0"/>
            <a:ext cx="9144000" cy="6858000"/>
          </a:xfrm>
        </p:spPr>
        <p:txBody>
          <a:bodyPr/>
          <a:lstStyle/>
          <a:p>
            <a:pPr marL="0" indent="0" algn="just" eaLnBrk="1" hangingPunct="1">
              <a:spcBef>
                <a:spcPct val="0"/>
              </a:spcBef>
              <a:buFont typeface="Arial" panose="020B0604020202020204" pitchFamily="34" charset="0"/>
              <a:buNone/>
            </a:pPr>
            <a:r>
              <a:rPr lang="pt-BR" altLang="en-US" sz="2400" b="1"/>
              <a:t>- não há reexame necessário:</a:t>
            </a:r>
          </a:p>
          <a:p>
            <a:pPr marL="0" indent="0" algn="just" eaLnBrk="1" hangingPunct="1">
              <a:buFont typeface="Arial" panose="020B0604020202020204" pitchFamily="34" charset="0"/>
              <a:buNone/>
            </a:pPr>
            <a:endParaRPr lang="pt-BR" altLang="en-US" sz="1200"/>
          </a:p>
          <a:p>
            <a:pPr marL="0" indent="0" algn="just" eaLnBrk="1" hangingPunct="1">
              <a:buFont typeface="Arial" panose="020B0604020202020204" pitchFamily="34" charset="0"/>
              <a:buNone/>
            </a:pPr>
            <a:r>
              <a:rPr lang="pt-BR" altLang="en-US" sz="2400" i="1"/>
              <a:t>Art. 11. Nas causas de que trata esta Lei, não haverá reexame necessário.</a:t>
            </a:r>
            <a:endParaRPr lang="pt-BR" altLang="en-US" sz="2400"/>
          </a:p>
          <a:p>
            <a:pPr marL="0" indent="0" algn="just" eaLnBrk="1" hangingPunct="1">
              <a:spcBef>
                <a:spcPct val="0"/>
              </a:spcBef>
              <a:buFont typeface="Arial" panose="020B0604020202020204" pitchFamily="34" charset="0"/>
              <a:buNone/>
            </a:pPr>
            <a:r>
              <a:rPr lang="pt-BR" altLang="en-US" sz="1200"/>
              <a:t> </a:t>
            </a:r>
          </a:p>
          <a:p>
            <a:pPr marL="0" indent="0" algn="just" eaLnBrk="1" hangingPunct="1">
              <a:buFont typeface="Arial" panose="020B0604020202020204" pitchFamily="34" charset="0"/>
              <a:buNone/>
            </a:pPr>
            <a:r>
              <a:rPr lang="pt-BR" altLang="en-US" sz="2400" b="1"/>
              <a:t>- uniformização de interpretação de lei</a:t>
            </a:r>
          </a:p>
          <a:p>
            <a:pPr marL="0" indent="0" algn="just" eaLnBrk="1" hangingPunct="1">
              <a:spcBef>
                <a:spcPct val="0"/>
              </a:spcBef>
              <a:buFont typeface="Arial" panose="020B0604020202020204" pitchFamily="34" charset="0"/>
              <a:buNone/>
            </a:pPr>
            <a:r>
              <a:rPr lang="pt-BR" altLang="en-US" sz="1200" i="1"/>
              <a:t> </a:t>
            </a:r>
            <a:endParaRPr lang="pt-BR" altLang="en-US" sz="1200"/>
          </a:p>
          <a:p>
            <a:pPr marL="0" indent="0" algn="just" eaLnBrk="1" hangingPunct="1">
              <a:buFont typeface="Arial" panose="020B0604020202020204" pitchFamily="34" charset="0"/>
              <a:buNone/>
            </a:pPr>
            <a:r>
              <a:rPr lang="pt-BR" altLang="en-US" sz="2400" i="1"/>
              <a:t>Art. 18.  Caberá pedido de uniformização de interpretação de lei quando houver divergência entre decisões proferidas por Turmas Recursais sobre questões de direito material.</a:t>
            </a:r>
            <a:endParaRPr lang="pt-BR" altLang="en-US" sz="2400"/>
          </a:p>
          <a:p>
            <a:pPr marL="0" indent="0" algn="just" eaLnBrk="1" hangingPunct="1">
              <a:buFont typeface="Arial" panose="020B0604020202020204" pitchFamily="34" charset="0"/>
              <a:buNone/>
            </a:pPr>
            <a:r>
              <a:rPr lang="pt-BR" altLang="en-US" sz="2400" i="1"/>
              <a:t>§ 1º O pedido fundado em divergência entre Turmas do mesmo Estado será julgado em reunião conjunta das Turmas em conflito, sob a presidência de desembargador indicado pelo Tribunal de Justiça.</a:t>
            </a:r>
            <a:endParaRPr lang="pt-BR" altLang="en-US" sz="2400"/>
          </a:p>
          <a:p>
            <a:pPr marL="0" indent="0" algn="just" eaLnBrk="1" hangingPunct="1">
              <a:buFont typeface="Arial" panose="020B0604020202020204" pitchFamily="34" charset="0"/>
              <a:buNone/>
            </a:pPr>
            <a:r>
              <a:rPr lang="pt-BR" altLang="en-US" sz="2400" i="1"/>
              <a:t>(...)</a:t>
            </a:r>
            <a:endParaRPr lang="pt-BR" altLang="en-US" sz="2400"/>
          </a:p>
          <a:p>
            <a:pPr marL="0" indent="0" algn="just" eaLnBrk="1" hangingPunct="1">
              <a:buFont typeface="Arial" panose="020B0604020202020204" pitchFamily="34" charset="0"/>
              <a:buNone/>
            </a:pPr>
            <a:r>
              <a:rPr lang="pt-BR" altLang="en-US" sz="2400" i="1"/>
              <a:t>§ 3º Quando as Turmas de diferentes Estados derem a lei federal interpretações divergentes, ou quando a decisão proferida estiver em contrariedade com súmula do Superior Tribunal de Justiça, o pedido será por este julgado.</a:t>
            </a: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1006C4BE-25F3-4A81-B200-AE40EA11EACC}"/>
              </a:ext>
            </a:extLst>
          </p:cNvPr>
          <p:cNvSpPr>
            <a:spLocks noGrp="1"/>
          </p:cNvSpPr>
          <p:nvPr>
            <p:ph idx="1"/>
          </p:nvPr>
        </p:nvSpPr>
        <p:spPr>
          <a:xfrm>
            <a:off x="0" y="0"/>
            <a:ext cx="9144000" cy="6858000"/>
          </a:xfrm>
        </p:spPr>
        <p:txBody>
          <a:bodyPr rtlCol="0">
            <a:noAutofit/>
          </a:bodyPr>
          <a:lstStyle/>
          <a:p>
            <a:pPr marL="0" indent="0" eaLnBrk="1" fontAlgn="auto" hangingPunct="1">
              <a:spcAft>
                <a:spcPts val="0"/>
              </a:spcAft>
              <a:buFont typeface="Arial" panose="020B0604020202020204" pitchFamily="34" charset="0"/>
              <a:buNone/>
              <a:defRPr/>
            </a:pPr>
            <a:r>
              <a:rPr lang="pt-BR" sz="2400" b="1" u="sng" dirty="0"/>
              <a:t>* Síntese recursal dos juizados</a:t>
            </a:r>
            <a:endParaRPr lang="pt-BR" sz="2400" b="1" dirty="0"/>
          </a:p>
          <a:p>
            <a:pPr marL="0" indent="0" eaLnBrk="1" fontAlgn="auto" hangingPunct="1">
              <a:spcAft>
                <a:spcPts val="0"/>
              </a:spcAft>
              <a:buFont typeface="Arial" panose="020B0604020202020204" pitchFamily="34" charset="0"/>
              <a:buNone/>
              <a:defRPr/>
            </a:pPr>
            <a:r>
              <a:rPr lang="pt-BR" sz="2400" dirty="0"/>
              <a:t> </a:t>
            </a:r>
          </a:p>
          <a:p>
            <a:pPr marL="0" indent="0" eaLnBrk="1" fontAlgn="auto" hangingPunct="1">
              <a:spcAft>
                <a:spcPts val="0"/>
              </a:spcAft>
              <a:buFont typeface="Arial" panose="020B0604020202020204" pitchFamily="34" charset="0"/>
              <a:buNone/>
              <a:defRPr/>
            </a:pPr>
            <a:r>
              <a:rPr lang="pt-BR" sz="2400" b="1" u="sng" dirty="0"/>
              <a:t>JEC</a:t>
            </a:r>
            <a:r>
              <a:rPr lang="pt-BR" sz="2400" b="1" dirty="0"/>
              <a:t>:</a:t>
            </a:r>
          </a:p>
          <a:p>
            <a:pPr eaLnBrk="1" fontAlgn="auto" hangingPunct="1">
              <a:spcAft>
                <a:spcPts val="0"/>
              </a:spcAft>
              <a:buFontTx/>
              <a:buChar char="-"/>
              <a:defRPr/>
            </a:pPr>
            <a:r>
              <a:rPr lang="pt-BR" sz="2400" dirty="0"/>
              <a:t>embargos de declaração (art. 48);</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(inominado) contra sentença (art. 41);</a:t>
            </a:r>
          </a:p>
          <a:p>
            <a:pPr marL="0" indent="0" eaLnBrk="1" fontAlgn="auto" hangingPunct="1">
              <a:spcAft>
                <a:spcPts val="0"/>
              </a:spcAft>
              <a:buFont typeface="Arial" panose="020B0604020202020204" pitchFamily="34" charset="0"/>
              <a:buNone/>
              <a:defRPr/>
            </a:pPr>
            <a:endParaRPr lang="pt-BR" sz="2400" dirty="0"/>
          </a:p>
          <a:p>
            <a:pPr eaLnBrk="1" fontAlgn="auto" hangingPunct="1">
              <a:spcAft>
                <a:spcPts val="0"/>
              </a:spcAft>
              <a:buFontTx/>
              <a:buChar char="-"/>
              <a:defRPr/>
            </a:pPr>
            <a:r>
              <a:rPr lang="pt-BR" sz="2400" dirty="0"/>
              <a:t>RE (CF, art. 102);</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não há previsão de agravo contra as decisões interlocutórias (divergência no que se fazer em caso de urgência);</a:t>
            </a:r>
          </a:p>
          <a:p>
            <a:pPr eaLnBrk="1" fontAlgn="auto" hangingPunct="1">
              <a:spcAft>
                <a:spcPts val="0"/>
              </a:spcAft>
              <a:buFontTx/>
              <a:buChar char="-"/>
              <a:defRPr/>
            </a:pPr>
            <a:endParaRPr lang="pt-BR" sz="2400" dirty="0"/>
          </a:p>
          <a:p>
            <a:pPr marL="0" indent="0" eaLnBrk="1" fontAlgn="auto" hangingPunct="1">
              <a:spcAft>
                <a:spcPts val="0"/>
              </a:spcAft>
              <a:buFontTx/>
              <a:buChar char="-"/>
              <a:defRPr/>
            </a:pPr>
            <a:r>
              <a:rPr lang="pt-BR" sz="2400" dirty="0"/>
              <a:t>reclamação se a decisão for contrária à jurisprudência do STJ, já que não existe incidente de uniformização – mas o STJ passou a dizer que seria o TJ.</a:t>
            </a:r>
          </a:p>
          <a:p>
            <a:pPr marL="0" indent="0" eaLnBrk="1" fontAlgn="auto" hangingPunct="1">
              <a:spcAft>
                <a:spcPts val="0"/>
              </a:spcAft>
              <a:buFont typeface="Arial" panose="020B0604020202020204" pitchFamily="34" charset="0"/>
              <a:buNone/>
              <a:defRPr/>
            </a:pPr>
            <a:endParaRPr lang="pt-BR" sz="2400" dirty="0"/>
          </a:p>
          <a:p>
            <a:pPr marL="0" indent="0" eaLnBrk="1" fontAlgn="auto" hangingPunct="1">
              <a:spcAft>
                <a:spcPts val="0"/>
              </a:spcAft>
              <a:buFont typeface="Arial" panose="020B0604020202020204" pitchFamily="34" charset="0"/>
              <a:buNone/>
              <a:defRPr/>
            </a:pPr>
            <a:r>
              <a:rPr lang="pt-BR" sz="2400" dirty="0"/>
              <a:t> </a:t>
            </a:r>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FCE3B0BB-6EB4-4BAA-83FB-4D6548B0A1CC}"/>
              </a:ext>
            </a:extLst>
          </p:cNvPr>
          <p:cNvSpPr>
            <a:spLocks noGrp="1"/>
          </p:cNvSpPr>
          <p:nvPr>
            <p:ph idx="1"/>
          </p:nvPr>
        </p:nvSpPr>
        <p:spPr>
          <a:xfrm>
            <a:off x="0" y="0"/>
            <a:ext cx="9144000" cy="6858000"/>
          </a:xfrm>
        </p:spPr>
        <p:txBody>
          <a:bodyPr rtlCol="0">
            <a:noAutofit/>
          </a:bodyPr>
          <a:lstStyle/>
          <a:p>
            <a:pPr marL="0" indent="0" eaLnBrk="1" fontAlgn="auto" hangingPunct="1">
              <a:spcAft>
                <a:spcPts val="0"/>
              </a:spcAft>
              <a:buFont typeface="Arial" panose="020B0604020202020204" pitchFamily="34" charset="0"/>
              <a:buNone/>
              <a:defRPr/>
            </a:pPr>
            <a:r>
              <a:rPr lang="pt-BR" sz="2400" b="1" u="sng" dirty="0"/>
              <a:t>JEF</a:t>
            </a:r>
            <a:r>
              <a:rPr lang="pt-BR" sz="2400" b="1" dirty="0"/>
              <a:t>:</a:t>
            </a:r>
          </a:p>
          <a:p>
            <a:pPr marL="0" indent="0" eaLnBrk="1" fontAlgn="auto" hangingPunct="1">
              <a:spcAft>
                <a:spcPts val="0"/>
              </a:spcAft>
              <a:buFont typeface="Arial" panose="020B0604020202020204" pitchFamily="34" charset="0"/>
              <a:buNone/>
              <a:defRPr/>
            </a:pPr>
            <a:endParaRPr lang="pt-BR" sz="2400" b="1" dirty="0"/>
          </a:p>
          <a:p>
            <a:pPr eaLnBrk="1" fontAlgn="auto" hangingPunct="1">
              <a:spcAft>
                <a:spcPts val="0"/>
              </a:spcAft>
              <a:buFontTx/>
              <a:buChar char="-"/>
              <a:defRPr/>
            </a:pPr>
            <a:r>
              <a:rPr lang="pt-BR" sz="2400" dirty="0"/>
              <a:t>embargos de declaração;</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(inominado) contra sentença (art. 5º);</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extraordinário (art. 15);</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de decisão interlocutória, desde que se trate de tutela de urgência (art. 4º e 5º);</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uniformização de interpretação de lei federal, que não é recurso (art. 14).</a:t>
            </a:r>
          </a:p>
          <a:p>
            <a:pPr marL="0" indent="0" eaLnBrk="1" fontAlgn="auto" hangingPunct="1">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DD1EF001-52F2-46C9-8229-465453DD90C4}"/>
              </a:ext>
            </a:extLst>
          </p:cNvPr>
          <p:cNvSpPr>
            <a:spLocks noGrp="1"/>
          </p:cNvSpPr>
          <p:nvPr>
            <p:ph idx="1"/>
          </p:nvPr>
        </p:nvSpPr>
        <p:spPr>
          <a:xfrm>
            <a:off x="0" y="0"/>
            <a:ext cx="9144000" cy="6858000"/>
          </a:xfrm>
        </p:spPr>
        <p:txBody>
          <a:bodyPr rtlCol="0">
            <a:noAutofit/>
          </a:bodyPr>
          <a:lstStyle/>
          <a:p>
            <a:pPr marL="0" indent="0" eaLnBrk="1" fontAlgn="auto" hangingPunct="1">
              <a:spcAft>
                <a:spcPts val="0"/>
              </a:spcAft>
              <a:buFont typeface="Arial" panose="020B0604020202020204" pitchFamily="34" charset="0"/>
              <a:buNone/>
              <a:defRPr/>
            </a:pPr>
            <a:r>
              <a:rPr lang="pt-BR" sz="2400" b="1" u="sng" dirty="0"/>
              <a:t>JEFP</a:t>
            </a:r>
            <a:r>
              <a:rPr lang="pt-BR" sz="2400" b="1" dirty="0"/>
              <a:t>:</a:t>
            </a:r>
          </a:p>
          <a:p>
            <a:pPr marL="0" indent="0" eaLnBrk="1" fontAlgn="auto" hangingPunct="1">
              <a:spcAft>
                <a:spcPts val="0"/>
              </a:spcAft>
              <a:buFont typeface="Arial" panose="020B0604020202020204" pitchFamily="34" charset="0"/>
              <a:buNone/>
              <a:defRPr/>
            </a:pPr>
            <a:endParaRPr lang="pt-BR" sz="2400" b="1" dirty="0"/>
          </a:p>
          <a:p>
            <a:pPr eaLnBrk="1" fontAlgn="auto" hangingPunct="1">
              <a:spcAft>
                <a:spcPts val="0"/>
              </a:spcAft>
              <a:buFontTx/>
              <a:buChar char="-"/>
              <a:defRPr/>
            </a:pPr>
            <a:r>
              <a:rPr lang="pt-BR" sz="2400" dirty="0"/>
              <a:t>embargos de declaração;</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(inominado) contra sentença (art. 4º);</a:t>
            </a:r>
          </a:p>
          <a:p>
            <a:pPr marL="0" indent="0" eaLnBrk="1" fontAlgn="auto" hangingPunct="1">
              <a:spcAft>
                <a:spcPts val="0"/>
              </a:spcAft>
              <a:buFont typeface="Arial" panose="020B0604020202020204" pitchFamily="34" charset="0"/>
              <a:buNone/>
              <a:defRPr/>
            </a:pPr>
            <a:endParaRPr lang="pt-BR" sz="2400" dirty="0"/>
          </a:p>
          <a:p>
            <a:pPr eaLnBrk="1" fontAlgn="auto" hangingPunct="1">
              <a:spcAft>
                <a:spcPts val="0"/>
              </a:spcAft>
              <a:buFontTx/>
              <a:buChar char="-"/>
              <a:defRPr/>
            </a:pPr>
            <a:r>
              <a:rPr lang="pt-BR" sz="2400" dirty="0"/>
              <a:t>recurso extraordinário (art. 21);</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recurso de decisão interlocutória, desde que se trate de tutela de urgência (art. 3º e 4º);</a:t>
            </a:r>
          </a:p>
          <a:p>
            <a:pPr eaLnBrk="1" fontAlgn="auto" hangingPunct="1">
              <a:spcAft>
                <a:spcPts val="0"/>
              </a:spcAft>
              <a:buFontTx/>
              <a:buChar char="-"/>
              <a:defRPr/>
            </a:pPr>
            <a:endParaRPr lang="pt-BR" sz="2400" dirty="0"/>
          </a:p>
          <a:p>
            <a:pPr eaLnBrk="1" fontAlgn="auto" hangingPunct="1">
              <a:spcAft>
                <a:spcPts val="0"/>
              </a:spcAft>
              <a:buFontTx/>
              <a:buChar char="-"/>
              <a:defRPr/>
            </a:pPr>
            <a:r>
              <a:rPr lang="pt-BR" sz="2400" dirty="0"/>
              <a:t>uniformização de interpretação de lei, que não é recurso (art. 18).</a:t>
            </a:r>
          </a:p>
          <a:p>
            <a:pPr eaLnBrk="1" fontAlgn="auto" hangingPunct="1">
              <a:spcAft>
                <a:spcPts val="0"/>
              </a:spcAft>
              <a:buFontTx/>
              <a:buChar char="-"/>
              <a:defRPr/>
            </a:pPr>
            <a:endParaRPr lang="pt-BR" sz="2400" dirty="0"/>
          </a:p>
          <a:p>
            <a:pPr marL="0" indent="0" algn="just" eaLnBrk="1" fontAlgn="auto" hangingPunct="1">
              <a:spcBef>
                <a:spcPts val="0"/>
              </a:spcBef>
              <a:spcAft>
                <a:spcPts val="0"/>
              </a:spcAft>
              <a:buFont typeface="Arial" panose="020B0604020202020204" pitchFamily="34" charset="0"/>
              <a:buNone/>
              <a:defRPr/>
            </a:pPr>
            <a:endParaRPr lang="pt-B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a:extLst>
              <a:ext uri="{FF2B5EF4-FFF2-40B4-BE49-F238E27FC236}">
                <a16:creationId xmlns:a16="http://schemas.microsoft.com/office/drawing/2014/main" id="{884D70DB-34FD-4BEB-8AA6-FBB3A33C387B}"/>
              </a:ext>
            </a:extLst>
          </p:cNvPr>
          <p:cNvSpPr>
            <a:spLocks noGrp="1"/>
          </p:cNvSpPr>
          <p:nvPr>
            <p:ph idx="1"/>
          </p:nvPr>
        </p:nvSpPr>
        <p:spPr>
          <a:xfrm>
            <a:off x="0" y="0"/>
            <a:ext cx="9144000" cy="6858000"/>
          </a:xfrm>
        </p:spPr>
        <p:txBody>
          <a:bodyPr anchor="ctr"/>
          <a:lstStyle/>
          <a:p>
            <a:pPr marL="0" indent="0" algn="ctr" eaLnBrk="1" hangingPunct="1">
              <a:spcBef>
                <a:spcPct val="0"/>
              </a:spcBef>
              <a:buFont typeface="Arial" panose="020B0604020202020204" pitchFamily="34" charset="0"/>
              <a:buNone/>
            </a:pPr>
            <a:r>
              <a:rPr lang="pt-BR" altLang="en-US" sz="5200" b="1" u="sng"/>
              <a:t>Questões para Debate</a:t>
            </a:r>
            <a:endParaRPr lang="pt-BR" altLang="en-US" sz="5200" b="1"/>
          </a:p>
          <a:p>
            <a:pPr marL="0" indent="0" algn="just" eaLnBrk="1" hangingPunct="1">
              <a:spcBef>
                <a:spcPct val="0"/>
              </a:spcBef>
              <a:buFont typeface="Arial" panose="020B0604020202020204" pitchFamily="34" charset="0"/>
              <a:buNone/>
            </a:pPr>
            <a:endParaRPr lang="pt-BR"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pd_juizados_ago20" id="{B5039A5E-96D9-4CCC-96CE-B509FA4D5F49}" vid="{66E80497-DFF7-45EB-9A90-9CC79AD2410C}"/>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epd_juizados_ago20</Template>
  <TotalTime>139</TotalTime>
  <Words>17139</Words>
  <Application>Microsoft Office PowerPoint</Application>
  <PresentationFormat>Apresentação na tela (4:3)</PresentationFormat>
  <Paragraphs>883</Paragraphs>
  <Slides>129</Slides>
  <Notes>6</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129</vt:i4>
      </vt:variant>
    </vt:vector>
  </HeadingPairs>
  <TitlesOfParts>
    <vt:vector size="136" baseType="lpstr">
      <vt:lpstr>Arial</vt:lpstr>
      <vt:lpstr>Calibri</vt:lpstr>
      <vt:lpstr>Century Schoolbook</vt:lpstr>
      <vt:lpstr>Tahoma</vt:lpstr>
      <vt:lpstr>Times New Roman</vt:lpstr>
      <vt:lpstr>Wingdings</vt:lpstr>
      <vt:lpstr>Tema do Office</vt:lpstr>
      <vt:lpstr>DIREITO PROCESSUAL CIVIL  Juizados Especiais  EPD  Prof. Luiz Dellore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PROCESSUAL CIVIL  Juizados Especiais  EPD  Prof. Luiz Dellore </dc:title>
  <dc:creator>LUIZ GUILHERME P DELLORE</dc:creator>
  <cp:lastModifiedBy>LUIZ GUILHERME P DELLORE</cp:lastModifiedBy>
  <cp:revision>6</cp:revision>
  <dcterms:created xsi:type="dcterms:W3CDTF">2021-04-05T20:08:49Z</dcterms:created>
  <dcterms:modified xsi:type="dcterms:W3CDTF">2022-08-10T18:26:44Z</dcterms:modified>
</cp:coreProperties>
</file>