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09" r:id="rId2"/>
    <p:sldId id="440" r:id="rId3"/>
    <p:sldId id="404" r:id="rId4"/>
    <p:sldId id="278" r:id="rId5"/>
    <p:sldId id="287" r:id="rId6"/>
    <p:sldId id="279" r:id="rId7"/>
    <p:sldId id="388" r:id="rId8"/>
    <p:sldId id="410" r:id="rId9"/>
    <p:sldId id="389" r:id="rId10"/>
    <p:sldId id="280" r:id="rId11"/>
    <p:sldId id="1572" r:id="rId12"/>
    <p:sldId id="288" r:id="rId13"/>
    <p:sldId id="1573" r:id="rId14"/>
    <p:sldId id="284" r:id="rId15"/>
    <p:sldId id="390" r:id="rId16"/>
    <p:sldId id="392" r:id="rId17"/>
    <p:sldId id="395" r:id="rId18"/>
    <p:sldId id="393" r:id="rId19"/>
    <p:sldId id="394" r:id="rId20"/>
    <p:sldId id="1579" r:id="rId21"/>
    <p:sldId id="292" r:id="rId22"/>
    <p:sldId id="293" r:id="rId23"/>
    <p:sldId id="397" r:id="rId24"/>
    <p:sldId id="294" r:id="rId25"/>
    <p:sldId id="295" r:id="rId26"/>
    <p:sldId id="323" r:id="rId27"/>
    <p:sldId id="286" r:id="rId28"/>
    <p:sldId id="1555" r:id="rId29"/>
    <p:sldId id="1569" r:id="rId30"/>
    <p:sldId id="1556" r:id="rId31"/>
    <p:sldId id="1574" r:id="rId32"/>
    <p:sldId id="1575" r:id="rId33"/>
    <p:sldId id="1576" r:id="rId34"/>
    <p:sldId id="1577" r:id="rId35"/>
    <p:sldId id="1578" r:id="rId36"/>
    <p:sldId id="1570" r:id="rId37"/>
    <p:sldId id="297" r:id="rId38"/>
    <p:sldId id="307" r:id="rId39"/>
    <p:sldId id="399" r:id="rId40"/>
    <p:sldId id="302" r:id="rId41"/>
    <p:sldId id="414" r:id="rId42"/>
    <p:sldId id="442" r:id="rId43"/>
    <p:sldId id="441" r:id="rId44"/>
    <p:sldId id="1571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 autoAdjust="0"/>
  </p:normalViewPr>
  <p:slideViewPr>
    <p:cSldViewPr>
      <p:cViewPr varScale="1">
        <p:scale>
          <a:sx n="78" d="100"/>
          <a:sy n="78" d="100"/>
        </p:scale>
        <p:origin x="16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3C-254F-406F-A7C8-00F065972C51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6750-D58B-4D21-AD5C-02BB5213E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3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7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3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5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9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3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3047-3E26-4F20-9CE5-6B4F278EEC7D}" type="datetimeFigureOut">
              <a:rPr lang="pt-BR" smtClean="0"/>
              <a:pPr/>
              <a:t>14/06/2021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3"/>
          <p:cNvSpPr/>
          <p:nvPr userDrawn="1"/>
        </p:nvSpPr>
        <p:spPr>
          <a:xfrm>
            <a:off x="3435" y="116632"/>
            <a:ext cx="9162081" cy="883931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36202 w 9144830"/>
              <a:gd name="connsiteY2" fmla="*/ 254203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254203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90301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62081"/>
              <a:gd name="connsiteY0" fmla="*/ 0 h 883931"/>
              <a:gd name="connsiteX1" fmla="*/ 9144830 w 9162081"/>
              <a:gd name="connsiteY1" fmla="*/ 0 h 883931"/>
              <a:gd name="connsiteX2" fmla="*/ 9162081 w 9162081"/>
              <a:gd name="connsiteY2" fmla="*/ 90301 h 883931"/>
              <a:gd name="connsiteX3" fmla="*/ 831 w 9162081"/>
              <a:gd name="connsiteY3" fmla="*/ 883931 h 883931"/>
              <a:gd name="connsiteX4" fmla="*/ 830 w 9162081"/>
              <a:gd name="connsiteY4" fmla="*/ 0 h 88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081" h="883931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62081" y="-28939"/>
                  <a:pt x="9162081" y="90301"/>
                </a:cubicBezTo>
                <a:cubicBezTo>
                  <a:pt x="6334054" y="-29796"/>
                  <a:pt x="1103574" y="102476"/>
                  <a:pt x="831" y="883931"/>
                </a:cubicBezTo>
                <a:cubicBezTo>
                  <a:pt x="3706" y="554781"/>
                  <a:pt x="-2045" y="329150"/>
                  <a:pt x="830" y="0"/>
                </a:cubicBezTo>
                <a:close/>
              </a:path>
            </a:pathLst>
          </a:custGeom>
          <a:gradFill flip="none" rotWithShape="1">
            <a:gsLst>
              <a:gs pos="0">
                <a:srgbClr val="D20C1F">
                  <a:shade val="30000"/>
                  <a:satMod val="115000"/>
                </a:srgbClr>
              </a:gs>
              <a:gs pos="50000">
                <a:srgbClr val="D20C1F">
                  <a:shade val="67500"/>
                  <a:satMod val="115000"/>
                </a:srgbClr>
              </a:gs>
              <a:gs pos="100000">
                <a:srgbClr val="D20C1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3"/>
          <p:cNvSpPr/>
          <p:nvPr userDrawn="1"/>
        </p:nvSpPr>
        <p:spPr>
          <a:xfrm>
            <a:off x="-830" y="-27384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3"/>
          <p:cNvSpPr/>
          <p:nvPr userDrawn="1"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izdellore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6/12/05/agravo-interno-negado-multa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7/11/13/ncpc-inadmissao-resp-dois-agravos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j.jus.br/webstj/processo/justica/jurisprudencia.asp?tipo=num_pro&amp;valor=EAREsp+275615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enjuridico.jusbrasil.com.br/artigos/427377655/a-colegialidade-nos-tribunais-e-o-novo-cpc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23224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CPC15: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agravo nos tribunais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Prof. Luiz Dellore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4869160"/>
            <a:ext cx="82912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164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05273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sz="2100" dirty="0">
                <a:latin typeface="Tahoma" panose="020B0604030504040204" pitchFamily="34" charset="0"/>
              </a:rPr>
              <a:t> </a:t>
            </a:r>
            <a:r>
              <a:rPr lang="pt-BR" sz="2200" dirty="0">
                <a:latin typeface="Tahoma" panose="020B0604030504040204" pitchFamily="34" charset="0"/>
              </a:rPr>
              <a:t>Dos </a:t>
            </a:r>
            <a:r>
              <a:rPr lang="pt-BR" sz="2200" u="sng" dirty="0">
                <a:latin typeface="Tahoma" panose="020B0604030504040204" pitchFamily="34" charset="0"/>
              </a:rPr>
              <a:t>acórdãos</a:t>
            </a:r>
            <a:r>
              <a:rPr lang="pt-BR" sz="2200" dirty="0">
                <a:latin typeface="Tahoma" panose="020B0604030504040204" pitchFamily="34" charset="0"/>
              </a:rPr>
              <a:t>, podem caber, nos termos específicos de cada recurso: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ROC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RESP, 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divergência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052736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sz="2100" dirty="0">
                <a:latin typeface="Tahoma" panose="020B0604030504040204" pitchFamily="34" charset="0"/>
              </a:rPr>
              <a:t> </a:t>
            </a:r>
            <a:r>
              <a:rPr lang="pt-BR" sz="2200" dirty="0">
                <a:latin typeface="Tahoma" panose="020B0604030504040204" pitchFamily="34" charset="0"/>
              </a:rPr>
              <a:t>Dos </a:t>
            </a:r>
            <a:r>
              <a:rPr lang="pt-BR" sz="2200" u="sng" dirty="0">
                <a:latin typeface="Tahoma" panose="020B0604030504040204" pitchFamily="34" charset="0"/>
              </a:rPr>
              <a:t>acórdãos</a:t>
            </a:r>
            <a:r>
              <a:rPr lang="pt-BR" sz="2200" dirty="0">
                <a:latin typeface="Tahoma" panose="020B0604030504040204" pitchFamily="34" charset="0"/>
              </a:rPr>
              <a:t>, podem caber, nos termos específicos de cada recurso: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ROC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RESP, 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divergência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pt-BR" sz="2200" dirty="0">
                <a:latin typeface="Tahoma" panose="020B0604030504040204" pitchFamily="34" charset="0"/>
              </a:rPr>
              <a:t>De </a:t>
            </a:r>
            <a:r>
              <a:rPr lang="pt-BR" sz="2200" u="sng" dirty="0">
                <a:latin typeface="Tahoma" panose="020B0604030504040204" pitchFamily="34" charset="0"/>
              </a:rPr>
              <a:t>decisões monocráticas</a:t>
            </a:r>
            <a:r>
              <a:rPr lang="pt-BR" sz="2200" dirty="0">
                <a:latin typeface="Tahoma" panose="020B0604030504040204" pitchFamily="34" charset="0"/>
              </a:rPr>
              <a:t> dos relatores: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Agravo interno (regimental ou legal)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Agravo em recurso especial ou extraordinário (AREsp / ARE - CPC, art. 1.042).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Cabível de </a:t>
            </a:r>
            <a:r>
              <a:rPr lang="pt-BR" sz="2200" u="sng" dirty="0">
                <a:latin typeface="Tahoma" panose="020B0604030504040204" pitchFamily="34" charset="0"/>
              </a:rPr>
              <a:t>qualquer decisão que tenha alguma carga decisória:</a:t>
            </a: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declaração</a:t>
            </a:r>
          </a:p>
        </p:txBody>
      </p:sp>
    </p:spTree>
    <p:extLst>
      <p:ext uri="{BB962C8B-B14F-4D97-AF65-F5344CB8AC3E}">
        <p14:creationId xmlns:p14="http://schemas.microsoft.com/office/powerpoint/2010/main" val="219502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836712"/>
            <a:ext cx="69847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u="sng" dirty="0">
                <a:latin typeface="Tahoma" panose="020B0604030504040204" pitchFamily="34" charset="0"/>
                <a:cs typeface="Tahoma" panose="020B0604030504040204" pitchFamily="34" charset="0"/>
              </a:rPr>
              <a:t>Agravo:</a:t>
            </a: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O CPC nomeia como agravo diferentes tipos de recursos, com cabimento e processamento distintos.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Cabimento</a:t>
            </a:r>
            <a:r>
              <a:rPr lang="pt-BR" sz="2400" dirty="0">
                <a:latin typeface="Tahoma" panose="020B0604030504040204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latin typeface="Tahoma" panose="020B0604030504040204" pitchFamily="34" charset="0"/>
              </a:rPr>
              <a:t> decisão interlocutória; 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no âmbito do tribunal, decisão monocrática</a:t>
            </a:r>
          </a:p>
        </p:txBody>
      </p:sp>
    </p:spTree>
    <p:extLst>
      <p:ext uri="{BB962C8B-B14F-4D97-AF65-F5344CB8AC3E}">
        <p14:creationId xmlns:p14="http://schemas.microsoft.com/office/powerpoint/2010/main" val="419816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836712"/>
            <a:ext cx="698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u="sng" dirty="0">
                <a:latin typeface="Tahoma" panose="020B0604030504040204" pitchFamily="34" charset="0"/>
                <a:cs typeface="Tahoma" panose="020B0604030504040204" pitchFamily="34" charset="0"/>
              </a:rPr>
              <a:t>Agravo:</a:t>
            </a: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O CPC15 nomeia como agravo diferentes tipos de recursos, com cabimento e processamento distintos.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Cabimento</a:t>
            </a:r>
            <a:r>
              <a:rPr lang="pt-BR" sz="2400" dirty="0">
                <a:latin typeface="Tahoma" panose="020B0604030504040204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latin typeface="Tahoma" panose="020B0604030504040204" pitchFamily="34" charset="0"/>
              </a:rPr>
              <a:t> decisão interlocutória; 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no âmbito do tribunal, decisão monocrática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Modalidades</a:t>
            </a:r>
            <a:r>
              <a:rPr lang="pt-BR" sz="2400" dirty="0">
                <a:latin typeface="Tahoma" panose="020B0604030504040204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a) agravo de instrumento (CPC, art. 1.015 – 15 dias): rol taxativo (?).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b) </a:t>
            </a:r>
            <a:r>
              <a:rPr lang="pt-BR" sz="2400" strike="dblStrike" dirty="0">
                <a:latin typeface="Tahoma" panose="020B0604030504040204" pitchFamily="34" charset="0"/>
              </a:rPr>
              <a:t>agravo retido: extinto </a:t>
            </a:r>
            <a:r>
              <a:rPr lang="pt-BR" sz="2400" dirty="0">
                <a:latin typeface="Tahoma" panose="020B0604030504040204" pitchFamily="34" charset="0"/>
              </a:rPr>
              <a:t>(CPC, art. 1.009, § 1º)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c) agravo interno (CPC, art. 1.021 – 15 dias)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d) agravo em REsp e em RE (CPC, art. 1.042 – 15 dias)</a:t>
            </a:r>
          </a:p>
        </p:txBody>
      </p:sp>
    </p:spTree>
    <p:extLst>
      <p:ext uri="{BB962C8B-B14F-4D97-AF65-F5344CB8AC3E}">
        <p14:creationId xmlns:p14="http://schemas.microsoft.com/office/powerpoint/2010/main" val="4161080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560" y="628233"/>
            <a:ext cx="766221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Agravo interno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800" u="sng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Cabimento: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À luz dos dispositivos acima expostos, cabível em face de praticamente todas as decisões monocráticas, desde que dotadas de caráter decisório.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0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atual CPC, sequer há a restrição de cabimento nas hipóteses de decisão do relator na liminar do agravo de instrumento (como havia no CPC73).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i="1" dirty="0"/>
              <a:t>Art. 1.021.  Contra decisão proferida pelo relator caberá agravo interno para o respectivo órgão colegiado, observadas, quanto ao processamento, as regras do regimento interno do tribunal.</a:t>
            </a:r>
            <a:endParaRPr lang="pt-BR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584" y="83671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Objetivo da interposição: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Reformar a decisão monocrática e/ou fazer com que haja a prolação de um acórdão, por parte do colegiado. Pode, ainda, provocar a retratação por parte do relator.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Prazo: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15</a:t>
            </a:r>
            <a:r>
              <a:rPr lang="pt-BR" sz="2400" dirty="0">
                <a:latin typeface="Tahoma" panose="020B0604030504040204" pitchFamily="34" charset="0"/>
              </a:rPr>
              <a:t> dias, nos termos do art. 1.003, § 5º do CPC (nos regimentos internos, 5 dias).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Preparo: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Isento (não há previsão no CPC – mas há regimentos internos, como do RJ, em que é devido).</a:t>
            </a:r>
            <a:endParaRPr 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939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840769"/>
            <a:ext cx="728221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*</a:t>
            </a:r>
            <a:r>
              <a:rPr lang="pt-BR" sz="2100" u="sng" dirty="0">
                <a:latin typeface="Tahoma" panose="020B0604030504040204" pitchFamily="34" charset="0"/>
              </a:rPr>
              <a:t>Requisitos formais:</a:t>
            </a:r>
            <a:endParaRPr lang="pt-BR" sz="21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Petição relativamente simples (breve exposição dos fatos e razões de reforma de decisão monocrática impugnada), interposta nos próprios autos, endereçada a quem prolatou a decisão monocrática. Não necessita de documentos.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*</a:t>
            </a:r>
            <a:r>
              <a:rPr lang="pt-BR" sz="2100" u="sng" dirty="0">
                <a:latin typeface="Tahoma" panose="020B0604030504040204" pitchFamily="34" charset="0"/>
              </a:rPr>
              <a:t>Processamento:</a:t>
            </a:r>
            <a:endParaRPr lang="pt-BR" sz="21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recurso inicialmente analisado pelo próprio órgão que prolatou a decisão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se houver o juízo de retratação, o recurso original será processado normalmente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deve haver </a:t>
            </a:r>
            <a:r>
              <a:rPr lang="pt-BR" sz="2100" u="sng" dirty="0">
                <a:latin typeface="Tahoma" panose="020B0604030504040204" pitchFamily="34" charset="0"/>
              </a:rPr>
              <a:t>vista à parte contrária</a:t>
            </a:r>
            <a:r>
              <a:rPr lang="pt-BR" sz="2100" dirty="0">
                <a:latin typeface="Tahoma" panose="020B0604030504040204" pitchFamily="34" charset="0"/>
              </a:rPr>
              <a:t>, e o relator elabora relatório e voto, colocando em mesa, para julgamento do órgão colegiado (prolação de acórdão), </a:t>
            </a:r>
            <a:r>
              <a:rPr lang="pt-BR" sz="2100" u="sng" dirty="0">
                <a:latin typeface="Tahoma" panose="020B0604030504040204" pitchFamily="34" charset="0"/>
              </a:rPr>
              <a:t>devendo</a:t>
            </a:r>
            <a:r>
              <a:rPr lang="pt-BR" sz="2100" dirty="0">
                <a:latin typeface="Tahoma" panose="020B0604030504040204" pitchFamily="34" charset="0"/>
              </a:rPr>
              <a:t> ser publicado em pauta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não é possível novo julgamento monocrático, quanto ao mérito (salvo em relação a requisitos de admissibilidade do próprio agravo interno).</a:t>
            </a:r>
            <a:endParaRPr lang="pt-BR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4137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* Efeitos da interposição: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Efeito devolutivo, como em qualquer recurso. Não há efeito suspensivo.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*</a:t>
            </a:r>
            <a:r>
              <a:rPr lang="pt-BR" sz="2800" u="sng" dirty="0">
                <a:latin typeface="Tahoma" panose="020B0604030504040204" pitchFamily="34" charset="0"/>
              </a:rPr>
              <a:t>Contraditório: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Não havia previsão no CPC73 ou nos regimentos.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Agora, há.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30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908720"/>
            <a:ext cx="7282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Agravo interno no Código: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Contra </a:t>
            </a:r>
            <a:r>
              <a:rPr lang="pt-BR" sz="2400" u="sng" dirty="0">
                <a:latin typeface="Tahoma" panose="020B0604030504040204" pitchFamily="34" charset="0"/>
              </a:rPr>
              <a:t>decisão proferida pelo relator caberá agravo interno</a:t>
            </a:r>
            <a:r>
              <a:rPr lang="pt-BR" sz="2400" dirty="0">
                <a:latin typeface="Tahoma" panose="020B0604030504040204" pitchFamily="34" charset="0"/>
              </a:rPr>
              <a:t> para o respectivo órgão colegiado, observadas, quanto ao processamento, as regras do regimento interno do tribunal.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1o Na petição de agravo interno, o recorrente </a:t>
            </a:r>
            <a:r>
              <a:rPr lang="pt-BR" sz="2400" u="sng" dirty="0">
                <a:latin typeface="Tahoma" panose="020B0604030504040204" pitchFamily="34" charset="0"/>
              </a:rPr>
              <a:t>impugnará especificadamente</a:t>
            </a:r>
            <a:r>
              <a:rPr lang="pt-BR" sz="2400" dirty="0">
                <a:latin typeface="Tahoma" panose="020B0604030504040204" pitchFamily="34" charset="0"/>
              </a:rPr>
              <a:t> os fundamentos da decisão agravada.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2o O agravo será dirigido ao relator, que </a:t>
            </a:r>
            <a:r>
              <a:rPr lang="pt-BR" sz="2400" u="sng" dirty="0">
                <a:latin typeface="Tahoma" panose="020B0604030504040204" pitchFamily="34" charset="0"/>
              </a:rPr>
              <a:t>intimará o agravado para manifestar-se sobre o recurso</a:t>
            </a:r>
            <a:r>
              <a:rPr lang="pt-BR" sz="2400" dirty="0">
                <a:latin typeface="Tahoma" panose="020B0604030504040204" pitchFamily="34" charset="0"/>
              </a:rPr>
              <a:t> no prazo de 15 (quinze) dias, ao final do qual, não havendo retratação, </a:t>
            </a:r>
            <a:r>
              <a:rPr lang="pt-BR" sz="2400" u="sng" dirty="0">
                <a:latin typeface="Tahoma" panose="020B0604030504040204" pitchFamily="34" charset="0"/>
              </a:rPr>
              <a:t>o relator levá-lo-á a julgamento pelo órgão colegiado, com inclusão em pauta</a:t>
            </a:r>
            <a:r>
              <a:rPr lang="pt-BR" sz="24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12603" y="764704"/>
            <a:ext cx="7286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3o É </a:t>
            </a:r>
            <a:r>
              <a:rPr lang="pt-BR" sz="2400" u="sng" dirty="0">
                <a:latin typeface="Tahoma" panose="020B0604030504040204" pitchFamily="34" charset="0"/>
              </a:rPr>
              <a:t>vedado</a:t>
            </a:r>
            <a:r>
              <a:rPr lang="pt-BR" sz="2400" dirty="0">
                <a:latin typeface="Tahoma" panose="020B0604030504040204" pitchFamily="34" charset="0"/>
              </a:rPr>
              <a:t> ao relator </a:t>
            </a:r>
            <a:r>
              <a:rPr lang="pt-BR" sz="2400" u="sng" dirty="0">
                <a:latin typeface="Tahoma" panose="020B0604030504040204" pitchFamily="34" charset="0"/>
              </a:rPr>
              <a:t>limitar-se à reprodução dos fundamentos</a:t>
            </a:r>
            <a:r>
              <a:rPr lang="pt-BR" sz="2400" dirty="0">
                <a:latin typeface="Tahoma" panose="020B0604030504040204" pitchFamily="34" charset="0"/>
              </a:rPr>
              <a:t> da decisão agravada para julgar improcedente o agravo interno.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4o Quando o agravo interno for declarado </a:t>
            </a:r>
            <a:r>
              <a:rPr lang="pt-BR" sz="2400" u="sng" dirty="0">
                <a:latin typeface="Tahoma" panose="020B0604030504040204" pitchFamily="34" charset="0"/>
              </a:rPr>
              <a:t>manifestamente inadmissível ou improcedente em votação unânime</a:t>
            </a:r>
            <a:r>
              <a:rPr lang="pt-BR" sz="2400" dirty="0">
                <a:latin typeface="Tahoma" panose="020B0604030504040204" pitchFamily="34" charset="0"/>
              </a:rPr>
              <a:t>, o órgão colegiado, em decisão fundamentada, condenará o agravante a pagar ao agravado </a:t>
            </a:r>
            <a:r>
              <a:rPr lang="pt-BR" sz="2400" u="sng" dirty="0">
                <a:latin typeface="Tahoma" panose="020B0604030504040204" pitchFamily="34" charset="0"/>
              </a:rPr>
              <a:t>multa</a:t>
            </a:r>
            <a:r>
              <a:rPr lang="pt-BR" sz="2400" dirty="0">
                <a:latin typeface="Tahoma" panose="020B0604030504040204" pitchFamily="34" charset="0"/>
              </a:rPr>
              <a:t> fixada entre um e cinco por cento do valor atualizado da causa.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5o A interposição de </a:t>
            </a:r>
            <a:r>
              <a:rPr lang="pt-BR" sz="2400" u="sng" dirty="0">
                <a:latin typeface="Tahoma" panose="020B0604030504040204" pitchFamily="34" charset="0"/>
              </a:rPr>
              <a:t>qualquer outro recurso</a:t>
            </a:r>
            <a:r>
              <a:rPr lang="pt-BR" sz="2400" dirty="0">
                <a:latin typeface="Tahoma" panose="020B0604030504040204" pitchFamily="34" charset="0"/>
              </a:rPr>
              <a:t> está </a:t>
            </a:r>
            <a:r>
              <a:rPr lang="pt-BR" sz="2400" u="sng" dirty="0">
                <a:latin typeface="Tahoma" panose="020B0604030504040204" pitchFamily="34" charset="0"/>
              </a:rPr>
              <a:t>condicionada ao depósito prévio do valor da multa</a:t>
            </a:r>
            <a:r>
              <a:rPr lang="pt-BR" sz="2400" dirty="0">
                <a:latin typeface="Tahoma" panose="020B0604030504040204" pitchFamily="34" charset="0"/>
              </a:rPr>
              <a:t> prevista no § 4o, à exceção da Fazenda Pública e do beneficiário de gratuidade da justiça, que farão o pagamento ao final.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5478" y="836712"/>
            <a:ext cx="8712968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Prof.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 doutor em Processo Civil (USP)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em Constitucional (PUC/SP)</a:t>
            </a:r>
          </a:p>
          <a:p>
            <a:pPr algn="ctr">
              <a:spcBef>
                <a:spcPct val="0"/>
              </a:spcBef>
            </a:pPr>
            <a:r>
              <a:rPr lang="pt-BR" altLang="pt-BR" sz="2400" i="1" dirty="0">
                <a:latin typeface="Times New Roman" panose="02020603050405020304" pitchFamily="18" charset="0"/>
              </a:rPr>
              <a:t>Visiting Scholar</a:t>
            </a:r>
            <a:r>
              <a:rPr lang="pt-BR" altLang="pt-BR" sz="2400" dirty="0">
                <a:latin typeface="Times New Roman" panose="02020603050405020304" pitchFamily="18" charset="0"/>
              </a:rPr>
              <a:t> na Syracuse e Cornell </a:t>
            </a:r>
            <a:r>
              <a:rPr lang="pt-BR" altLang="pt-BR" sz="2400" dirty="0" err="1">
                <a:latin typeface="Times New Roman" panose="02020603050405020304" pitchFamily="18" charset="0"/>
              </a:rPr>
              <a:t>Universities</a:t>
            </a:r>
            <a:endParaRPr lang="pt-BR" altLang="pt-BR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Professor da EPD, Mackenzie e IBMEC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Advogado da Caixa Econômica Federal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Consultor Jurídico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Ex-assessor de Ministro do STJ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Membro do IBDP e do </a:t>
            </a:r>
            <a:r>
              <a:rPr lang="pt-BR" altLang="pt-BR" sz="2400" dirty="0" err="1">
                <a:latin typeface="Times New Roman" panose="02020603050405020304" pitchFamily="18" charset="0"/>
              </a:rPr>
              <a:t>Ceapro</a:t>
            </a:r>
            <a:r>
              <a:rPr lang="pt-BR" altLang="pt-BR" sz="2400" dirty="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pt-BR" altLang="pt-BR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2"/>
              </a:rPr>
              <a:t>www.dellore.com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Instagram: @</a:t>
            </a:r>
            <a:r>
              <a:rPr lang="pt-BR" altLang="pt-BR" sz="2700" dirty="0" err="1">
                <a:latin typeface="Times New Roman" panose="02020603050405020304" pitchFamily="18" charset="0"/>
              </a:rPr>
              <a:t>luizdellore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3"/>
              </a:rPr>
              <a:t>www.facebook.com/luizdellore/</a:t>
            </a:r>
            <a:r>
              <a:rPr lang="pt-BR" altLang="pt-BR" sz="2700" dirty="0">
                <a:latin typeface="Times New Roman" panose="02020603050405020304" pitchFamily="18" charset="0"/>
              </a:rPr>
              <a:t> (</a:t>
            </a:r>
            <a:r>
              <a:rPr lang="pt-BR" altLang="pt-BR" sz="2700" dirty="0" err="1">
                <a:latin typeface="Times New Roman" panose="02020603050405020304" pitchFamily="18" charset="0"/>
              </a:rPr>
              <a:t>Prof</a:t>
            </a:r>
            <a:r>
              <a:rPr lang="pt-BR" altLang="pt-BR" sz="2700" dirty="0">
                <a:latin typeface="Times New Roman" panose="02020603050405020304" pitchFamily="18" charset="0"/>
              </a:rPr>
              <a:t> Luiz Dellore)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LinkedIn: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@dellore</a:t>
            </a:r>
          </a:p>
        </p:txBody>
      </p:sp>
    </p:spTree>
    <p:extLst>
      <p:ext uri="{BB962C8B-B14F-4D97-AF65-F5344CB8AC3E}">
        <p14:creationId xmlns:p14="http://schemas.microsoft.com/office/powerpoint/2010/main" val="70783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12603" y="764704"/>
            <a:ext cx="7286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4o Quando o agravo interno for declarado </a:t>
            </a:r>
            <a:r>
              <a:rPr lang="pt-BR" sz="2400" u="sng" dirty="0">
                <a:latin typeface="Tahoma" panose="020B0604030504040204" pitchFamily="34" charset="0"/>
              </a:rPr>
              <a:t>manifestamente inadmissível ou improcedente em votação unânime</a:t>
            </a:r>
            <a:r>
              <a:rPr lang="pt-BR" sz="2400" dirty="0">
                <a:latin typeface="Tahoma" panose="020B0604030504040204" pitchFamily="34" charset="0"/>
              </a:rPr>
              <a:t>, o órgão colegiado, em decisão fundamentada, condenará o agravante a pagar ao agravado </a:t>
            </a:r>
            <a:r>
              <a:rPr lang="pt-BR" sz="2400" u="sng" dirty="0">
                <a:latin typeface="Tahoma" panose="020B0604030504040204" pitchFamily="34" charset="0"/>
              </a:rPr>
              <a:t>multa</a:t>
            </a:r>
            <a:r>
              <a:rPr lang="pt-BR" sz="2400" dirty="0">
                <a:latin typeface="Tahoma" panose="020B0604030504040204" pitchFamily="34" charset="0"/>
              </a:rPr>
              <a:t> fixada entre um e cinco por cento do valor atualizado da causa.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 multa é “automática”?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hlinkClick r:id="rId2"/>
              </a:rPr>
              <a:t>http://genjuridico.com.br/2016/12/05/agravo-interno-negado-multa/</a:t>
            </a:r>
            <a:r>
              <a:rPr lang="pt-BR" sz="2400" dirty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7116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600" u="sng" dirty="0">
                <a:latin typeface="Tahoma" panose="020B0604030504040204" pitchFamily="34" charset="0"/>
                <a:cs typeface="Tahoma" panose="020B0604030504040204" pitchFamily="34" charset="0"/>
              </a:rPr>
              <a:t>Agravo em recurso especial ou recurso extraordinário (CPC, art. 1.042):</a:t>
            </a:r>
            <a:r>
              <a:rPr lang="pt-BR" sz="2600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CPC73, era o agravo nos próprios autos, usualmente denominado “agravo de decisão denegatória”.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atual CPC, é adotada e nomenclatura antes utilizada nos Tribunais superiores: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agravo em recurso especial [</a:t>
            </a:r>
            <a:r>
              <a:rPr lang="pt-BR" sz="2400" dirty="0" err="1">
                <a:latin typeface="Tahoma" panose="020B0604030504040204" pitchFamily="34" charset="0"/>
              </a:rPr>
              <a:t>AREsp</a:t>
            </a:r>
            <a:r>
              <a:rPr lang="pt-BR" sz="2400" dirty="0">
                <a:latin typeface="Tahoma" panose="020B0604030504040204" pitchFamily="34" charset="0"/>
              </a:rPr>
              <a:t>]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agravo em recurso extraordinário [ARE]</a:t>
            </a: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Cabimento: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Decisão monocrática da presidência do tribunal </a:t>
            </a:r>
            <a:r>
              <a:rPr lang="pt-BR" sz="2400" i="1" dirty="0">
                <a:latin typeface="Tahoma" panose="020B0604030504040204" pitchFamily="34" charset="0"/>
              </a:rPr>
              <a:t>a quo</a:t>
            </a:r>
            <a:r>
              <a:rPr lang="pt-BR" sz="2400" dirty="0">
                <a:latin typeface="Tahoma" panose="020B0604030504040204" pitchFamily="34" charset="0"/>
              </a:rPr>
              <a:t> (usualmente, vice-presidente), denegatória de recurso interposto para tribunal superior (STJ e STF).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cs typeface="Arial" panose="020B0604020202020204" pitchFamily="34" charset="0"/>
              </a:rPr>
              <a:t>* Contudo, há alguns detalhes (adiante analisados)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Prazo e custas</a:t>
            </a:r>
          </a:p>
          <a:p>
            <a:endParaRPr lang="pt-BR" sz="2400" dirty="0"/>
          </a:p>
          <a:p>
            <a:r>
              <a:rPr lang="pt-BR" sz="2400" dirty="0"/>
              <a:t>O prazo para interposição do agravo em REsp ou RE é de </a:t>
            </a:r>
            <a:r>
              <a:rPr lang="pt-BR" sz="2400" i="1" dirty="0"/>
              <a:t>15 dias </a:t>
            </a:r>
            <a:r>
              <a:rPr lang="pt-BR" sz="2400" dirty="0"/>
              <a:t>(CPC, art. 1.003, § 5º). </a:t>
            </a:r>
          </a:p>
          <a:p>
            <a:endParaRPr lang="pt-BR" sz="2400" dirty="0"/>
          </a:p>
          <a:p>
            <a:r>
              <a:rPr lang="pt-BR" sz="2400" dirty="0"/>
              <a:t>Da mesma forma, é de 15 dias o prazo para responder ao recurso (contraminuta ou contrarrazões de agravo – CPC, art. 1.042, § 3º).</a:t>
            </a:r>
          </a:p>
          <a:p>
            <a:endParaRPr lang="pt-BR" sz="2400" i="1" dirty="0"/>
          </a:p>
          <a:p>
            <a:r>
              <a:rPr lang="pt-BR" sz="2400" i="1" dirty="0"/>
              <a:t>Não há custas</a:t>
            </a:r>
            <a:r>
              <a:rPr lang="pt-BR" sz="2400" dirty="0"/>
              <a:t> (CPC, art. 1.042, § 2º).</a:t>
            </a: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3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Efeitos</a:t>
            </a:r>
          </a:p>
          <a:p>
            <a:endParaRPr lang="pt-BR" sz="2400" dirty="0"/>
          </a:p>
          <a:p>
            <a:r>
              <a:rPr lang="pt-BR" sz="2400" dirty="0"/>
              <a:t>Há, como em todos os recursos, efeito devolutivo.</a:t>
            </a:r>
          </a:p>
          <a:p>
            <a:endParaRPr lang="pt-BR" sz="2400" dirty="0"/>
          </a:p>
          <a:p>
            <a:r>
              <a:rPr lang="pt-BR" sz="2400" dirty="0"/>
              <a:t>Não há o </a:t>
            </a:r>
            <a:r>
              <a:rPr lang="pt-BR" sz="2400" i="1" dirty="0"/>
              <a:t>efeito suspensivo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pPr algn="just"/>
            <a:r>
              <a:rPr lang="pt-BR" sz="2400" dirty="0"/>
              <a:t>Eventualmente, em casos de urgência, é possível a concessão de efeito suspensivo </a:t>
            </a:r>
            <a:r>
              <a:rPr lang="pt-BR" sz="2400" u="sng" dirty="0"/>
              <a:t>ao </a:t>
            </a:r>
            <a:r>
              <a:rPr lang="pt-BR" sz="2400" u="sng" dirty="0" err="1"/>
              <a:t>REsp</a:t>
            </a:r>
            <a:r>
              <a:rPr lang="pt-BR" sz="2400" u="sng" dirty="0"/>
              <a:t> e RE</a:t>
            </a:r>
            <a:r>
              <a:rPr lang="pt-BR" sz="2400" dirty="0"/>
              <a:t>, mas </a:t>
            </a:r>
            <a:r>
              <a:rPr lang="pt-BR" sz="2400" b="1" u="sng" dirty="0"/>
              <a:t>não </a:t>
            </a:r>
            <a:r>
              <a:rPr lang="pt-BR" sz="2400" u="sng" dirty="0"/>
              <a:t>ao agravo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Processamento (interposição/julgamento)</a:t>
            </a:r>
          </a:p>
          <a:p>
            <a:endParaRPr lang="pt-BR" sz="2400" dirty="0"/>
          </a:p>
          <a:p>
            <a:pPr algn="just"/>
            <a:r>
              <a:rPr lang="pt-BR" sz="2400" dirty="0"/>
              <a:t>O agravo será </a:t>
            </a:r>
            <a:r>
              <a:rPr lang="pt-BR" sz="2400" i="1" dirty="0"/>
              <a:t>interposto no Tribunal de origem</a:t>
            </a:r>
            <a:r>
              <a:rPr lang="pt-BR" sz="2400" dirty="0"/>
              <a:t>, endereçado ao órgão responsável pelo processamento do recurso especial e extraordinário (presidência ou vice-presidência, conforme o regimento interno de cada tribunal) e que prolatou a decisão agravada (CPC, art. 1.042, § 2º).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Não há necessidade de qualquer documento, porque se está recorrendo nos próprios autos, que já traz todas as peças do processo.</a:t>
            </a: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04423" y="692696"/>
            <a:ext cx="7734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agravado será intimado para apresentar resposta e – caso não haja retratação (ou seja, a admissibilidade que antes foi negativa passe a ser positiva) – </a:t>
            </a:r>
            <a:r>
              <a:rPr lang="pt-BR" sz="2400" i="1" dirty="0"/>
              <a:t>os autos serão remetidos ao Tribunal Superior</a:t>
            </a:r>
            <a:r>
              <a:rPr lang="pt-BR" sz="2400" dirty="0"/>
              <a:t>, para apreciação do agravo (CPC, art. 1.042, § 4º).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Se houver retratação, os autos serão remetidos para o Tribunal Superior, para apreciação do </a:t>
            </a:r>
            <a:r>
              <a:rPr lang="pt-BR" sz="2400" dirty="0" err="1"/>
              <a:t>REsp</a:t>
            </a:r>
            <a:r>
              <a:rPr lang="pt-BR" sz="2400" dirty="0"/>
              <a:t> ou RE (e não do agravo).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Se forem </a:t>
            </a:r>
            <a:r>
              <a:rPr lang="pt-BR" sz="2400" i="1" dirty="0"/>
              <a:t>dois recursos concomitantes (REsp e RE)</a:t>
            </a:r>
            <a:r>
              <a:rPr lang="pt-BR" sz="2400" dirty="0"/>
              <a:t> e ambos não forem admitidos, deverá o recorrente interpor </a:t>
            </a:r>
            <a:r>
              <a:rPr lang="pt-BR" sz="2400" b="1" dirty="0"/>
              <a:t>dois agravos</a:t>
            </a:r>
            <a:r>
              <a:rPr lang="pt-BR" sz="2400" dirty="0"/>
              <a:t> (CPC, art. 1.042, § 6º). Nesse caso, os autos primeiro irão para o STJ (§ 7º) e, depois, se ainda for o caso de julgamento do agravo em RE, para o STF (§ 8º).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518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No Tribunal Superior, será possível o julgamento do agravo em conjunto com o próprio REsp e RE – hipótese em que será possível sustentação oral (CPC, art. 1.042, § 5º).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Quanto ao julgamento do agravo, será observado tanto o CPC (que permite até mesmo o julgamento monocrático – art. 932, III, IV e V), bem como o regimento interno do STJ e do STF.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45" y="1132415"/>
            <a:ext cx="7526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E as decisões envolvendo a admissibilidade do REsp e RE repetitivos / RE c/ RG?</a:t>
            </a:r>
          </a:p>
          <a:p>
            <a:pPr algn="just"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CPC, redação da L. 13.256/16:</a:t>
            </a:r>
          </a:p>
          <a:p>
            <a:pPr algn="just"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i="1" dirty="0"/>
              <a:t>Art. 1.035, § 7º Da decisão (...) que </a:t>
            </a:r>
            <a:r>
              <a:rPr lang="pt-BR" sz="2800" i="1" u="sng" dirty="0"/>
              <a:t>aplicar entendimento firmado em regime de repercussão geral ou em julgamento de recursos repetitivos</a:t>
            </a:r>
            <a:r>
              <a:rPr lang="pt-BR" sz="2800" i="1" dirty="0"/>
              <a:t> </a:t>
            </a:r>
            <a:r>
              <a:rPr lang="pt-BR" sz="2800" i="1" u="sng" dirty="0"/>
              <a:t>caberá </a:t>
            </a:r>
            <a:r>
              <a:rPr lang="pt-BR" sz="2800" i="1" u="sng" dirty="0">
                <a:solidFill>
                  <a:srgbClr val="FF0000"/>
                </a:solidFill>
              </a:rPr>
              <a:t>agravo interno</a:t>
            </a:r>
            <a:r>
              <a:rPr lang="pt-BR" sz="2800" i="1" dirty="0"/>
              <a:t>.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4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54868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>
                <a:latin typeface="Arial" charset="0"/>
              </a:rPr>
              <a:t>Portanto, quanto à decisão de não admissão, é possível recorrer (art. 1.031, §§ 1º e 2º):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r>
              <a:rPr lang="pt-BR" altLang="pt-BR" sz="2400" dirty="0">
                <a:latin typeface="Arial" charset="0"/>
              </a:rPr>
              <a:t>(i) tratando-se de inadmissão por ausência de requisito de admissibilidade (</a:t>
            </a:r>
            <a:r>
              <a:rPr lang="pt-BR" altLang="pt-BR" sz="2400" u="sng" dirty="0">
                <a:latin typeface="Arial" charset="0"/>
              </a:rPr>
              <a:t>inciso V</a:t>
            </a:r>
            <a:r>
              <a:rPr lang="pt-BR" altLang="pt-BR" sz="2400" dirty="0">
                <a:latin typeface="Arial" charset="0"/>
              </a:rPr>
              <a:t>), cabe </a:t>
            </a:r>
            <a:r>
              <a:rPr lang="pt-BR" altLang="pt-BR" sz="2400" u="sng" dirty="0">
                <a:latin typeface="Arial" charset="0"/>
              </a:rPr>
              <a:t>agravo em recurso especial</a:t>
            </a:r>
            <a:r>
              <a:rPr lang="pt-BR" altLang="pt-BR" sz="2400" dirty="0">
                <a:latin typeface="Arial" charset="0"/>
              </a:rPr>
              <a:t> (art. 1.042); 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r>
              <a:rPr lang="pt-BR" altLang="pt-BR" sz="2400" dirty="0">
                <a:latin typeface="Arial" charset="0"/>
              </a:rPr>
              <a:t>(</a:t>
            </a:r>
            <a:r>
              <a:rPr lang="pt-BR" altLang="pt-BR" sz="2400" dirty="0" err="1">
                <a:latin typeface="Arial" charset="0"/>
              </a:rPr>
              <a:t>ii</a:t>
            </a:r>
            <a:r>
              <a:rPr lang="pt-BR" altLang="pt-BR" sz="2400" dirty="0">
                <a:latin typeface="Arial" charset="0"/>
              </a:rPr>
              <a:t>) tratando-se de decisão relativa a recurso repetitivo (</a:t>
            </a:r>
            <a:r>
              <a:rPr lang="pt-BR" altLang="pt-BR" sz="2400" u="sng" dirty="0">
                <a:latin typeface="Arial" charset="0"/>
              </a:rPr>
              <a:t>incisos I, III</a:t>
            </a:r>
            <a:r>
              <a:rPr lang="pt-BR" altLang="pt-BR" sz="2400" dirty="0">
                <a:latin typeface="Arial" charset="0"/>
              </a:rPr>
              <a:t>), cabe </a:t>
            </a:r>
            <a:r>
              <a:rPr lang="pt-BR" altLang="pt-BR" sz="2400" u="sng" dirty="0">
                <a:latin typeface="Arial" charset="0"/>
              </a:rPr>
              <a:t>agravo interno</a:t>
            </a:r>
            <a:r>
              <a:rPr lang="pt-BR" altLang="pt-BR" sz="2400" dirty="0">
                <a:latin typeface="Arial" charset="0"/>
              </a:rPr>
              <a:t> (art. 1.021), a ser julgado perante o próprio Tribunal. 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97" y="2826495"/>
            <a:ext cx="8656004" cy="22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Introdução: forma de julgamento pelo tribunal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Agravos no tribunal: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 interno: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 em REsp e em RE</a:t>
            </a:r>
          </a:p>
        </p:txBody>
      </p:sp>
    </p:spTree>
    <p:extLst>
      <p:ext uri="{BB962C8B-B14F-4D97-AF65-F5344CB8AC3E}">
        <p14:creationId xmlns:p14="http://schemas.microsoft.com/office/powerpoint/2010/main" val="415343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Art. 1.031 (...). </a:t>
            </a:r>
          </a:p>
          <a:p>
            <a:pPr algn="just"/>
            <a:endParaRPr lang="pt-BR" sz="2400" dirty="0"/>
          </a:p>
          <a:p>
            <a:r>
              <a:rPr lang="pt-BR" sz="2400" dirty="0"/>
              <a:t>§ 1º Da decisão de inadmissibilidade proferida com </a:t>
            </a:r>
            <a:r>
              <a:rPr lang="pt-BR" sz="2400" u="sng" dirty="0"/>
              <a:t>fundamento no inciso V </a:t>
            </a:r>
            <a:r>
              <a:rPr lang="pt-BR" sz="2400" dirty="0"/>
              <a:t>caberá </a:t>
            </a:r>
            <a:r>
              <a:rPr lang="pt-BR" sz="2400" u="sng" dirty="0">
                <a:solidFill>
                  <a:srgbClr val="FF0000"/>
                </a:solidFill>
              </a:rPr>
              <a:t>agravo ao tribunal superior</a:t>
            </a:r>
            <a:r>
              <a:rPr lang="pt-BR" sz="2400" dirty="0"/>
              <a:t>, nos termos do art. 1.042. </a:t>
            </a:r>
          </a:p>
          <a:p>
            <a:endParaRPr lang="pt-BR" sz="2400" dirty="0"/>
          </a:p>
          <a:p>
            <a:pPr algn="just"/>
            <a:r>
              <a:rPr lang="pt-BR" sz="2400" i="1" dirty="0"/>
              <a:t>(V – realizar o </a:t>
            </a:r>
            <a:r>
              <a:rPr lang="pt-BR" sz="2400" i="1" u="sng" dirty="0"/>
              <a:t>juízo de admissibilidade</a:t>
            </a:r>
            <a:r>
              <a:rPr lang="pt-BR" sz="2400" i="1" dirty="0"/>
              <a:t> e, se positivo, remeter o feito ao Supremo Tribunal Federal ou ao Superior Tribunal de Justiça [...])</a:t>
            </a:r>
          </a:p>
          <a:p>
            <a:endParaRPr lang="pt-BR" sz="2400" dirty="0"/>
          </a:p>
          <a:p>
            <a:r>
              <a:rPr lang="pt-BR" sz="2400" dirty="0"/>
              <a:t>§ 2º Da decisão proferida com </a:t>
            </a:r>
            <a:r>
              <a:rPr lang="pt-BR" sz="2400" u="sng" dirty="0"/>
              <a:t>fundamento nos incisos I e III</a:t>
            </a:r>
            <a:r>
              <a:rPr lang="pt-BR" sz="2400" dirty="0"/>
              <a:t> caberá </a:t>
            </a:r>
            <a:r>
              <a:rPr lang="pt-BR" sz="2400" u="sng" dirty="0">
                <a:solidFill>
                  <a:srgbClr val="FF0000"/>
                </a:solidFill>
              </a:rPr>
              <a:t>agravo interno</a:t>
            </a:r>
            <a:r>
              <a:rPr lang="pt-BR" sz="2400" dirty="0"/>
              <a:t>, nos termos do art. 1.021. </a:t>
            </a:r>
          </a:p>
          <a:p>
            <a:endParaRPr lang="pt-BR" sz="2400" dirty="0"/>
          </a:p>
          <a:p>
            <a:r>
              <a:rPr lang="pt-BR" sz="2400" i="1" dirty="0"/>
              <a:t>(I – RG / repetitivo já julgado; III – sobrestado por força de repetitivo)</a:t>
            </a:r>
          </a:p>
        </p:txBody>
      </p:sp>
    </p:spTree>
    <p:extLst>
      <p:ext uri="{BB962C8B-B14F-4D97-AF65-F5344CB8AC3E}">
        <p14:creationId xmlns:p14="http://schemas.microsoft.com/office/powerpoint/2010/main" val="209800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r>
              <a:rPr lang="pt-BR" altLang="pt-BR" sz="3600" dirty="0">
                <a:latin typeface="Arial" charset="0"/>
              </a:rPr>
              <a:t>Mas, e se o tribunal intermediário aplicar o precedente de forma equivocada, como chegar ao Tribunal Superior?</a:t>
            </a:r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endParaRPr lang="pt-BR" altLang="pt-BR" sz="3600" dirty="0"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260C5F-419E-43C1-973C-0A507E13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340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endParaRPr lang="pt-BR" alt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r>
              <a:rPr lang="pt-BR" dirty="0"/>
              <a:t>O que o litigante deve fazer?</a:t>
            </a:r>
            <a:br>
              <a:rPr lang="pt-BR" dirty="0"/>
            </a:br>
            <a:r>
              <a:rPr lang="pt-BR" dirty="0"/>
              <a:t>a) chorar embaixo da pia em posição fetal;</a:t>
            </a:r>
            <a:br>
              <a:rPr lang="pt-BR" dirty="0"/>
            </a:br>
            <a:r>
              <a:rPr lang="pt-BR" dirty="0"/>
              <a:t>b) interpor agravo de decisão denegatória;</a:t>
            </a:r>
            <a:br>
              <a:rPr lang="pt-BR" dirty="0"/>
            </a:br>
            <a:r>
              <a:rPr lang="pt-BR" dirty="0"/>
              <a:t>c) interpor novo REsp (pois a decisão que julgou o agravo interno é de “última instância”);</a:t>
            </a:r>
            <a:br>
              <a:rPr lang="pt-BR" dirty="0"/>
            </a:br>
            <a:r>
              <a:rPr lang="pt-BR" dirty="0"/>
              <a:t>d) manejar reclamação;</a:t>
            </a:r>
            <a:br>
              <a:rPr lang="pt-BR" dirty="0"/>
            </a:br>
            <a:r>
              <a:rPr lang="pt-BR" dirty="0"/>
              <a:t>e) impetrar MS a ser julgado no próprio tribunal local.</a:t>
            </a:r>
          </a:p>
        </p:txBody>
      </p:sp>
    </p:spTree>
    <p:extLst>
      <p:ext uri="{BB962C8B-B14F-4D97-AF65-F5344CB8AC3E}">
        <p14:creationId xmlns:p14="http://schemas.microsoft.com/office/powerpoint/2010/main" val="213748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r>
              <a:rPr lang="pt-BR" dirty="0"/>
              <a:t>O que o litigante deve fazer?</a:t>
            </a:r>
            <a:br>
              <a:rPr lang="pt-BR" dirty="0"/>
            </a:br>
            <a:r>
              <a:rPr lang="pt-BR" dirty="0"/>
              <a:t>a) chorar embaixo da pia em posição fetal;</a:t>
            </a:r>
            <a:br>
              <a:rPr lang="pt-BR" dirty="0"/>
            </a:br>
            <a:r>
              <a:rPr lang="pt-BR" dirty="0"/>
              <a:t>b) interpor agravo de decisão denegatória;</a:t>
            </a:r>
            <a:br>
              <a:rPr lang="pt-BR" dirty="0"/>
            </a:br>
            <a:r>
              <a:rPr lang="pt-BR" dirty="0"/>
              <a:t>c) interpor novo REsp (pois a decisão que julgou o agravo interno é de “última instância”);</a:t>
            </a:r>
            <a:br>
              <a:rPr lang="pt-BR" dirty="0"/>
            </a:br>
            <a:r>
              <a:rPr lang="pt-BR" dirty="0"/>
              <a:t>d) manejar reclamação;</a:t>
            </a:r>
            <a:br>
              <a:rPr lang="pt-BR" dirty="0"/>
            </a:br>
            <a:r>
              <a:rPr lang="pt-BR" dirty="0"/>
              <a:t>e) impetrar MS a ser julgado no próprio tribunal local.</a:t>
            </a:r>
          </a:p>
          <a:p>
            <a:pPr algn="ctr"/>
            <a:br>
              <a:rPr lang="pt-BR" dirty="0"/>
            </a:br>
            <a:r>
              <a:rPr lang="pt-BR" dirty="0"/>
              <a:t>STJ, analisando caso regido pelo CPC73, proferiu em 17/5/21 decisão que se coaduna com o CPC15, dizendo que a alternativa correta é a “e”.</a:t>
            </a:r>
            <a:br>
              <a:rPr lang="pt-BR" dirty="0"/>
            </a:br>
            <a:r>
              <a:rPr lang="pt-BR" dirty="0"/>
              <a:t>Na mesma decisão, STJ refuta a alternativa “b”.</a:t>
            </a:r>
            <a:br>
              <a:rPr lang="pt-BR" dirty="0"/>
            </a:br>
            <a:r>
              <a:rPr lang="pt-BR" dirty="0"/>
              <a:t>Nunca vi alguém tentar a “c”.</a:t>
            </a:r>
            <a:br>
              <a:rPr lang="pt-BR" dirty="0"/>
            </a:br>
            <a:r>
              <a:rPr lang="pt-BR" dirty="0"/>
              <a:t>STJ já havia descartado a “d” (</a:t>
            </a:r>
            <a:r>
              <a:rPr lang="pt-BR" dirty="0" err="1"/>
              <a:t>Rcl</a:t>
            </a:r>
            <a:r>
              <a:rPr lang="pt-BR" dirty="0"/>
              <a:t> 36476).</a:t>
            </a:r>
            <a:br>
              <a:rPr lang="pt-BR" dirty="0"/>
            </a:br>
            <a:r>
              <a:rPr lang="pt-BR" dirty="0"/>
              <a:t>A alternativa “a” é sempre cabível.</a:t>
            </a:r>
            <a:endParaRPr lang="pt-BR" alt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6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836712"/>
            <a:ext cx="7137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mais, atenção!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Jornadas de Direito Processual do CJF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i="1" dirty="0"/>
              <a:t>ENUNCIADO 77 – Para impugnar decisão que obsta trânsito a recurso excepcional e que contenha simultaneamente fundamento relacionado à sistemática dos recursos repetitivos ou da repercussão geral (art. 1.030, I, do CPC) e fundamento relacionado à análise dos pressupostos de admissibilidade recursais (art. 1.030, V, do CPC), a parte sucumbente deve interpor, simultaneamente, agravo interno (art. 1.021 do CPC) caso queira impugnar a parte relativa aos recursos repetitivos ou repercussão geral e agravo em recurso especial/extraordinário (art. 1.042 do CPC) caso queira impugnar a parte relativa aos fundamentos de inadmissão por ausência dos pressupostos recursais.</a:t>
            </a:r>
          </a:p>
          <a:p>
            <a:pPr algn="just"/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hlinkClick r:id="rId2"/>
              </a:rPr>
              <a:t>http://genjuridico.com.br/2017/11/13/ncpc-inadmissao-resp-dois-agravos/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845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3" name="Retângulo 4"/>
          <p:cNvSpPr/>
          <p:nvPr/>
        </p:nvSpPr>
        <p:spPr>
          <a:xfrm>
            <a:off x="1620700" y="1840981"/>
            <a:ext cx="6337300" cy="32400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QUESTÕES PARA DEBATE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459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5576" y="941164"/>
            <a:ext cx="74461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i="1" dirty="0">
                <a:latin typeface="Trebuchet MS" panose="020B0603020202020204" pitchFamily="34" charset="0"/>
              </a:rPr>
              <a:t>1) De decisão monocrática é possível interpor </a:t>
            </a:r>
            <a:r>
              <a:rPr lang="pt-BR" sz="1600" i="1" dirty="0" err="1">
                <a:latin typeface="Trebuchet MS" panose="020B0603020202020204" pitchFamily="34" charset="0"/>
              </a:rPr>
              <a:t>REsp</a:t>
            </a:r>
            <a:r>
              <a:rPr lang="pt-BR" sz="1600" i="1" dirty="0">
                <a:latin typeface="Trebuchet MS" panose="020B0603020202020204" pitchFamily="34" charset="0"/>
              </a:rPr>
              <a:t> ou RE, sem a utilização de agravo interno?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Só cabe </a:t>
            </a:r>
            <a:r>
              <a:rPr lang="pt-BR" sz="1600" dirty="0" err="1">
                <a:latin typeface="Trebuchet MS" panose="020B0603020202020204" pitchFamily="34" charset="0"/>
              </a:rPr>
              <a:t>REsp</a:t>
            </a:r>
            <a:r>
              <a:rPr lang="pt-BR" sz="1600" dirty="0">
                <a:latin typeface="Trebuchet MS" panose="020B0603020202020204" pitchFamily="34" charset="0"/>
              </a:rPr>
              <a:t> ou RE de decisão colegiada (acórdão, nos termos da CR, art. 102, III e 105, III). E decisão monocrática não é acórdão. Assim, necessário primeiro o interno e depois o </a:t>
            </a:r>
            <a:r>
              <a:rPr lang="pt-BR" sz="1600" dirty="0" err="1">
                <a:latin typeface="Trebuchet MS" panose="020B0603020202020204" pitchFamily="34" charset="0"/>
              </a:rPr>
              <a:t>REsp</a:t>
            </a:r>
            <a:r>
              <a:rPr lang="pt-BR" sz="1600" dirty="0">
                <a:latin typeface="Trebuchet MS" panose="020B0603020202020204" pitchFamily="34" charset="0"/>
              </a:rPr>
              <a:t> e RE, pena de não se conhecer de tais recursos (esgotar as vias ordinárias). Matéria já pacificada no STJ: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PEDIDO DE RECONSIDERAÇÃO NO AGRAVO DE INSTRUMENTO. RECEBIMENTO COMO AGRAVO REGIMENTAL. PRINCÍPIOS DA FUNGIBILIDADE RECURSAL E ECONOMIA PROCESSUAL. RECURSO ESPECIAL INTERPOSTO CONTRA DECISÃO MONOCRÁTICA.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NÃO EXAURIMENTO DAS VIAS RECURSAIS NA INSTÂNCIA ORDINÁRIA. SÚMULA Nº 281/STF.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1. Os princípios da fungibilidade recursal e da economia processual autorizam o recebimento de pedido de reconsideração como agravo regimental.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2. </a:t>
            </a:r>
            <a:r>
              <a:rPr lang="pt-BR" sz="1600" u="sng" dirty="0">
                <a:latin typeface="Trebuchet MS" panose="020B0603020202020204" pitchFamily="34" charset="0"/>
              </a:rPr>
              <a:t>É incabível o recurso especial interposto contra decisão contra a qual caberia recurso na origem, nos termos do § 1º do art. 557 do CPC, porquanto não exaurida a instância ordinária</a:t>
            </a:r>
            <a:r>
              <a:rPr lang="pt-BR" sz="1600" dirty="0">
                <a:latin typeface="Trebuchet MS" panose="020B0603020202020204" pitchFamily="34" charset="0"/>
              </a:rPr>
              <a:t> (Súmula nº 281/STF).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3. Agravo regimental não provido.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rebuchet MS" panose="020B0603020202020204" pitchFamily="34" charset="0"/>
              </a:rPr>
              <a:t>(PET no Ag 1305708/BA, Rel. </a:t>
            </a:r>
            <a:r>
              <a:rPr lang="pt-BR" sz="1600" dirty="0">
                <a:latin typeface="Trebuchet MS" panose="020B0603020202020204" pitchFamily="34" charset="0"/>
              </a:rPr>
              <a:t>Ministro RICARDO VILLAS BÔAS CUEVA, TERCEIRA TURMA, julgado em 19/04/2012, </a:t>
            </a:r>
            <a:r>
              <a:rPr lang="pt-BR" sz="1600" dirty="0" err="1">
                <a:latin typeface="Trebuchet MS" panose="020B0603020202020204" pitchFamily="34" charset="0"/>
              </a:rPr>
              <a:t>DJe</a:t>
            </a:r>
            <a:r>
              <a:rPr lang="pt-BR" sz="1600" dirty="0">
                <a:latin typeface="Trebuchet MS" panose="020B0603020202020204" pitchFamily="34" charset="0"/>
              </a:rPr>
              <a:t> 25/04/2012)</a:t>
            </a:r>
            <a:endParaRPr 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2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44619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i="1" dirty="0">
                <a:latin typeface="Trebuchet MS" panose="020B0603020202020204" pitchFamily="34" charset="0"/>
              </a:rPr>
              <a:t>2) Não admitido o </a:t>
            </a:r>
            <a:r>
              <a:rPr lang="pt-BR" sz="2500" i="1" dirty="0" err="1">
                <a:latin typeface="Trebuchet MS" panose="020B0603020202020204" pitchFamily="34" charset="0"/>
              </a:rPr>
              <a:t>REsp</a:t>
            </a:r>
            <a:r>
              <a:rPr lang="pt-BR" sz="2500" i="1" dirty="0">
                <a:latin typeface="Trebuchet MS" panose="020B0603020202020204" pitchFamily="34" charset="0"/>
              </a:rPr>
              <a:t> ou RE na origem, cabe agravo interno? Em caso positivo, quem julgará tal recurso?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Apesar de ser monocrática a decisão que não admite o </a:t>
            </a:r>
            <a:r>
              <a:rPr lang="pt-BR" sz="2500" dirty="0" err="1">
                <a:latin typeface="Trebuchet MS" panose="020B0603020202020204" pitchFamily="34" charset="0"/>
              </a:rPr>
              <a:t>REsp</a:t>
            </a:r>
            <a:r>
              <a:rPr lang="pt-BR" sz="2500" dirty="0">
                <a:latin typeface="Trebuchet MS" panose="020B0603020202020204" pitchFamily="34" charset="0"/>
              </a:rPr>
              <a:t> ou o RE, não cabe o regimental. Isto porque, na hipótese, é expressamente previsto o cabimento do agravo em </a:t>
            </a:r>
            <a:r>
              <a:rPr lang="pt-BR" sz="2500" dirty="0" err="1">
                <a:latin typeface="Trebuchet MS" panose="020B0603020202020204" pitchFamily="34" charset="0"/>
              </a:rPr>
              <a:t>Resp</a:t>
            </a:r>
            <a:r>
              <a:rPr lang="pt-BR" sz="2500" dirty="0">
                <a:latin typeface="Trebuchet MS" panose="020B0603020202020204" pitchFamily="34" charset="0"/>
              </a:rPr>
              <a:t> ou RE (princípio da </a:t>
            </a:r>
            <a:r>
              <a:rPr lang="pt-BR" sz="2500" dirty="0" err="1">
                <a:latin typeface="Trebuchet MS" panose="020B0603020202020204" pitchFamily="34" charset="0"/>
              </a:rPr>
              <a:t>unirrecorribilidade</a:t>
            </a:r>
            <a:r>
              <a:rPr lang="pt-BR" sz="2500" dirty="0">
                <a:latin typeface="Trebuchet MS" panose="020B0603020202020204" pitchFamily="34" charset="0"/>
              </a:rPr>
              <a:t>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Contudo, não raro isso ocorre (e qual será o resultado?)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* atenção, porém, à situação envolvendo o REsp / RE repetitivo e RE com RG.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5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26754" y="836712"/>
            <a:ext cx="8281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Introdução: forma de julgamento pelo tribunal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No âmbito dos tribunais, a regra é o </a:t>
            </a:r>
            <a:r>
              <a:rPr lang="pt-BR" sz="2000" u="sng" dirty="0">
                <a:latin typeface="Tahoma" panose="020B0604030504040204" pitchFamily="34" charset="0"/>
              </a:rPr>
              <a:t>julgamento colegiado</a:t>
            </a:r>
            <a:r>
              <a:rPr lang="pt-BR" sz="2000" dirty="0">
                <a:latin typeface="Tahoma" panose="020B0604030504040204" pitchFamily="34" charset="0"/>
              </a:rPr>
              <a:t>, do qual participam três desembargadores, a saber: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ahoma" panose="020B0604030504040204" pitchFamily="34" charset="0"/>
              </a:rPr>
              <a:t>- relator (CPC, art. 931)</a:t>
            </a:r>
            <a:endParaRPr lang="pt-BR" sz="20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ahoma" panose="020B0604030504040204" pitchFamily="34" charset="0"/>
              </a:rPr>
              <a:t>- </a:t>
            </a:r>
            <a:r>
              <a:rPr lang="en-US" sz="2000" strike="sngStrike" dirty="0">
                <a:latin typeface="Tahoma" panose="020B0604030504040204" pitchFamily="34" charset="0"/>
              </a:rPr>
              <a:t>revisor (CPC73, art. 551</a:t>
            </a:r>
            <a:r>
              <a:rPr lang="en-US" sz="2000" dirty="0">
                <a:latin typeface="Tahoma" panose="020B0604030504040204" pitchFamily="34" charset="0"/>
              </a:rPr>
              <a:t>; CPC15, </a:t>
            </a:r>
            <a:r>
              <a:rPr lang="en-US" sz="2000" dirty="0" err="1">
                <a:latin typeface="Tahoma" panose="020B0604030504040204" pitchFamily="34" charset="0"/>
              </a:rPr>
              <a:t>extinto</a:t>
            </a:r>
            <a:r>
              <a:rPr lang="en-US" sz="2000" dirty="0">
                <a:latin typeface="Tahoma" panose="020B0604030504040204" pitchFamily="34" charset="0"/>
              </a:rPr>
              <a:t>) / </a:t>
            </a:r>
            <a:r>
              <a:rPr lang="en-US" sz="2000" dirty="0" err="1">
                <a:latin typeface="Tahoma" panose="020B0604030504040204" pitchFamily="34" charset="0"/>
              </a:rPr>
              <a:t>segundo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pt-BR" sz="2000" dirty="0">
                <a:latin typeface="Tahoma" panose="020B0604030504040204" pitchFamily="34" charset="0"/>
              </a:rPr>
              <a:t>(CPC, 941, § 2º)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- terceiro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>
                <a:latin typeface="Tahoma" panose="020B0604030504040204" pitchFamily="34" charset="0"/>
              </a:rPr>
              <a:t>Turma julgadora</a:t>
            </a:r>
            <a:r>
              <a:rPr lang="pt-BR" sz="2000" dirty="0">
                <a:latin typeface="Tahoma" panose="020B0604030504040204" pitchFamily="34" charset="0"/>
              </a:rPr>
              <a:t> é composta por três desembargadores, os quais fazem parte de um órgão fracionário do tribunal (divisão interna – denominada câmara ou turma), usualmente composto por cinco ou seis magistrados.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As </a:t>
            </a:r>
            <a:r>
              <a:rPr lang="pt-BR" sz="2000" u="sng" dirty="0">
                <a:latin typeface="Tahoma" panose="020B0604030504040204" pitchFamily="34" charset="0"/>
              </a:rPr>
              <a:t>câmaras</a:t>
            </a:r>
            <a:r>
              <a:rPr lang="pt-BR" sz="2000" dirty="0">
                <a:latin typeface="Tahoma" panose="020B0604030504040204" pitchFamily="34" charset="0"/>
              </a:rPr>
              <a:t>, por sua vez, são especializadas em determinadas matérias (no TJSP, há câmaras de direito público, de direito privado e criminais).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Em determinadas situações as câmaras se reúnem para julgar algumas causas, e então se fala em </a:t>
            </a:r>
            <a:r>
              <a:rPr lang="pt-BR" sz="2000" u="sng" dirty="0">
                <a:latin typeface="Tahoma" panose="020B0604030504040204" pitchFamily="34" charset="0"/>
              </a:rPr>
              <a:t>seção</a:t>
            </a:r>
            <a:r>
              <a:rPr lang="pt-BR" sz="2000" dirty="0">
                <a:latin typeface="Tahoma" panose="020B0604030504040204" pitchFamily="34" charset="0"/>
              </a:rPr>
              <a:t> (no STJ, a segunda seção é composta pela terceira e quarta turmas, que julgam questões de direito privado).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latin typeface="Trebuchet MS" panose="020B0603020202020204" pitchFamily="34" charset="0"/>
              </a:rPr>
              <a:t>3</a:t>
            </a:r>
            <a:r>
              <a:rPr lang="pt-BR" sz="1900" i="1" dirty="0">
                <a:latin typeface="Trebuchet MS" panose="020B0603020202020204" pitchFamily="34" charset="0"/>
              </a:rPr>
              <a:t>) E cabem declaratórios de decisão de admissão de </a:t>
            </a:r>
            <a:r>
              <a:rPr lang="pt-BR" sz="1900" i="1" dirty="0" err="1">
                <a:latin typeface="Trebuchet MS" panose="020B0603020202020204" pitchFamily="34" charset="0"/>
              </a:rPr>
              <a:t>REsp</a:t>
            </a:r>
            <a:r>
              <a:rPr lang="pt-BR" sz="1900" i="1" dirty="0">
                <a:latin typeface="Trebuchet MS" panose="020B0603020202020204" pitchFamily="34" charset="0"/>
              </a:rPr>
              <a:t> / RE? </a:t>
            </a:r>
            <a:r>
              <a:rPr lang="pt-BR" sz="1900" dirty="0">
                <a:latin typeface="Trebuchet MS" panose="020B060302020202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Trebuchet MS" panose="020B060302020202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latin typeface="Arial" panose="020B0604020202020204" pitchFamily="34" charset="0"/>
              </a:rPr>
              <a:t>DIREITO PROCESSUAL CIVIL. </a:t>
            </a:r>
            <a:r>
              <a:rPr lang="pt-BR" sz="1900" b="1" u="sng" dirty="0">
                <a:latin typeface="Arial" panose="020B0604020202020204" pitchFamily="34" charset="0"/>
              </a:rPr>
              <a:t>EMBARGOS DE DECLARAÇÃO CONTRA DECISÃO QUE NEGA SEGUIMENTO AO RESP</a:t>
            </a:r>
            <a:r>
              <a:rPr lang="pt-BR" sz="1900" b="1" dirty="0">
                <a:latin typeface="Arial" panose="020B0604020202020204" pitchFamily="34" charset="0"/>
              </a:rPr>
              <a:t> DE MANEIRA GENÉRICA. Os embargos de declaração opostos em face de decisão do Tribunal de origem que nega seguimento a recurso especial </a:t>
            </a:r>
            <a:r>
              <a:rPr lang="pt-BR" sz="1900" b="1" u="sng" dirty="0">
                <a:latin typeface="Arial" panose="020B0604020202020204" pitchFamily="34" charset="0"/>
              </a:rPr>
              <a:t>podem, excepcionalmente, interromper o prazo recursal quando a decisão embargada for tão genérica que sequer permita a interposição de agravo</a:t>
            </a:r>
            <a:r>
              <a:rPr lang="pt-BR" sz="1900" b="1" dirty="0">
                <a:latin typeface="Arial" panose="020B0604020202020204" pitchFamily="34" charset="0"/>
              </a:rPr>
              <a:t> (art. 544 do CPC). </a:t>
            </a:r>
            <a:r>
              <a:rPr lang="pt-BR" sz="1900" dirty="0">
                <a:latin typeface="Arial" panose="020B0604020202020204" pitchFamily="34" charset="0"/>
              </a:rPr>
              <a:t>Tratando-se de decisão do Tribunal de origem que nega seguimento ao recurso especial, </a:t>
            </a:r>
            <a:r>
              <a:rPr lang="pt-BR" sz="1900" u="sng" dirty="0">
                <a:latin typeface="Arial" panose="020B0604020202020204" pitchFamily="34" charset="0"/>
              </a:rPr>
              <a:t>o STJ tem entendido que os embargos de declaração não interrompem o prazo para a interposição do agravo previsto no art. 544 do CPC</a:t>
            </a:r>
            <a:r>
              <a:rPr lang="pt-BR" sz="1900" dirty="0">
                <a:latin typeface="Arial" panose="020B0604020202020204" pitchFamily="34" charset="0"/>
              </a:rPr>
              <a:t>. Entretanto, essa não deve ser a solução quando a </a:t>
            </a:r>
            <a:r>
              <a:rPr lang="pt-BR" sz="1900" u="sng" dirty="0">
                <a:latin typeface="Arial" panose="020B0604020202020204" pitchFamily="34" charset="0"/>
              </a:rPr>
              <a:t>decisão embargada é excessivamente deficitária</a:t>
            </a:r>
            <a:r>
              <a:rPr lang="pt-BR" sz="1900" dirty="0">
                <a:latin typeface="Arial" panose="020B0604020202020204" pitchFamily="34" charset="0"/>
              </a:rPr>
              <a:t>, tendo em vista que, nesse caso, os embargos não serão destinados a veicular matéria de recurso nem visarão procrastinar o desfecho da causa. </a:t>
            </a:r>
            <a:r>
              <a:rPr lang="pt-BR" sz="1900" b="1" dirty="0" err="1">
                <a:latin typeface="Arial" panose="020B0604020202020204" pitchFamily="34" charset="0"/>
                <a:hlinkClick r:id="rId2" tooltip="blocked::http://www.stj.jus.br/webstj/processo/justica/jurisprudencia.asp?tipo=num_pro&amp;valor=EAREsp+275615"/>
              </a:rPr>
              <a:t>EAREsp</a:t>
            </a:r>
            <a:r>
              <a:rPr lang="pt-BR" sz="1900" b="1" dirty="0">
                <a:latin typeface="Arial" panose="020B0604020202020204" pitchFamily="34" charset="0"/>
                <a:hlinkClick r:id="rId2" tooltip="blocked::http://www.stj.jus.br/webstj/processo/justica/jurisprudencia.asp?tipo=num_pro&amp;valor=EAREsp+275615"/>
              </a:rPr>
              <a:t> 275.615-SP</a:t>
            </a:r>
            <a:r>
              <a:rPr lang="pt-BR" sz="1900" b="1" dirty="0">
                <a:latin typeface="Arial" panose="020B0604020202020204" pitchFamily="34" charset="0"/>
              </a:rPr>
              <a:t>, Rel. Min. Ari </a:t>
            </a:r>
            <a:r>
              <a:rPr lang="pt-BR" sz="1900" b="1" dirty="0" err="1">
                <a:latin typeface="Arial" panose="020B0604020202020204" pitchFamily="34" charset="0"/>
              </a:rPr>
              <a:t>Pargendler</a:t>
            </a:r>
            <a:r>
              <a:rPr lang="pt-BR" sz="1900" b="1" dirty="0">
                <a:latin typeface="Arial" panose="020B0604020202020204" pitchFamily="34" charset="0"/>
              </a:rPr>
              <a:t>, julgado em 13/3/2014 (Corte Especial, informativo 537/STJ)</a:t>
            </a:r>
            <a:endParaRPr lang="pt-BR" sz="1900" dirty="0"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latin typeface="Trebuchet MS" panose="020B0603020202020204" pitchFamily="34" charset="0"/>
              </a:rPr>
              <a:t>I Jornadas de Direito Processual do CJF:</a:t>
            </a:r>
            <a:endParaRPr lang="pt-BR" sz="2800" dirty="0">
              <a:latin typeface="Trebuchet MS" panose="020B0603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rebuchet MS" panose="020B060302020202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/>
              <a:t>ENUNCIADO 75 – </a:t>
            </a:r>
            <a:r>
              <a:rPr lang="pt-BR" sz="2800" dirty="0"/>
              <a:t>Cabem embargos declaratórios contra decisão que não admite recurso especial ou extraordinário, no tribunal de origem ou no tribunal superior, com a consequente interrupção do prazo recursal. 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987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Os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embargos de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declaração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opostos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contra a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decisão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de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presidente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do tribunal que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não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admite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recurso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extraordinário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não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suspendem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ou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interrompem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prazo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para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interposição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de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agravo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altLang="en-US" sz="3200" b="1" i="1" u="sng" dirty="0">
                <a:solidFill>
                  <a:srgbClr val="333333"/>
                </a:solidFill>
                <a:latin typeface="Verdana" panose="020B0604030504040204" pitchFamily="34" charset="0"/>
              </a:rPr>
              <a:t>por </a:t>
            </a:r>
            <a:r>
              <a:rPr lang="en-US" altLang="en-US" sz="3200" b="1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serem</a:t>
            </a:r>
            <a:r>
              <a:rPr lang="en-US" altLang="en-US" sz="3200" b="1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incabíveis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US" altLang="en-US" sz="800" i="1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STF. 1ª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Turma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. ARE 688776 ED/RS e ARE 685997 ED/RS, Rel. Min. Dias Toffoli,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julgados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em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 28/11/2017 (Info 886).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85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4461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i="1" dirty="0">
                <a:latin typeface="Trebuchet MS" panose="020B0603020202020204" pitchFamily="34" charset="0"/>
              </a:rPr>
              <a:t>4) Como aplicar o 1.042, </a:t>
            </a:r>
            <a:r>
              <a:rPr lang="pt-BR" sz="2800" dirty="0"/>
              <a:t>§ </a:t>
            </a:r>
            <a:r>
              <a:rPr lang="pt-BR" sz="2500" i="1" dirty="0">
                <a:latin typeface="Trebuchet MS" panose="020B0603020202020204" pitchFamily="34" charset="0"/>
              </a:rPr>
              <a:t>5º no STJ?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§ 5º O agravo poderá ser julgado, conforme o caso, conjuntamente com o recurso especial ou extraordinário, assegurada, neste caso, sustentação oral, observando-se, ainda, o disposto no regimento interno do tribunal respectivo.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12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AF06C167-A793-413B-B532-9C343608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59" y="836712"/>
            <a:ext cx="4701947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9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042544"/>
            <a:ext cx="7590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Por fim, é possível que haja a reunião das seções, situação em que há o julgamento por parte do </a:t>
            </a:r>
            <a:r>
              <a:rPr lang="pt-BR" u="sng" dirty="0">
                <a:latin typeface="Tahoma" panose="020B0604030504040204" pitchFamily="34" charset="0"/>
              </a:rPr>
              <a:t>pleno</a:t>
            </a:r>
            <a:r>
              <a:rPr lang="pt-BR" dirty="0">
                <a:latin typeface="Tahoma" panose="020B0604030504040204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A regra seria o julgamento colegiado. Contudo, atualmente são verificadas diversas decisões proferidas apenas pelo relator. Esse julgamento não colegiado realizado em 2° grau é a </a:t>
            </a:r>
            <a:r>
              <a:rPr lang="pt-BR" u="sng" dirty="0">
                <a:latin typeface="Tahoma" panose="020B0604030504040204" pitchFamily="34" charset="0"/>
              </a:rPr>
              <a:t>decisão monocrática.</a:t>
            </a: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O sistema processual sempre conviveu com decisões monocráticas proferidas pelos relatores (mas sem que o recurso fosse efetivamente julgado – em semelhança a uma interlocutória proferida em 1° grau). Basta imaginar uma </a:t>
            </a:r>
            <a:r>
              <a:rPr lang="pt-BR" u="sng" dirty="0">
                <a:latin typeface="Tahoma" panose="020B0604030504040204" pitchFamily="34" charset="0"/>
              </a:rPr>
              <a:t>denegação ou concessão de liminar</a:t>
            </a:r>
            <a:r>
              <a:rPr lang="pt-BR" dirty="0">
                <a:latin typeface="Tahoma" panose="020B0604030504040204" pitchFamily="34" charset="0"/>
              </a:rPr>
              <a:t>, em um recurso (efeito suspensivo no agravo de instrumento), ou ação de competência originária (liminar em MS).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Porém, a partir da década de 90, o CPC73 começou a prever decisões exclusivas do relator não só para questões incidentais, mas também para o próprio julgamento do recurso. Possibilitou-se ao relator, individualmente, uma decisão monocrática correspondente </a:t>
            </a:r>
            <a:r>
              <a:rPr lang="pt-BR" u="sng" dirty="0">
                <a:latin typeface="Tahoma" panose="020B0604030504040204" pitchFamily="34" charset="0"/>
              </a:rPr>
              <a:t>ao próprio julgamento final do recurso</a:t>
            </a:r>
            <a:r>
              <a:rPr lang="pt-BR" dirty="0">
                <a:latin typeface="Tahoma" panose="020B0604030504040204" pitchFamily="34" charset="0"/>
              </a:rPr>
              <a:t>, sem a participação do revisor ou do terceiro.</a:t>
            </a:r>
          </a:p>
        </p:txBody>
      </p:sp>
    </p:spTree>
    <p:extLst>
      <p:ext uri="{BB962C8B-B14F-4D97-AF65-F5344CB8AC3E}">
        <p14:creationId xmlns:p14="http://schemas.microsoft.com/office/powerpoint/2010/main" val="101625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Isso se iniciou com o 557 do CPC73, que corresponde ao 932 do CPC15.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Em síntese, cabe ao relator julgar de forma monocrática quando: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(i) o recurso tiver clara falha processual; ou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a matéria já estiver pacificada.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Essa é uma das respostas ao uso protelatório dos recursos – especialmente conveniente para desembargadores e ministros.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692696"/>
            <a:ext cx="80222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E no atual CPC?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Art. 932.  Incumbe ao relator: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III - </a:t>
            </a:r>
            <a:r>
              <a:rPr lang="pt-BR" sz="2200" u="sng" dirty="0">
                <a:latin typeface="Tahoma" panose="020B0604030504040204" pitchFamily="34" charset="0"/>
              </a:rPr>
              <a:t>não conhecer</a:t>
            </a:r>
            <a:r>
              <a:rPr lang="pt-BR" sz="2200" dirty="0">
                <a:latin typeface="Tahoma" panose="020B0604030504040204" pitchFamily="34" charset="0"/>
              </a:rPr>
              <a:t> de recurso inadmissível, prejudicado ou que não tenha impugnado especificamente os fundamentos da decisão recorrida;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IV - </a:t>
            </a:r>
            <a:r>
              <a:rPr lang="pt-BR" sz="2200" u="sng" dirty="0">
                <a:latin typeface="Tahoma" panose="020B0604030504040204" pitchFamily="34" charset="0"/>
              </a:rPr>
              <a:t>negar provimento</a:t>
            </a:r>
            <a:r>
              <a:rPr lang="pt-BR" sz="2200" dirty="0">
                <a:latin typeface="Tahoma" panose="020B0604030504040204" pitchFamily="34" charset="0"/>
              </a:rPr>
              <a:t> a recurso que for contrário 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a) </a:t>
            </a:r>
            <a:r>
              <a:rPr lang="pt-BR" sz="2200" u="sng" dirty="0">
                <a:latin typeface="Tahoma" panose="020B0604030504040204" pitchFamily="34" charset="0"/>
              </a:rPr>
              <a:t>súmula</a:t>
            </a:r>
            <a:r>
              <a:rPr lang="pt-BR" sz="2200" dirty="0">
                <a:latin typeface="Tahoma" panose="020B0604030504040204" pitchFamily="34" charset="0"/>
              </a:rPr>
              <a:t> do Supremo Tribunal Federal, do Superior Tribunal de Justiça ou do próprio tribunal;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b) acórdão proferido pelo Supremo Tribunal Federal ou pelo Superior Tribunal de Justiça em julgamento de </a:t>
            </a:r>
            <a:r>
              <a:rPr lang="pt-BR" sz="2200" u="sng" dirty="0">
                <a:latin typeface="Tahoma" panose="020B0604030504040204" pitchFamily="34" charset="0"/>
              </a:rPr>
              <a:t>recursos repetitivos</a:t>
            </a:r>
            <a:r>
              <a:rPr lang="pt-BR" sz="2200" dirty="0">
                <a:latin typeface="Tahoma" panose="020B0604030504040204" pitchFamily="34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c) entendimento firmado em </a:t>
            </a:r>
            <a:r>
              <a:rPr lang="pt-BR" sz="2200" u="sng" dirty="0">
                <a:latin typeface="Tahoma" panose="020B0604030504040204" pitchFamily="34" charset="0"/>
              </a:rPr>
              <a:t>incidente de resolução de demandas repetitivas</a:t>
            </a:r>
            <a:r>
              <a:rPr lang="pt-BR" sz="2200" dirty="0">
                <a:latin typeface="Tahoma" panose="020B0604030504040204" pitchFamily="34" charset="0"/>
              </a:rPr>
              <a:t> ou de </a:t>
            </a:r>
            <a:r>
              <a:rPr lang="pt-BR" sz="2200" u="sng" dirty="0">
                <a:latin typeface="Tahoma" panose="020B0604030504040204" pitchFamily="34" charset="0"/>
              </a:rPr>
              <a:t>assunção de competência</a:t>
            </a:r>
            <a:r>
              <a:rPr lang="pt-BR" sz="2200" dirty="0">
                <a:latin typeface="Tahoma" panose="020B0604030504040204" pitchFamily="34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V - </a:t>
            </a:r>
            <a:r>
              <a:rPr lang="pt-BR" sz="2200" i="1" dirty="0">
                <a:latin typeface="Tahoma" panose="020B0604030504040204" pitchFamily="34" charset="0"/>
              </a:rPr>
              <a:t>depois de facultada a apresentação de contrarrazões</a:t>
            </a:r>
            <a:r>
              <a:rPr lang="pt-BR" sz="2200" dirty="0">
                <a:latin typeface="Tahoma" panose="020B0604030504040204" pitchFamily="34" charset="0"/>
              </a:rPr>
              <a:t>, </a:t>
            </a:r>
            <a:r>
              <a:rPr lang="pt-BR" sz="2200" u="sng" dirty="0">
                <a:latin typeface="Tahoma" panose="020B0604030504040204" pitchFamily="34" charset="0"/>
              </a:rPr>
              <a:t>dar provimento </a:t>
            </a:r>
            <a:r>
              <a:rPr lang="pt-BR" sz="2200" dirty="0">
                <a:latin typeface="Tahoma" panose="020B0604030504040204" pitchFamily="34" charset="0"/>
              </a:rPr>
              <a:t>ao recurso se a decisão recorrida for contrária a: a), b), c)</a:t>
            </a:r>
            <a:endParaRPr lang="pt-BR" sz="220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53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836712"/>
            <a:ext cx="72822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Isso está sendo realmente aplicado?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err="1">
                <a:latin typeface="Tahoma" panose="020B0604030504040204" pitchFamily="34" charset="0"/>
              </a:rPr>
              <a:t>Zulmar</a:t>
            </a:r>
            <a:r>
              <a:rPr lang="pt-BR" sz="2200" dirty="0">
                <a:latin typeface="Tahoma" panose="020B0604030504040204" pitchFamily="34" charset="0"/>
              </a:rPr>
              <a:t> Duarte: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hlinkClick r:id="rId2"/>
              </a:rPr>
              <a:t>https://genjuridico.jusbrasil.com.br/artigos/427377655/a-colegialidade-nos-tribunais-e-o-novo-cpc</a:t>
            </a: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i="1" dirty="0">
                <a:latin typeface="Tahoma" panose="020B0604030504040204" pitchFamily="34" charset="0"/>
              </a:rPr>
              <a:t>O relator, monocraticamente e no Superior Tribunal de Justiça, poderá dar ou negar provimento ao recurso quando houver entendimento dominante acerca do tema. </a:t>
            </a:r>
            <a:r>
              <a:rPr lang="pt-BR" sz="2200" dirty="0">
                <a:latin typeface="Tahoma" panose="020B0604030504040204" pitchFamily="34" charset="0"/>
              </a:rPr>
              <a:t>(Súmula 568, CORTE ESPECIAL, julgado em 16/03/2016, </a:t>
            </a:r>
            <a:r>
              <a:rPr lang="pt-BR" sz="2200" dirty="0" err="1">
                <a:latin typeface="Tahoma" panose="020B0604030504040204" pitchFamily="34" charset="0"/>
              </a:rPr>
              <a:t>DJe</a:t>
            </a:r>
            <a:r>
              <a:rPr lang="pt-BR" sz="2200" dirty="0">
                <a:latin typeface="Tahoma" panose="020B0604030504040204" pitchFamily="34" charset="0"/>
              </a:rPr>
              <a:t> 17/03/2016)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3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3568" y="411043"/>
            <a:ext cx="77342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  <a:cs typeface="Tahoma" panose="020B0604030504040204" pitchFamily="34" charset="0"/>
              </a:rPr>
              <a:t>Panorama recursal:</a:t>
            </a:r>
            <a:r>
              <a:rPr lang="pt-BR" sz="2200" b="1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Para saber o cabimento de cada recurso, a regra mais fácil é analisar a </a:t>
            </a:r>
            <a:r>
              <a:rPr lang="pt-BR" sz="2200" u="sng" dirty="0">
                <a:latin typeface="Tahoma" panose="020B0604030504040204" pitchFamily="34" charset="0"/>
              </a:rPr>
              <a:t>natureza da decisão</a:t>
            </a:r>
            <a:r>
              <a:rPr lang="pt-BR" sz="2200" dirty="0">
                <a:latin typeface="Tahoma" panose="020B0604030504040204" pitchFamily="34" charset="0"/>
              </a:rPr>
              <a:t>: conforme a natureza da decisão impugnada, determina-se o recurso cabível.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</a:rPr>
              <a:t>* 1º grau</a:t>
            </a:r>
            <a:r>
              <a:rPr lang="pt-BR" sz="2200" u="sng" dirty="0">
                <a:latin typeface="Tahoma" panose="020B0604030504040204" pitchFamily="34" charset="0"/>
              </a:rPr>
              <a:t>: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As decisões do juiz (CPC, art. 203):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sentença (§ 1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decisão interlocutória (§ 2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 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despacho (§ 3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Da </a:t>
            </a:r>
            <a:r>
              <a:rPr lang="pt-BR" sz="2200" u="sng" dirty="0">
                <a:latin typeface="Tahoma" panose="020B0604030504040204" pitchFamily="34" charset="0"/>
              </a:rPr>
              <a:t>sentença</a:t>
            </a:r>
            <a:r>
              <a:rPr lang="pt-BR" sz="2200" dirty="0">
                <a:latin typeface="Tahoma" panose="020B0604030504040204" pitchFamily="34" charset="0"/>
              </a:rPr>
              <a:t>, cabe </a:t>
            </a:r>
            <a:r>
              <a:rPr lang="pt-BR" sz="2200" u="sng" dirty="0">
                <a:latin typeface="Tahoma" panose="020B0604030504040204" pitchFamily="34" charset="0"/>
              </a:rPr>
              <a:t>apelação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Da </a:t>
            </a:r>
            <a:r>
              <a:rPr lang="pt-BR" sz="2200" u="sng" dirty="0">
                <a:latin typeface="Tahoma" panose="020B0604030504040204" pitchFamily="34" charset="0"/>
              </a:rPr>
              <a:t>decisão interlocutória</a:t>
            </a:r>
            <a:r>
              <a:rPr lang="pt-BR" sz="2200" dirty="0">
                <a:latin typeface="Tahoma" panose="020B0604030504040204" pitchFamily="34" charset="0"/>
              </a:rPr>
              <a:t>, cabe </a:t>
            </a:r>
            <a:r>
              <a:rPr lang="pt-BR" sz="2200" u="sng" dirty="0">
                <a:latin typeface="Tahoma" panose="020B0604030504040204" pitchFamily="34" charset="0"/>
              </a:rPr>
              <a:t>agravo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Do </a:t>
            </a:r>
            <a:r>
              <a:rPr lang="pt-BR" sz="2200" u="sng" dirty="0">
                <a:latin typeface="Tahoma" panose="020B0604030504040204" pitchFamily="34" charset="0"/>
              </a:rPr>
              <a:t>despacho</a:t>
            </a:r>
            <a:r>
              <a:rPr lang="pt-BR" sz="2200" dirty="0">
                <a:latin typeface="Tahoma" panose="020B0604030504040204" pitchFamily="34" charset="0"/>
              </a:rPr>
              <a:t> não cabe recurso – trata-se de decisão </a:t>
            </a:r>
            <a:r>
              <a:rPr lang="pt-BR" sz="2200" u="sng" dirty="0">
                <a:latin typeface="Tahoma" panose="020B0604030504040204" pitchFamily="34" charset="0"/>
              </a:rPr>
              <a:t>irrecorrível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</a:rPr>
              <a:t>* Tribunal</a:t>
            </a:r>
            <a:r>
              <a:rPr lang="pt-BR" sz="2200" b="1" dirty="0">
                <a:latin typeface="Tahoma" panose="020B0604030504040204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acórdão (CPC, art. 204)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decisão monocrática (CPC, art. 204)</a:t>
            </a:r>
            <a:endParaRPr lang="pt-BR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5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9981</TotalTime>
  <Words>3657</Words>
  <Application>Microsoft Office PowerPoint</Application>
  <PresentationFormat>Apresentação na tela (4:3)</PresentationFormat>
  <Paragraphs>292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Arial</vt:lpstr>
      <vt:lpstr>Calibri</vt:lpstr>
      <vt:lpstr>Myriad Pro</vt:lpstr>
      <vt:lpstr>Tahoma</vt:lpstr>
      <vt:lpstr>Times New Roman</vt:lpstr>
      <vt:lpstr>Trebuchet MS</vt:lpstr>
      <vt:lpstr>Verdana</vt:lpstr>
      <vt:lpstr>Wingdings</vt:lpstr>
      <vt:lpstr>Tema do Office</vt:lpstr>
      <vt:lpstr>CPC15: agravo nos tribunais  Prof. Luiz Dellore</vt:lpstr>
      <vt:lpstr>Pós-Graduação</vt:lpstr>
      <vt:lpstr>Roteiro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 Divulgação Pós Graduação</dc:title>
  <dc:creator>marketing</dc:creator>
  <cp:lastModifiedBy>LUIZ GUILHERME P DELLORE</cp:lastModifiedBy>
  <cp:revision>234</cp:revision>
  <dcterms:created xsi:type="dcterms:W3CDTF">2012-10-26T18:35:06Z</dcterms:created>
  <dcterms:modified xsi:type="dcterms:W3CDTF">2021-06-15T19:06:18Z</dcterms:modified>
</cp:coreProperties>
</file>