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5" r:id="rId2"/>
    <p:sldId id="440" r:id="rId3"/>
    <p:sldId id="277" r:id="rId4"/>
    <p:sldId id="436" r:id="rId5"/>
    <p:sldId id="278" r:id="rId6"/>
    <p:sldId id="287" r:id="rId7"/>
    <p:sldId id="279" r:id="rId8"/>
    <p:sldId id="388" r:id="rId9"/>
    <p:sldId id="389" r:id="rId10"/>
    <p:sldId id="280" r:id="rId11"/>
    <p:sldId id="288" r:id="rId12"/>
    <p:sldId id="296" r:id="rId13"/>
    <p:sldId id="281" r:id="rId14"/>
    <p:sldId id="1396" r:id="rId15"/>
    <p:sldId id="1395" r:id="rId16"/>
    <p:sldId id="282" r:id="rId17"/>
    <p:sldId id="283" r:id="rId18"/>
    <p:sldId id="284" r:id="rId19"/>
    <p:sldId id="441" r:id="rId20"/>
    <p:sldId id="429" r:id="rId21"/>
    <p:sldId id="1397" r:id="rId22"/>
    <p:sldId id="390" r:id="rId23"/>
    <p:sldId id="442" r:id="rId24"/>
    <p:sldId id="437" r:id="rId25"/>
    <p:sldId id="438" r:id="rId26"/>
    <p:sldId id="306" r:id="rId27"/>
    <p:sldId id="1384" r:id="rId28"/>
    <p:sldId id="395" r:id="rId29"/>
    <p:sldId id="1394" r:id="rId30"/>
    <p:sldId id="428" r:id="rId31"/>
    <p:sldId id="394" r:id="rId32"/>
    <p:sldId id="430" r:id="rId33"/>
    <p:sldId id="396" r:id="rId34"/>
    <p:sldId id="292" r:id="rId35"/>
    <p:sldId id="293" r:id="rId36"/>
    <p:sldId id="397" r:id="rId37"/>
    <p:sldId id="294" r:id="rId38"/>
    <p:sldId id="295" r:id="rId39"/>
    <p:sldId id="289" r:id="rId40"/>
    <p:sldId id="290" r:id="rId41"/>
    <p:sldId id="432" r:id="rId42"/>
    <p:sldId id="409" r:id="rId43"/>
    <p:sldId id="307" r:id="rId44"/>
    <p:sldId id="399" r:id="rId45"/>
    <p:sldId id="431" r:id="rId46"/>
    <p:sldId id="302" r:id="rId47"/>
    <p:sldId id="405" r:id="rId48"/>
    <p:sldId id="411" r:id="rId49"/>
    <p:sldId id="410" r:id="rId50"/>
    <p:sldId id="412" r:id="rId51"/>
    <p:sldId id="413" r:id="rId52"/>
    <p:sldId id="439" r:id="rId53"/>
    <p:sldId id="414" r:id="rId54"/>
    <p:sldId id="415" r:id="rId55"/>
    <p:sldId id="416" r:id="rId56"/>
    <p:sldId id="417" r:id="rId57"/>
    <p:sldId id="418" r:id="rId58"/>
    <p:sldId id="419" r:id="rId59"/>
    <p:sldId id="433" r:id="rId60"/>
    <p:sldId id="434" r:id="rId61"/>
    <p:sldId id="443" r:id="rId6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660" autoAdjust="0"/>
  </p:normalViewPr>
  <p:slideViewPr>
    <p:cSldViewPr>
      <p:cViewPr varScale="1">
        <p:scale>
          <a:sx n="78" d="100"/>
          <a:sy n="78"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6"/>
    </p:cViewPr>
  </p:sorterViewPr>
  <p:notesViewPr>
    <p:cSldViewPr>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6993C-254F-406F-A7C8-00F065972C51}" type="datetimeFigureOut">
              <a:rPr lang="pt-BR" smtClean="0"/>
              <a:t>17/05/2021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C6750-D58B-4D21-AD5C-02BB5213ECB8}" type="slidenum">
              <a:rPr lang="pt-BR" smtClean="0"/>
              <a:t>‹nº›</a:t>
            </a:fld>
            <a:endParaRPr lang="pt-BR"/>
          </a:p>
        </p:txBody>
      </p:sp>
    </p:spTree>
    <p:extLst>
      <p:ext uri="{BB962C8B-B14F-4D97-AF65-F5344CB8AC3E}">
        <p14:creationId xmlns:p14="http://schemas.microsoft.com/office/powerpoint/2010/main" val="367733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8AC6750-D58B-4D21-AD5C-02BB5213ECB8}" type="slidenum">
              <a:rPr lang="pt-BR" smtClean="0"/>
              <a:t>12</a:t>
            </a:fld>
            <a:endParaRPr lang="pt-BR"/>
          </a:p>
        </p:txBody>
      </p:sp>
    </p:spTree>
    <p:extLst>
      <p:ext uri="{BB962C8B-B14F-4D97-AF65-F5344CB8AC3E}">
        <p14:creationId xmlns:p14="http://schemas.microsoft.com/office/powerpoint/2010/main" val="388134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5B7F9F6-AC7B-4D87-BCCE-FAD4756F4548}" type="slidenum">
              <a:rPr lang="pt-BR" altLang="pt-BR"/>
              <a:pPr algn="r" eaLnBrk="1" hangingPunct="1">
                <a:spcBef>
                  <a:spcPct val="0"/>
                </a:spcBef>
              </a:pPr>
              <a:t>24</a:t>
            </a:fld>
            <a:endParaRPr lang="pt-BR" altLang="pt-B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16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9023AFE-A289-4514-8941-DDE6C24BA5A7}" type="slidenum">
              <a:rPr lang="pt-BR" smtClean="0"/>
              <a:t>25</a:t>
            </a:fld>
            <a:endParaRPr lang="pt-BR"/>
          </a:p>
        </p:txBody>
      </p:sp>
    </p:spTree>
    <p:extLst>
      <p:ext uri="{BB962C8B-B14F-4D97-AF65-F5344CB8AC3E}">
        <p14:creationId xmlns:p14="http://schemas.microsoft.com/office/powerpoint/2010/main" val="407803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5B7F9F6-AC7B-4D87-BCCE-FAD4756F4548}" type="slidenum">
              <a:rPr lang="pt-BR" altLang="pt-BR"/>
              <a:pPr algn="r" eaLnBrk="1" hangingPunct="1">
                <a:spcBef>
                  <a:spcPct val="0"/>
                </a:spcBef>
              </a:pPr>
              <a:t>26</a:t>
            </a:fld>
            <a:endParaRPr lang="pt-BR" altLang="pt-B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72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5B7F9F6-AC7B-4D87-BCCE-FAD4756F4548}" type="slidenum">
              <a:rPr lang="pt-BR" altLang="pt-BR"/>
              <a:pPr algn="r" eaLnBrk="1" hangingPunct="1">
                <a:spcBef>
                  <a:spcPct val="0"/>
                </a:spcBef>
              </a:pPr>
              <a:t>27</a:t>
            </a:fld>
            <a:endParaRPr lang="pt-BR" altLang="pt-B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88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2389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0793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54758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298755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16879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11040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235843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pic>
        <p:nvPicPr>
          <p:cNvPr id="6" name="Picture 47" descr="\\192.168.0.9\Marketing\Bruno\2013.1\Outros\logo_epd_online_o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6414" y="6082161"/>
            <a:ext cx="908340" cy="5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6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95229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125746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1C83047-3E26-4F20-9CE5-6B4F278EEC7D}" type="datetimeFigureOut">
              <a:rPr lang="pt-BR" smtClean="0"/>
              <a:pPr/>
              <a:t>17/05/2021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CA9008-F21B-41EC-8523-CCBF59A60558}" type="slidenum">
              <a:rPr lang="pt-BR" smtClean="0"/>
              <a:pPr/>
              <a:t>‹nº›</a:t>
            </a:fld>
            <a:endParaRPr lang="pt-BR"/>
          </a:p>
        </p:txBody>
      </p:sp>
    </p:spTree>
    <p:extLst>
      <p:ext uri="{BB962C8B-B14F-4D97-AF65-F5344CB8AC3E}">
        <p14:creationId xmlns:p14="http://schemas.microsoft.com/office/powerpoint/2010/main" val="319803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3047-3E26-4F20-9CE5-6B4F278EEC7D}" type="datetimeFigureOut">
              <a:rPr lang="pt-BR" smtClean="0"/>
              <a:pPr/>
              <a:t>17/05/2021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A9008-F21B-41EC-8523-CCBF59A60558}" type="slidenum">
              <a:rPr lang="pt-BR" smtClean="0"/>
              <a:pPr/>
              <a:t>‹nº›</a:t>
            </a:fld>
            <a:endParaRPr lang="pt-BR"/>
          </a:p>
        </p:txBody>
      </p:sp>
      <p:sp>
        <p:nvSpPr>
          <p:cNvPr id="8" name="Retângulo 3"/>
          <p:cNvSpPr/>
          <p:nvPr userDrawn="1"/>
        </p:nvSpPr>
        <p:spPr>
          <a:xfrm>
            <a:off x="3435" y="116632"/>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7" name="Retângulo 3"/>
          <p:cNvSpPr/>
          <p:nvPr userDrawn="1"/>
        </p:nvSpPr>
        <p:spPr>
          <a:xfrm>
            <a:off x="-830" y="-27384"/>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3"/>
          <p:cNvSpPr/>
          <p:nvPr userDrawn="1"/>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47" descr="\\192.168.0.9\Marketing\Bruno\2013.1\Outros\logo_epd_online_ok.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6414" y="6082161"/>
            <a:ext cx="908340" cy="5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5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luizdellore/" TargetMode="External"/><Relationship Id="rId2" Type="http://schemas.openxmlformats.org/officeDocument/2006/relationships/hyperlink" Target="http://www.dellore.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genjuridico.com.br/2017/04/17/ncpc-atipicidade-medidas-executiva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genjuridico.com.br/2015/10/05/penhora-do-salario-novo-cpc/"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genjuridico.com.br/2016/08/08/penhora-antes-da-citacao/"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0" y="-27384"/>
            <a:ext cx="9144000" cy="6885384"/>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5" name="Título 1"/>
          <p:cNvSpPr>
            <a:spLocks noGrp="1"/>
          </p:cNvSpPr>
          <p:nvPr>
            <p:ph type="title"/>
          </p:nvPr>
        </p:nvSpPr>
        <p:spPr>
          <a:xfrm>
            <a:off x="457200" y="-27384"/>
            <a:ext cx="8229600" cy="2232248"/>
          </a:xfrm>
        </p:spPr>
        <p:txBody>
          <a:bodyPr>
            <a:normAutofit/>
          </a:bodyPr>
          <a:lstStyle/>
          <a:p>
            <a:pPr>
              <a:lnSpc>
                <a:spcPct val="90000"/>
              </a:lnSpc>
            </a:pPr>
            <a:r>
              <a:rPr lang="pt-BR" altLang="pt-BR" sz="4000" b="1" dirty="0">
                <a:solidFill>
                  <a:schemeClr val="bg1">
                    <a:lumMod val="50000"/>
                  </a:schemeClr>
                </a:solidFill>
                <a:latin typeface="Myriad Pro"/>
                <a:cs typeface="Times New Roman" panose="02020603050405020304" pitchFamily="18" charset="0"/>
              </a:rPr>
              <a:t>Execução de título executivo extrajudicial: parte inicial</a:t>
            </a:r>
            <a:endParaRPr lang="pt-BR" sz="4000" dirty="0">
              <a:solidFill>
                <a:schemeClr val="tx1">
                  <a:lumMod val="50000"/>
                  <a:lumOff val="50000"/>
                </a:schemeClr>
              </a:solidFill>
              <a:latin typeface="Myriad Pro" pitchFamily="34" charset="0"/>
            </a:endParaRPr>
          </a:p>
        </p:txBody>
      </p:sp>
      <p:sp>
        <p:nvSpPr>
          <p:cNvPr id="7" name="Título 1"/>
          <p:cNvSpPr txBox="1">
            <a:spLocks/>
          </p:cNvSpPr>
          <p:nvPr/>
        </p:nvSpPr>
        <p:spPr>
          <a:xfrm>
            <a:off x="457200" y="3068960"/>
            <a:ext cx="8291264" cy="3168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9500" b="1" dirty="0">
                <a:solidFill>
                  <a:schemeClr val="tx1">
                    <a:lumMod val="50000"/>
                    <a:lumOff val="50000"/>
                  </a:schemeClr>
                </a:solidFill>
                <a:latin typeface="Myriad Pro" pitchFamily="34" charset="0"/>
              </a:rPr>
              <a:t>EPD</a:t>
            </a:r>
            <a:endParaRPr lang="pt-BR" sz="3200" b="1" dirty="0">
              <a:solidFill>
                <a:schemeClr val="tx1">
                  <a:lumMod val="50000"/>
                  <a:lumOff val="50000"/>
                </a:schemeClr>
              </a:solidFill>
              <a:latin typeface="Myriad Pro" pitchFamily="34" charset="0"/>
            </a:endParaRPr>
          </a:p>
          <a:p>
            <a:endParaRPr lang="pt-BR" sz="3200" b="1" dirty="0">
              <a:solidFill>
                <a:schemeClr val="tx1">
                  <a:lumMod val="50000"/>
                  <a:lumOff val="50000"/>
                </a:schemeClr>
              </a:solidFill>
              <a:latin typeface="Myriad Pro" pitchFamily="34" charset="0"/>
            </a:endParaRPr>
          </a:p>
          <a:p>
            <a:r>
              <a:rPr lang="pt-BR" sz="4000" b="1" dirty="0">
                <a:solidFill>
                  <a:schemeClr val="tx1">
                    <a:lumMod val="50000"/>
                    <a:lumOff val="50000"/>
                  </a:schemeClr>
                </a:solidFill>
                <a:latin typeface="Myriad Pro" pitchFamily="34" charset="0"/>
              </a:rPr>
              <a:t>Prof. Luiz Dellore </a:t>
            </a:r>
          </a:p>
        </p:txBody>
      </p:sp>
    </p:spTree>
    <p:extLst>
      <p:ext uri="{BB962C8B-B14F-4D97-AF65-F5344CB8AC3E}">
        <p14:creationId xmlns:p14="http://schemas.microsoft.com/office/powerpoint/2010/main" val="41223114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1091892"/>
            <a:ext cx="6984776" cy="5293757"/>
          </a:xfrm>
          <a:prstGeom prst="rect">
            <a:avLst/>
          </a:prstGeom>
          <a:noFill/>
        </p:spPr>
        <p:txBody>
          <a:bodyPr wrap="square" rtlCol="0">
            <a:spAutoFit/>
          </a:bodyPr>
          <a:lstStyle/>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Art. 515. São títulos executivos </a:t>
            </a:r>
            <a:r>
              <a:rPr lang="pt-BR" altLang="pt-BR" sz="2600" i="1" u="sng" dirty="0">
                <a:solidFill>
                  <a:srgbClr val="000000"/>
                </a:solidFill>
                <a:latin typeface="Tahoma" panose="020B0604030504040204" pitchFamily="34" charset="0"/>
                <a:ea typeface="MS PGothic" panose="020B0600070205080204" pitchFamily="34" charset="-128"/>
              </a:rPr>
              <a:t>judiciais</a:t>
            </a:r>
            <a:r>
              <a:rPr lang="pt-BR" altLang="pt-BR" sz="2600" i="1" dirty="0">
                <a:solidFill>
                  <a:srgbClr val="000000"/>
                </a:solidFill>
                <a:latin typeface="Tahoma" panose="020B0604030504040204" pitchFamily="34" charset="0"/>
                <a:ea typeface="MS PGothic" panose="020B0600070205080204" pitchFamily="34" charset="-128"/>
              </a:rPr>
              <a:t>, cujo cumprimento dar-se-á de acordo com os artigos previstos neste Título:</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 - as </a:t>
            </a:r>
            <a:r>
              <a:rPr lang="pt-BR" altLang="pt-BR" sz="2600" i="1" u="sng" dirty="0">
                <a:solidFill>
                  <a:srgbClr val="000000"/>
                </a:solidFill>
                <a:latin typeface="Tahoma" panose="020B0604030504040204" pitchFamily="34" charset="0"/>
                <a:ea typeface="MS PGothic" panose="020B0600070205080204" pitchFamily="34" charset="-128"/>
              </a:rPr>
              <a:t>decisões</a:t>
            </a:r>
            <a:r>
              <a:rPr lang="pt-BR" altLang="pt-BR" sz="2600" i="1" dirty="0">
                <a:solidFill>
                  <a:srgbClr val="000000"/>
                </a:solidFill>
                <a:latin typeface="Tahoma" panose="020B0604030504040204" pitchFamily="34" charset="0"/>
                <a:ea typeface="MS PGothic" panose="020B0600070205080204" pitchFamily="34" charset="-128"/>
              </a:rPr>
              <a:t> proferidas no processo civil (...)</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II - a decisão homologatória de </a:t>
            </a:r>
            <a:r>
              <a:rPr lang="pt-BR" altLang="pt-BR" sz="2600" i="1" u="sng" dirty="0" err="1">
                <a:solidFill>
                  <a:srgbClr val="000000"/>
                </a:solidFill>
                <a:latin typeface="Tahoma" panose="020B0604030504040204" pitchFamily="34" charset="0"/>
                <a:ea typeface="MS PGothic" panose="020B0600070205080204" pitchFamily="34" charset="-128"/>
              </a:rPr>
              <a:t>autocomposição</a:t>
            </a:r>
            <a:r>
              <a:rPr lang="pt-BR" altLang="pt-BR" sz="2600" i="1" u="sng" dirty="0">
                <a:solidFill>
                  <a:srgbClr val="000000"/>
                </a:solidFill>
                <a:latin typeface="Tahoma" panose="020B0604030504040204" pitchFamily="34" charset="0"/>
                <a:ea typeface="MS PGothic" panose="020B0600070205080204" pitchFamily="34" charset="-128"/>
              </a:rPr>
              <a:t> judicial</a:t>
            </a:r>
            <a:r>
              <a:rPr lang="pt-BR" altLang="pt-BR" sz="26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6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i="1" dirty="0">
                <a:solidFill>
                  <a:srgbClr val="000000"/>
                </a:solidFill>
                <a:latin typeface="Tahoma" panose="020B0604030504040204" pitchFamily="34" charset="0"/>
                <a:ea typeface="MS PGothic" panose="020B0600070205080204" pitchFamily="34" charset="-128"/>
              </a:rPr>
              <a:t>III - a decisão homologatória de </a:t>
            </a:r>
            <a:r>
              <a:rPr lang="pt-BR" altLang="pt-BR" sz="2600" i="1" u="sng" dirty="0" err="1">
                <a:solidFill>
                  <a:srgbClr val="000000"/>
                </a:solidFill>
                <a:latin typeface="Tahoma" panose="020B0604030504040204" pitchFamily="34" charset="0"/>
                <a:ea typeface="MS PGothic" panose="020B0600070205080204" pitchFamily="34" charset="-128"/>
              </a:rPr>
              <a:t>autocomposição</a:t>
            </a:r>
            <a:r>
              <a:rPr lang="pt-BR" altLang="pt-BR" sz="2600" i="1" u="sng" dirty="0">
                <a:solidFill>
                  <a:srgbClr val="000000"/>
                </a:solidFill>
                <a:latin typeface="Tahoma" panose="020B0604030504040204" pitchFamily="34" charset="0"/>
                <a:ea typeface="MS PGothic" panose="020B0600070205080204" pitchFamily="34" charset="-128"/>
              </a:rPr>
              <a:t> extrajudicial </a:t>
            </a:r>
            <a:r>
              <a:rPr lang="pt-BR" altLang="pt-BR" sz="2600" i="1" dirty="0">
                <a:solidFill>
                  <a:srgbClr val="000000"/>
                </a:solidFill>
                <a:latin typeface="Tahoma" panose="020B0604030504040204" pitchFamily="34" charset="0"/>
                <a:ea typeface="MS PGothic" panose="020B0600070205080204" pitchFamily="34" charset="-128"/>
              </a:rPr>
              <a:t>de qualquer natureza;</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980728"/>
            <a:ext cx="6984776" cy="4154984"/>
          </a:xfrm>
          <a:prstGeom prst="rect">
            <a:avLst/>
          </a:prstGeom>
          <a:noFill/>
        </p:spPr>
        <p:txBody>
          <a:bodyPr wrap="square" rtlCol="0">
            <a:spAutoFit/>
          </a:bodyPr>
          <a:lstStyle/>
          <a:p>
            <a:pPr algn="ctr">
              <a:spcBef>
                <a:spcPct val="0"/>
              </a:spcBef>
            </a:pPr>
            <a:r>
              <a:rPr lang="pt-BR" altLang="pt-BR" sz="4400" dirty="0">
                <a:solidFill>
                  <a:srgbClr val="000000"/>
                </a:solidFill>
                <a:latin typeface="Tahoma" panose="020B0604030504040204" pitchFamily="34" charset="0"/>
                <a:ea typeface="MS PGothic" panose="020B0600070205080204" pitchFamily="34" charset="-128"/>
              </a:rPr>
              <a:t>Diante da existência de título executivo e inadimplemento, como proceder?</a:t>
            </a:r>
          </a:p>
          <a:p>
            <a:pPr algn="ctr">
              <a:spcBef>
                <a:spcPct val="0"/>
              </a:spcBef>
            </a:pPr>
            <a:endParaRPr lang="pt-BR" altLang="pt-BR" sz="4400" dirty="0">
              <a:solidFill>
                <a:srgbClr val="000000"/>
              </a:solidFill>
              <a:latin typeface="Tahoma" panose="020B0604030504040204" pitchFamily="34" charset="0"/>
              <a:ea typeface="MS PGothic" panose="020B0600070205080204" pitchFamily="34" charset="-128"/>
            </a:endParaRPr>
          </a:p>
          <a:p>
            <a:pPr algn="ctr">
              <a:spcBef>
                <a:spcPct val="0"/>
              </a:spcBef>
            </a:pPr>
            <a:r>
              <a:rPr lang="pt-BR" altLang="pt-BR" sz="4400" dirty="0">
                <a:solidFill>
                  <a:srgbClr val="000000"/>
                </a:solidFill>
                <a:latin typeface="Tahoma" panose="020B0604030504040204" pitchFamily="34" charset="0"/>
                <a:ea typeface="MS PGothic" panose="020B0600070205080204" pitchFamily="34" charset="-128"/>
              </a:rPr>
              <a:t>Sempre da mesma forma?</a:t>
            </a:r>
          </a:p>
        </p:txBody>
      </p:sp>
    </p:spTree>
    <p:extLst>
      <p:ext uri="{BB962C8B-B14F-4D97-AF65-F5344CB8AC3E}">
        <p14:creationId xmlns:p14="http://schemas.microsoft.com/office/powerpoint/2010/main" val="4198165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32881" y="923443"/>
            <a:ext cx="7446195" cy="4524315"/>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Inadimplemento + título executivo judicial: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Cumprimento de sentença.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PARTE ESPECIAL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DO CUMPRIMENTO DE SENTENÇA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TÍTULO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CUMPRIMENTO DA SENTENÇA</a:t>
            </a:r>
          </a:p>
        </p:txBody>
      </p:sp>
    </p:spTree>
    <p:extLst>
      <p:ext uri="{BB962C8B-B14F-4D97-AF65-F5344CB8AC3E}">
        <p14:creationId xmlns:p14="http://schemas.microsoft.com/office/powerpoint/2010/main" val="3300822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0363" y="982713"/>
            <a:ext cx="7734227" cy="3785652"/>
          </a:xfrm>
          <a:prstGeom prst="rect">
            <a:avLst/>
          </a:prstGeom>
          <a:noFill/>
        </p:spPr>
        <p:txBody>
          <a:bodyPr wrap="square" rtlCol="0">
            <a:spAutoFit/>
          </a:bodyPr>
          <a:lstStyle/>
          <a:p>
            <a:pPr>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 título executivo extrajudicial: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PARTE ESPECIAL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Sempre?</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0363" y="982713"/>
            <a:ext cx="7734227" cy="4893647"/>
          </a:xfrm>
          <a:prstGeom prst="rect">
            <a:avLst/>
          </a:prstGeom>
          <a:noFill/>
        </p:spPr>
        <p:txBody>
          <a:bodyPr wrap="square" rtlCol="0">
            <a:spAutoFit/>
          </a:bodyPr>
          <a:lstStyle/>
          <a:p>
            <a:pPr>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 título executivo extrajudicial: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PARTE ESPECIAL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Sempre?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785.  A existência de </a:t>
            </a:r>
            <a:r>
              <a:rPr lang="pt-BR" altLang="pt-BR" sz="2400" i="1" u="sng" dirty="0">
                <a:solidFill>
                  <a:srgbClr val="000000"/>
                </a:solidFill>
                <a:latin typeface="Tahoma" panose="020B0604030504040204" pitchFamily="34" charset="0"/>
                <a:ea typeface="MS PGothic" panose="020B0600070205080204" pitchFamily="34" charset="-128"/>
              </a:rPr>
              <a:t>título executivo extrajudicial não impede</a:t>
            </a:r>
            <a:r>
              <a:rPr lang="pt-BR" altLang="pt-BR" sz="2400" i="1" dirty="0">
                <a:solidFill>
                  <a:srgbClr val="000000"/>
                </a:solidFill>
                <a:latin typeface="Tahoma" panose="020B0604030504040204" pitchFamily="34" charset="0"/>
                <a:ea typeface="MS PGothic" panose="020B0600070205080204" pitchFamily="34" charset="-128"/>
              </a:rPr>
              <a:t> a parte de </a:t>
            </a:r>
            <a:r>
              <a:rPr lang="pt-BR" altLang="pt-BR" sz="2400" i="1" u="sng" dirty="0">
                <a:solidFill>
                  <a:srgbClr val="000000"/>
                </a:solidFill>
                <a:latin typeface="Tahoma" panose="020B0604030504040204" pitchFamily="34" charset="0"/>
                <a:ea typeface="MS PGothic" panose="020B0600070205080204" pitchFamily="34" charset="-128"/>
              </a:rPr>
              <a:t>optar pelo processo de conhecimento</a:t>
            </a:r>
            <a:r>
              <a:rPr lang="pt-BR" altLang="pt-BR" sz="2400" i="1" dirty="0">
                <a:solidFill>
                  <a:srgbClr val="000000"/>
                </a:solidFill>
                <a:latin typeface="Tahoma" panose="020B0604030504040204" pitchFamily="34" charset="0"/>
                <a:ea typeface="MS PGothic" panose="020B0600070205080204" pitchFamily="34" charset="-128"/>
              </a:rPr>
              <a:t>, a fim de obter título executivo judicial.</a:t>
            </a:r>
          </a:p>
        </p:txBody>
      </p:sp>
    </p:spTree>
    <p:extLst>
      <p:ext uri="{BB962C8B-B14F-4D97-AF65-F5344CB8AC3E}">
        <p14:creationId xmlns:p14="http://schemas.microsoft.com/office/powerpoint/2010/main" val="3878200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21798" y="680682"/>
            <a:ext cx="7810642" cy="2308324"/>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SEM título executivo: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conhecimento. Qual procedimento?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Título executivo SEM inadimplemento:</a:t>
            </a: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562147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21798" y="680682"/>
            <a:ext cx="7810642" cy="5755422"/>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Inadimplemento SEM título executivo: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Processo de conhecimento. Qual procedimento?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Título executivo SEM inadimplemento:</a:t>
            </a: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Esperar! (aguardar o vencimento do título)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Porém, se houver alguma situação de urgência, é possível se cogitar de uma tutela provisória (tutela de urgência / arresto).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301.  A tutela de urgência de natureza cautelar pode ser efetivada mediante </a:t>
            </a:r>
            <a:r>
              <a:rPr lang="pt-BR" altLang="pt-BR" sz="2000" i="1" u="sng" dirty="0">
                <a:solidFill>
                  <a:srgbClr val="000000"/>
                </a:solidFill>
                <a:latin typeface="Tahoma" panose="020B0604030504040204" pitchFamily="34" charset="0"/>
                <a:ea typeface="MS PGothic" panose="020B0600070205080204" pitchFamily="34" charset="-128"/>
              </a:rPr>
              <a:t>arresto, sequestro</a:t>
            </a:r>
            <a:r>
              <a:rPr lang="pt-BR" altLang="pt-BR" sz="2000" i="1" dirty="0">
                <a:solidFill>
                  <a:srgbClr val="000000"/>
                </a:solidFill>
                <a:latin typeface="Tahoma" panose="020B0604030504040204" pitchFamily="34" charset="0"/>
                <a:ea typeface="MS PGothic" panose="020B0600070205080204" pitchFamily="34" charset="-128"/>
              </a:rPr>
              <a:t>, arrolamento de bens, registro de protesto contra alienação de bem e qualquer outra medida idônea para asseguração do direito.</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467545" y="836712"/>
            <a:ext cx="7923040" cy="5878532"/>
          </a:xfrm>
          <a:prstGeom prst="rect">
            <a:avLst/>
          </a:prstGeom>
          <a:noFill/>
        </p:spPr>
        <p:txBody>
          <a:bodyPr wrap="square" rtlCol="0">
            <a:spAutoFit/>
          </a:bodyPr>
          <a:lstStyle/>
          <a:p>
            <a:pPr>
              <a:spcBef>
                <a:spcPct val="0"/>
              </a:spcBef>
            </a:pPr>
            <a:r>
              <a:rPr lang="pt-BR" altLang="pt-BR" sz="3000" b="1" dirty="0">
                <a:solidFill>
                  <a:srgbClr val="000000"/>
                </a:solidFill>
                <a:latin typeface="Tahoma" panose="020B0604030504040204" pitchFamily="34" charset="0"/>
                <a:ea typeface="MS PGothic" panose="020B0600070205080204" pitchFamily="34" charset="-128"/>
              </a:rPr>
              <a:t>Cumprimento e execução: dois sistemas totalmente separados?</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5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513.  O </a:t>
            </a:r>
            <a:r>
              <a:rPr lang="pt-BR" altLang="pt-BR" sz="2200" i="1" u="sng" dirty="0">
                <a:solidFill>
                  <a:srgbClr val="000000"/>
                </a:solidFill>
                <a:latin typeface="Tahoma" panose="020B0604030504040204" pitchFamily="34" charset="0"/>
                <a:ea typeface="MS PGothic" panose="020B0600070205080204" pitchFamily="34" charset="-128"/>
              </a:rPr>
              <a:t>cumprimento da sentença</a:t>
            </a:r>
            <a:r>
              <a:rPr lang="pt-BR" altLang="pt-BR" sz="2200" i="1" dirty="0">
                <a:solidFill>
                  <a:srgbClr val="000000"/>
                </a:solidFill>
                <a:latin typeface="Tahoma" panose="020B0604030504040204" pitchFamily="34" charset="0"/>
                <a:ea typeface="MS PGothic" panose="020B0600070205080204" pitchFamily="34" charset="-128"/>
              </a:rPr>
              <a:t> será feito segundo as regras deste Título, observando-se, </a:t>
            </a:r>
            <a:r>
              <a:rPr lang="pt-BR" altLang="pt-BR" sz="2200" i="1" u="sng" dirty="0">
                <a:solidFill>
                  <a:srgbClr val="000000"/>
                </a:solidFill>
                <a:latin typeface="Tahoma" panose="020B0604030504040204" pitchFamily="34" charset="0"/>
                <a:ea typeface="MS PGothic" panose="020B0600070205080204" pitchFamily="34" charset="-128"/>
              </a:rPr>
              <a:t>no que couber</a:t>
            </a:r>
            <a:r>
              <a:rPr lang="pt-BR" altLang="pt-BR" sz="2200" i="1" dirty="0">
                <a:solidFill>
                  <a:srgbClr val="000000"/>
                </a:solidFill>
                <a:latin typeface="Tahoma" panose="020B0604030504040204" pitchFamily="34" charset="0"/>
                <a:ea typeface="MS PGothic" panose="020B0600070205080204" pitchFamily="34" charset="-128"/>
              </a:rPr>
              <a:t> e conforme a natureza da obrigação, </a:t>
            </a:r>
            <a:r>
              <a:rPr lang="pt-BR" altLang="pt-BR" sz="2200" i="1" u="sng" dirty="0">
                <a:solidFill>
                  <a:srgbClr val="000000"/>
                </a:solidFill>
                <a:latin typeface="Tahoma" panose="020B0604030504040204" pitchFamily="34" charset="0"/>
                <a:ea typeface="MS PGothic" panose="020B0600070205080204" pitchFamily="34" charset="-128"/>
              </a:rPr>
              <a:t>o </a:t>
            </a:r>
            <a:r>
              <a:rPr lang="pt-BR" altLang="pt-BR" sz="2200" b="1" i="1" u="sng" dirty="0">
                <a:solidFill>
                  <a:srgbClr val="000000"/>
                </a:solidFill>
                <a:latin typeface="Tahoma" panose="020B0604030504040204" pitchFamily="34" charset="0"/>
                <a:ea typeface="MS PGothic" panose="020B0600070205080204" pitchFamily="34" charset="-128"/>
              </a:rPr>
              <a:t>disposto no Livro II</a:t>
            </a:r>
            <a:r>
              <a:rPr lang="pt-BR" altLang="pt-BR" sz="2200" i="1" u="sng" dirty="0">
                <a:solidFill>
                  <a:srgbClr val="000000"/>
                </a:solidFill>
                <a:latin typeface="Tahoma" panose="020B0604030504040204" pitchFamily="34" charset="0"/>
                <a:ea typeface="MS PGothic" panose="020B0600070205080204" pitchFamily="34" charset="-128"/>
              </a:rPr>
              <a:t> da Parte Especial deste Código</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771.  Este Livro regula o </a:t>
            </a:r>
            <a:r>
              <a:rPr lang="pt-BR" altLang="pt-BR" sz="2200" i="1" u="sng" dirty="0">
                <a:solidFill>
                  <a:srgbClr val="000000"/>
                </a:solidFill>
                <a:latin typeface="Tahoma" panose="020B0604030504040204" pitchFamily="34" charset="0"/>
                <a:ea typeface="MS PGothic" panose="020B0600070205080204" pitchFamily="34" charset="-128"/>
              </a:rPr>
              <a:t>procedimento da execução fundada em título extrajudicial</a:t>
            </a:r>
            <a:r>
              <a:rPr lang="pt-BR" altLang="pt-BR" sz="2200" i="1" dirty="0">
                <a:solidFill>
                  <a:srgbClr val="000000"/>
                </a:solidFill>
                <a:latin typeface="Tahoma" panose="020B0604030504040204" pitchFamily="34" charset="0"/>
                <a:ea typeface="MS PGothic" panose="020B0600070205080204" pitchFamily="34" charset="-128"/>
              </a:rPr>
              <a:t>, e suas disposições aplicam-se, também, no que couber, aos procedimentos especiais de execução, </a:t>
            </a:r>
            <a:r>
              <a:rPr lang="pt-BR" altLang="pt-BR" sz="2200" i="1" u="sng" dirty="0">
                <a:solidFill>
                  <a:srgbClr val="000000"/>
                </a:solidFill>
                <a:latin typeface="Tahoma" panose="020B0604030504040204" pitchFamily="34" charset="0"/>
                <a:ea typeface="MS PGothic" panose="020B0600070205080204" pitchFamily="34" charset="-128"/>
              </a:rPr>
              <a:t>aos atos executivos realizados </a:t>
            </a:r>
            <a:r>
              <a:rPr lang="pt-BR" altLang="pt-BR" sz="2200" b="1" i="1" u="sng" dirty="0">
                <a:solidFill>
                  <a:srgbClr val="000000"/>
                </a:solidFill>
                <a:latin typeface="Tahoma" panose="020B0604030504040204" pitchFamily="34" charset="0"/>
                <a:ea typeface="MS PGothic" panose="020B0600070205080204" pitchFamily="34" charset="-128"/>
              </a:rPr>
              <a:t>no procedimento de cumprimento de sentença</a:t>
            </a:r>
            <a:r>
              <a:rPr lang="pt-BR" altLang="pt-BR" sz="2200" i="1" dirty="0">
                <a:solidFill>
                  <a:srgbClr val="000000"/>
                </a:solidFill>
                <a:latin typeface="Tahoma" panose="020B0604030504040204" pitchFamily="34" charset="0"/>
                <a:ea typeface="MS PGothic" panose="020B0600070205080204" pitchFamily="34" charset="-128"/>
              </a:rPr>
              <a:t>, bem como aos efeitos de atos ou fatos processuais a que a lei atribuir força executiva.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Parágrafo único.  Aplicam-se </a:t>
            </a:r>
            <a:r>
              <a:rPr lang="pt-BR" altLang="pt-BR" sz="2200" i="1" u="sng" dirty="0">
                <a:solidFill>
                  <a:srgbClr val="000000"/>
                </a:solidFill>
                <a:latin typeface="Tahoma" panose="020B0604030504040204" pitchFamily="34" charset="0"/>
                <a:ea typeface="MS PGothic" panose="020B0600070205080204" pitchFamily="34" charset="-128"/>
              </a:rPr>
              <a:t>subsidiariamente à execução as </a:t>
            </a:r>
            <a:r>
              <a:rPr lang="pt-BR" altLang="pt-BR" sz="2200" b="1" i="1" u="sng" dirty="0">
                <a:solidFill>
                  <a:srgbClr val="000000"/>
                </a:solidFill>
                <a:latin typeface="Tahoma" panose="020B0604030504040204" pitchFamily="34" charset="0"/>
                <a:ea typeface="MS PGothic" panose="020B0600070205080204" pitchFamily="34" charset="-128"/>
              </a:rPr>
              <a:t>disposições do Livro I</a:t>
            </a:r>
            <a:r>
              <a:rPr lang="pt-BR" altLang="pt-BR" sz="2200" i="1" u="sng" dirty="0">
                <a:solidFill>
                  <a:srgbClr val="000000"/>
                </a:solidFill>
                <a:latin typeface="Tahoma" panose="020B0604030504040204" pitchFamily="34" charset="0"/>
                <a:ea typeface="MS PGothic" panose="020B0600070205080204" pitchFamily="34" charset="-128"/>
              </a:rPr>
              <a:t> da Parte Especial</a:t>
            </a:r>
            <a:r>
              <a:rPr lang="pt-BR" altLang="pt-BR" sz="22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2737" y="863526"/>
            <a:ext cx="7662219" cy="6217087"/>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Procedimentos executivos</a:t>
            </a:r>
          </a:p>
          <a:p>
            <a:pPr algn="just">
              <a:spcBef>
                <a:spcPct val="0"/>
              </a:spcBef>
            </a:pPr>
            <a:endParaRPr lang="pt-BR" altLang="pt-BR" sz="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Cumprimento da sentença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 de </a:t>
            </a:r>
            <a:r>
              <a:rPr lang="pt-BR" altLang="pt-BR" sz="2300" u="sng" dirty="0">
                <a:solidFill>
                  <a:srgbClr val="000000"/>
                </a:solidFill>
                <a:latin typeface="Tahoma" panose="020B0604030504040204" pitchFamily="34" charset="0"/>
                <a:ea typeface="MS PGothic" panose="020B0600070205080204" pitchFamily="34" charset="-128"/>
              </a:rPr>
              <a:t>obrigação de pagar quantia</a:t>
            </a:r>
            <a:r>
              <a:rPr lang="pt-BR" altLang="pt-BR" sz="23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a:t>
            </a:r>
            <a:r>
              <a:rPr lang="pt-BR" altLang="pt-BR" sz="2300" dirty="0">
                <a:solidFill>
                  <a:srgbClr val="000000"/>
                </a:solidFill>
                <a:latin typeface="Tahoma" panose="020B0604030504040204" pitchFamily="34" charset="0"/>
                <a:ea typeface="MS PGothic" panose="020B0600070205080204" pitchFamily="34" charset="-128"/>
              </a:rPr>
              <a:t>) de obrigação de prestar alimentos, </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iii</a:t>
            </a:r>
            <a:r>
              <a:rPr lang="pt-BR" altLang="pt-BR" sz="2300" dirty="0">
                <a:solidFill>
                  <a:srgbClr val="000000"/>
                </a:solidFill>
                <a:latin typeface="Tahoma" panose="020B0604030504040204" pitchFamily="34" charset="0"/>
                <a:ea typeface="MS PGothic" panose="020B0600070205080204" pitchFamily="34" charset="-128"/>
              </a:rPr>
              <a:t>) de obrigação de pagar quantia certa pela fazenda pública,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iv</a:t>
            </a:r>
            <a:r>
              <a:rPr lang="pt-BR" altLang="pt-BR" sz="2300" dirty="0">
                <a:solidFill>
                  <a:srgbClr val="000000"/>
                </a:solidFill>
                <a:latin typeface="Tahoma" panose="020B0604030504040204" pitchFamily="34" charset="0"/>
                <a:ea typeface="MS PGothic" panose="020B0600070205080204" pitchFamily="34" charset="-128"/>
              </a:rPr>
              <a:t>) que reconheça a exigibilidade de obrigação de fazer, de não fazer ou de entregar coisa.</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Execução</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 para a entrega de coisa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a:t>
            </a:r>
            <a:r>
              <a:rPr lang="pt-BR" altLang="pt-BR" sz="2300" dirty="0">
                <a:solidFill>
                  <a:srgbClr val="000000"/>
                </a:solidFill>
                <a:latin typeface="Tahoma" panose="020B0604030504040204" pitchFamily="34" charset="0"/>
                <a:ea typeface="MS PGothic" panose="020B0600070205080204" pitchFamily="34" charset="-128"/>
              </a:rPr>
              <a:t>) das obrigações de fazer ou de não fazer</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iii</a:t>
            </a:r>
            <a:r>
              <a:rPr lang="pt-BR" altLang="pt-BR" sz="2300" dirty="0">
                <a:solidFill>
                  <a:srgbClr val="000000"/>
                </a:solidFill>
                <a:latin typeface="Tahoma" panose="020B0604030504040204" pitchFamily="34" charset="0"/>
                <a:ea typeface="MS PGothic" panose="020B0600070205080204" pitchFamily="34" charset="-128"/>
              </a:rPr>
              <a:t>) </a:t>
            </a:r>
            <a:r>
              <a:rPr lang="pt-BR" altLang="pt-BR" sz="2300" u="sng" dirty="0">
                <a:solidFill>
                  <a:srgbClr val="000000"/>
                </a:solidFill>
                <a:latin typeface="Tahoma" panose="020B0604030504040204" pitchFamily="34" charset="0"/>
                <a:ea typeface="MS PGothic" panose="020B0600070205080204" pitchFamily="34" charset="-128"/>
              </a:rPr>
              <a:t>por quantia certa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iv</a:t>
            </a:r>
            <a:r>
              <a:rPr lang="pt-BR" altLang="pt-BR" sz="2300" dirty="0">
                <a:solidFill>
                  <a:srgbClr val="000000"/>
                </a:solidFill>
                <a:latin typeface="Tahoma" panose="020B0604030504040204" pitchFamily="34" charset="0"/>
                <a:ea typeface="MS PGothic" panose="020B0600070205080204" pitchFamily="34" charset="-128"/>
              </a:rPr>
              <a:t>) contra a fazenda pública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(v) de alimentos</a:t>
            </a:r>
          </a:p>
        </p:txBody>
      </p:sp>
    </p:spTree>
    <p:extLst>
      <p:ext uri="{BB962C8B-B14F-4D97-AF65-F5344CB8AC3E}">
        <p14:creationId xmlns:p14="http://schemas.microsoft.com/office/powerpoint/2010/main" val="901270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83568" y="721105"/>
            <a:ext cx="7662219" cy="6463308"/>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Procedimentos executivos</a:t>
            </a:r>
          </a:p>
          <a:p>
            <a:pPr algn="just">
              <a:spcBef>
                <a:spcPct val="0"/>
              </a:spcBef>
            </a:pPr>
            <a:endParaRPr lang="pt-BR" altLang="pt-BR" sz="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u="sng" dirty="0">
                <a:solidFill>
                  <a:srgbClr val="000000"/>
                </a:solidFill>
                <a:latin typeface="Tahoma" panose="020B0604030504040204" pitchFamily="34" charset="0"/>
                <a:ea typeface="MS PGothic" panose="020B0600070205080204" pitchFamily="34" charset="-128"/>
              </a:rPr>
              <a:t>Insolvência?</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NCPC, art. 1.052.  Até a edição de lei específica, as execuções contra devedor insolvente, em curso ou que venham a ser propostas, permanecem reguladas pelo Livro II, Título IV, da Lei no 5.869, de 11 de janeiro de 1973.</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lvl="0" algn="just">
              <a:spcBef>
                <a:spcPct val="0"/>
              </a:spcBef>
            </a:pPr>
            <a:r>
              <a:rPr lang="pt-BR" sz="2400" dirty="0">
                <a:latin typeface="Calibri" panose="020F0502020204030204" pitchFamily="34" charset="0"/>
              </a:rPr>
              <a:t>Há ainda, em certos diplomas legais, previsão de uma execução extrajudicial. Ou seja, a perda do bem se dá </a:t>
            </a:r>
            <a:r>
              <a:rPr lang="pt-BR" sz="2400" u="sng" dirty="0">
                <a:latin typeface="Calibri" panose="020F0502020204030204" pitchFamily="34" charset="0"/>
              </a:rPr>
              <a:t>sem a participação do Poder Judiciário</a:t>
            </a:r>
            <a:r>
              <a:rPr lang="pt-BR" sz="2400" dirty="0">
                <a:latin typeface="Calibri" panose="020F0502020204030204" pitchFamily="34" charset="0"/>
              </a:rPr>
              <a:t>. </a:t>
            </a:r>
          </a:p>
          <a:p>
            <a:pPr lvl="0" algn="just">
              <a:spcBef>
                <a:spcPct val="0"/>
              </a:spcBef>
            </a:pPr>
            <a:endParaRPr lang="pt-BR" sz="2400" dirty="0">
              <a:latin typeface="Calibri" panose="020F0502020204030204" pitchFamily="34" charset="0"/>
            </a:endParaRPr>
          </a:p>
          <a:p>
            <a:pPr lvl="0" algn="just">
              <a:spcBef>
                <a:spcPct val="0"/>
              </a:spcBef>
            </a:pPr>
            <a:r>
              <a:rPr lang="pt-BR" sz="2400" dirty="0">
                <a:latin typeface="Calibri" panose="020F0502020204030204" pitchFamily="34" charset="0"/>
              </a:rPr>
              <a:t>Exemplos: </a:t>
            </a:r>
          </a:p>
          <a:p>
            <a:pPr marL="342900" lvl="0" indent="-342900" algn="just">
              <a:spcBef>
                <a:spcPct val="0"/>
              </a:spcBef>
              <a:buFontTx/>
              <a:buChar char="-"/>
            </a:pPr>
            <a:r>
              <a:rPr lang="pt-BR" sz="2400" dirty="0">
                <a:latin typeface="Calibri" panose="020F0502020204030204" pitchFamily="34" charset="0"/>
              </a:rPr>
              <a:t>DL 70/66, referente ao crédito imobiliário</a:t>
            </a:r>
          </a:p>
          <a:p>
            <a:pPr marL="342900" lvl="0" indent="-342900" algn="just">
              <a:spcBef>
                <a:spcPct val="0"/>
              </a:spcBef>
              <a:buFontTx/>
              <a:buChar char="-"/>
            </a:pPr>
            <a:r>
              <a:rPr lang="pt-BR" sz="2400" dirty="0">
                <a:latin typeface="Calibri" panose="020F0502020204030204" pitchFamily="34" charset="0"/>
              </a:rPr>
              <a:t>L. 9.514/97, AF</a:t>
            </a:r>
          </a:p>
          <a:p>
            <a:pPr lvl="0"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95483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323528" y="980728"/>
            <a:ext cx="8712968" cy="5595378"/>
          </a:xfrm>
          <a:prstGeom prst="rect">
            <a:avLst/>
          </a:prstGeom>
          <a:noFill/>
        </p:spPr>
        <p:txBody>
          <a:bodyPr wrap="square" rtlCol="0">
            <a:spAutoFit/>
          </a:bodyPr>
          <a:lstStyle/>
          <a:p>
            <a:pPr algn="ctr">
              <a:lnSpc>
                <a:spcPct val="90000"/>
              </a:lnSpc>
              <a:spcBef>
                <a:spcPct val="0"/>
              </a:spcBef>
            </a:pPr>
            <a:r>
              <a:rPr lang="pt-BR" altLang="pt-BR" sz="2400" dirty="0">
                <a:latin typeface="Times New Roman" panose="02020603050405020304" pitchFamily="18" charset="0"/>
              </a:rPr>
              <a:t>Prof. Luiz Dellore</a:t>
            </a:r>
          </a:p>
          <a:p>
            <a:pPr algn="ctr">
              <a:spcBef>
                <a:spcPct val="0"/>
              </a:spcBef>
            </a:pPr>
            <a:r>
              <a:rPr lang="pt-BR" altLang="pt-BR" sz="2400" dirty="0">
                <a:latin typeface="Times New Roman" panose="02020603050405020304" pitchFamily="18" charset="0"/>
              </a:rPr>
              <a:t>Mestre e doutor em Processo Civil (USP)</a:t>
            </a:r>
          </a:p>
          <a:p>
            <a:pPr algn="ctr">
              <a:spcBef>
                <a:spcPct val="0"/>
              </a:spcBef>
            </a:pPr>
            <a:r>
              <a:rPr lang="pt-BR" altLang="pt-BR" sz="2400" dirty="0">
                <a:latin typeface="Times New Roman" panose="02020603050405020304" pitchFamily="18" charset="0"/>
              </a:rPr>
              <a:t>Mestre em Constitucional (PUC/SP)</a:t>
            </a:r>
          </a:p>
          <a:p>
            <a:pPr algn="ctr">
              <a:spcBef>
                <a:spcPct val="0"/>
              </a:spcBef>
            </a:pPr>
            <a:r>
              <a:rPr lang="pt-BR" altLang="pt-BR" sz="2400" i="1" dirty="0">
                <a:latin typeface="Times New Roman" panose="02020603050405020304" pitchFamily="18" charset="0"/>
              </a:rPr>
              <a:t>Visiting Scholar</a:t>
            </a:r>
            <a:r>
              <a:rPr lang="pt-BR" altLang="pt-BR" sz="2400" dirty="0">
                <a:latin typeface="Times New Roman" panose="02020603050405020304" pitchFamily="18" charset="0"/>
              </a:rPr>
              <a:t> na Syracuse e Cornell </a:t>
            </a:r>
            <a:r>
              <a:rPr lang="pt-BR" altLang="pt-BR" sz="2400" dirty="0" err="1">
                <a:latin typeface="Times New Roman" panose="02020603050405020304" pitchFamily="18" charset="0"/>
              </a:rPr>
              <a:t>Universities</a:t>
            </a:r>
            <a:endParaRPr lang="pt-BR" altLang="pt-BR" sz="2400" dirty="0">
              <a:latin typeface="Times New Roman" panose="02020603050405020304" pitchFamily="18" charset="0"/>
            </a:endParaRPr>
          </a:p>
          <a:p>
            <a:pPr algn="ctr">
              <a:spcBef>
                <a:spcPct val="0"/>
              </a:spcBef>
            </a:pPr>
            <a:r>
              <a:rPr lang="pt-BR" altLang="pt-BR" sz="2400" dirty="0">
                <a:latin typeface="Times New Roman" panose="02020603050405020304" pitchFamily="18" charset="0"/>
              </a:rPr>
              <a:t>Professor da EPD, Mackenzie, IBMEC e outras instituições</a:t>
            </a:r>
          </a:p>
          <a:p>
            <a:pPr algn="ctr">
              <a:spcBef>
                <a:spcPct val="0"/>
              </a:spcBef>
            </a:pPr>
            <a:r>
              <a:rPr lang="pt-BR" altLang="pt-BR" sz="2400" dirty="0">
                <a:latin typeface="Times New Roman" panose="02020603050405020304" pitchFamily="18" charset="0"/>
              </a:rPr>
              <a:t>Advogado da Caixa Econômica Federal</a:t>
            </a:r>
          </a:p>
          <a:p>
            <a:pPr algn="ctr">
              <a:spcBef>
                <a:spcPct val="0"/>
              </a:spcBef>
            </a:pPr>
            <a:r>
              <a:rPr lang="pt-BR" altLang="pt-BR" sz="2400" dirty="0">
                <a:latin typeface="Times New Roman" panose="02020603050405020304" pitchFamily="18" charset="0"/>
              </a:rPr>
              <a:t>Consultor Jurídico</a:t>
            </a:r>
          </a:p>
          <a:p>
            <a:pPr algn="ctr">
              <a:spcBef>
                <a:spcPct val="0"/>
              </a:spcBef>
            </a:pPr>
            <a:r>
              <a:rPr lang="pt-BR" altLang="pt-BR" sz="2400" dirty="0">
                <a:latin typeface="Times New Roman" panose="02020603050405020304" pitchFamily="18" charset="0"/>
              </a:rPr>
              <a:t>Ex-assessor de Ministro do STJ</a:t>
            </a:r>
          </a:p>
          <a:p>
            <a:pPr algn="ctr">
              <a:spcBef>
                <a:spcPct val="0"/>
              </a:spcBef>
            </a:pPr>
            <a:r>
              <a:rPr lang="pt-BR" altLang="pt-BR" sz="2400" dirty="0">
                <a:latin typeface="Times New Roman" panose="02020603050405020304" pitchFamily="18" charset="0"/>
              </a:rPr>
              <a:t>Membro do IBDP e do </a:t>
            </a:r>
            <a:r>
              <a:rPr lang="pt-BR" altLang="pt-BR" sz="2400" dirty="0" err="1">
                <a:latin typeface="Times New Roman" panose="02020603050405020304" pitchFamily="18" charset="0"/>
              </a:rPr>
              <a:t>Ceapro</a:t>
            </a:r>
            <a:r>
              <a:rPr lang="pt-BR" altLang="pt-BR" sz="2400" dirty="0">
                <a:latin typeface="Times New Roman" panose="02020603050405020304" pitchFamily="18" charset="0"/>
              </a:rPr>
              <a:t> </a:t>
            </a:r>
          </a:p>
          <a:p>
            <a:pPr algn="ctr">
              <a:spcBef>
                <a:spcPct val="0"/>
              </a:spcBef>
            </a:pPr>
            <a:endParaRPr lang="pt-BR" altLang="pt-BR" sz="9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hlinkClick r:id="rId2"/>
              </a:rPr>
              <a:t>www.dellore.com</a:t>
            </a:r>
            <a:endParaRPr lang="pt-BR" altLang="pt-BR" sz="27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rPr>
              <a:t>Instagram: @</a:t>
            </a:r>
            <a:r>
              <a:rPr lang="pt-BR" altLang="pt-BR" sz="2700" dirty="0" err="1">
                <a:latin typeface="Times New Roman" panose="02020603050405020304" pitchFamily="18" charset="0"/>
              </a:rPr>
              <a:t>luizdellore</a:t>
            </a:r>
            <a:endParaRPr lang="pt-BR" altLang="pt-BR" sz="2700" dirty="0">
              <a:latin typeface="Times New Roman" panose="02020603050405020304" pitchFamily="18" charset="0"/>
            </a:endParaRPr>
          </a:p>
          <a:p>
            <a:pPr algn="ctr">
              <a:spcBef>
                <a:spcPct val="0"/>
              </a:spcBef>
            </a:pPr>
            <a:r>
              <a:rPr lang="pt-BR" altLang="pt-BR" sz="2700" dirty="0">
                <a:latin typeface="Times New Roman" panose="02020603050405020304" pitchFamily="18" charset="0"/>
                <a:hlinkClick r:id="rId3"/>
              </a:rPr>
              <a:t>www.facebook.com/luizdellore/</a:t>
            </a:r>
            <a:r>
              <a:rPr lang="pt-BR" altLang="pt-BR" sz="2700" dirty="0">
                <a:latin typeface="Times New Roman" panose="02020603050405020304" pitchFamily="18" charset="0"/>
              </a:rPr>
              <a:t> (</a:t>
            </a:r>
            <a:r>
              <a:rPr lang="pt-BR" altLang="pt-BR" sz="2700" dirty="0" err="1">
                <a:latin typeface="Times New Roman" panose="02020603050405020304" pitchFamily="18" charset="0"/>
              </a:rPr>
              <a:t>Prof</a:t>
            </a:r>
            <a:r>
              <a:rPr lang="pt-BR" altLang="pt-BR" sz="2700" dirty="0">
                <a:latin typeface="Times New Roman" panose="02020603050405020304" pitchFamily="18" charset="0"/>
              </a:rPr>
              <a:t> Luiz Dellore)</a:t>
            </a:r>
          </a:p>
          <a:p>
            <a:pPr algn="ctr">
              <a:spcBef>
                <a:spcPct val="0"/>
              </a:spcBef>
            </a:pPr>
            <a:r>
              <a:rPr lang="pt-BR" altLang="pt-BR" sz="2700" dirty="0">
                <a:latin typeface="Times New Roman" panose="02020603050405020304" pitchFamily="18" charset="0"/>
              </a:rPr>
              <a:t>LinkedIn: Luiz Dellore</a:t>
            </a:r>
          </a:p>
          <a:p>
            <a:pPr algn="ctr">
              <a:spcBef>
                <a:spcPct val="0"/>
              </a:spcBef>
            </a:pPr>
            <a:r>
              <a:rPr lang="pt-BR" altLang="pt-BR" sz="2700" dirty="0">
                <a:solidFill>
                  <a:srgbClr val="000000"/>
                </a:solidFill>
                <a:latin typeface="Times New Roman" panose="02020603050405020304" pitchFamily="18" charset="0"/>
                <a:cs typeface="Times New Roman" panose="02020603050405020304" pitchFamily="18" charset="0"/>
              </a:rPr>
              <a:t>Twitter: @dellore</a:t>
            </a:r>
          </a:p>
        </p:txBody>
      </p:sp>
    </p:spTree>
    <p:extLst>
      <p:ext uri="{BB962C8B-B14F-4D97-AF65-F5344CB8AC3E}">
        <p14:creationId xmlns:p14="http://schemas.microsoft.com/office/powerpoint/2010/main" val="70783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2737" y="863526"/>
            <a:ext cx="7662219" cy="6017032"/>
          </a:xfrm>
          <a:prstGeom prst="rect">
            <a:avLst/>
          </a:prstGeom>
          <a:noFill/>
        </p:spPr>
        <p:txBody>
          <a:bodyPr wrap="square" rtlCol="0">
            <a:spAutoFit/>
          </a:bodyPr>
          <a:lstStyle/>
          <a:p>
            <a:pPr algn="just">
              <a:spcBef>
                <a:spcPct val="0"/>
              </a:spcBef>
            </a:pPr>
            <a:r>
              <a:rPr lang="pt-BR" altLang="pt-BR" sz="3200" b="1" dirty="0">
                <a:solidFill>
                  <a:srgbClr val="000000"/>
                </a:solidFill>
                <a:latin typeface="Tahoma" panose="020B0604030504040204" pitchFamily="34" charset="0"/>
                <a:ea typeface="MS PGothic" panose="020B0600070205080204" pitchFamily="34" charset="-128"/>
              </a:rPr>
              <a:t>Mas a execução extrajudicial seria constitucional?</a:t>
            </a:r>
          </a:p>
          <a:p>
            <a:pPr algn="just">
              <a:spcBef>
                <a:spcPct val="0"/>
              </a:spcBef>
            </a:pPr>
            <a:endParaRPr lang="pt-BR" altLang="pt-BR" sz="3200" b="1" i="1" dirty="0">
              <a:solidFill>
                <a:srgbClr val="000000"/>
              </a:solidFill>
              <a:latin typeface="Tahoma" panose="020B0604030504040204" pitchFamily="34" charset="0"/>
              <a:ea typeface="MS PGothic" panose="020B0600070205080204" pitchFamily="34" charset="-128"/>
            </a:endParaRPr>
          </a:p>
          <a:p>
            <a:pPr lvl="0" algn="just" eaLnBrk="0" fontAlgn="base" hangingPunct="0">
              <a:spcBef>
                <a:spcPct val="0"/>
              </a:spcBef>
              <a:spcAft>
                <a:spcPct val="0"/>
              </a:spcAft>
            </a:pPr>
            <a:r>
              <a:rPr lang="pt-BR" sz="2600" i="1" dirty="0">
                <a:latin typeface="Calibri" panose="020F0502020204030204" pitchFamily="34" charset="0"/>
              </a:rPr>
              <a:t>AGRAVO REGIMENTAL NO RECURSO EXTRAORDINÁRIO. EXECUÇÃO EXTRAJUDICIAL. DECRETO-LEI N. 70/66. RECEPÇÃO PELA CONSTITUIÇÃO DO BRASIL. 1. </a:t>
            </a:r>
            <a:r>
              <a:rPr lang="pt-BR" sz="2600" i="1" u="sng" dirty="0">
                <a:latin typeface="Calibri" panose="020F0502020204030204" pitchFamily="34" charset="0"/>
              </a:rPr>
              <a:t>O decreto-lei n. 70/66, que dispõe sobre execução extrajudicial, foi recebido pela Constituição do Brasil</a:t>
            </a:r>
            <a:r>
              <a:rPr lang="pt-BR" sz="2600" i="1" dirty="0">
                <a:latin typeface="Calibri" panose="020F0502020204030204" pitchFamily="34" charset="0"/>
              </a:rPr>
              <a:t>. Agravo regimental a que se nega provimento.</a:t>
            </a:r>
            <a:endParaRPr lang="pt-BR" sz="2600" dirty="0">
              <a:latin typeface="Calibri" panose="020F0502020204030204" pitchFamily="34" charset="0"/>
            </a:endParaRPr>
          </a:p>
          <a:p>
            <a:pPr lvl="0" algn="just" eaLnBrk="0" fontAlgn="base" hangingPunct="0">
              <a:spcBef>
                <a:spcPct val="0"/>
              </a:spcBef>
              <a:spcAft>
                <a:spcPct val="0"/>
              </a:spcAft>
            </a:pPr>
            <a:r>
              <a:rPr lang="pt-BR" sz="2600" i="1" dirty="0">
                <a:latin typeface="Calibri" panose="020F0502020204030204" pitchFamily="34" charset="0"/>
              </a:rPr>
              <a:t>(RE 513546 </a:t>
            </a:r>
            <a:r>
              <a:rPr lang="pt-BR" sz="2600" i="1" dirty="0" err="1">
                <a:latin typeface="Calibri" panose="020F0502020204030204" pitchFamily="34" charset="0"/>
              </a:rPr>
              <a:t>AgR</a:t>
            </a:r>
            <a:r>
              <a:rPr lang="pt-BR" sz="2600" i="1" dirty="0">
                <a:latin typeface="Calibri" panose="020F0502020204030204" pitchFamily="34" charset="0"/>
              </a:rPr>
              <a:t>, Relator(a):  Min. EROS GRAU</a:t>
            </a:r>
            <a:r>
              <a:rPr lang="pt-BR" sz="2600" i="1" dirty="0">
                <a:latin typeface="Arial" panose="020B0604020202020204" pitchFamily="34" charset="0"/>
              </a:rPr>
              <a:t>, </a:t>
            </a:r>
            <a:r>
              <a:rPr lang="pt-BR" sz="2600" i="1" dirty="0">
                <a:latin typeface="Calibri" panose="020F0502020204030204" pitchFamily="34" charset="0"/>
              </a:rPr>
              <a:t>Segunda Turma, julgado em 24/06/2008, DJe-152 DIVULG 14-08-2008 PUBLIC 15-08-2008)</a:t>
            </a:r>
            <a:endParaRPr lang="pt-BR" sz="2600" dirty="0">
              <a:latin typeface="Calibri" panose="020F0502020204030204" pitchFamily="34" charset="0"/>
            </a:endParaRPr>
          </a:p>
          <a:p>
            <a:pPr algn="just">
              <a:spcBef>
                <a:spcPct val="0"/>
              </a:spcBef>
            </a:pPr>
            <a:endParaRPr lang="pt-BR" altLang="pt-BR" sz="3200" b="1" i="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404267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Interface gráfica do usuário, Texto, Aplicativo, Site&#10;&#10;Descrição gerada automaticamente">
            <a:extLst>
              <a:ext uri="{FF2B5EF4-FFF2-40B4-BE49-F238E27FC236}">
                <a16:creationId xmlns:a16="http://schemas.microsoft.com/office/drawing/2014/main" id="{B08567A5-81AD-4D0F-BBB3-14CB8531C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991"/>
            <a:ext cx="9144000" cy="5658018"/>
          </a:xfrm>
          <a:prstGeom prst="rect">
            <a:avLst/>
          </a:prstGeom>
        </p:spPr>
      </p:pic>
    </p:spTree>
    <p:extLst>
      <p:ext uri="{BB962C8B-B14F-4D97-AF65-F5344CB8AC3E}">
        <p14:creationId xmlns:p14="http://schemas.microsoft.com/office/powerpoint/2010/main" val="15060445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827584" y="836712"/>
            <a:ext cx="7488832" cy="5632311"/>
          </a:xfrm>
          <a:prstGeom prst="rect">
            <a:avLst/>
          </a:prstGeom>
          <a:noFill/>
        </p:spPr>
        <p:txBody>
          <a:bodyPr wrap="square" rtlCol="0">
            <a:spAutoFit/>
          </a:bodyPr>
          <a:lstStyle/>
          <a:p>
            <a:pPr algn="just">
              <a:buFont typeface="Wingdings" panose="05000000000000000000" pitchFamily="2" charset="2"/>
              <a:buNone/>
            </a:pPr>
            <a:r>
              <a:rPr lang="pt-BR" altLang="pt-BR" sz="2400" dirty="0"/>
              <a:t>DOS PODERES, DOS DEVERES E DA RESPONSABILIDADE DO JUIZ</a:t>
            </a:r>
          </a:p>
          <a:p>
            <a:pPr algn="just">
              <a:buFont typeface="Wingdings" panose="05000000000000000000" pitchFamily="2" charset="2"/>
              <a:buNone/>
            </a:pPr>
            <a:r>
              <a:rPr lang="pt-BR" altLang="pt-BR" sz="2400" dirty="0"/>
              <a:t>Art. 139.  O juiz dirigirá o processo conforme as disposições deste Código, incumbindo-lhe:</a:t>
            </a:r>
          </a:p>
          <a:p>
            <a:pPr algn="just">
              <a:buFont typeface="Wingdings" panose="05000000000000000000" pitchFamily="2" charset="2"/>
              <a:buNone/>
            </a:pPr>
            <a:r>
              <a:rPr lang="pt-BR" altLang="pt-BR" sz="2400" dirty="0"/>
              <a:t>I - assegurar às partes igualdade de tratamento;</a:t>
            </a:r>
          </a:p>
          <a:p>
            <a:pPr algn="just">
              <a:buFont typeface="Wingdings" panose="05000000000000000000" pitchFamily="2" charset="2"/>
              <a:buNone/>
            </a:pPr>
            <a:r>
              <a:rPr lang="pt-BR" altLang="pt-BR" sz="2400" dirty="0"/>
              <a:t>II - velar pela duração razoável do processo;</a:t>
            </a:r>
          </a:p>
          <a:p>
            <a:pPr algn="just">
              <a:buFont typeface="Wingdings" panose="05000000000000000000" pitchFamily="2" charset="2"/>
              <a:buNone/>
            </a:pPr>
            <a:r>
              <a:rPr lang="pt-BR" altLang="pt-BR" sz="2400" dirty="0"/>
              <a:t>III - prevenir ou reprimir qualquer ato contrário à dignidade da justiça e indeferir postulações meramente protelatórias;</a:t>
            </a:r>
          </a:p>
          <a:p>
            <a:pPr algn="just">
              <a:buFont typeface="Wingdings" panose="05000000000000000000" pitchFamily="2" charset="2"/>
              <a:buNone/>
            </a:pPr>
            <a:r>
              <a:rPr lang="pt-BR" altLang="pt-BR" sz="2400" dirty="0"/>
              <a:t>IV - determinar </a:t>
            </a:r>
            <a:r>
              <a:rPr lang="pt-BR" altLang="pt-BR" sz="2400" u="sng" dirty="0"/>
              <a:t>todas as medidas indutivas, coercitivas, mandamentais ou sub-rogatórias</a:t>
            </a:r>
            <a:r>
              <a:rPr lang="pt-BR" altLang="pt-BR" sz="2400" dirty="0"/>
              <a:t> necessárias para assegurar o </a:t>
            </a:r>
            <a:r>
              <a:rPr lang="pt-BR" altLang="pt-BR" sz="2400" u="sng" dirty="0"/>
              <a:t>cumprimento de ordem</a:t>
            </a:r>
            <a:r>
              <a:rPr lang="pt-BR" altLang="pt-BR" sz="2400" dirty="0"/>
              <a:t> judicial, </a:t>
            </a:r>
            <a:r>
              <a:rPr lang="pt-BR" altLang="pt-BR" sz="2400" u="sng" dirty="0"/>
              <a:t>inclusive</a:t>
            </a:r>
            <a:r>
              <a:rPr lang="pt-BR" altLang="pt-BR" sz="2400" dirty="0"/>
              <a:t> nas ações que tenham por objeto </a:t>
            </a:r>
            <a:r>
              <a:rPr lang="pt-BR" altLang="pt-BR" sz="2400" u="sng" dirty="0"/>
              <a:t>prestação pecuniária</a:t>
            </a:r>
            <a:r>
              <a:rPr lang="pt-BR" altLang="pt-BR" sz="2400" dirty="0"/>
              <a:t>;</a:t>
            </a:r>
          </a:p>
          <a:p>
            <a:pPr algn="just">
              <a:buFont typeface="Wingdings" panose="05000000000000000000" pitchFamily="2" charset="2"/>
              <a:buNone/>
            </a:pPr>
            <a:r>
              <a:rPr lang="pt-BR" altLang="pt-BR" sz="2400" dirty="0"/>
              <a:t>(...)</a:t>
            </a:r>
          </a:p>
          <a:p>
            <a:pPr algn="just">
              <a:buFont typeface="Wingdings" panose="05000000000000000000" pitchFamily="2" charset="2"/>
              <a:buNone/>
            </a:pPr>
            <a:r>
              <a:rPr lang="pt-BR" altLang="pt-BR" sz="2400" i="1" dirty="0"/>
              <a:t>O que isso significa, na prática?</a:t>
            </a:r>
          </a:p>
        </p:txBody>
      </p:sp>
    </p:spTree>
    <p:extLst>
      <p:ext uri="{BB962C8B-B14F-4D97-AF65-F5344CB8AC3E}">
        <p14:creationId xmlns:p14="http://schemas.microsoft.com/office/powerpoint/2010/main" val="1920132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827121" y="764704"/>
            <a:ext cx="7488832" cy="5632311"/>
          </a:xfrm>
          <a:prstGeom prst="rect">
            <a:avLst/>
          </a:prstGeom>
          <a:noFill/>
        </p:spPr>
        <p:txBody>
          <a:bodyPr wrap="square" rtlCol="0">
            <a:spAutoFit/>
          </a:bodyPr>
          <a:lstStyle/>
          <a:p>
            <a:pPr algn="just"/>
            <a:r>
              <a:rPr lang="pt-BR" sz="2400" b="1" i="1" dirty="0"/>
              <a:t>Algumas decisões representativas a respeito da aplicação do art. 139, IV do NCPC</a:t>
            </a:r>
            <a:endParaRPr lang="pt-BR" sz="2400" i="1" dirty="0"/>
          </a:p>
          <a:p>
            <a:pPr algn="just"/>
            <a:r>
              <a:rPr lang="pt-BR" sz="2400" i="1" dirty="0"/>
              <a:t>A questão não é apenas debatida em sede doutrinária. Nos tribunais, a assunto já se mostra presente, bem como as inevitáveis divergências.</a:t>
            </a:r>
          </a:p>
          <a:p>
            <a:pPr algn="just"/>
            <a:r>
              <a:rPr lang="pt-BR" sz="2400" i="1" dirty="0"/>
              <a:t>A primeira decisão da qual se tem notícia, proferida com base no novo art. 139, IV, foi de São Paulo. No caso, em execução de quantia decorrente de aluguel comercial não pago, o executado não tinha nenhum patrimônio em seu nome, mas mantinha padrão de vida incompatível com esse patrimônio inexistente. Diante disso, a magistrada de 1º grau assim decidiu: (...)</a:t>
            </a:r>
          </a:p>
          <a:p>
            <a:pPr algn="just"/>
            <a:endParaRPr lang="pt-BR" sz="2400" i="1" dirty="0"/>
          </a:p>
          <a:p>
            <a:pPr algn="just"/>
            <a:r>
              <a:rPr lang="pt-BR" sz="2400" dirty="0">
                <a:hlinkClick r:id="rId2"/>
              </a:rPr>
              <a:t>http://genjuridico.com.br/2017/04/17/ncpc-atipicidade-medidas-executivas/</a:t>
            </a:r>
            <a:r>
              <a:rPr lang="pt-BR" sz="2400" dirty="0"/>
              <a:t> </a:t>
            </a:r>
          </a:p>
        </p:txBody>
      </p:sp>
    </p:spTree>
    <p:extLst>
      <p:ext uri="{BB962C8B-B14F-4D97-AF65-F5344CB8AC3E}">
        <p14:creationId xmlns:p14="http://schemas.microsoft.com/office/powerpoint/2010/main" val="25037010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ChangeArrowheads="1"/>
          </p:cNvSpPr>
          <p:nvPr/>
        </p:nvSpPr>
        <p:spPr bwMode="auto">
          <a:xfrm>
            <a:off x="1331119" y="1322786"/>
            <a:ext cx="6535341"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a:buFont typeface="Wingdings" panose="05000000000000000000" pitchFamily="2" charset="2"/>
              <a:buNone/>
            </a:pPr>
            <a:r>
              <a:rPr lang="pt-BR" altLang="pt-BR" sz="1500" dirty="0"/>
              <a:t>Processo nº: 4001386-13.2013.8.26.0011 - Execução de Título Extrajudicial</a:t>
            </a:r>
          </a:p>
          <a:p>
            <a:pPr algn="just">
              <a:buFont typeface="Wingdings" panose="05000000000000000000" pitchFamily="2" charset="2"/>
              <a:buNone/>
            </a:pPr>
            <a:r>
              <a:rPr lang="pt-BR" altLang="pt-BR" sz="1500" i="1" dirty="0"/>
              <a:t>(...) Se o executado não tem como solver a presente dívida, também não recursos para viagens internacionais, ou para manter um veículo, ou mesmo manter um cartão de crédito. Se porém, mantiver tais atividades, poderá quitar a dívida, razão pela qual a medida coercitiva poderá se mostrar efetiva.</a:t>
            </a:r>
          </a:p>
          <a:p>
            <a:pPr algn="just">
              <a:buFont typeface="Wingdings" panose="05000000000000000000" pitchFamily="2" charset="2"/>
              <a:buNone/>
            </a:pPr>
            <a:r>
              <a:rPr lang="pt-BR" altLang="pt-BR" sz="1500" i="1" dirty="0"/>
              <a:t>Assim, como medida coercitiva objetivando a efetivação da presente execução, defiro o pedido formulado pelo exequente, e suspendo a Carteira Nacional de Habilitação do executado Milton Antonio Salerno, determinando, ainda, a apreensão de seu passaporte, até o pagamento da presente dívida. Oficie-se ao Departamento Estadual de Trânsito e à Delegacia da Polícia Federal.</a:t>
            </a:r>
          </a:p>
          <a:p>
            <a:pPr algn="just">
              <a:buFont typeface="Wingdings" panose="05000000000000000000" pitchFamily="2" charset="2"/>
              <a:buNone/>
            </a:pPr>
            <a:r>
              <a:rPr lang="pt-BR" altLang="pt-BR" sz="1500" i="1" dirty="0"/>
              <a:t>Determino, ainda, o cancelamento dos cartões de crédito do executado até o pagamento da presente dívida.</a:t>
            </a:r>
          </a:p>
          <a:p>
            <a:pPr algn="just">
              <a:buFont typeface="Wingdings" panose="05000000000000000000" pitchFamily="2" charset="2"/>
              <a:buNone/>
            </a:pPr>
            <a:r>
              <a:rPr lang="pt-BR" altLang="pt-BR" sz="1500" i="1" dirty="0"/>
              <a:t>Oficie-se às empresas operadoras de cartão de crédito Mastercard, Visa,</a:t>
            </a:r>
          </a:p>
          <a:p>
            <a:pPr algn="just">
              <a:buFont typeface="Wingdings" panose="05000000000000000000" pitchFamily="2" charset="2"/>
              <a:buNone/>
            </a:pPr>
            <a:r>
              <a:rPr lang="pt-BR" altLang="pt-BR" sz="1500" i="1" dirty="0"/>
              <a:t>Elo, Amex e Hipercard, para cancelar os cartões do executado. (...) Int.</a:t>
            </a:r>
          </a:p>
        </p:txBody>
      </p:sp>
    </p:spTree>
    <p:extLst>
      <p:ext uri="{BB962C8B-B14F-4D97-AF65-F5344CB8AC3E}">
        <p14:creationId xmlns:p14="http://schemas.microsoft.com/office/powerpoint/2010/main" val="4138292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p:cNvPicPr>
            <a:picLocks noGrp="1" noChangeAspect="1"/>
          </p:cNvPicPr>
          <p:nvPr>
            <p:ph idx="1"/>
          </p:nvPr>
        </p:nvPicPr>
        <p:blipFill>
          <a:blip r:embed="rId3"/>
          <a:stretch>
            <a:fillRect/>
          </a:stretch>
        </p:blipFill>
        <p:spPr>
          <a:xfrm>
            <a:off x="408288" y="476672"/>
            <a:ext cx="8327424" cy="5208502"/>
          </a:xfrm>
          <a:prstGeom prst="rect">
            <a:avLst/>
          </a:prstGeom>
        </p:spPr>
      </p:pic>
      <p:sp>
        <p:nvSpPr>
          <p:cNvPr id="5" name="CaixaDeTexto 4"/>
          <p:cNvSpPr txBox="1"/>
          <p:nvPr/>
        </p:nvSpPr>
        <p:spPr>
          <a:xfrm>
            <a:off x="6842582" y="983970"/>
            <a:ext cx="1859622" cy="338554"/>
          </a:xfrm>
          <a:prstGeom prst="rect">
            <a:avLst/>
          </a:prstGeom>
          <a:noFill/>
        </p:spPr>
        <p:txBody>
          <a:bodyPr wrap="square" rtlCol="0">
            <a:spAutoFit/>
          </a:bodyPr>
          <a:lstStyle/>
          <a:p>
            <a:r>
              <a:rPr lang="pt-BR" sz="1600" b="1" dirty="0">
                <a:solidFill>
                  <a:schemeClr val="bg1"/>
                </a:solidFill>
              </a:rPr>
              <a:t>Processo Civil</a:t>
            </a:r>
          </a:p>
        </p:txBody>
      </p:sp>
    </p:spTree>
    <p:extLst>
      <p:ext uri="{BB962C8B-B14F-4D97-AF65-F5344CB8AC3E}">
        <p14:creationId xmlns:p14="http://schemas.microsoft.com/office/powerpoint/2010/main" val="34380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D3BBCC3-4392-473D-9BBC-6F0F73EBD559}"/>
              </a:ext>
            </a:extLst>
          </p:cNvPr>
          <p:cNvPicPr>
            <a:picLocks noChangeAspect="1"/>
          </p:cNvPicPr>
          <p:nvPr/>
        </p:nvPicPr>
        <p:blipFill>
          <a:blip r:embed="rId3"/>
          <a:stretch>
            <a:fillRect/>
          </a:stretch>
        </p:blipFill>
        <p:spPr>
          <a:xfrm>
            <a:off x="0" y="857250"/>
            <a:ext cx="9144000" cy="5143500"/>
          </a:xfrm>
          <a:prstGeom prst="rect">
            <a:avLst/>
          </a:prstGeom>
        </p:spPr>
      </p:pic>
      <p:sp>
        <p:nvSpPr>
          <p:cNvPr id="2" name="CaixaDeTexto 1">
            <a:extLst>
              <a:ext uri="{FF2B5EF4-FFF2-40B4-BE49-F238E27FC236}">
                <a16:creationId xmlns:a16="http://schemas.microsoft.com/office/drawing/2014/main" id="{D2825196-F1B4-47F3-A8CC-F8FCDC270F88}"/>
              </a:ext>
            </a:extLst>
          </p:cNvPr>
          <p:cNvSpPr txBox="1"/>
          <p:nvPr/>
        </p:nvSpPr>
        <p:spPr>
          <a:xfrm>
            <a:off x="5940152" y="4221088"/>
            <a:ext cx="1440160" cy="369332"/>
          </a:xfrm>
          <a:prstGeom prst="rect">
            <a:avLst/>
          </a:prstGeom>
          <a:noFill/>
        </p:spPr>
        <p:txBody>
          <a:bodyPr wrap="square" rtlCol="0">
            <a:spAutoFit/>
          </a:bodyPr>
          <a:lstStyle/>
          <a:p>
            <a:r>
              <a:rPr lang="pt-BR" dirty="0"/>
              <a:t>RHC 97.876</a:t>
            </a:r>
            <a:endParaRPr lang="en-US" dirty="0"/>
          </a:p>
        </p:txBody>
      </p:sp>
    </p:spTree>
    <p:extLst>
      <p:ext uri="{BB962C8B-B14F-4D97-AF65-F5344CB8AC3E}">
        <p14:creationId xmlns:p14="http://schemas.microsoft.com/office/powerpoint/2010/main" val="1803288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18D44BC-81B3-4B31-9077-22F114596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215" y="857250"/>
            <a:ext cx="4114800" cy="5143500"/>
          </a:xfrm>
          <a:prstGeom prst="rect">
            <a:avLst/>
          </a:prstGeom>
        </p:spPr>
      </p:pic>
    </p:spTree>
    <p:extLst>
      <p:ext uri="{BB962C8B-B14F-4D97-AF65-F5344CB8AC3E}">
        <p14:creationId xmlns:p14="http://schemas.microsoft.com/office/powerpoint/2010/main" val="386449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pic>
        <p:nvPicPr>
          <p:cNvPr id="8" name="Imagem 7" descr="Tela de celular com publicação numa rede social&#10;&#10;Descrição gerada automaticamente">
            <a:extLst>
              <a:ext uri="{FF2B5EF4-FFF2-40B4-BE49-F238E27FC236}">
                <a16:creationId xmlns:a16="http://schemas.microsoft.com/office/drawing/2014/main" id="{3E4266FF-764C-414D-8790-ACC98BC95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995" y="978694"/>
            <a:ext cx="4877436" cy="4650269"/>
          </a:xfrm>
          <a:prstGeom prst="rect">
            <a:avLst/>
          </a:prstGeom>
        </p:spPr>
      </p:pic>
      <p:sp>
        <p:nvSpPr>
          <p:cNvPr id="9" name="CaixaDeTexto 8">
            <a:extLst>
              <a:ext uri="{FF2B5EF4-FFF2-40B4-BE49-F238E27FC236}">
                <a16:creationId xmlns:a16="http://schemas.microsoft.com/office/drawing/2014/main" id="{2390765A-F6F0-43C7-8E84-BAD0FD2CFD90}"/>
              </a:ext>
            </a:extLst>
          </p:cNvPr>
          <p:cNvSpPr txBox="1"/>
          <p:nvPr/>
        </p:nvSpPr>
        <p:spPr>
          <a:xfrm>
            <a:off x="6993732" y="2871788"/>
            <a:ext cx="1978819" cy="507831"/>
          </a:xfrm>
          <a:prstGeom prst="rect">
            <a:avLst/>
          </a:prstGeom>
          <a:noFill/>
        </p:spPr>
        <p:txBody>
          <a:bodyPr wrap="square" rtlCol="0">
            <a:spAutoFit/>
          </a:bodyPr>
          <a:lstStyle/>
          <a:p>
            <a:r>
              <a:rPr lang="pt-BR" sz="2700" dirty="0"/>
              <a:t>RHC 173332</a:t>
            </a:r>
            <a:endParaRPr lang="en-US" sz="1350" dirty="0"/>
          </a:p>
        </p:txBody>
      </p:sp>
    </p:spTree>
    <p:extLst>
      <p:ext uri="{BB962C8B-B14F-4D97-AF65-F5344CB8AC3E}">
        <p14:creationId xmlns:p14="http://schemas.microsoft.com/office/powerpoint/2010/main" val="12775830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41376"/>
            <a:ext cx="6984776" cy="861774"/>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2) Execução</a:t>
            </a:r>
          </a:p>
        </p:txBody>
      </p:sp>
    </p:spTree>
    <p:extLst>
      <p:ext uri="{BB962C8B-B14F-4D97-AF65-F5344CB8AC3E}">
        <p14:creationId xmlns:p14="http://schemas.microsoft.com/office/powerpoint/2010/main" val="15966961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268760"/>
            <a:ext cx="8022259" cy="6247864"/>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Roteiro da exposição</a:t>
            </a:r>
          </a:p>
          <a:p>
            <a:pPr algn="just">
              <a:spcBef>
                <a:spcPct val="0"/>
              </a:spcBef>
            </a:pPr>
            <a:r>
              <a:rPr lang="pt-BR" altLang="pt-BR" sz="5000" dirty="0">
                <a:solidFill>
                  <a:srgbClr val="000000"/>
                </a:solidFill>
                <a:latin typeface="Times New Roman" panose="02020603050405020304" pitchFamily="18" charset="0"/>
              </a:rPr>
              <a:t>1) Evolução e visão geral do sistema executivo</a:t>
            </a:r>
          </a:p>
          <a:p>
            <a:pPr algn="just">
              <a:spcBef>
                <a:spcPct val="0"/>
              </a:spcBef>
            </a:pPr>
            <a:r>
              <a:rPr lang="pt-BR" altLang="pt-BR" sz="5000" dirty="0">
                <a:solidFill>
                  <a:srgbClr val="000000"/>
                </a:solidFill>
                <a:latin typeface="Times New Roman" panose="02020603050405020304" pitchFamily="18" charset="0"/>
              </a:rPr>
              <a:t>2) Execução no NCPC – início do procedimento</a:t>
            </a:r>
          </a:p>
          <a:p>
            <a:pPr algn="just">
              <a:spcBef>
                <a:spcPct val="0"/>
              </a:spcBef>
            </a:pPr>
            <a:r>
              <a:rPr lang="pt-BR" altLang="pt-BR" sz="5000" dirty="0">
                <a:solidFill>
                  <a:srgbClr val="000000"/>
                </a:solidFill>
                <a:latin typeface="Times New Roman" panose="02020603050405020304" pitchFamily="18" charset="0"/>
              </a:rPr>
              <a:t>3) Penhora e impenhorabilidades</a:t>
            </a:r>
          </a:p>
          <a:p>
            <a:pPr algn="just">
              <a:spcBef>
                <a:spcPct val="0"/>
              </a:spcBef>
            </a:pPr>
            <a:endParaRPr lang="pt-BR" altLang="pt-BR" sz="5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1270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63040" y="1469459"/>
            <a:ext cx="7282217" cy="3785652"/>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PARTE ESPECIAL</a:t>
            </a:r>
            <a:r>
              <a:rPr lang="pt-BR" altLang="pt-BR" sz="2600" dirty="0">
                <a:solidFill>
                  <a:srgbClr val="000000"/>
                </a:solidFill>
                <a:latin typeface="Tahoma" panose="020B0604030504040204" pitchFamily="34" charset="0"/>
                <a:ea typeface="MS PGothic" panose="020B0600070205080204" pitchFamily="34" charset="-128"/>
              </a:rPr>
              <a:t> (art. 318)</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DO CUMPRIMENTO DE SENTENÇA</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LIVRO II </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DOS PROCESSOS NOS TRIBUNAIS E DOS MEIOS DE IMPUGNAÇÃO DAS DECISÕES JUDICIAIS</a:t>
            </a:r>
          </a:p>
          <a:p>
            <a:pPr lvl="0" algn="just" fontAlgn="base">
              <a:spcBef>
                <a:spcPct val="0"/>
              </a:spcBef>
              <a:spcAft>
                <a:spcPct val="0"/>
              </a:spcAft>
            </a:pPr>
            <a:endParaRPr lang="pt-BR" sz="2400" dirty="0">
              <a:latin typeface="Tahoma" panose="020B0604030504040204" pitchFamily="34" charset="0"/>
            </a:endParaRPr>
          </a:p>
        </p:txBody>
      </p:sp>
    </p:spTree>
    <p:extLst>
      <p:ext uri="{BB962C8B-B14F-4D97-AF65-F5344CB8AC3E}">
        <p14:creationId xmlns:p14="http://schemas.microsoft.com/office/powerpoint/2010/main" val="38365182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928161" y="1600834"/>
            <a:ext cx="7286752" cy="3847207"/>
          </a:xfrm>
          <a:prstGeom prst="rect">
            <a:avLst/>
          </a:prstGeom>
          <a:noFill/>
        </p:spPr>
        <p:txBody>
          <a:bodyPr wrap="square" rtlCol="0">
            <a:spAutoFit/>
          </a:bodyPr>
          <a:lstStyle/>
          <a:p>
            <a:pPr algn="just">
              <a:spcBef>
                <a:spcPct val="0"/>
              </a:spcBef>
            </a:pPr>
            <a:r>
              <a:rPr lang="pt-BR" altLang="pt-BR" sz="2600" dirty="0">
                <a:solidFill>
                  <a:srgbClr val="000000"/>
                </a:solidFill>
                <a:latin typeface="Tahoma" panose="020B0604030504040204" pitchFamily="34" charset="0"/>
                <a:ea typeface="MS PGothic" panose="020B0600070205080204" pitchFamily="34" charset="-128"/>
              </a:rPr>
              <a:t>TÍTULO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 EXECUÇÃO EM GERAL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600" u="sng" dirty="0">
                <a:solidFill>
                  <a:srgbClr val="000000"/>
                </a:solidFill>
                <a:latin typeface="Tahoma" panose="020B0604030504040204" pitchFamily="34" charset="0"/>
                <a:ea typeface="MS PGothic" panose="020B0600070205080204" pitchFamily="34" charset="-128"/>
              </a:rPr>
              <a:t>TÍTULO II</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DAS DIVERSAS ESPÉCIES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CAPÍTULO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DISPOSIÇÕES GERAIS</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r>
              <a:rPr lang="pt-BR" altLang="pt-BR" sz="2400" u="sng" dirty="0">
                <a:solidFill>
                  <a:srgbClr val="000000"/>
                </a:solidFill>
                <a:latin typeface="Tahoma" panose="020B0604030504040204" pitchFamily="34" charset="0"/>
                <a:ea typeface="MS PGothic" panose="020B0600070205080204" pitchFamily="34" charset="-128"/>
              </a:rPr>
              <a:t>CAPÍTULO IV</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r>
              <a:rPr lang="pt-BR" altLang="pt-BR" sz="2400" u="sng" dirty="0">
                <a:solidFill>
                  <a:srgbClr val="000000"/>
                </a:solidFill>
                <a:latin typeface="Tahoma" panose="020B0604030504040204" pitchFamily="34" charset="0"/>
                <a:ea typeface="MS PGothic" panose="020B0600070205080204" pitchFamily="34" charset="-128"/>
              </a:rPr>
              <a:t>DA EXECUÇÃO POR QUANTIA CERTA</a:t>
            </a:r>
          </a:p>
        </p:txBody>
      </p:sp>
    </p:spTree>
    <p:extLst>
      <p:ext uri="{BB962C8B-B14F-4D97-AF65-F5344CB8AC3E}">
        <p14:creationId xmlns:p14="http://schemas.microsoft.com/office/powerpoint/2010/main" val="7907737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63040" y="764704"/>
            <a:ext cx="8245482" cy="6063198"/>
          </a:xfrm>
          <a:prstGeom prst="rect">
            <a:avLst/>
          </a:prstGeom>
          <a:noFill/>
        </p:spPr>
        <p:txBody>
          <a:bodyPr wrap="square" rtlCol="0">
            <a:spAutoFit/>
          </a:bodyPr>
          <a:lstStyle/>
          <a:p>
            <a:pPr lvl="0" algn="just" fontAlgn="base">
              <a:spcBef>
                <a:spcPct val="0"/>
              </a:spcBef>
              <a:spcAft>
                <a:spcPct val="0"/>
              </a:spcAft>
            </a:pPr>
            <a:r>
              <a:rPr lang="pt-BR" sz="2400" u="sng" dirty="0">
                <a:latin typeface="Tahoma" panose="020B0604030504040204" pitchFamily="34" charset="0"/>
              </a:rPr>
              <a:t>Competência para ajuizar a execução:</a:t>
            </a:r>
          </a:p>
          <a:p>
            <a:pPr lvl="0" algn="just" fontAlgn="base">
              <a:spcBef>
                <a:spcPct val="0"/>
              </a:spcBef>
              <a:spcAft>
                <a:spcPct val="0"/>
              </a:spcAft>
            </a:pPr>
            <a:endParaRPr lang="pt-BR" sz="1000" dirty="0">
              <a:latin typeface="Tahoma" panose="020B0604030504040204" pitchFamily="34" charset="0"/>
            </a:endParaRPr>
          </a:p>
          <a:p>
            <a:pPr lvl="0" algn="just" fontAlgn="base">
              <a:spcBef>
                <a:spcPct val="0"/>
              </a:spcBef>
              <a:spcAft>
                <a:spcPct val="0"/>
              </a:spcAft>
            </a:pPr>
            <a:r>
              <a:rPr lang="pt-BR" sz="2400" dirty="0">
                <a:latin typeface="Tahoma" panose="020B0604030504040204" pitchFamily="34" charset="0"/>
              </a:rPr>
              <a:t>NCPC, art. 781.</a:t>
            </a:r>
          </a:p>
          <a:p>
            <a:pPr lvl="0" algn="just" fontAlgn="base">
              <a:spcBef>
                <a:spcPct val="0"/>
              </a:spcBef>
              <a:spcAft>
                <a:spcPct val="0"/>
              </a:spcAft>
            </a:pPr>
            <a:endParaRPr lang="pt-BR" sz="1000" dirty="0">
              <a:latin typeface="Tahoma" panose="020B0604030504040204" pitchFamily="34" charset="0"/>
            </a:endParaRPr>
          </a:p>
          <a:p>
            <a:pPr lvl="0" algn="just" fontAlgn="base">
              <a:spcBef>
                <a:spcPct val="0"/>
              </a:spcBef>
              <a:spcAft>
                <a:spcPct val="0"/>
              </a:spcAft>
            </a:pPr>
            <a:r>
              <a:rPr lang="pt-BR" sz="2000" i="1" dirty="0">
                <a:latin typeface="Tahoma" panose="020B0604030504040204" pitchFamily="34" charset="0"/>
              </a:rPr>
              <a:t>Art. 781.  A execução fundada em título extrajudicial será processada perante o juízo competente, observando-se o seguinte:</a:t>
            </a:r>
          </a:p>
          <a:p>
            <a:pPr lvl="0" algn="just" fontAlgn="base">
              <a:spcBef>
                <a:spcPct val="0"/>
              </a:spcBef>
              <a:spcAft>
                <a:spcPct val="0"/>
              </a:spcAft>
            </a:pPr>
            <a:r>
              <a:rPr lang="pt-BR" sz="2000" i="1" dirty="0">
                <a:latin typeface="Tahoma" panose="020B0604030504040204" pitchFamily="34" charset="0"/>
              </a:rPr>
              <a:t>I - a execução poderá ser proposta no </a:t>
            </a:r>
            <a:r>
              <a:rPr lang="pt-BR" sz="2000" i="1" u="sng" dirty="0">
                <a:latin typeface="Tahoma" panose="020B0604030504040204" pitchFamily="34" charset="0"/>
              </a:rPr>
              <a:t>foro de domicílio do executado, de eleição</a:t>
            </a:r>
            <a:r>
              <a:rPr lang="pt-BR" sz="2000" i="1" dirty="0">
                <a:latin typeface="Tahoma" panose="020B0604030504040204" pitchFamily="34" charset="0"/>
              </a:rPr>
              <a:t> constante do título ou, ainda, de </a:t>
            </a:r>
            <a:r>
              <a:rPr lang="pt-BR" sz="2000" i="1" u="sng" dirty="0">
                <a:latin typeface="Tahoma" panose="020B0604030504040204" pitchFamily="34" charset="0"/>
              </a:rPr>
              <a:t>situação dos bens</a:t>
            </a:r>
            <a:r>
              <a:rPr lang="pt-BR" sz="2000" i="1" dirty="0">
                <a:latin typeface="Tahoma" panose="020B0604030504040204" pitchFamily="34" charset="0"/>
              </a:rPr>
              <a:t> a ela sujeitos;</a:t>
            </a:r>
          </a:p>
          <a:p>
            <a:pPr lvl="0" algn="just" fontAlgn="base">
              <a:spcBef>
                <a:spcPct val="0"/>
              </a:spcBef>
              <a:spcAft>
                <a:spcPct val="0"/>
              </a:spcAft>
            </a:pPr>
            <a:r>
              <a:rPr lang="pt-BR" sz="2000" i="1" dirty="0">
                <a:latin typeface="Tahoma" panose="020B0604030504040204" pitchFamily="34" charset="0"/>
              </a:rPr>
              <a:t>II - tendo mais de um domicílio, o executado poderá ser demandado no foro de qualquer deles;</a:t>
            </a:r>
          </a:p>
          <a:p>
            <a:pPr lvl="0" algn="just" fontAlgn="base">
              <a:spcBef>
                <a:spcPct val="0"/>
              </a:spcBef>
              <a:spcAft>
                <a:spcPct val="0"/>
              </a:spcAft>
            </a:pPr>
            <a:r>
              <a:rPr lang="pt-BR" sz="2000" i="1" dirty="0">
                <a:latin typeface="Tahoma" panose="020B0604030504040204" pitchFamily="34" charset="0"/>
              </a:rPr>
              <a:t>III - sendo incerto ou desconhecido o domicílio do executado, a execução poderá ser proposta no l</a:t>
            </a:r>
            <a:r>
              <a:rPr lang="pt-BR" sz="2000" i="1" u="sng" dirty="0">
                <a:latin typeface="Tahoma" panose="020B0604030504040204" pitchFamily="34" charset="0"/>
              </a:rPr>
              <a:t>ugar onde for encontrado ou no foro de domicílio do exequente</a:t>
            </a:r>
            <a:r>
              <a:rPr lang="pt-BR" sz="2000" i="1" dirty="0">
                <a:latin typeface="Tahoma" panose="020B0604030504040204" pitchFamily="34" charset="0"/>
              </a:rPr>
              <a:t>;</a:t>
            </a:r>
          </a:p>
          <a:p>
            <a:pPr lvl="0" algn="just" fontAlgn="base">
              <a:spcBef>
                <a:spcPct val="0"/>
              </a:spcBef>
              <a:spcAft>
                <a:spcPct val="0"/>
              </a:spcAft>
            </a:pPr>
            <a:r>
              <a:rPr lang="pt-BR" sz="2000" i="1" dirty="0">
                <a:latin typeface="Tahoma" panose="020B0604030504040204" pitchFamily="34" charset="0"/>
              </a:rPr>
              <a:t>IV - havendo mais de um devedor, com diferentes domicílios, a execução será proposta no </a:t>
            </a:r>
            <a:r>
              <a:rPr lang="pt-BR" sz="2000" i="1" u="sng" dirty="0">
                <a:latin typeface="Tahoma" panose="020B0604030504040204" pitchFamily="34" charset="0"/>
              </a:rPr>
              <a:t>foro de qualquer deles</a:t>
            </a:r>
            <a:r>
              <a:rPr lang="pt-BR" sz="2000" i="1" dirty="0">
                <a:latin typeface="Tahoma" panose="020B0604030504040204" pitchFamily="34" charset="0"/>
              </a:rPr>
              <a:t>, à escolha do exequente;</a:t>
            </a:r>
          </a:p>
          <a:p>
            <a:pPr lvl="0" algn="just" fontAlgn="base">
              <a:spcBef>
                <a:spcPct val="0"/>
              </a:spcBef>
              <a:spcAft>
                <a:spcPct val="0"/>
              </a:spcAft>
            </a:pPr>
            <a:r>
              <a:rPr lang="pt-BR" sz="2000" i="1" dirty="0">
                <a:latin typeface="Tahoma" panose="020B0604030504040204" pitchFamily="34" charset="0"/>
              </a:rPr>
              <a:t>V - a execução poderá ser proposta no </a:t>
            </a:r>
            <a:r>
              <a:rPr lang="pt-BR" sz="2000" i="1" u="sng" dirty="0">
                <a:latin typeface="Tahoma" panose="020B0604030504040204" pitchFamily="34" charset="0"/>
              </a:rPr>
              <a:t>foro do lugar em que se praticou o ato ou em que ocorreu o fato</a:t>
            </a:r>
            <a:r>
              <a:rPr lang="pt-BR" sz="2000" i="1" dirty="0">
                <a:latin typeface="Tahoma" panose="020B0604030504040204" pitchFamily="34" charset="0"/>
              </a:rPr>
              <a:t> que deu origem ao título, mesmo que nele não mais resida o executado.</a:t>
            </a:r>
            <a:endParaRPr lang="pt-BR" sz="2000" dirty="0">
              <a:latin typeface="Tahoma" panose="020B0604030504040204" pitchFamily="34" charset="0"/>
            </a:endParaRPr>
          </a:p>
        </p:txBody>
      </p:sp>
    </p:spTree>
    <p:extLst>
      <p:ext uri="{BB962C8B-B14F-4D97-AF65-F5344CB8AC3E}">
        <p14:creationId xmlns:p14="http://schemas.microsoft.com/office/powerpoint/2010/main" val="34956484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82301" y="623936"/>
            <a:ext cx="6984776" cy="606319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Disposições gerais (todas as execuções)</a:t>
            </a:r>
            <a:endParaRPr lang="en-US" altLang="pt-BR" sz="26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en-US"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797.  Ressalvado o caso de insolvência do devedor, em que tem lugar o concurso universal, realiza-se a </a:t>
            </a:r>
            <a:r>
              <a:rPr lang="pt-BR" altLang="pt-BR" sz="2000" i="1" u="sng" dirty="0">
                <a:solidFill>
                  <a:srgbClr val="000000"/>
                </a:solidFill>
                <a:latin typeface="Tahoma" panose="020B0604030504040204" pitchFamily="34" charset="0"/>
                <a:ea typeface="MS PGothic" panose="020B0600070205080204" pitchFamily="34" charset="-128"/>
              </a:rPr>
              <a:t>execução no interesse do exequente</a:t>
            </a:r>
            <a:r>
              <a:rPr lang="pt-BR" altLang="pt-BR" sz="2000" i="1" dirty="0">
                <a:solidFill>
                  <a:srgbClr val="000000"/>
                </a:solidFill>
                <a:latin typeface="Tahoma" panose="020B0604030504040204" pitchFamily="34" charset="0"/>
                <a:ea typeface="MS PGothic" panose="020B0600070205080204" pitchFamily="34" charset="-128"/>
              </a:rPr>
              <a:t> que adquire, pela </a:t>
            </a:r>
            <a:r>
              <a:rPr lang="pt-BR" altLang="pt-BR" sz="2000" i="1" u="sng" dirty="0">
                <a:solidFill>
                  <a:srgbClr val="000000"/>
                </a:solidFill>
                <a:latin typeface="Tahoma" panose="020B0604030504040204" pitchFamily="34" charset="0"/>
                <a:ea typeface="MS PGothic" panose="020B0600070205080204" pitchFamily="34" charset="-128"/>
              </a:rPr>
              <a:t>penhora</a:t>
            </a:r>
            <a:r>
              <a:rPr lang="pt-BR" altLang="pt-BR" sz="2000" i="1" dirty="0">
                <a:solidFill>
                  <a:srgbClr val="000000"/>
                </a:solidFill>
                <a:latin typeface="Tahoma" panose="020B0604030504040204" pitchFamily="34" charset="0"/>
                <a:ea typeface="MS PGothic" panose="020B0600070205080204" pitchFamily="34" charset="-128"/>
              </a:rPr>
              <a:t>, o direito de preferência sobre os bens penhorados.</a:t>
            </a:r>
          </a:p>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798.  Ao propor a execução, incumbe ao exequente:</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 - instruir a </a:t>
            </a:r>
            <a:r>
              <a:rPr lang="pt-BR" altLang="pt-BR" sz="2000" i="1" u="sng" dirty="0">
                <a:solidFill>
                  <a:srgbClr val="000000"/>
                </a:solidFill>
                <a:latin typeface="Tahoma" panose="020B0604030504040204" pitchFamily="34" charset="0"/>
                <a:ea typeface="MS PGothic" panose="020B0600070205080204" pitchFamily="34" charset="-128"/>
              </a:rPr>
              <a:t>petição inicial</a:t>
            </a:r>
            <a:r>
              <a:rPr lang="pt-BR" altLang="pt-BR" sz="2000" i="1" dirty="0">
                <a:solidFill>
                  <a:srgbClr val="000000"/>
                </a:solidFill>
                <a:latin typeface="Tahoma" panose="020B0604030504040204" pitchFamily="34" charset="0"/>
                <a:ea typeface="MS PGothic" panose="020B0600070205080204" pitchFamily="34" charset="-128"/>
              </a:rPr>
              <a:t> com:</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 o </a:t>
            </a:r>
            <a:r>
              <a:rPr lang="pt-BR" altLang="pt-BR" sz="2000" i="1" u="sng" dirty="0">
                <a:solidFill>
                  <a:srgbClr val="000000"/>
                </a:solidFill>
                <a:latin typeface="Tahoma" panose="020B0604030504040204" pitchFamily="34" charset="0"/>
                <a:ea typeface="MS PGothic" panose="020B0600070205080204" pitchFamily="34" charset="-128"/>
              </a:rPr>
              <a:t>título</a:t>
            </a:r>
            <a:r>
              <a:rPr lang="pt-BR" altLang="pt-BR" sz="2000" i="1" dirty="0">
                <a:solidFill>
                  <a:srgbClr val="000000"/>
                </a:solidFill>
                <a:latin typeface="Tahoma" panose="020B0604030504040204" pitchFamily="34" charset="0"/>
                <a:ea typeface="MS PGothic" panose="020B0600070205080204" pitchFamily="34" charset="-128"/>
              </a:rPr>
              <a:t> executivo extrajudicial;</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b) o </a:t>
            </a:r>
            <a:r>
              <a:rPr lang="pt-BR" altLang="pt-BR" sz="2000" i="1" u="sng" dirty="0">
                <a:solidFill>
                  <a:srgbClr val="000000"/>
                </a:solidFill>
                <a:latin typeface="Tahoma" panose="020B0604030504040204" pitchFamily="34" charset="0"/>
                <a:ea typeface="MS PGothic" panose="020B0600070205080204" pitchFamily="34" charset="-128"/>
              </a:rPr>
              <a:t>demonstrativo do débito</a:t>
            </a:r>
            <a:r>
              <a:rPr lang="pt-BR" altLang="pt-BR" sz="2000" i="1" dirty="0">
                <a:solidFill>
                  <a:srgbClr val="000000"/>
                </a:solidFill>
                <a:latin typeface="Tahoma" panose="020B0604030504040204" pitchFamily="34" charset="0"/>
                <a:ea typeface="MS PGothic" panose="020B0600070205080204" pitchFamily="34" charset="-128"/>
              </a:rPr>
              <a:t> atualizado até a data de propositura da ação, quando se tratar de execução por quantia certa;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c) a prova de que se verificou a </a:t>
            </a:r>
            <a:r>
              <a:rPr lang="pt-BR" altLang="pt-BR" sz="2000" i="1" u="sng" dirty="0">
                <a:solidFill>
                  <a:srgbClr val="000000"/>
                </a:solidFill>
                <a:latin typeface="Tahoma" panose="020B0604030504040204" pitchFamily="34" charset="0"/>
                <a:ea typeface="MS PGothic" panose="020B0600070205080204" pitchFamily="34" charset="-128"/>
              </a:rPr>
              <a:t>condição ou ocorreu o termo</a:t>
            </a:r>
            <a:r>
              <a:rPr lang="pt-BR" altLang="pt-BR" sz="2000" i="1" dirty="0">
                <a:solidFill>
                  <a:srgbClr val="000000"/>
                </a:solidFill>
                <a:latin typeface="Tahoma" panose="020B0604030504040204" pitchFamily="34" charset="0"/>
                <a:ea typeface="MS PGothic" panose="020B0600070205080204" pitchFamily="34" charset="-128"/>
              </a:rPr>
              <a:t>, se for o caso;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d) a prova, se for o caso, de que </a:t>
            </a:r>
            <a:r>
              <a:rPr lang="pt-BR" altLang="pt-BR" sz="2000" i="1" u="sng" dirty="0">
                <a:solidFill>
                  <a:srgbClr val="000000"/>
                </a:solidFill>
                <a:latin typeface="Tahoma" panose="020B0604030504040204" pitchFamily="34" charset="0"/>
                <a:ea typeface="MS PGothic" panose="020B0600070205080204" pitchFamily="34" charset="-128"/>
              </a:rPr>
              <a:t>adimpliu a contraprestação</a:t>
            </a:r>
            <a:r>
              <a:rPr lang="pt-BR" altLang="pt-BR" sz="2000" i="1" dirty="0">
                <a:solidFill>
                  <a:srgbClr val="000000"/>
                </a:solidFill>
                <a:latin typeface="Tahoma" panose="020B0604030504040204" pitchFamily="34" charset="0"/>
                <a:ea typeface="MS PGothic" panose="020B0600070205080204" pitchFamily="34" charset="-128"/>
              </a:rPr>
              <a:t> que lhe corresponde ou que lhe assegura o cumprimento, se o executado não for obrigado a satisfazer a sua prestação senão mediante a contraprestação do exequente;</a:t>
            </a:r>
          </a:p>
        </p:txBody>
      </p:sp>
    </p:spTree>
    <p:extLst>
      <p:ext uri="{BB962C8B-B14F-4D97-AF65-F5344CB8AC3E}">
        <p14:creationId xmlns:p14="http://schemas.microsoft.com/office/powerpoint/2010/main" val="26065529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0071" y="483051"/>
            <a:ext cx="6984776" cy="6186309"/>
          </a:xfrm>
          <a:prstGeom prst="rect">
            <a:avLst/>
          </a:prstGeom>
          <a:noFill/>
        </p:spPr>
        <p:txBody>
          <a:bodyPr wrap="square" rtlCol="0">
            <a:spAutoFit/>
          </a:bodyPr>
          <a:lstStyle/>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 - </a:t>
            </a:r>
            <a:r>
              <a:rPr lang="pt-BR" altLang="pt-BR" sz="2200" i="1" u="sng" dirty="0">
                <a:solidFill>
                  <a:srgbClr val="000000"/>
                </a:solidFill>
                <a:latin typeface="Tahoma" panose="020B0604030504040204" pitchFamily="34" charset="0"/>
                <a:ea typeface="MS PGothic" panose="020B0600070205080204" pitchFamily="34" charset="-128"/>
              </a:rPr>
              <a:t>indicar</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 a </a:t>
            </a:r>
            <a:r>
              <a:rPr lang="pt-BR" altLang="pt-BR" sz="2200" i="1" u="sng" dirty="0">
                <a:solidFill>
                  <a:srgbClr val="000000"/>
                </a:solidFill>
                <a:latin typeface="Tahoma" panose="020B0604030504040204" pitchFamily="34" charset="0"/>
                <a:ea typeface="MS PGothic" panose="020B0600070205080204" pitchFamily="34" charset="-128"/>
              </a:rPr>
              <a:t>espécie de execução</a:t>
            </a:r>
            <a:r>
              <a:rPr lang="pt-BR" altLang="pt-BR" sz="2200" i="1" dirty="0">
                <a:solidFill>
                  <a:srgbClr val="000000"/>
                </a:solidFill>
                <a:latin typeface="Tahoma" panose="020B0604030504040204" pitchFamily="34" charset="0"/>
                <a:ea typeface="MS PGothic" panose="020B0600070205080204" pitchFamily="34" charset="-128"/>
              </a:rPr>
              <a:t> de sua preferência, quando por mais de um modo puder ser realizada;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b) os </a:t>
            </a:r>
            <a:r>
              <a:rPr lang="pt-BR" altLang="pt-BR" sz="2200" i="1" u="sng" dirty="0">
                <a:solidFill>
                  <a:srgbClr val="000000"/>
                </a:solidFill>
                <a:latin typeface="Tahoma" panose="020B0604030504040204" pitchFamily="34" charset="0"/>
                <a:ea typeface="MS PGothic" panose="020B0600070205080204" pitchFamily="34" charset="-128"/>
              </a:rPr>
              <a:t>nomes completos</a:t>
            </a:r>
            <a:r>
              <a:rPr lang="pt-BR" altLang="pt-BR" sz="2200" i="1" dirty="0">
                <a:solidFill>
                  <a:srgbClr val="000000"/>
                </a:solidFill>
                <a:latin typeface="Tahoma" panose="020B0604030504040204" pitchFamily="34" charset="0"/>
                <a:ea typeface="MS PGothic" panose="020B0600070205080204" pitchFamily="34" charset="-128"/>
              </a:rPr>
              <a:t> do exequente e do executado e seus números de inscrição no Cadastro de Pessoas Físicas ou no Cadastro Nacional da Pessoa Jurídica;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c) os </a:t>
            </a:r>
            <a:r>
              <a:rPr lang="pt-BR" altLang="pt-BR" sz="2200" i="1" u="sng" dirty="0">
                <a:solidFill>
                  <a:srgbClr val="000000"/>
                </a:solidFill>
                <a:latin typeface="Tahoma" panose="020B0604030504040204" pitchFamily="34" charset="0"/>
                <a:ea typeface="MS PGothic" panose="020B0600070205080204" pitchFamily="34" charset="-128"/>
              </a:rPr>
              <a:t>bens suscetíveis de penhora</a:t>
            </a:r>
            <a:r>
              <a:rPr lang="pt-BR" altLang="pt-BR" sz="2200" i="1" dirty="0">
                <a:solidFill>
                  <a:srgbClr val="000000"/>
                </a:solidFill>
                <a:latin typeface="Tahoma" panose="020B0604030504040204" pitchFamily="34" charset="0"/>
                <a:ea typeface="MS PGothic" panose="020B0600070205080204" pitchFamily="34" charset="-128"/>
              </a:rPr>
              <a:t>, sempre que possível.</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Parágrafo único.  O </a:t>
            </a:r>
            <a:r>
              <a:rPr lang="pt-BR" altLang="pt-BR" sz="2200" b="1" i="1" u="sng" dirty="0">
                <a:solidFill>
                  <a:srgbClr val="000000"/>
                </a:solidFill>
                <a:latin typeface="Tahoma" panose="020B0604030504040204" pitchFamily="34" charset="0"/>
                <a:ea typeface="MS PGothic" panose="020B0600070205080204" pitchFamily="34" charset="-128"/>
              </a:rPr>
              <a:t>demonstrativo</a:t>
            </a:r>
            <a:r>
              <a:rPr lang="pt-BR" altLang="pt-BR" sz="2200" i="1" u="sng" dirty="0">
                <a:solidFill>
                  <a:srgbClr val="000000"/>
                </a:solidFill>
                <a:latin typeface="Tahoma" panose="020B0604030504040204" pitchFamily="34" charset="0"/>
                <a:ea typeface="MS PGothic" panose="020B0600070205080204" pitchFamily="34" charset="-128"/>
              </a:rPr>
              <a:t> do débito</a:t>
            </a:r>
            <a:r>
              <a:rPr lang="pt-BR" altLang="pt-BR" sz="2200" i="1" dirty="0">
                <a:solidFill>
                  <a:srgbClr val="000000"/>
                </a:solidFill>
                <a:latin typeface="Tahoma" panose="020B0604030504040204" pitchFamily="34" charset="0"/>
                <a:ea typeface="MS PGothic" panose="020B0600070205080204" pitchFamily="34" charset="-128"/>
              </a:rPr>
              <a:t> deverá conter:</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 - o índice de </a:t>
            </a:r>
            <a:r>
              <a:rPr lang="pt-BR" altLang="pt-BR" sz="2200" i="1" u="sng" dirty="0">
                <a:solidFill>
                  <a:srgbClr val="000000"/>
                </a:solidFill>
                <a:latin typeface="Tahoma" panose="020B0604030504040204" pitchFamily="34" charset="0"/>
                <a:ea typeface="MS PGothic" panose="020B0600070205080204" pitchFamily="34" charset="-128"/>
              </a:rPr>
              <a:t>correção monetária</a:t>
            </a:r>
            <a:r>
              <a:rPr lang="pt-BR" altLang="pt-BR" sz="2200" i="1" dirty="0">
                <a:solidFill>
                  <a:srgbClr val="000000"/>
                </a:solidFill>
                <a:latin typeface="Tahoma" panose="020B0604030504040204" pitchFamily="34" charset="0"/>
                <a:ea typeface="MS PGothic" panose="020B0600070205080204" pitchFamily="34" charset="-128"/>
              </a:rPr>
              <a:t> adotado;</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 - a taxa de </a:t>
            </a:r>
            <a:r>
              <a:rPr lang="pt-BR" altLang="pt-BR" sz="2200" i="1" u="sng" dirty="0">
                <a:solidFill>
                  <a:srgbClr val="000000"/>
                </a:solidFill>
                <a:latin typeface="Tahoma" panose="020B0604030504040204" pitchFamily="34" charset="0"/>
                <a:ea typeface="MS PGothic" panose="020B0600070205080204" pitchFamily="34" charset="-128"/>
              </a:rPr>
              <a:t>juros </a:t>
            </a:r>
            <a:r>
              <a:rPr lang="pt-BR" altLang="pt-BR" sz="2200" i="1" dirty="0">
                <a:solidFill>
                  <a:srgbClr val="000000"/>
                </a:solidFill>
                <a:latin typeface="Tahoma" panose="020B0604030504040204" pitchFamily="34" charset="0"/>
                <a:ea typeface="MS PGothic" panose="020B0600070205080204" pitchFamily="34" charset="-128"/>
              </a:rPr>
              <a:t>aplicada;</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III - os </a:t>
            </a:r>
            <a:r>
              <a:rPr lang="pt-BR" altLang="pt-BR" sz="2200" i="1" u="sng" dirty="0">
                <a:solidFill>
                  <a:srgbClr val="000000"/>
                </a:solidFill>
                <a:latin typeface="Tahoma" panose="020B0604030504040204" pitchFamily="34" charset="0"/>
                <a:ea typeface="MS PGothic" panose="020B0600070205080204" pitchFamily="34" charset="-128"/>
              </a:rPr>
              <a:t>termos inicial e final</a:t>
            </a:r>
            <a:r>
              <a:rPr lang="pt-BR" altLang="pt-BR" sz="2200" i="1" dirty="0">
                <a:solidFill>
                  <a:srgbClr val="000000"/>
                </a:solidFill>
                <a:latin typeface="Tahoma" panose="020B0604030504040204" pitchFamily="34" charset="0"/>
                <a:ea typeface="MS PGothic" panose="020B0600070205080204" pitchFamily="34" charset="-128"/>
              </a:rPr>
              <a:t> de incidência do índice de correção monetária e da taxa de juros utilizados;</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IV - a periodicidade da </a:t>
            </a:r>
            <a:r>
              <a:rPr lang="pt-BR" altLang="pt-BR" sz="2200" i="1" u="sng" dirty="0">
                <a:solidFill>
                  <a:srgbClr val="000000"/>
                </a:solidFill>
                <a:latin typeface="Tahoma" panose="020B0604030504040204" pitchFamily="34" charset="0"/>
                <a:ea typeface="MS PGothic" panose="020B0600070205080204" pitchFamily="34" charset="-128"/>
              </a:rPr>
              <a:t>capitalização dos juros</a:t>
            </a:r>
            <a:r>
              <a:rPr lang="pt-BR" altLang="pt-BR" sz="2200" i="1" dirty="0">
                <a:solidFill>
                  <a:srgbClr val="000000"/>
                </a:solidFill>
                <a:latin typeface="Tahoma" panose="020B0604030504040204" pitchFamily="34" charset="0"/>
                <a:ea typeface="MS PGothic" panose="020B0600070205080204" pitchFamily="34" charset="-128"/>
              </a:rPr>
              <a:t>, se for o caso;</a:t>
            </a: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V - a especificação de </a:t>
            </a:r>
            <a:r>
              <a:rPr lang="pt-BR" altLang="pt-BR" sz="2200" i="1" u="sng" dirty="0">
                <a:solidFill>
                  <a:srgbClr val="000000"/>
                </a:solidFill>
                <a:latin typeface="Tahoma" panose="020B0604030504040204" pitchFamily="34" charset="0"/>
                <a:ea typeface="MS PGothic" panose="020B0600070205080204" pitchFamily="34" charset="-128"/>
              </a:rPr>
              <a:t>desconto obrigatório</a:t>
            </a:r>
            <a:r>
              <a:rPr lang="pt-BR" altLang="pt-BR" sz="2200" i="1" dirty="0">
                <a:solidFill>
                  <a:srgbClr val="000000"/>
                </a:solidFill>
                <a:latin typeface="Tahoma" panose="020B0604030504040204" pitchFamily="34" charset="0"/>
                <a:ea typeface="MS PGothic" panose="020B0600070205080204" pitchFamily="34" charset="-128"/>
              </a:rPr>
              <a:t> realizado.</a:t>
            </a:r>
          </a:p>
        </p:txBody>
      </p:sp>
    </p:spTree>
    <p:extLst>
      <p:ext uri="{BB962C8B-B14F-4D97-AF65-F5344CB8AC3E}">
        <p14:creationId xmlns:p14="http://schemas.microsoft.com/office/powerpoint/2010/main" val="21856409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05165"/>
            <a:ext cx="6984776" cy="6001643"/>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a:t>
            </a:r>
            <a:r>
              <a:rPr lang="pt-BR" altLang="pt-BR" sz="2400" i="1" u="sng" dirty="0">
                <a:solidFill>
                  <a:srgbClr val="000000"/>
                </a:solidFill>
                <a:latin typeface="Tahoma" panose="020B0604030504040204" pitchFamily="34" charset="0"/>
                <a:ea typeface="MS PGothic" panose="020B0600070205080204" pitchFamily="34" charset="-128"/>
              </a:rPr>
              <a:t>Incumbe ainda</a:t>
            </a:r>
            <a:r>
              <a:rPr lang="pt-BR" altLang="pt-BR" sz="2400" i="1" dirty="0">
                <a:solidFill>
                  <a:srgbClr val="000000"/>
                </a:solidFill>
                <a:latin typeface="Tahoma" panose="020B0604030504040204" pitchFamily="34" charset="0"/>
                <a:ea typeface="MS PGothic" panose="020B0600070205080204" pitchFamily="34" charset="-128"/>
              </a:rPr>
              <a:t> ao exequente: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credor pignoratício</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i="1" u="sng" dirty="0">
                <a:solidFill>
                  <a:srgbClr val="000000"/>
                </a:solidFill>
                <a:latin typeface="Tahoma" panose="020B0604030504040204" pitchFamily="34" charset="0"/>
                <a:ea typeface="MS PGothic" panose="020B0600070205080204" pitchFamily="34" charset="-128"/>
              </a:rPr>
              <a:t>hipotecário, anticrético ou fiduciário</a:t>
            </a:r>
            <a:r>
              <a:rPr lang="pt-BR" altLang="pt-BR" sz="2400" i="1" dirty="0">
                <a:solidFill>
                  <a:srgbClr val="000000"/>
                </a:solidFill>
                <a:latin typeface="Tahoma" panose="020B0604030504040204" pitchFamily="34" charset="0"/>
                <a:ea typeface="MS PGothic" panose="020B0600070205080204" pitchFamily="34" charset="-128"/>
              </a:rPr>
              <a:t>, quando a penhora recair sobre bens gravados por penhor, hipoteca, anticrese ou alienação fiduciária;</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titular de usufruto</a:t>
            </a:r>
            <a:r>
              <a:rPr lang="pt-BR" altLang="pt-BR" sz="2400" i="1" dirty="0">
                <a:solidFill>
                  <a:srgbClr val="000000"/>
                </a:solidFill>
                <a:latin typeface="Tahoma" panose="020B0604030504040204" pitchFamily="34" charset="0"/>
                <a:ea typeface="MS PGothic" panose="020B0600070205080204" pitchFamily="34" charset="-128"/>
              </a:rPr>
              <a:t>, uso ou habitação, quando a penhora recair sobre bem gravado por usufruto, uso ou habitação;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promitente comprador</a:t>
            </a:r>
            <a:r>
              <a:rPr lang="pt-BR" altLang="pt-BR" sz="2400" i="1" dirty="0">
                <a:solidFill>
                  <a:srgbClr val="000000"/>
                </a:solidFill>
                <a:latin typeface="Tahoma" panose="020B0604030504040204" pitchFamily="34" charset="0"/>
                <a:ea typeface="MS PGothic" panose="020B0600070205080204" pitchFamily="34" charset="-128"/>
              </a:rPr>
              <a:t>, quando a penhora recair sobre bem em relação ao qual haja promessa de compra e venda registrada;</a:t>
            </a:r>
          </a:p>
          <a:p>
            <a:pPr algn="just">
              <a:spcBef>
                <a:spcPct val="0"/>
              </a:spcBef>
            </a:pPr>
            <a:r>
              <a:rPr lang="pt-BR" altLang="pt-BR" sz="2400" i="1" dirty="0" err="1">
                <a:solidFill>
                  <a:srgbClr val="000000"/>
                </a:solidFill>
                <a:latin typeface="Tahoma" panose="020B0604030504040204" pitchFamily="34" charset="0"/>
                <a:ea typeface="MS PGothic" panose="020B0600070205080204" pitchFamily="34" charset="-128"/>
              </a:rPr>
              <a:t>iV</a:t>
            </a:r>
            <a:r>
              <a:rPr lang="pt-BR" altLang="pt-BR" sz="2400" i="1" dirty="0">
                <a:solidFill>
                  <a:srgbClr val="000000"/>
                </a:solidFill>
                <a:latin typeface="Tahoma" panose="020B0604030504040204" pitchFamily="34" charset="0"/>
                <a:ea typeface="MS PGothic" panose="020B0600070205080204" pitchFamily="34" charset="-128"/>
              </a:rPr>
              <a:t>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promitente vendedor</a:t>
            </a:r>
            <a:r>
              <a:rPr lang="pt-BR" altLang="pt-BR" sz="2400" i="1" dirty="0">
                <a:solidFill>
                  <a:srgbClr val="000000"/>
                </a:solidFill>
                <a:latin typeface="Tahoma" panose="020B0604030504040204" pitchFamily="34" charset="0"/>
                <a:ea typeface="MS PGothic" panose="020B0600070205080204" pitchFamily="34" charset="-128"/>
              </a:rPr>
              <a:t>, quando a penhora recair sobre direito aquisitivo derivado de promessa de compra e venda registrada;</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6409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36712"/>
            <a:ext cx="6984776" cy="6370975"/>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Incumbe ainda ao exequente: (...)</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a:t>
            </a:r>
            <a:r>
              <a:rPr lang="pt-BR" altLang="pt-BR" sz="2400" i="1" u="sng" dirty="0" err="1">
                <a:solidFill>
                  <a:srgbClr val="000000"/>
                </a:solidFill>
                <a:latin typeface="Tahoma" panose="020B0604030504040204" pitchFamily="34" charset="0"/>
                <a:ea typeface="MS PGothic" panose="020B0600070205080204" pitchFamily="34" charset="-128"/>
              </a:rPr>
              <a:t>superficiário</a:t>
            </a:r>
            <a:r>
              <a:rPr lang="pt-BR" altLang="pt-BR" sz="2400" i="1" u="sng" dirty="0">
                <a:solidFill>
                  <a:srgbClr val="000000"/>
                </a:solidFill>
                <a:latin typeface="Tahoma" panose="020B0604030504040204" pitchFamily="34" charset="0"/>
                <a:ea typeface="MS PGothic" panose="020B0600070205080204" pitchFamily="34" charset="-128"/>
              </a:rPr>
              <a:t>, enfiteuta ou concessionário</a:t>
            </a:r>
            <a:r>
              <a:rPr lang="pt-BR" altLang="pt-BR" sz="2400" i="1" dirty="0">
                <a:solidFill>
                  <a:srgbClr val="000000"/>
                </a:solidFill>
                <a:latin typeface="Tahoma" panose="020B0604030504040204" pitchFamily="34" charset="0"/>
                <a:ea typeface="MS PGothic" panose="020B0600070205080204" pitchFamily="34" charset="-128"/>
              </a:rPr>
              <a:t>, em caso de direito de superfície, enfiteuse, concessão de uso especial para fins de moradia ou concessão de direito real de uso, quando a penhora recair sobre imóvel submetido ao regime do direito de superfície, enfiteuse ou concessão;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 - requerer a </a:t>
            </a:r>
            <a:r>
              <a:rPr lang="pt-BR" altLang="pt-BR" sz="2400" i="1" u="sng" dirty="0">
                <a:solidFill>
                  <a:srgbClr val="000000"/>
                </a:solidFill>
                <a:latin typeface="Tahoma" panose="020B0604030504040204" pitchFamily="34" charset="0"/>
                <a:ea typeface="MS PGothic" panose="020B0600070205080204" pitchFamily="34" charset="-128"/>
              </a:rPr>
              <a:t>intimação do proprietário de terreno com regime de direito de superfície, enfiteuse</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i="1" u="sng" dirty="0">
                <a:solidFill>
                  <a:srgbClr val="000000"/>
                </a:solidFill>
                <a:latin typeface="Tahoma" panose="020B0604030504040204" pitchFamily="34" charset="0"/>
                <a:ea typeface="MS PGothic" panose="020B0600070205080204" pitchFamily="34" charset="-128"/>
              </a:rPr>
              <a:t>concessão de uso especial para fins de moradia ou concessão de direito real de uso,</a:t>
            </a:r>
            <a:r>
              <a:rPr lang="pt-BR" altLang="pt-BR" sz="2400" i="1" dirty="0">
                <a:solidFill>
                  <a:srgbClr val="000000"/>
                </a:solidFill>
                <a:latin typeface="Tahoma" panose="020B0604030504040204" pitchFamily="34" charset="0"/>
                <a:ea typeface="MS PGothic" panose="020B0600070205080204" pitchFamily="34" charset="-128"/>
              </a:rPr>
              <a:t> quando a penhora recair sobre direitos do </a:t>
            </a:r>
            <a:r>
              <a:rPr lang="pt-BR" altLang="pt-BR" sz="2400" i="1" dirty="0" err="1">
                <a:solidFill>
                  <a:srgbClr val="000000"/>
                </a:solidFill>
                <a:latin typeface="Tahoma" panose="020B0604030504040204" pitchFamily="34" charset="0"/>
                <a:ea typeface="MS PGothic" panose="020B0600070205080204" pitchFamily="34" charset="-128"/>
              </a:rPr>
              <a:t>superficiário</a:t>
            </a:r>
            <a:r>
              <a:rPr lang="pt-BR" altLang="pt-BR" sz="2400" i="1" dirty="0">
                <a:solidFill>
                  <a:srgbClr val="000000"/>
                </a:solidFill>
                <a:latin typeface="Tahoma" panose="020B0604030504040204" pitchFamily="34" charset="0"/>
                <a:ea typeface="MS PGothic" panose="020B0600070205080204" pitchFamily="34" charset="-128"/>
              </a:rPr>
              <a:t>, do enfiteuta ou do concessionário;</a:t>
            </a: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7395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68760"/>
            <a:ext cx="6984776" cy="4893647"/>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799.  Incumbe ainda ao exequente: (...)</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 - requerer a </a:t>
            </a:r>
            <a:r>
              <a:rPr lang="pt-BR" altLang="pt-BR" sz="2400" i="1" u="sng" dirty="0">
                <a:solidFill>
                  <a:srgbClr val="000000"/>
                </a:solidFill>
                <a:latin typeface="Tahoma" panose="020B0604030504040204" pitchFamily="34" charset="0"/>
                <a:ea typeface="MS PGothic" panose="020B0600070205080204" pitchFamily="34" charset="-128"/>
              </a:rPr>
              <a:t>intimação da sociedade, no caso de penhora de quota social ou de ação</a:t>
            </a:r>
            <a:r>
              <a:rPr lang="pt-BR" altLang="pt-BR" sz="2400" i="1" dirty="0">
                <a:solidFill>
                  <a:srgbClr val="000000"/>
                </a:solidFill>
                <a:latin typeface="Tahoma" panose="020B0604030504040204" pitchFamily="34" charset="0"/>
                <a:ea typeface="MS PGothic" panose="020B0600070205080204" pitchFamily="34" charset="-128"/>
              </a:rPr>
              <a:t> de sociedade anônima fechada, para o fim previsto no art. 876, § 7o;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VIII - pleitear, se for o caso, </a:t>
            </a:r>
            <a:r>
              <a:rPr lang="pt-BR" altLang="pt-BR" sz="2400" b="1" i="1" u="sng" dirty="0">
                <a:solidFill>
                  <a:srgbClr val="000000"/>
                </a:solidFill>
                <a:latin typeface="Tahoma" panose="020B0604030504040204" pitchFamily="34" charset="0"/>
                <a:ea typeface="MS PGothic" panose="020B0600070205080204" pitchFamily="34" charset="-128"/>
              </a:rPr>
              <a:t>medidas urgentes</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IX - proceder à </a:t>
            </a:r>
            <a:r>
              <a:rPr lang="pt-BR" altLang="pt-BR" sz="2400" b="1" i="1" u="sng" dirty="0">
                <a:solidFill>
                  <a:srgbClr val="000000"/>
                </a:solidFill>
                <a:latin typeface="Tahoma" panose="020B0604030504040204" pitchFamily="34" charset="0"/>
                <a:ea typeface="MS PGothic" panose="020B0600070205080204" pitchFamily="34" charset="-128"/>
              </a:rPr>
              <a:t>averbação</a:t>
            </a:r>
            <a:r>
              <a:rPr lang="pt-BR" altLang="pt-BR" sz="2400" i="1" u="sng" dirty="0">
                <a:solidFill>
                  <a:srgbClr val="000000"/>
                </a:solidFill>
                <a:latin typeface="Tahoma" panose="020B0604030504040204" pitchFamily="34" charset="0"/>
                <a:ea typeface="MS PGothic" panose="020B0600070205080204" pitchFamily="34" charset="-128"/>
              </a:rPr>
              <a:t> em registro público do </a:t>
            </a:r>
            <a:r>
              <a:rPr lang="pt-BR" altLang="pt-BR" sz="2400" b="1" i="1" u="sng" dirty="0">
                <a:solidFill>
                  <a:srgbClr val="000000"/>
                </a:solidFill>
                <a:latin typeface="Tahoma" panose="020B0604030504040204" pitchFamily="34" charset="0"/>
                <a:ea typeface="MS PGothic" panose="020B0600070205080204" pitchFamily="34" charset="-128"/>
              </a:rPr>
              <a:t>ato de propositura</a:t>
            </a:r>
            <a:r>
              <a:rPr lang="pt-BR" altLang="pt-BR" sz="2400" i="1" u="sng" dirty="0">
                <a:solidFill>
                  <a:srgbClr val="000000"/>
                </a:solidFill>
                <a:latin typeface="Tahoma" panose="020B0604030504040204" pitchFamily="34" charset="0"/>
                <a:ea typeface="MS PGothic" panose="020B0600070205080204" pitchFamily="34" charset="-128"/>
              </a:rPr>
              <a:t> da execução</a:t>
            </a:r>
            <a:r>
              <a:rPr lang="pt-BR" altLang="pt-BR" sz="2400" i="1" dirty="0">
                <a:solidFill>
                  <a:srgbClr val="000000"/>
                </a:solidFill>
                <a:latin typeface="Tahoma" panose="020B0604030504040204" pitchFamily="34" charset="0"/>
                <a:ea typeface="MS PGothic" panose="020B0600070205080204" pitchFamily="34" charset="-128"/>
              </a:rPr>
              <a:t> e dos </a:t>
            </a:r>
            <a:r>
              <a:rPr lang="pt-BR" altLang="pt-BR" sz="2400" i="1" u="sng" dirty="0">
                <a:solidFill>
                  <a:srgbClr val="000000"/>
                </a:solidFill>
                <a:latin typeface="Tahoma" panose="020B0604030504040204" pitchFamily="34" charset="0"/>
                <a:ea typeface="MS PGothic" panose="020B0600070205080204" pitchFamily="34" charset="-128"/>
              </a:rPr>
              <a:t>atos de constrição </a:t>
            </a:r>
            <a:r>
              <a:rPr lang="pt-BR" altLang="pt-BR" sz="2400" i="1" dirty="0">
                <a:solidFill>
                  <a:srgbClr val="000000"/>
                </a:solidFill>
                <a:latin typeface="Tahoma" panose="020B0604030504040204" pitchFamily="34" charset="0"/>
                <a:ea typeface="MS PGothic" panose="020B0600070205080204" pitchFamily="34" charset="-128"/>
              </a:rPr>
              <a:t>realizados, para conhecimento de terceiros.</a:t>
            </a:r>
          </a:p>
        </p:txBody>
      </p:sp>
    </p:spTree>
    <p:extLst>
      <p:ext uri="{BB962C8B-B14F-4D97-AF65-F5344CB8AC3E}">
        <p14:creationId xmlns:p14="http://schemas.microsoft.com/office/powerpoint/2010/main" val="21856409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548680"/>
            <a:ext cx="6984776" cy="6001643"/>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se houver alguma falha, o que o juiz faz?</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801.  Verificando que a petição inicial está incompleta ou que não está acompanhada dos documentos indispensáveis à propositura da execução, o juiz determinará que o </a:t>
            </a:r>
            <a:r>
              <a:rPr lang="pt-BR" altLang="pt-BR" sz="2400" i="1" u="sng" dirty="0">
                <a:solidFill>
                  <a:srgbClr val="000000"/>
                </a:solidFill>
                <a:latin typeface="Tahoma" panose="020B0604030504040204" pitchFamily="34" charset="0"/>
                <a:ea typeface="MS PGothic" panose="020B0600070205080204" pitchFamily="34" charset="-128"/>
              </a:rPr>
              <a:t>exequente a </a:t>
            </a:r>
            <a:r>
              <a:rPr lang="pt-BR" altLang="pt-BR" sz="2400" b="1" i="1" u="sng" dirty="0">
                <a:solidFill>
                  <a:srgbClr val="000000"/>
                </a:solidFill>
                <a:latin typeface="Tahoma" panose="020B0604030504040204" pitchFamily="34" charset="0"/>
                <a:ea typeface="MS PGothic" panose="020B0600070205080204" pitchFamily="34" charset="-128"/>
              </a:rPr>
              <a:t>corrija</a:t>
            </a:r>
            <a:r>
              <a:rPr lang="pt-BR" altLang="pt-BR" sz="2400" i="1" u="sng" dirty="0">
                <a:solidFill>
                  <a:srgbClr val="000000"/>
                </a:solidFill>
                <a:latin typeface="Tahoma" panose="020B0604030504040204" pitchFamily="34" charset="0"/>
                <a:ea typeface="MS PGothic" panose="020B0600070205080204" pitchFamily="34" charset="-128"/>
              </a:rPr>
              <a:t>, no prazo de 15 (quinze) dias, sob pena de indeferimento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se a inicial estiver em termos?</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802.  Na execução, o despacho que ordena a citação, desde que realizada em observância ao disposto no § 2o do art. 240, interrompe a prescrição, ainda que proferido por juízo incompetente.</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Parágrafo único.  A </a:t>
            </a:r>
            <a:r>
              <a:rPr lang="pt-BR" altLang="pt-BR" sz="2400" i="1" u="sng" dirty="0">
                <a:solidFill>
                  <a:srgbClr val="000000"/>
                </a:solidFill>
                <a:latin typeface="Tahoma" panose="020B0604030504040204" pitchFamily="34" charset="0"/>
                <a:ea typeface="MS PGothic" panose="020B0600070205080204" pitchFamily="34" charset="-128"/>
              </a:rPr>
              <a:t>interrupção da prescrição</a:t>
            </a:r>
            <a:r>
              <a:rPr lang="pt-BR" altLang="pt-BR" sz="2400" i="1" dirty="0">
                <a:solidFill>
                  <a:srgbClr val="000000"/>
                </a:solidFill>
                <a:latin typeface="Tahoma" panose="020B0604030504040204" pitchFamily="34" charset="0"/>
                <a:ea typeface="MS PGothic" panose="020B0600070205080204" pitchFamily="34" charset="-128"/>
              </a:rPr>
              <a:t> retroagirá à data de propositura da ação.</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167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76129"/>
            <a:ext cx="6984776" cy="6024726"/>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Procedimento da execução de quantia</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1) Se a inicial estiver em termos, o juiz determinará a </a:t>
            </a:r>
            <a:r>
              <a:rPr lang="pt-BR" altLang="pt-BR" sz="2250" u="sng" dirty="0">
                <a:solidFill>
                  <a:srgbClr val="000000"/>
                </a:solidFill>
                <a:latin typeface="Tahoma" panose="020B0604030504040204" pitchFamily="34" charset="0"/>
                <a:ea typeface="MS PGothic" panose="020B0600070205080204" pitchFamily="34" charset="-128"/>
              </a:rPr>
              <a:t>citação do executado</a:t>
            </a:r>
            <a:r>
              <a:rPr lang="pt-BR" altLang="pt-BR" sz="2250" dirty="0">
                <a:solidFill>
                  <a:srgbClr val="000000"/>
                </a:solidFill>
                <a:latin typeface="Tahoma" panose="020B0604030504040204" pitchFamily="34" charset="0"/>
                <a:ea typeface="MS PGothic" panose="020B0600070205080204" pitchFamily="34" charset="-128"/>
              </a:rPr>
              <a:t>, para </a:t>
            </a:r>
            <a:r>
              <a:rPr lang="pt-BR" altLang="pt-BR" sz="2250" u="sng" dirty="0">
                <a:solidFill>
                  <a:srgbClr val="000000"/>
                </a:solidFill>
                <a:latin typeface="Tahoma" panose="020B0604030504040204" pitchFamily="34" charset="0"/>
                <a:ea typeface="MS PGothic" panose="020B0600070205080204" pitchFamily="34" charset="-128"/>
              </a:rPr>
              <a:t>pagar o débito</a:t>
            </a:r>
            <a:r>
              <a:rPr lang="pt-BR" altLang="pt-BR" sz="2250" dirty="0">
                <a:solidFill>
                  <a:srgbClr val="000000"/>
                </a:solidFill>
                <a:latin typeface="Tahoma" panose="020B0604030504040204" pitchFamily="34" charset="0"/>
                <a:ea typeface="MS PGothic" panose="020B0600070205080204" pitchFamily="34" charset="-128"/>
              </a:rPr>
              <a:t> em 3 dias, contados da citação. (art. 829).</a:t>
            </a:r>
          </a:p>
          <a:p>
            <a:pPr algn="just">
              <a:spcBef>
                <a:spcPct val="0"/>
              </a:spcBef>
            </a:pPr>
            <a:endParaRPr lang="pt-BR" altLang="pt-BR" sz="225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1.1) O juiz fixará, no despacho inicial, </a:t>
            </a:r>
            <a:r>
              <a:rPr lang="pt-BR" altLang="pt-BR" sz="2250" u="sng" dirty="0">
                <a:solidFill>
                  <a:srgbClr val="000000"/>
                </a:solidFill>
                <a:latin typeface="Tahoma" panose="020B0604030504040204" pitchFamily="34" charset="0"/>
                <a:ea typeface="MS PGothic" panose="020B0600070205080204" pitchFamily="34" charset="-128"/>
              </a:rPr>
              <a:t>honorários</a:t>
            </a:r>
            <a:r>
              <a:rPr lang="pt-BR" altLang="pt-BR" sz="2250" dirty="0">
                <a:solidFill>
                  <a:srgbClr val="000000"/>
                </a:solidFill>
                <a:latin typeface="Tahoma" panose="020B0604030504040204" pitchFamily="34" charset="0"/>
                <a:ea typeface="MS PGothic" panose="020B0600070205080204" pitchFamily="34" charset="-128"/>
              </a:rPr>
              <a:t> de 10%. Se houver o pagamento em 3 dias, os honorários serão reduzidos à metade (art. 827, § 1º). Se houver embargos protelatórios, honorários majorados para 20% (§ 2º).</a:t>
            </a:r>
          </a:p>
          <a:p>
            <a:pPr algn="just">
              <a:spcBef>
                <a:spcPct val="0"/>
              </a:spcBef>
            </a:pPr>
            <a:endParaRPr lang="pt-BR" altLang="pt-BR" sz="225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50" dirty="0">
                <a:solidFill>
                  <a:srgbClr val="000000"/>
                </a:solidFill>
                <a:latin typeface="Tahoma" panose="020B0604030504040204" pitchFamily="34" charset="0"/>
                <a:ea typeface="MS PGothic" panose="020B0600070205080204" pitchFamily="34" charset="-128"/>
              </a:rPr>
              <a:t>2) Se não houver pagamento, haverá a </a:t>
            </a:r>
            <a:r>
              <a:rPr lang="pt-BR" altLang="pt-BR" sz="2250" u="sng" dirty="0">
                <a:solidFill>
                  <a:srgbClr val="000000"/>
                </a:solidFill>
                <a:latin typeface="Tahoma" panose="020B0604030504040204" pitchFamily="34" charset="0"/>
                <a:ea typeface="MS PGothic" panose="020B0600070205080204" pitchFamily="34" charset="-128"/>
              </a:rPr>
              <a:t>penhora e avaliação</a:t>
            </a:r>
            <a:r>
              <a:rPr lang="pt-BR" altLang="pt-BR" sz="2250" dirty="0">
                <a:solidFill>
                  <a:srgbClr val="000000"/>
                </a:solidFill>
                <a:latin typeface="Tahoma" panose="020B0604030504040204" pitchFamily="34" charset="0"/>
                <a:ea typeface="MS PGothic" panose="020B0600070205080204" pitchFamily="34" charset="-128"/>
              </a:rPr>
              <a:t> – dos bens indicados pelo exequente; salvo se o executado indicar bens que configurem situação menos onerosa a ele e que não traga prejuízo ao exequente  (art. 829, § 1º e 2º)</a:t>
            </a:r>
          </a:p>
        </p:txBody>
      </p:sp>
    </p:spTree>
    <p:extLst>
      <p:ext uri="{BB962C8B-B14F-4D97-AF65-F5344CB8AC3E}">
        <p14:creationId xmlns:p14="http://schemas.microsoft.com/office/powerpoint/2010/main" val="187193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268760"/>
            <a:ext cx="8022259" cy="1631216"/>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1) Evolução e visão geral do sistema executivo</a:t>
            </a:r>
          </a:p>
        </p:txBody>
      </p:sp>
    </p:spTree>
    <p:extLst>
      <p:ext uri="{BB962C8B-B14F-4D97-AF65-F5344CB8AC3E}">
        <p14:creationId xmlns:p14="http://schemas.microsoft.com/office/powerpoint/2010/main" val="18328842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37584"/>
            <a:ext cx="6984776" cy="6647974"/>
          </a:xfrm>
          <a:prstGeom prst="rect">
            <a:avLst/>
          </a:prstGeom>
          <a:noFill/>
        </p:spPr>
        <p:txBody>
          <a:bodyPr wrap="square" rtlCol="0">
            <a:spAutoFit/>
          </a:bodyPr>
          <a:lstStyle/>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2.1) Recebida a petição inicial executiva, poderá o exequente obter </a:t>
            </a:r>
            <a:r>
              <a:rPr lang="pt-BR" altLang="pt-BR" sz="2100" u="sng" dirty="0">
                <a:solidFill>
                  <a:srgbClr val="000000"/>
                </a:solidFill>
                <a:latin typeface="Tahoma" panose="020B0604030504040204" pitchFamily="34" charset="0"/>
                <a:ea typeface="MS PGothic" panose="020B0600070205080204" pitchFamily="34" charset="-128"/>
              </a:rPr>
              <a:t>certidão da execução</a:t>
            </a:r>
            <a:r>
              <a:rPr lang="pt-BR" altLang="pt-BR" sz="2100" dirty="0">
                <a:solidFill>
                  <a:srgbClr val="000000"/>
                </a:solidFill>
                <a:latin typeface="Tahoma" panose="020B0604030504040204" pitchFamily="34" charset="0"/>
                <a:ea typeface="MS PGothic" panose="020B0600070205080204" pitchFamily="34" charset="-128"/>
              </a:rPr>
              <a:t> (identificadas as partes e valor da causa), para “averbação no registro de imóveis, de veículos ou de outros bens sujeitos a penhora, arresto ou indisponibilidade” (art. 828).</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Quando efetivado, deverá ser comunicado ao juízo. </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Se for realizada penhora no valor total da dívida, o exequente deverá providenciar, em 10 dias, o cancelamento das averbações dos bens não penhorados (§ 2º).</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Se o exequente assim não fizer, o juiz fará de ofício (§ 3º). </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No caso de averbação indevida ou não cancelada: perdas e danos (§ 5º)</a:t>
            </a:r>
          </a:p>
          <a:p>
            <a:pPr algn="just">
              <a:spcBef>
                <a:spcPct val="0"/>
              </a:spcBef>
            </a:pPr>
            <a:endParaRPr lang="pt-BR" altLang="pt-BR" sz="21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3) Se o oficial de justiça não encontrar o executado: </a:t>
            </a:r>
            <a:r>
              <a:rPr lang="pt-BR" altLang="pt-BR" sz="2100" u="sng" dirty="0">
                <a:solidFill>
                  <a:srgbClr val="000000"/>
                </a:solidFill>
                <a:latin typeface="Tahoma" panose="020B0604030504040204" pitchFamily="34" charset="0"/>
                <a:ea typeface="MS PGothic" panose="020B0600070205080204" pitchFamily="34" charset="-128"/>
              </a:rPr>
              <a:t>arresto executivo</a:t>
            </a:r>
            <a:r>
              <a:rPr lang="pt-BR" altLang="pt-BR" sz="2100" dirty="0">
                <a:solidFill>
                  <a:srgbClr val="000000"/>
                </a:solidFill>
                <a:latin typeface="Tahoma" panose="020B0604030504040204" pitchFamily="34" charset="0"/>
                <a:ea typeface="MS PGothic" panose="020B0600070205080204" pitchFamily="34" charset="-128"/>
              </a:rPr>
              <a:t> dos bens (art. 830) que, pelo STJ, pode ser </a:t>
            </a:r>
            <a:r>
              <a:rPr lang="pt-BR" altLang="pt-BR" sz="2100" i="1" dirty="0">
                <a:solidFill>
                  <a:srgbClr val="000000"/>
                </a:solidFill>
                <a:latin typeface="Tahoma" panose="020B0604030504040204" pitchFamily="34" charset="0"/>
                <a:ea typeface="MS PGothic" panose="020B0600070205080204" pitchFamily="34" charset="-128"/>
              </a:rPr>
              <a:t>online</a:t>
            </a:r>
            <a:r>
              <a:rPr lang="pt-BR" altLang="pt-BR" sz="2100" dirty="0">
                <a:solidFill>
                  <a:srgbClr val="000000"/>
                </a:solidFill>
                <a:latin typeface="Tahoma" panose="020B0604030504040204" pitchFamily="34" charset="0"/>
                <a:ea typeface="MS PGothic" panose="020B0600070205080204" pitchFamily="34" charset="-128"/>
              </a:rPr>
              <a:t>.</a:t>
            </a:r>
            <a:endParaRPr lang="pt-BR" sz="21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93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37584"/>
            <a:ext cx="8260395" cy="6001643"/>
          </a:xfrm>
          <a:prstGeom prst="rect">
            <a:avLst/>
          </a:prstGeom>
          <a:noFill/>
        </p:spPr>
        <p:txBody>
          <a:bodyPr wrap="square" rtlCol="0">
            <a:spAutoFit/>
          </a:bodyPr>
          <a:lstStyle/>
          <a:p>
            <a:pPr lvl="0" algn="just">
              <a:defRPr/>
            </a:pPr>
            <a:r>
              <a:rPr lang="pt-BR" sz="2000" i="1" dirty="0">
                <a:latin typeface="Calibri" panose="020F0502020204030204" pitchFamily="34" charset="0"/>
              </a:rPr>
              <a:t>PROCESSUAL CIVIL. RECURSO ESPECIAL. EXECUÇÃO DE TÍTULO EXTRAJUDICIAL. EXECUTADO NÃO ENCONTRADO. ARRESTO PRÉVIO OU EXECUTIVO. ART 653 DO CPC. MEDIDA DISTINTA DA PENHORA. CONSTRIÇÃO</a:t>
            </a:r>
            <a:r>
              <a:rPr lang="pt-BR" sz="2000" dirty="0">
                <a:latin typeface="Calibri" panose="020F0502020204030204" pitchFamily="34" charset="0"/>
              </a:rPr>
              <a:t> </a:t>
            </a:r>
            <a:r>
              <a:rPr lang="pt-BR" sz="2000" i="1" dirty="0">
                <a:latin typeface="Calibri" panose="020F0502020204030204" pitchFamily="34" charset="0"/>
              </a:rPr>
              <a:t>ON-LINE. POSSIBILIDADE, APÓS O ADVENTO DA LEI N. 11.382/2006. APLICAÇÃO DO ART. 655-A DO CPC, POR ANALOGIA. PROVIMENTO. </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1. O arresto executivo, também designado arresto prévio ou pré-penhora, de que trata o art. 653 do CPC, objetiva assegurar a efetivação de futura penhora na execução por título extrajudicial, na hipótese de o executado não ser encontrado para citação.</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2. Frustrada a tentativa de localização do executado, é admissível o arresto de seus bens na modalidade</a:t>
            </a:r>
            <a:r>
              <a:rPr lang="pt-BR" sz="2000" dirty="0">
                <a:latin typeface="Calibri" panose="020F0502020204030204" pitchFamily="34" charset="0"/>
              </a:rPr>
              <a:t> </a:t>
            </a:r>
            <a:r>
              <a:rPr lang="pt-BR" sz="2000" i="1" dirty="0">
                <a:latin typeface="Calibri" panose="020F0502020204030204" pitchFamily="34" charset="0"/>
              </a:rPr>
              <a:t>on-line</a:t>
            </a:r>
            <a:r>
              <a:rPr lang="pt-BR" sz="2000" dirty="0">
                <a:latin typeface="Calibri" panose="020F0502020204030204" pitchFamily="34" charset="0"/>
              </a:rPr>
              <a:t> </a:t>
            </a:r>
            <a:r>
              <a:rPr lang="pt-BR" sz="2000" i="1" dirty="0">
                <a:latin typeface="Calibri" panose="020F0502020204030204" pitchFamily="34" charset="0"/>
              </a:rPr>
              <a:t>(CPC, art. 655-A, aplicado por analogia).</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3. Com a citação, qualquer que seja sua modalidade, se não houver o pagamento da quantia exequenda, o arresto será convertido em penhora (CPC, art. 654).</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4. Recurso especial provido, para permitir o arresto</a:t>
            </a:r>
            <a:r>
              <a:rPr lang="pt-BR" sz="2000" dirty="0">
                <a:latin typeface="Calibri" panose="020F0502020204030204" pitchFamily="34" charset="0"/>
              </a:rPr>
              <a:t> </a:t>
            </a:r>
            <a:r>
              <a:rPr lang="pt-BR" sz="2000" i="1" dirty="0">
                <a:latin typeface="Calibri" panose="020F0502020204030204" pitchFamily="34" charset="0"/>
              </a:rPr>
              <a:t>on-line, a ser efetivado na origem.</a:t>
            </a:r>
            <a:endParaRPr lang="pt-BR" sz="2000" dirty="0">
              <a:latin typeface="Calibri" panose="020F0502020204030204" pitchFamily="34" charset="0"/>
            </a:endParaRPr>
          </a:p>
          <a:p>
            <a:pPr lvl="0" algn="just" fontAlgn="base">
              <a:spcBef>
                <a:spcPct val="0"/>
              </a:spcBef>
              <a:spcAft>
                <a:spcPct val="0"/>
              </a:spcAft>
            </a:pPr>
            <a:r>
              <a:rPr lang="pt-BR" sz="2000" i="1" dirty="0">
                <a:latin typeface="Calibri" panose="020F0502020204030204" pitchFamily="34" charset="0"/>
              </a:rPr>
              <a:t>(</a:t>
            </a:r>
            <a:r>
              <a:rPr lang="pt-BR" sz="2000" i="1" dirty="0" err="1">
                <a:latin typeface="Calibri" panose="020F0502020204030204" pitchFamily="34" charset="0"/>
              </a:rPr>
              <a:t>REsp</a:t>
            </a:r>
            <a:r>
              <a:rPr lang="pt-BR" sz="2000" i="1" dirty="0">
                <a:latin typeface="Calibri" panose="020F0502020204030204" pitchFamily="34" charset="0"/>
              </a:rPr>
              <a:t> 1370687/MG, Rel. Ministro ANTONIO CARLOS FERREIRA, QUARTA TURMA, julgado em 04/04/2013)</a:t>
            </a:r>
            <a:endParaRPr lang="pt-BR" sz="2000" dirty="0">
              <a:latin typeface="Arial" panose="020B0604020202020204" pitchFamily="34" charset="0"/>
            </a:endParaRPr>
          </a:p>
          <a:p>
            <a:pPr algn="just">
              <a:defRP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2332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859641"/>
            <a:ext cx="8260395" cy="5863144"/>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3.1) A citação, a rigor pode ser feita por </a:t>
            </a:r>
            <a:r>
              <a:rPr lang="pt-BR" altLang="pt-BR" sz="2400" u="sng" dirty="0">
                <a:solidFill>
                  <a:srgbClr val="000000"/>
                </a:solidFill>
                <a:latin typeface="Tahoma" panose="020B0604030504040204" pitchFamily="34" charset="0"/>
                <a:ea typeface="MS PGothic" panose="020B0600070205080204" pitchFamily="34" charset="-128"/>
              </a:rPr>
              <a:t>correio</a:t>
            </a:r>
            <a:r>
              <a:rPr lang="pt-BR" altLang="pt-BR" sz="2400" dirty="0">
                <a:solidFill>
                  <a:srgbClr val="000000"/>
                </a:solidFill>
                <a:latin typeface="Tahoma" panose="020B0604030504040204" pitchFamily="34" charset="0"/>
                <a:ea typeface="MS PGothic" panose="020B0600070205080204" pitchFamily="34" charset="-128"/>
              </a:rPr>
              <a:t> (art. 247).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há menção específica a </a:t>
            </a:r>
            <a:r>
              <a:rPr lang="pt-BR" altLang="pt-BR" sz="2400" u="sng" dirty="0">
                <a:solidFill>
                  <a:srgbClr val="000000"/>
                </a:solidFill>
                <a:latin typeface="Tahoma" panose="020B0604030504040204" pitchFamily="34" charset="0"/>
                <a:ea typeface="MS PGothic" panose="020B0600070205080204" pitchFamily="34" charset="-128"/>
              </a:rPr>
              <a:t>citação por hora certa e edital</a:t>
            </a:r>
            <a:r>
              <a:rPr lang="pt-BR" altLang="pt-BR" sz="2400" dirty="0">
                <a:solidFill>
                  <a:srgbClr val="000000"/>
                </a:solidFill>
                <a:latin typeface="Tahoma" panose="020B0604030504040204" pitchFamily="34" charset="0"/>
                <a:ea typeface="MS PGothic" panose="020B0600070205080204" pitchFamily="34" charset="-128"/>
              </a:rPr>
              <a:t> (art. 830, § 1º e 2º).</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Enunciado 85, CJF: Na execução de título extrajudicial ou  judicial (art. 515, § 1º, do CPC) é cabível a citação postal.</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4) Após a citação, cabem embargos.</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5) Não suspensa a execução ou rejeitados os embargos: alienação do bem penhorado.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6) Ao final, extinção da execução.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Art. 924.  Extingue-se a execução quando: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 - a petição inicial for indeferida;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II - a obrigação for satisfeita;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III - o executado obtiver, por qualquer outro meio, a extinção total da dívida;</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IV - o exequente renunciar ao crédito;</a:t>
            </a:r>
          </a:p>
          <a:p>
            <a:pPr algn="just">
              <a:spcBef>
                <a:spcPct val="0"/>
              </a:spcBef>
            </a:pPr>
            <a:r>
              <a:rPr lang="pt-BR" altLang="pt-BR" sz="2000" i="1" dirty="0">
                <a:solidFill>
                  <a:srgbClr val="000000"/>
                </a:solidFill>
                <a:latin typeface="Tahoma" panose="020B0604030504040204" pitchFamily="34" charset="0"/>
                <a:ea typeface="MS PGothic" panose="020B0600070205080204" pitchFamily="34" charset="-128"/>
              </a:rPr>
              <a:t>V - ocorrer a prescrição intercorrente.</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980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692696"/>
            <a:ext cx="7446195" cy="594008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Parcelamento da dívida, na execução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Art. 916.  No prazo para embargos, </a:t>
            </a:r>
            <a:r>
              <a:rPr lang="pt-BR" altLang="pt-BR" sz="2200" i="1" u="sng" dirty="0">
                <a:solidFill>
                  <a:srgbClr val="000000"/>
                </a:solidFill>
                <a:latin typeface="Tahoma" panose="020B0604030504040204" pitchFamily="34" charset="0"/>
                <a:ea typeface="MS PGothic" panose="020B0600070205080204" pitchFamily="34" charset="-128"/>
              </a:rPr>
              <a:t>reconhecendo o crédito do exequente</a:t>
            </a:r>
            <a:r>
              <a:rPr lang="pt-BR" altLang="pt-BR" sz="2200" i="1" dirty="0">
                <a:solidFill>
                  <a:srgbClr val="000000"/>
                </a:solidFill>
                <a:latin typeface="Tahoma" panose="020B0604030504040204" pitchFamily="34" charset="0"/>
                <a:ea typeface="MS PGothic" panose="020B0600070205080204" pitchFamily="34" charset="-128"/>
              </a:rPr>
              <a:t> e comprovando o </a:t>
            </a:r>
            <a:r>
              <a:rPr lang="pt-BR" altLang="pt-BR" sz="2200" i="1" u="sng" dirty="0">
                <a:solidFill>
                  <a:srgbClr val="000000"/>
                </a:solidFill>
                <a:latin typeface="Tahoma" panose="020B0604030504040204" pitchFamily="34" charset="0"/>
                <a:ea typeface="MS PGothic" panose="020B0600070205080204" pitchFamily="34" charset="-128"/>
              </a:rPr>
              <a:t>depósito de </a:t>
            </a:r>
            <a:r>
              <a:rPr lang="pt-BR" altLang="pt-BR" sz="2200" b="1" i="1" u="sng" dirty="0">
                <a:solidFill>
                  <a:srgbClr val="000000"/>
                </a:solidFill>
                <a:latin typeface="Tahoma" panose="020B0604030504040204" pitchFamily="34" charset="0"/>
                <a:ea typeface="MS PGothic" panose="020B0600070205080204" pitchFamily="34" charset="-128"/>
              </a:rPr>
              <a:t>trinta </a:t>
            </a:r>
            <a:r>
              <a:rPr lang="pt-BR" altLang="pt-BR" sz="2200" i="1" u="sng" dirty="0">
                <a:solidFill>
                  <a:srgbClr val="000000"/>
                </a:solidFill>
                <a:latin typeface="Tahoma" panose="020B0604030504040204" pitchFamily="34" charset="0"/>
                <a:ea typeface="MS PGothic" panose="020B0600070205080204" pitchFamily="34" charset="-128"/>
              </a:rPr>
              <a:t>por cento</a:t>
            </a:r>
            <a:r>
              <a:rPr lang="pt-BR" altLang="pt-BR" sz="2200" i="1" dirty="0">
                <a:solidFill>
                  <a:srgbClr val="000000"/>
                </a:solidFill>
                <a:latin typeface="Tahoma" panose="020B0604030504040204" pitchFamily="34" charset="0"/>
                <a:ea typeface="MS PGothic" panose="020B0600070205080204" pitchFamily="34" charset="-128"/>
              </a:rPr>
              <a:t> do valor em execução, acrescido de </a:t>
            </a:r>
            <a:r>
              <a:rPr lang="pt-BR" altLang="pt-BR" sz="2200" i="1" u="sng" dirty="0">
                <a:solidFill>
                  <a:srgbClr val="000000"/>
                </a:solidFill>
                <a:latin typeface="Tahoma" panose="020B0604030504040204" pitchFamily="34" charset="0"/>
                <a:ea typeface="MS PGothic" panose="020B0600070205080204" pitchFamily="34" charset="-128"/>
              </a:rPr>
              <a:t>custas e de honorários</a:t>
            </a:r>
            <a:r>
              <a:rPr lang="pt-BR" altLang="pt-BR" sz="2200" i="1" dirty="0">
                <a:solidFill>
                  <a:srgbClr val="000000"/>
                </a:solidFill>
                <a:latin typeface="Tahoma" panose="020B0604030504040204" pitchFamily="34" charset="0"/>
                <a:ea typeface="MS PGothic" panose="020B0600070205080204" pitchFamily="34" charset="-128"/>
              </a:rPr>
              <a:t> de advogado, o executado poderá requerer que lhe seja permitido pagar o </a:t>
            </a:r>
            <a:r>
              <a:rPr lang="pt-BR" altLang="pt-BR" sz="2200" i="1" u="sng" dirty="0">
                <a:solidFill>
                  <a:srgbClr val="000000"/>
                </a:solidFill>
                <a:latin typeface="Tahoma" panose="020B0604030504040204" pitchFamily="34" charset="0"/>
                <a:ea typeface="MS PGothic" panose="020B0600070205080204" pitchFamily="34" charset="-128"/>
              </a:rPr>
              <a:t>restante em até </a:t>
            </a:r>
            <a:r>
              <a:rPr lang="pt-BR" altLang="pt-BR" sz="2200" b="1" i="1" u="sng" dirty="0">
                <a:solidFill>
                  <a:srgbClr val="000000"/>
                </a:solidFill>
                <a:latin typeface="Tahoma" panose="020B0604030504040204" pitchFamily="34" charset="0"/>
                <a:ea typeface="MS PGothic" panose="020B0600070205080204" pitchFamily="34" charset="-128"/>
              </a:rPr>
              <a:t>6</a:t>
            </a:r>
            <a:r>
              <a:rPr lang="pt-BR" altLang="pt-BR" sz="2200" i="1" u="sng" dirty="0">
                <a:solidFill>
                  <a:srgbClr val="000000"/>
                </a:solidFill>
                <a:latin typeface="Tahoma" panose="020B0604030504040204" pitchFamily="34" charset="0"/>
                <a:ea typeface="MS PGothic" panose="020B0600070205080204" pitchFamily="34" charset="-128"/>
              </a:rPr>
              <a:t> (seis) parcelas mensais</a:t>
            </a:r>
            <a:r>
              <a:rPr lang="pt-BR" altLang="pt-BR" sz="2200" i="1" dirty="0">
                <a:solidFill>
                  <a:srgbClr val="000000"/>
                </a:solidFill>
                <a:latin typeface="Tahoma" panose="020B0604030504040204" pitchFamily="34" charset="0"/>
                <a:ea typeface="MS PGothic" panose="020B0600070205080204" pitchFamily="34" charset="-128"/>
              </a:rPr>
              <a:t>, acrescidas de </a:t>
            </a:r>
            <a:r>
              <a:rPr lang="pt-BR" altLang="pt-BR" sz="2200" i="1" u="sng" dirty="0">
                <a:solidFill>
                  <a:srgbClr val="000000"/>
                </a:solidFill>
                <a:latin typeface="Tahoma" panose="020B0604030504040204" pitchFamily="34" charset="0"/>
                <a:ea typeface="MS PGothic" panose="020B0600070205080204" pitchFamily="34" charset="-128"/>
              </a:rPr>
              <a:t>correção monetária e de juros de um por cento ao mês</a:t>
            </a:r>
            <a:r>
              <a:rPr lang="pt-BR" altLang="pt-BR" sz="22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1o O exequente será intimado para manifestar-se sobre o preenchimento dos pressupostos do caput, e o juiz decidirá o requerimento em 5 (cinco) dias.</a:t>
            </a:r>
          </a:p>
          <a:p>
            <a:pPr algn="just">
              <a:spcBef>
                <a:spcPct val="0"/>
              </a:spcBef>
            </a:pPr>
            <a:endParaRPr lang="pt-BR" altLang="pt-BR" sz="22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2o </a:t>
            </a:r>
            <a:r>
              <a:rPr lang="pt-BR" altLang="pt-BR" sz="2200" i="1" u="sng" dirty="0">
                <a:solidFill>
                  <a:srgbClr val="000000"/>
                </a:solidFill>
                <a:latin typeface="Tahoma" panose="020B0604030504040204" pitchFamily="34" charset="0"/>
                <a:ea typeface="MS PGothic" panose="020B0600070205080204" pitchFamily="34" charset="-128"/>
              </a:rPr>
              <a:t>Enquanto não apreciado o requerimento</a:t>
            </a:r>
            <a:r>
              <a:rPr lang="pt-BR" altLang="pt-BR" sz="2200" i="1" dirty="0">
                <a:solidFill>
                  <a:srgbClr val="000000"/>
                </a:solidFill>
                <a:latin typeface="Tahoma" panose="020B0604030504040204" pitchFamily="34" charset="0"/>
                <a:ea typeface="MS PGothic" panose="020B0600070205080204" pitchFamily="34" charset="-128"/>
              </a:rPr>
              <a:t>, o </a:t>
            </a:r>
            <a:r>
              <a:rPr lang="pt-BR" altLang="pt-BR" sz="2200" i="1" u="sng" dirty="0">
                <a:solidFill>
                  <a:srgbClr val="000000"/>
                </a:solidFill>
                <a:latin typeface="Tahoma" panose="020B0604030504040204" pitchFamily="34" charset="0"/>
                <a:ea typeface="MS PGothic" panose="020B0600070205080204" pitchFamily="34" charset="-128"/>
              </a:rPr>
              <a:t>executado </a:t>
            </a:r>
            <a:r>
              <a:rPr lang="pt-BR" altLang="pt-BR" sz="2200" b="1" i="1" u="sng" dirty="0">
                <a:solidFill>
                  <a:srgbClr val="000000"/>
                </a:solidFill>
                <a:latin typeface="Tahoma" panose="020B0604030504040204" pitchFamily="34" charset="0"/>
                <a:ea typeface="MS PGothic" panose="020B0600070205080204" pitchFamily="34" charset="-128"/>
              </a:rPr>
              <a:t>terá de depositar</a:t>
            </a:r>
            <a:r>
              <a:rPr lang="pt-BR" altLang="pt-BR" sz="2200" i="1" dirty="0">
                <a:solidFill>
                  <a:srgbClr val="000000"/>
                </a:solidFill>
                <a:latin typeface="Tahoma" panose="020B0604030504040204" pitchFamily="34" charset="0"/>
                <a:ea typeface="MS PGothic" panose="020B0600070205080204" pitchFamily="34" charset="-128"/>
              </a:rPr>
              <a:t> as parcelas vincendas, facultado ao exequente seu levantamento.</a:t>
            </a:r>
          </a:p>
        </p:txBody>
      </p:sp>
    </p:spTree>
    <p:extLst>
      <p:ext uri="{BB962C8B-B14F-4D97-AF65-F5344CB8AC3E}">
        <p14:creationId xmlns:p14="http://schemas.microsoft.com/office/powerpoint/2010/main" val="2742229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8"/>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8580" y="610770"/>
            <a:ext cx="7446195" cy="6109365"/>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Art. 916,  § 3o </a:t>
            </a:r>
            <a:r>
              <a:rPr lang="pt-BR" altLang="pt-BR" sz="2300" i="1" u="sng" dirty="0">
                <a:solidFill>
                  <a:srgbClr val="000000"/>
                </a:solidFill>
                <a:latin typeface="Tahoma" panose="020B0604030504040204" pitchFamily="34" charset="0"/>
                <a:ea typeface="MS PGothic" panose="020B0600070205080204" pitchFamily="34" charset="-128"/>
              </a:rPr>
              <a:t>Deferida a proposta</a:t>
            </a:r>
            <a:r>
              <a:rPr lang="pt-BR" altLang="pt-BR" sz="2300" i="1" dirty="0">
                <a:solidFill>
                  <a:srgbClr val="000000"/>
                </a:solidFill>
                <a:latin typeface="Tahoma" panose="020B0604030504040204" pitchFamily="34" charset="0"/>
                <a:ea typeface="MS PGothic" panose="020B0600070205080204" pitchFamily="34" charset="-128"/>
              </a:rPr>
              <a:t>, o exequente levantará a quantia depositada, e serão </a:t>
            </a:r>
            <a:r>
              <a:rPr lang="pt-BR" altLang="pt-BR" sz="2300" b="1" i="1" u="sng" dirty="0">
                <a:solidFill>
                  <a:srgbClr val="000000"/>
                </a:solidFill>
                <a:latin typeface="Tahoma" panose="020B0604030504040204" pitchFamily="34" charset="0"/>
                <a:ea typeface="MS PGothic" panose="020B0600070205080204" pitchFamily="34" charset="-128"/>
              </a:rPr>
              <a:t>suspensos </a:t>
            </a:r>
            <a:r>
              <a:rPr lang="pt-BR" altLang="pt-BR" sz="2300" i="1" u="sng" dirty="0">
                <a:solidFill>
                  <a:srgbClr val="000000"/>
                </a:solidFill>
                <a:latin typeface="Tahoma" panose="020B0604030504040204" pitchFamily="34" charset="0"/>
                <a:ea typeface="MS PGothic" panose="020B0600070205080204" pitchFamily="34" charset="-128"/>
              </a:rPr>
              <a:t>os atos executivos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4o </a:t>
            </a:r>
            <a:r>
              <a:rPr lang="pt-BR" altLang="pt-BR" sz="2300" i="1" u="sng" dirty="0">
                <a:solidFill>
                  <a:srgbClr val="000000"/>
                </a:solidFill>
                <a:latin typeface="Tahoma" panose="020B0604030504040204" pitchFamily="34" charset="0"/>
                <a:ea typeface="MS PGothic" panose="020B0600070205080204" pitchFamily="34" charset="-128"/>
              </a:rPr>
              <a:t>Indeferida</a:t>
            </a:r>
            <a:r>
              <a:rPr lang="pt-BR" altLang="pt-BR" sz="2300" i="1" dirty="0">
                <a:solidFill>
                  <a:srgbClr val="000000"/>
                </a:solidFill>
                <a:latin typeface="Tahoma" panose="020B0604030504040204" pitchFamily="34" charset="0"/>
                <a:ea typeface="MS PGothic" panose="020B0600070205080204" pitchFamily="34" charset="-128"/>
              </a:rPr>
              <a:t> a proposta, </a:t>
            </a:r>
            <a:r>
              <a:rPr lang="pt-BR" altLang="pt-BR" sz="2300" i="1" u="sng" dirty="0">
                <a:solidFill>
                  <a:srgbClr val="000000"/>
                </a:solidFill>
                <a:latin typeface="Tahoma" panose="020B0604030504040204" pitchFamily="34" charset="0"/>
                <a:ea typeface="MS PGothic" panose="020B0600070205080204" pitchFamily="34" charset="-128"/>
              </a:rPr>
              <a:t>seguir-se-ão os atos executivos</a:t>
            </a:r>
            <a:r>
              <a:rPr lang="pt-BR" altLang="pt-BR" sz="2300" i="1" dirty="0">
                <a:solidFill>
                  <a:srgbClr val="000000"/>
                </a:solidFill>
                <a:latin typeface="Tahoma" panose="020B0604030504040204" pitchFamily="34" charset="0"/>
                <a:ea typeface="MS PGothic" panose="020B0600070205080204" pitchFamily="34" charset="-128"/>
              </a:rPr>
              <a:t>, mantido o depósito, que será convertido em penhora.</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5o </a:t>
            </a:r>
            <a:r>
              <a:rPr lang="pt-BR" altLang="pt-BR" sz="2300" i="1" u="sng" dirty="0">
                <a:solidFill>
                  <a:srgbClr val="000000"/>
                </a:solidFill>
                <a:latin typeface="Tahoma" panose="020B0604030504040204" pitchFamily="34" charset="0"/>
                <a:ea typeface="MS PGothic" panose="020B0600070205080204" pitchFamily="34" charset="-128"/>
              </a:rPr>
              <a:t>O não pagamento</a:t>
            </a:r>
            <a:r>
              <a:rPr lang="pt-BR" altLang="pt-BR" sz="2300" i="1" dirty="0">
                <a:solidFill>
                  <a:srgbClr val="000000"/>
                </a:solidFill>
                <a:latin typeface="Tahoma" panose="020B0604030504040204" pitchFamily="34" charset="0"/>
                <a:ea typeface="MS PGothic" panose="020B0600070205080204" pitchFamily="34" charset="-128"/>
              </a:rPr>
              <a:t> de qualquer das prestações acarretará </a:t>
            </a:r>
            <a:r>
              <a:rPr lang="pt-BR" altLang="pt-BR" sz="2300" i="1" u="sng" dirty="0">
                <a:solidFill>
                  <a:srgbClr val="000000"/>
                </a:solidFill>
                <a:latin typeface="Tahoma" panose="020B0604030504040204" pitchFamily="34" charset="0"/>
                <a:ea typeface="MS PGothic" panose="020B0600070205080204" pitchFamily="34" charset="-128"/>
              </a:rPr>
              <a:t>cumulativamente</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 - o </a:t>
            </a:r>
            <a:r>
              <a:rPr lang="pt-BR" altLang="pt-BR" sz="2300" b="1" i="1" u="sng" dirty="0">
                <a:solidFill>
                  <a:srgbClr val="000000"/>
                </a:solidFill>
                <a:latin typeface="Tahoma" panose="020B0604030504040204" pitchFamily="34" charset="0"/>
                <a:ea typeface="MS PGothic" panose="020B0600070205080204" pitchFamily="34" charset="-128"/>
              </a:rPr>
              <a:t>vencimento</a:t>
            </a:r>
            <a:r>
              <a:rPr lang="pt-BR" altLang="pt-BR" sz="2300" i="1" u="sng" dirty="0">
                <a:solidFill>
                  <a:srgbClr val="000000"/>
                </a:solidFill>
                <a:latin typeface="Tahoma" panose="020B0604030504040204" pitchFamily="34" charset="0"/>
                <a:ea typeface="MS PGothic" panose="020B0600070205080204" pitchFamily="34" charset="-128"/>
              </a:rPr>
              <a:t> das prestações subsequentes</a:t>
            </a:r>
            <a:r>
              <a:rPr lang="pt-BR" altLang="pt-BR" sz="2300" i="1" dirty="0">
                <a:solidFill>
                  <a:srgbClr val="000000"/>
                </a:solidFill>
                <a:latin typeface="Tahoma" panose="020B0604030504040204" pitchFamily="34" charset="0"/>
                <a:ea typeface="MS PGothic" panose="020B0600070205080204" pitchFamily="34" charset="-128"/>
              </a:rPr>
              <a:t> e o prosseguimento do processo, com o imediato reinício dos atos executivos;</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 - a imposição ao executado de </a:t>
            </a:r>
            <a:r>
              <a:rPr lang="pt-BR" altLang="pt-BR" sz="2300" b="1" i="1" u="sng" dirty="0">
                <a:solidFill>
                  <a:srgbClr val="000000"/>
                </a:solidFill>
                <a:latin typeface="Tahoma" panose="020B0604030504040204" pitchFamily="34" charset="0"/>
                <a:ea typeface="MS PGothic" panose="020B0600070205080204" pitchFamily="34" charset="-128"/>
              </a:rPr>
              <a:t>multa de dez por cento</a:t>
            </a:r>
            <a:r>
              <a:rPr lang="pt-BR" altLang="pt-BR" sz="2300" i="1" u="sng" dirty="0">
                <a:solidFill>
                  <a:srgbClr val="000000"/>
                </a:solidFill>
                <a:latin typeface="Tahoma" panose="020B0604030504040204" pitchFamily="34" charset="0"/>
                <a:ea typeface="MS PGothic" panose="020B0600070205080204" pitchFamily="34" charset="-128"/>
              </a:rPr>
              <a:t> sobre o valor das prestações não pagas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7o O disposto neste artigo </a:t>
            </a:r>
            <a:r>
              <a:rPr lang="pt-BR" altLang="pt-BR" sz="2300" b="1" i="1" u="sng" dirty="0">
                <a:solidFill>
                  <a:srgbClr val="000000"/>
                </a:solidFill>
                <a:latin typeface="Tahoma" panose="020B0604030504040204" pitchFamily="34" charset="0"/>
                <a:ea typeface="MS PGothic" panose="020B0600070205080204" pitchFamily="34" charset="-128"/>
              </a:rPr>
              <a:t>não se aplica</a:t>
            </a:r>
            <a:r>
              <a:rPr lang="pt-BR" altLang="pt-BR" sz="2300" i="1" u="sng" dirty="0">
                <a:solidFill>
                  <a:srgbClr val="000000"/>
                </a:solidFill>
                <a:latin typeface="Tahoma" panose="020B0604030504040204" pitchFamily="34" charset="0"/>
                <a:ea typeface="MS PGothic" panose="020B0600070205080204" pitchFamily="34" charset="-128"/>
              </a:rPr>
              <a:t> ao cumprimento da sentença</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2075856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9"/>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8580" y="610770"/>
            <a:ext cx="7446195" cy="6044732"/>
          </a:xfrm>
          <a:prstGeom prst="rect">
            <a:avLst/>
          </a:prstGeom>
          <a:noFill/>
        </p:spPr>
        <p:txBody>
          <a:bodyPr wrap="square" rtlCol="0">
            <a:spAutoFit/>
          </a:bodyPr>
          <a:lstStyle/>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Parcelamento de dívida no cumprimento de sentença, no </a:t>
            </a:r>
            <a:r>
              <a:rPr lang="pt-BR" altLang="pt-BR" sz="2300" u="sng" dirty="0">
                <a:solidFill>
                  <a:srgbClr val="000000"/>
                </a:solidFill>
                <a:latin typeface="Tahoma" panose="020B0604030504040204" pitchFamily="34" charset="0"/>
                <a:ea typeface="MS PGothic" panose="020B0600070205080204" pitchFamily="34" charset="-128"/>
              </a:rPr>
              <a:t>CPC73</a:t>
            </a:r>
            <a:r>
              <a:rPr lang="pt-BR" altLang="pt-BR" sz="2300"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lvl="0" algn="just" eaLnBrk="0" fontAlgn="base" hangingPunct="0">
              <a:spcBef>
                <a:spcPct val="20000"/>
              </a:spcBef>
              <a:spcAft>
                <a:spcPct val="0"/>
              </a:spcAft>
            </a:pPr>
            <a:r>
              <a:rPr lang="pt-BR" sz="2200" b="1" i="1" dirty="0">
                <a:latin typeface="Calibri" panose="020F0502020204030204" pitchFamily="34" charset="0"/>
              </a:rPr>
              <a:t>CUMPRIMENTO DE SENTENÇA. VALOR EXEQUENDO. PARCELAMENTO.</a:t>
            </a:r>
            <a:r>
              <a:rPr lang="pt-BR" sz="2200" i="1" dirty="0">
                <a:latin typeface="Calibri" panose="020F0502020204030204" pitchFamily="34" charset="0"/>
              </a:rPr>
              <a:t> </a:t>
            </a:r>
            <a:endParaRPr lang="pt-BR" sz="2200" dirty="0">
              <a:latin typeface="Calibri" panose="020F0502020204030204" pitchFamily="34" charset="0"/>
            </a:endParaRPr>
          </a:p>
          <a:p>
            <a:pPr algn="just" eaLnBrk="0" fontAlgn="base" hangingPunct="0">
              <a:spcBef>
                <a:spcPct val="20000"/>
              </a:spcBef>
              <a:spcAft>
                <a:spcPct val="0"/>
              </a:spcAft>
            </a:pPr>
            <a:r>
              <a:rPr lang="pt-BR" sz="2200" i="1" u="sng" dirty="0">
                <a:latin typeface="Calibri" panose="020F0502020204030204" pitchFamily="34" charset="0"/>
              </a:rPr>
              <a:t>Na fase de cumprimento de sentença, aplica-se a mesma regra que rege a execução de título extrajudicial quanto ao parcelamento da dívida</a:t>
            </a:r>
            <a:r>
              <a:rPr lang="pt-BR" sz="2200" i="1" dirty="0">
                <a:latin typeface="Calibri" panose="020F0502020204030204" pitchFamily="34" charset="0"/>
              </a:rPr>
              <a:t>. É que o art. 475-R do CPC prevê expressamente a aplicação subsidiária das normas que regem o processo de execução de título extrajudicial naquilo que não contrariar o regramento do cumprimento de sentença, não havendo óbice relativo à natureza do título judicial que impossibilite a aplicação da referida norma, nem impeditivo legal. (...) Com essas e outras fundamentações, a Turma negou provimento ao recurso. </a:t>
            </a:r>
            <a:r>
              <a:rPr lang="pt-BR" sz="2200" b="1" i="1" u="sng" dirty="0" err="1">
                <a:latin typeface="Calibri" panose="020F0502020204030204" pitchFamily="34" charset="0"/>
              </a:rPr>
              <a:t>REsp</a:t>
            </a:r>
            <a:r>
              <a:rPr lang="pt-BR" sz="2200" b="1" i="1" u="sng" dirty="0">
                <a:latin typeface="Calibri" panose="020F0502020204030204" pitchFamily="34" charset="0"/>
              </a:rPr>
              <a:t> 1.264.272-RJ</a:t>
            </a:r>
            <a:r>
              <a:rPr lang="pt-BR" sz="2200" b="1" i="1" dirty="0">
                <a:latin typeface="Calibri" panose="020F0502020204030204" pitchFamily="34" charset="0"/>
              </a:rPr>
              <a:t>, Rel. Min. </a:t>
            </a:r>
            <a:r>
              <a:rPr lang="pt-BR" sz="2200" b="1" i="1" dirty="0" err="1">
                <a:latin typeface="Calibri" panose="020F0502020204030204" pitchFamily="34" charset="0"/>
              </a:rPr>
              <a:t>Luis</a:t>
            </a:r>
            <a:r>
              <a:rPr lang="pt-BR" sz="2200" b="1" i="1" dirty="0">
                <a:latin typeface="Calibri" panose="020F0502020204030204" pitchFamily="34" charset="0"/>
              </a:rPr>
              <a:t> Felipe Salomão, julgado em 15/5/2012. </a:t>
            </a:r>
            <a:r>
              <a:rPr lang="pt-BR" sz="2200" dirty="0">
                <a:latin typeface="Calibri" panose="020F0502020204030204" pitchFamily="34" charset="0"/>
              </a:rPr>
              <a:t>(informativo 467/STJ)</a:t>
            </a:r>
            <a:endParaRPr lang="pt-BR" altLang="pt-BR" sz="2200"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14224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32881" y="814264"/>
            <a:ext cx="7583535" cy="1138773"/>
          </a:xfrm>
          <a:prstGeom prst="rect">
            <a:avLst/>
          </a:prstGeom>
          <a:noFill/>
        </p:spPr>
        <p:txBody>
          <a:bodyPr wrap="square" rtlCol="0">
            <a:spAutoFit/>
          </a:bodyPr>
          <a:lstStyle/>
          <a:p>
            <a:pPr algn="just">
              <a:spcBef>
                <a:spcPct val="0"/>
              </a:spcBef>
            </a:pPr>
            <a:r>
              <a:rPr lang="pt-BR" altLang="pt-BR" sz="5000" dirty="0">
                <a:solidFill>
                  <a:srgbClr val="000000"/>
                </a:solidFill>
                <a:latin typeface="Times New Roman" panose="02020603050405020304" pitchFamily="18" charset="0"/>
              </a:rPr>
              <a:t>3) Penhora</a:t>
            </a:r>
          </a:p>
          <a:p>
            <a:pPr algn="just">
              <a:defRPr/>
            </a:pPr>
            <a:endParaRPr lang="pt-BR" i="1" dirty="0">
              <a:latin typeface="Arial" pitchFamily="34" charset="0"/>
              <a:cs typeface="Arial" pitchFamily="34" charset="0"/>
            </a:endParaRPr>
          </a:p>
        </p:txBody>
      </p:sp>
    </p:spTree>
    <p:extLst>
      <p:ext uri="{BB962C8B-B14F-4D97-AF65-F5344CB8AC3E}">
        <p14:creationId xmlns:p14="http://schemas.microsoft.com/office/powerpoint/2010/main" val="74474510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5539978"/>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Princípio da menor onerosidade.</a:t>
            </a:r>
          </a:p>
          <a:p>
            <a:pPr algn="just">
              <a:spcBef>
                <a:spcPct val="0"/>
              </a:spcBef>
            </a:pPr>
            <a:endParaRPr lang="pt-BR" altLang="pt-BR" sz="16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805.  Quando por vários meios o exequente puder promover a execução, o juiz mandará que se faça </a:t>
            </a:r>
            <a:r>
              <a:rPr lang="pt-BR" altLang="pt-BR" sz="2400" i="1" u="sng" dirty="0">
                <a:solidFill>
                  <a:srgbClr val="000000"/>
                </a:solidFill>
                <a:latin typeface="Tahoma" panose="020B0604030504040204" pitchFamily="34" charset="0"/>
                <a:ea typeface="MS PGothic" panose="020B0600070205080204" pitchFamily="34" charset="-128"/>
              </a:rPr>
              <a:t>pelo modo menos gravoso para o executado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Parágrafo único.  Ao executado que alegar ser a medida executiva mais gravosa incumbe </a:t>
            </a:r>
            <a:r>
              <a:rPr lang="pt-BR" altLang="pt-BR" sz="2400" i="1" u="sng" dirty="0">
                <a:solidFill>
                  <a:srgbClr val="000000"/>
                </a:solidFill>
                <a:latin typeface="Tahoma" panose="020B0604030504040204" pitchFamily="34" charset="0"/>
                <a:ea typeface="MS PGothic" panose="020B0600070205080204" pitchFamily="34" charset="-128"/>
              </a:rPr>
              <a:t>indicar outros meios mais eficazes e menos onerosos</a:t>
            </a:r>
            <a:r>
              <a:rPr lang="pt-BR" altLang="pt-BR" sz="2400" i="1" dirty="0">
                <a:solidFill>
                  <a:srgbClr val="000000"/>
                </a:solidFill>
                <a:latin typeface="Tahoma" panose="020B0604030504040204" pitchFamily="34" charset="0"/>
                <a:ea typeface="MS PGothic" panose="020B0600070205080204" pitchFamily="34" charset="-128"/>
              </a:rPr>
              <a:t>, sob pena de manutenção dos atos executivos já determinados.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Exemplo importante desse princípio: </a:t>
            </a:r>
            <a:r>
              <a:rPr lang="pt-BR" altLang="pt-BR" sz="2400" i="1" dirty="0">
                <a:solidFill>
                  <a:srgbClr val="000000"/>
                </a:solidFill>
                <a:latin typeface="Tahoma" panose="020B0604030504040204" pitchFamily="34" charset="0"/>
                <a:ea typeface="MS PGothic" panose="020B0600070205080204" pitchFamily="34" charset="-128"/>
              </a:rPr>
              <a:t>impenhorabilidades</a:t>
            </a:r>
            <a:r>
              <a:rPr lang="pt-BR" altLang="pt-BR" sz="2400"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525277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813612"/>
            <a:ext cx="6984776" cy="5632311"/>
          </a:xfrm>
          <a:prstGeom prst="rect">
            <a:avLst/>
          </a:prstGeom>
          <a:noFill/>
        </p:spPr>
        <p:txBody>
          <a:bodyPr wrap="square" rtlCol="0">
            <a:spAutoFit/>
          </a:bodyPr>
          <a:lstStyle/>
          <a:p>
            <a:pPr algn="just">
              <a:spcBef>
                <a:spcPct val="0"/>
              </a:spcBef>
            </a:pPr>
            <a:r>
              <a:rPr lang="en-US" altLang="pt-BR" sz="2600" b="1" dirty="0" err="1">
                <a:solidFill>
                  <a:srgbClr val="000000"/>
                </a:solidFill>
                <a:latin typeface="Tahoma" panose="020B0604030504040204" pitchFamily="34" charset="0"/>
                <a:ea typeface="MS PGothic" panose="020B0600070205080204" pitchFamily="34" charset="-128"/>
              </a:rPr>
              <a:t>Impen</a:t>
            </a:r>
            <a:r>
              <a:rPr lang="pt-BR" altLang="pt-BR" sz="2600" b="1" dirty="0" err="1">
                <a:solidFill>
                  <a:srgbClr val="000000"/>
                </a:solidFill>
                <a:latin typeface="Tahoma" panose="020B0604030504040204" pitchFamily="34" charset="0"/>
                <a:ea typeface="MS PGothic" panose="020B0600070205080204" pitchFamily="34" charset="-128"/>
              </a:rPr>
              <a:t>horabilidades</a:t>
            </a:r>
            <a:endParaRPr lang="en-US" altLang="pt-BR" sz="2600" b="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400" b="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832.  Não estão sujeitos à execução os bens que a lei considera impenhoráveis ou inalienáveis.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833.  São impenhoráveis:</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 - os </a:t>
            </a:r>
            <a:r>
              <a:rPr lang="pt-BR" altLang="pt-BR" sz="2400" i="1" u="sng" dirty="0">
                <a:solidFill>
                  <a:srgbClr val="000000"/>
                </a:solidFill>
                <a:latin typeface="Tahoma" panose="020B0604030504040204" pitchFamily="34" charset="0"/>
                <a:ea typeface="MS PGothic" panose="020B0600070205080204" pitchFamily="34" charset="-128"/>
              </a:rPr>
              <a:t>bens inalienáveis</a:t>
            </a:r>
            <a:r>
              <a:rPr lang="pt-BR" altLang="pt-BR" sz="2400" i="1" dirty="0">
                <a:solidFill>
                  <a:srgbClr val="000000"/>
                </a:solidFill>
                <a:latin typeface="Tahoma" panose="020B0604030504040204" pitchFamily="34" charset="0"/>
                <a:ea typeface="MS PGothic" panose="020B0600070205080204" pitchFamily="34" charset="-128"/>
              </a:rPr>
              <a:t> e os declarados, por ato voluntário, não sujeitos à execução;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 - os móveis, os pertences e as utilidades domésticas que </a:t>
            </a:r>
            <a:r>
              <a:rPr lang="pt-BR" altLang="pt-BR" sz="2400" i="1" u="sng" dirty="0">
                <a:solidFill>
                  <a:srgbClr val="000000"/>
                </a:solidFill>
                <a:latin typeface="Tahoma" panose="020B0604030504040204" pitchFamily="34" charset="0"/>
                <a:ea typeface="MS PGothic" panose="020B0600070205080204" pitchFamily="34" charset="-128"/>
              </a:rPr>
              <a:t>guarnecem a residência do executado</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b="1" i="1" u="sng" dirty="0">
                <a:solidFill>
                  <a:srgbClr val="000000"/>
                </a:solidFill>
                <a:latin typeface="Tahoma" panose="020B0604030504040204" pitchFamily="34" charset="0"/>
                <a:ea typeface="MS PGothic" panose="020B0600070205080204" pitchFamily="34" charset="-128"/>
              </a:rPr>
              <a:t>salvo</a:t>
            </a:r>
            <a:r>
              <a:rPr lang="pt-BR" altLang="pt-BR" sz="2400" i="1" dirty="0">
                <a:solidFill>
                  <a:srgbClr val="000000"/>
                </a:solidFill>
                <a:latin typeface="Tahoma" panose="020B0604030504040204" pitchFamily="34" charset="0"/>
                <a:ea typeface="MS PGothic" panose="020B0600070205080204" pitchFamily="34" charset="-128"/>
              </a:rPr>
              <a:t> os de elevado valor ou os que ultrapassem as necessidades comuns correspondentes a um médio padrão de vida;</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os </a:t>
            </a:r>
            <a:r>
              <a:rPr lang="pt-BR" altLang="pt-BR" sz="2400" i="1" u="sng" dirty="0">
                <a:solidFill>
                  <a:srgbClr val="000000"/>
                </a:solidFill>
                <a:latin typeface="Tahoma" panose="020B0604030504040204" pitchFamily="34" charset="0"/>
                <a:ea typeface="MS PGothic" panose="020B0600070205080204" pitchFamily="34" charset="-128"/>
              </a:rPr>
              <a:t>vestuários</a:t>
            </a:r>
            <a:r>
              <a:rPr lang="pt-BR" altLang="pt-BR" sz="2400" i="1" dirty="0">
                <a:solidFill>
                  <a:srgbClr val="000000"/>
                </a:solidFill>
                <a:latin typeface="Tahoma" panose="020B0604030504040204" pitchFamily="34" charset="0"/>
                <a:ea typeface="MS PGothic" panose="020B0600070205080204" pitchFamily="34" charset="-128"/>
              </a:rPr>
              <a:t>, bem como os pertences de uso pessoal do executado, salvo se de elevado valor;</a:t>
            </a:r>
          </a:p>
        </p:txBody>
      </p:sp>
    </p:spTree>
    <p:extLst>
      <p:ext uri="{BB962C8B-B14F-4D97-AF65-F5344CB8AC3E}">
        <p14:creationId xmlns:p14="http://schemas.microsoft.com/office/powerpoint/2010/main" val="24920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5262979"/>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os livros, as máquinas, as ferramentas, os utensílios, os instrumentos ou outros bens móveis necessários ou úteis ao </a:t>
            </a:r>
            <a:r>
              <a:rPr lang="pt-BR" altLang="pt-BR" sz="2400" i="1" u="sng" dirty="0">
                <a:solidFill>
                  <a:srgbClr val="000000"/>
                </a:solidFill>
                <a:latin typeface="Tahoma" panose="020B0604030504040204" pitchFamily="34" charset="0"/>
                <a:ea typeface="MS PGothic" panose="020B0600070205080204" pitchFamily="34" charset="-128"/>
              </a:rPr>
              <a:t>exercício da profissão do executado</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3o Incluem-se na impenhorabilidade prevista no inciso V do caput os </a:t>
            </a:r>
            <a:r>
              <a:rPr lang="pt-BR" altLang="pt-BR" sz="2400" i="1" u="sng" dirty="0">
                <a:solidFill>
                  <a:srgbClr val="000000"/>
                </a:solidFill>
                <a:latin typeface="Tahoma" panose="020B0604030504040204" pitchFamily="34" charset="0"/>
                <a:ea typeface="MS PGothic" panose="020B0600070205080204" pitchFamily="34" charset="-128"/>
              </a:rPr>
              <a:t>equipamentos, os implementos e as máquinas agrícolas pertencentes a pessoa física ou a empresa individual produtora rural</a:t>
            </a:r>
            <a:r>
              <a:rPr lang="pt-BR" altLang="pt-BR" sz="2400" i="1" dirty="0">
                <a:solidFill>
                  <a:srgbClr val="000000"/>
                </a:solidFill>
                <a:latin typeface="Tahoma" panose="020B0604030504040204" pitchFamily="34" charset="0"/>
                <a:ea typeface="MS PGothic" panose="020B0600070205080204" pitchFamily="34" charset="-128"/>
              </a:rPr>
              <a:t>, </a:t>
            </a:r>
            <a:r>
              <a:rPr lang="pt-BR" altLang="pt-BR" sz="2400" b="1" i="1" u="sng" dirty="0">
                <a:solidFill>
                  <a:srgbClr val="000000"/>
                </a:solidFill>
                <a:latin typeface="Tahoma" panose="020B0604030504040204" pitchFamily="34" charset="0"/>
                <a:ea typeface="MS PGothic" panose="020B0600070205080204" pitchFamily="34" charset="-128"/>
              </a:rPr>
              <a:t>exceto</a:t>
            </a:r>
            <a:r>
              <a:rPr lang="pt-BR" altLang="pt-BR" sz="2400" i="1" dirty="0">
                <a:solidFill>
                  <a:srgbClr val="000000"/>
                </a:solidFill>
                <a:latin typeface="Tahoma" panose="020B0604030504040204" pitchFamily="34" charset="0"/>
                <a:ea typeface="MS PGothic" panose="020B0600070205080204" pitchFamily="34" charset="-128"/>
              </a:rPr>
              <a:t> quando tais bens tenham sido objeto de financiamento e estejam vinculados em garantia a negócio jurídico ou quando respondam por dívida de natureza alimentar, trabalhista ou previdenciária. </a:t>
            </a:r>
            <a:r>
              <a:rPr lang="pt-BR" altLang="pt-BR" sz="2400" dirty="0">
                <a:solidFill>
                  <a:srgbClr val="000000"/>
                </a:solidFill>
                <a:latin typeface="Tahoma" panose="020B0604030504040204" pitchFamily="34" charset="0"/>
                <a:ea typeface="MS PGothic" panose="020B0600070205080204" pitchFamily="34" charset="-128"/>
              </a:rPr>
              <a:t>(inclusão)</a:t>
            </a:r>
            <a:endParaRPr lang="pt-BR" altLang="pt-BR" sz="2400" i="1"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5712566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938"/>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26754" y="836712"/>
            <a:ext cx="7296770" cy="5262979"/>
          </a:xfrm>
          <a:prstGeom prst="rect">
            <a:avLst/>
          </a:prstGeom>
          <a:noFill/>
        </p:spPr>
        <p:txBody>
          <a:bodyPr wrap="square" rtlCol="0">
            <a:spAutoFit/>
          </a:bodyPr>
          <a:lstStyle/>
          <a:p>
            <a:pPr algn="just">
              <a:spcBef>
                <a:spcPct val="0"/>
              </a:spcBef>
            </a:pPr>
            <a:r>
              <a:rPr lang="pt-BR" altLang="pt-BR" sz="2400" dirty="0">
                <a:latin typeface="Times New Roman" panose="02020603050405020304" pitchFamily="18" charset="0"/>
              </a:rPr>
              <a:t>CPC73:</a:t>
            </a:r>
          </a:p>
          <a:p>
            <a:pPr algn="just">
              <a:spcBef>
                <a:spcPct val="0"/>
              </a:spcBef>
            </a:pPr>
            <a:r>
              <a:rPr lang="pt-BR" altLang="pt-BR" sz="2400" dirty="0">
                <a:latin typeface="Times New Roman" panose="02020603050405020304" pitchFamily="18" charset="0"/>
              </a:rPr>
              <a:t>* Título executivo (judicial ou extrajudicial) + inadimplemento = processo de execução</a:t>
            </a:r>
          </a:p>
          <a:p>
            <a:pPr algn="just">
              <a:spcBef>
                <a:spcPct val="0"/>
              </a:spcBef>
            </a:pPr>
            <a:endParaRPr lang="pt-BR" altLang="pt-BR" sz="2400" dirty="0">
              <a:latin typeface="Times New Roman" panose="02020603050405020304" pitchFamily="18" charset="0"/>
            </a:endParaRPr>
          </a:p>
          <a:p>
            <a:pPr algn="just">
              <a:spcBef>
                <a:spcPct val="0"/>
              </a:spcBef>
            </a:pPr>
            <a:r>
              <a:rPr lang="pt-BR" altLang="pt-BR" sz="2400" dirty="0">
                <a:latin typeface="Times New Roman" panose="02020603050405020304" pitchFamily="18" charset="0"/>
              </a:rPr>
              <a:t>CPC73, redação L. 11.232/2005:</a:t>
            </a:r>
          </a:p>
          <a:p>
            <a:pPr algn="just">
              <a:spcBef>
                <a:spcPct val="0"/>
              </a:spcBef>
            </a:pPr>
            <a:r>
              <a:rPr lang="pt-BR" altLang="pt-BR" sz="2400" dirty="0">
                <a:latin typeface="Times New Roman" panose="02020603050405020304" pitchFamily="18" charset="0"/>
              </a:rPr>
              <a:t>* Título extrajudicial + inadimplemento = processo de execução</a:t>
            </a:r>
          </a:p>
          <a:p>
            <a:pPr algn="just">
              <a:spcBef>
                <a:spcPct val="0"/>
              </a:spcBef>
            </a:pPr>
            <a:r>
              <a:rPr lang="pt-BR" altLang="pt-BR" sz="2400" dirty="0">
                <a:latin typeface="Times New Roman" panose="02020603050405020304" pitchFamily="18" charset="0"/>
              </a:rPr>
              <a:t>* Título judicial + inadimplemento = cumprimento de sentença (fase final do processo de conhecimento)</a:t>
            </a:r>
          </a:p>
          <a:p>
            <a:pPr algn="just">
              <a:spcBef>
                <a:spcPct val="0"/>
              </a:spcBef>
            </a:pPr>
            <a:endParaRPr lang="pt-BR" altLang="pt-BR" sz="2400" dirty="0">
              <a:latin typeface="Times New Roman" panose="02020603050405020304" pitchFamily="18" charset="0"/>
            </a:endParaRPr>
          </a:p>
          <a:p>
            <a:pPr algn="just">
              <a:spcBef>
                <a:spcPct val="0"/>
              </a:spcBef>
            </a:pPr>
            <a:r>
              <a:rPr lang="pt-BR" altLang="pt-BR" sz="2400" dirty="0">
                <a:latin typeface="Times New Roman" panose="02020603050405020304" pitchFamily="18" charset="0"/>
              </a:rPr>
              <a:t>NCPC:</a:t>
            </a:r>
          </a:p>
          <a:p>
            <a:pPr algn="just">
              <a:spcBef>
                <a:spcPct val="0"/>
              </a:spcBef>
            </a:pPr>
            <a:r>
              <a:rPr lang="pt-BR" altLang="pt-BR" sz="2400" dirty="0">
                <a:latin typeface="Times New Roman" panose="02020603050405020304" pitchFamily="18" charset="0"/>
              </a:rPr>
              <a:t>* Manutenção do sistema do última redação do CPC73</a:t>
            </a:r>
          </a:p>
          <a:p>
            <a:pPr algn="just">
              <a:spcBef>
                <a:spcPct val="0"/>
              </a:spcBef>
            </a:pPr>
            <a:r>
              <a:rPr lang="pt-BR" altLang="pt-BR" sz="2400" dirty="0">
                <a:latin typeface="Times New Roman" panose="02020603050405020304" pitchFamily="18" charset="0"/>
              </a:rPr>
              <a:t>* Alterações pontuais</a:t>
            </a:r>
          </a:p>
          <a:p>
            <a:pPr algn="just">
              <a:spcBef>
                <a:spcPct val="0"/>
              </a:spcBef>
            </a:pPr>
            <a:r>
              <a:rPr lang="pt-BR" altLang="pt-BR" sz="2400" dirty="0">
                <a:latin typeface="Times New Roman" panose="02020603050405020304" pitchFamily="18" charset="0"/>
              </a:rPr>
              <a:t>* Inovações importantes</a:t>
            </a:r>
          </a:p>
        </p:txBody>
      </p:sp>
    </p:spTree>
    <p:extLst>
      <p:ext uri="{BB962C8B-B14F-4D97-AF65-F5344CB8AC3E}">
        <p14:creationId xmlns:p14="http://schemas.microsoft.com/office/powerpoint/2010/main" val="901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968049"/>
            <a:ext cx="6984776" cy="4154984"/>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 - o </a:t>
            </a:r>
            <a:r>
              <a:rPr lang="pt-BR" altLang="pt-BR" sz="2400" i="1" u="sng" dirty="0">
                <a:solidFill>
                  <a:srgbClr val="000000"/>
                </a:solidFill>
                <a:latin typeface="Tahoma" panose="020B0604030504040204" pitchFamily="34" charset="0"/>
                <a:ea typeface="MS PGothic" panose="020B0600070205080204" pitchFamily="34" charset="-128"/>
              </a:rPr>
              <a:t>seguro de vida</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 - os </a:t>
            </a:r>
            <a:r>
              <a:rPr lang="pt-BR" altLang="pt-BR" sz="2400" i="1" u="sng" dirty="0">
                <a:solidFill>
                  <a:srgbClr val="000000"/>
                </a:solidFill>
                <a:latin typeface="Tahoma" panose="020B0604030504040204" pitchFamily="34" charset="0"/>
                <a:ea typeface="MS PGothic" panose="020B0600070205080204" pitchFamily="34" charset="-128"/>
              </a:rPr>
              <a:t>materiais necessários para obras em andamento</a:t>
            </a:r>
            <a:r>
              <a:rPr lang="pt-BR" altLang="pt-BR" sz="2400" i="1" dirty="0">
                <a:solidFill>
                  <a:srgbClr val="000000"/>
                </a:solidFill>
                <a:latin typeface="Tahoma" panose="020B0604030504040204" pitchFamily="34" charset="0"/>
                <a:ea typeface="MS PGothic" panose="020B0600070205080204" pitchFamily="34" charset="-128"/>
              </a:rPr>
              <a:t>, salvo se essas forem penhoradas;</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VIII - a </a:t>
            </a:r>
            <a:r>
              <a:rPr lang="pt-BR" altLang="pt-BR" sz="2400" i="1" u="sng" dirty="0">
                <a:solidFill>
                  <a:srgbClr val="000000"/>
                </a:solidFill>
                <a:latin typeface="Tahoma" panose="020B0604030504040204" pitchFamily="34" charset="0"/>
                <a:ea typeface="MS PGothic" panose="020B0600070205080204" pitchFamily="34" charset="-128"/>
              </a:rPr>
              <a:t>pequena propriedade rural</a:t>
            </a:r>
            <a:r>
              <a:rPr lang="pt-BR" altLang="pt-BR" sz="2400" i="1" dirty="0">
                <a:solidFill>
                  <a:srgbClr val="000000"/>
                </a:solidFill>
                <a:latin typeface="Tahoma" panose="020B0604030504040204" pitchFamily="34" charset="0"/>
                <a:ea typeface="MS PGothic" panose="020B0600070205080204" pitchFamily="34" charset="-128"/>
              </a:rPr>
              <a:t>, assim definida em lei, desde que trabalhada pela família;</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IX - os recursos públicos recebidos por instituições privadas para </a:t>
            </a:r>
            <a:r>
              <a:rPr lang="pt-BR" altLang="pt-BR" sz="2400" i="1" u="sng" dirty="0">
                <a:solidFill>
                  <a:srgbClr val="000000"/>
                </a:solidFill>
                <a:latin typeface="Tahoma" panose="020B0604030504040204" pitchFamily="34" charset="0"/>
                <a:ea typeface="MS PGothic" panose="020B0600070205080204" pitchFamily="34" charset="-128"/>
              </a:rPr>
              <a:t>aplicação compulsória em educação, saúde ou assistência social</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7161121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748635"/>
            <a:ext cx="6984776" cy="5755422"/>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 - a quantia depositada em </a:t>
            </a:r>
            <a:r>
              <a:rPr lang="pt-BR" altLang="pt-BR" sz="2300" i="1" u="sng" dirty="0">
                <a:solidFill>
                  <a:srgbClr val="000000"/>
                </a:solidFill>
                <a:latin typeface="Tahoma" panose="020B0604030504040204" pitchFamily="34" charset="0"/>
                <a:ea typeface="MS PGothic" panose="020B0600070205080204" pitchFamily="34" charset="-128"/>
              </a:rPr>
              <a:t>caderneta de poupança</a:t>
            </a:r>
            <a:r>
              <a:rPr lang="pt-BR" altLang="pt-BR" sz="2300" i="1" dirty="0">
                <a:solidFill>
                  <a:srgbClr val="000000"/>
                </a:solidFill>
                <a:latin typeface="Tahoma" panose="020B0604030504040204" pitchFamily="34" charset="0"/>
                <a:ea typeface="MS PGothic" panose="020B0600070205080204" pitchFamily="34" charset="-128"/>
              </a:rPr>
              <a:t>, até o limite de </a:t>
            </a:r>
            <a:r>
              <a:rPr lang="pt-BR" altLang="pt-BR" sz="2300" i="1" u="sng" dirty="0">
                <a:solidFill>
                  <a:srgbClr val="000000"/>
                </a:solidFill>
                <a:latin typeface="Tahoma" panose="020B0604030504040204" pitchFamily="34" charset="0"/>
                <a:ea typeface="MS PGothic" panose="020B0600070205080204" pitchFamily="34" charset="-128"/>
              </a:rPr>
              <a:t>40 (quarenta) salários-mínimos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Só poupança?</a:t>
            </a: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t>
            </a:r>
            <a:r>
              <a:rPr lang="pt-BR" altLang="pt-BR" sz="2300" dirty="0" err="1">
                <a:solidFill>
                  <a:srgbClr val="000000"/>
                </a:solidFill>
                <a:latin typeface="Tahoma" panose="020B0604030504040204" pitchFamily="34" charset="0"/>
                <a:ea typeface="MS PGothic" panose="020B0600070205080204" pitchFamily="34" charset="-128"/>
              </a:rPr>
              <a:t>REsp</a:t>
            </a:r>
            <a:r>
              <a:rPr lang="pt-BR" altLang="pt-BR" sz="2300" dirty="0">
                <a:solidFill>
                  <a:srgbClr val="000000"/>
                </a:solidFill>
                <a:latin typeface="Tahoma" panose="020B0604030504040204" pitchFamily="34" charset="0"/>
                <a:ea typeface="MS PGothic" panose="020B0600070205080204" pitchFamily="34" charset="-128"/>
              </a:rPr>
              <a:t> 1.230.060-PR, informativo 547/STJ)</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XI - os recursos públicos do </a:t>
            </a:r>
            <a:r>
              <a:rPr lang="pt-BR" altLang="pt-BR" sz="2300" i="1" u="sng" dirty="0">
                <a:solidFill>
                  <a:srgbClr val="000000"/>
                </a:solidFill>
                <a:latin typeface="Tahoma" panose="020B0604030504040204" pitchFamily="34" charset="0"/>
                <a:ea typeface="MS PGothic" panose="020B0600070205080204" pitchFamily="34" charset="-128"/>
              </a:rPr>
              <a:t>fundo partidário</a:t>
            </a:r>
            <a:r>
              <a:rPr lang="pt-BR" altLang="pt-BR" sz="2300" i="1" dirty="0">
                <a:solidFill>
                  <a:srgbClr val="000000"/>
                </a:solidFill>
                <a:latin typeface="Tahoma" panose="020B0604030504040204" pitchFamily="34" charset="0"/>
                <a:ea typeface="MS PGothic" panose="020B0600070205080204" pitchFamily="34" charset="-128"/>
              </a:rPr>
              <a:t> recebidos por partido político, nos termos da lei;</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XII - os créditos oriundos de </a:t>
            </a:r>
            <a:r>
              <a:rPr lang="pt-BR" altLang="pt-BR" sz="2300" i="1" u="sng" dirty="0">
                <a:solidFill>
                  <a:srgbClr val="000000"/>
                </a:solidFill>
                <a:latin typeface="Tahoma" panose="020B0604030504040204" pitchFamily="34" charset="0"/>
                <a:ea typeface="MS PGothic" panose="020B0600070205080204" pitchFamily="34" charset="-128"/>
              </a:rPr>
              <a:t>alienação de unidades imobiliárias</a:t>
            </a:r>
            <a:r>
              <a:rPr lang="pt-BR" altLang="pt-BR" sz="2300" i="1" dirty="0">
                <a:solidFill>
                  <a:srgbClr val="000000"/>
                </a:solidFill>
                <a:latin typeface="Tahoma" panose="020B0604030504040204" pitchFamily="34" charset="0"/>
                <a:ea typeface="MS PGothic" panose="020B0600070205080204" pitchFamily="34" charset="-128"/>
              </a:rPr>
              <a:t>, sob regime de incorporação imobiliária, vinculados à execução da obra. </a:t>
            </a:r>
            <a:r>
              <a:rPr lang="pt-BR" altLang="pt-BR" sz="2300" dirty="0">
                <a:solidFill>
                  <a:srgbClr val="000000"/>
                </a:solidFill>
                <a:latin typeface="Tahoma" panose="020B0604030504040204" pitchFamily="34" charset="0"/>
                <a:ea typeface="MS PGothic" panose="020B0600070205080204" pitchFamily="34" charset="-128"/>
              </a:rPr>
              <a:t>(inclusão)</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1o A impenhorabilidade não é oponível à </a:t>
            </a:r>
            <a:r>
              <a:rPr lang="pt-BR" altLang="pt-BR" sz="2300" i="1" u="sng" dirty="0">
                <a:solidFill>
                  <a:srgbClr val="000000"/>
                </a:solidFill>
                <a:latin typeface="Tahoma" panose="020B0604030504040204" pitchFamily="34" charset="0"/>
                <a:ea typeface="MS PGothic" panose="020B0600070205080204" pitchFamily="34" charset="-128"/>
              </a:rPr>
              <a:t>execução de dívida relativa ao próprio bem</a:t>
            </a:r>
            <a:r>
              <a:rPr lang="pt-BR" altLang="pt-BR" sz="2300" i="1" dirty="0">
                <a:solidFill>
                  <a:srgbClr val="000000"/>
                </a:solidFill>
                <a:latin typeface="Tahoma" panose="020B0604030504040204" pitchFamily="34" charset="0"/>
                <a:ea typeface="MS PGothic" panose="020B0600070205080204" pitchFamily="34" charset="-128"/>
              </a:rPr>
              <a:t>, inclusive àquela contraída para sua aquisição.</a:t>
            </a:r>
          </a:p>
        </p:txBody>
      </p:sp>
    </p:spTree>
    <p:extLst>
      <p:ext uri="{BB962C8B-B14F-4D97-AF65-F5344CB8AC3E}">
        <p14:creationId xmlns:p14="http://schemas.microsoft.com/office/powerpoint/2010/main" val="731106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71692"/>
            <a:ext cx="8100337" cy="5170646"/>
          </a:xfrm>
          <a:prstGeom prst="rect">
            <a:avLst/>
          </a:prstGeom>
          <a:noFill/>
        </p:spPr>
        <p:txBody>
          <a:bodyPr wrap="square" rtlCol="0">
            <a:spAutoFit/>
          </a:bodyPr>
          <a:lstStyle/>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IV - os </a:t>
            </a:r>
            <a:r>
              <a:rPr lang="pt-BR" altLang="pt-BR" sz="2200" i="1" u="sng" dirty="0">
                <a:solidFill>
                  <a:srgbClr val="000000"/>
                </a:solidFill>
                <a:latin typeface="Tahoma" panose="020B0604030504040204" pitchFamily="34" charset="0"/>
                <a:ea typeface="MS PGothic" panose="020B0600070205080204" pitchFamily="34" charset="-128"/>
              </a:rPr>
              <a:t>vencimentos</a:t>
            </a:r>
            <a:r>
              <a:rPr lang="pt-BR" altLang="pt-BR" sz="2200" i="1" dirty="0">
                <a:solidFill>
                  <a:srgbClr val="000000"/>
                </a:solidFill>
                <a:latin typeface="Tahoma" panose="020B0604030504040204" pitchFamily="34" charset="0"/>
                <a:ea typeface="MS PGothic" panose="020B0600070205080204" pitchFamily="34" charset="-128"/>
              </a:rPr>
              <a:t>, os subsídios, os soldos, os salários, as remunerações, os proventos de aposentadoria, as pensões, os pecúlios e os montepios, bem como as quantias recebidas por liberalidade de terceiro e destinadas ao sustento do devedor e de sua família, os ganhos de trabalhador autônomo e os honorários de profissional liberal, </a:t>
            </a:r>
            <a:r>
              <a:rPr lang="pt-BR" altLang="pt-BR" sz="2200" i="1" u="sng" dirty="0">
                <a:solidFill>
                  <a:srgbClr val="000000"/>
                </a:solidFill>
                <a:latin typeface="Tahoma" panose="020B0604030504040204" pitchFamily="34" charset="0"/>
                <a:ea typeface="MS PGothic" panose="020B0600070205080204" pitchFamily="34" charset="-128"/>
              </a:rPr>
              <a:t>ressalvado o § 2o;</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i="1" dirty="0">
                <a:solidFill>
                  <a:srgbClr val="000000"/>
                </a:solidFill>
                <a:latin typeface="Tahoma" panose="020B0604030504040204" pitchFamily="34" charset="0"/>
                <a:ea typeface="MS PGothic" panose="020B0600070205080204" pitchFamily="34" charset="-128"/>
              </a:rPr>
              <a:t>§ 2o O disposto nos incisos IV e X do caput </a:t>
            </a:r>
            <a:r>
              <a:rPr lang="pt-BR" altLang="pt-BR" sz="2200" b="1" i="1" u="sng" dirty="0">
                <a:solidFill>
                  <a:srgbClr val="000000"/>
                </a:solidFill>
                <a:latin typeface="Tahoma" panose="020B0604030504040204" pitchFamily="34" charset="0"/>
                <a:ea typeface="MS PGothic" panose="020B0600070205080204" pitchFamily="34" charset="-128"/>
              </a:rPr>
              <a:t>não se aplica</a:t>
            </a:r>
            <a:r>
              <a:rPr lang="pt-BR" altLang="pt-BR" sz="2200" i="1" u="sng" dirty="0">
                <a:solidFill>
                  <a:srgbClr val="000000"/>
                </a:solidFill>
                <a:latin typeface="Tahoma" panose="020B0604030504040204" pitchFamily="34" charset="0"/>
                <a:ea typeface="MS PGothic" panose="020B0600070205080204" pitchFamily="34" charset="-128"/>
              </a:rPr>
              <a:t> à hipótese de penhora para pagamento de prestação alimentícia, independentemente de sua origem</a:t>
            </a:r>
            <a:r>
              <a:rPr lang="pt-BR" altLang="pt-BR" sz="2200" i="1" dirty="0">
                <a:solidFill>
                  <a:srgbClr val="000000"/>
                </a:solidFill>
                <a:latin typeface="Tahoma" panose="020B0604030504040204" pitchFamily="34" charset="0"/>
                <a:ea typeface="MS PGothic" panose="020B0600070205080204" pitchFamily="34" charset="-128"/>
              </a:rPr>
              <a:t>, bem como às </a:t>
            </a:r>
            <a:r>
              <a:rPr lang="pt-BR" altLang="pt-BR" sz="2200" i="1" u="sng" dirty="0">
                <a:solidFill>
                  <a:srgbClr val="000000"/>
                </a:solidFill>
                <a:latin typeface="Tahoma" panose="020B0604030504040204" pitchFamily="34" charset="0"/>
                <a:ea typeface="MS PGothic" panose="020B0600070205080204" pitchFamily="34" charset="-128"/>
              </a:rPr>
              <a:t>importâncias excedentes a </a:t>
            </a:r>
            <a:r>
              <a:rPr lang="pt-BR" altLang="pt-BR" sz="2200" b="1" i="1" u="sng" dirty="0">
                <a:solidFill>
                  <a:srgbClr val="000000"/>
                </a:solidFill>
                <a:latin typeface="Tahoma" panose="020B0604030504040204" pitchFamily="34" charset="0"/>
                <a:ea typeface="MS PGothic" panose="020B0600070205080204" pitchFamily="34" charset="-128"/>
              </a:rPr>
              <a:t>50 (cinquenta) salários-mínimos mensais</a:t>
            </a:r>
            <a:r>
              <a:rPr lang="pt-BR" altLang="pt-BR" sz="2200" i="1" dirty="0">
                <a:solidFill>
                  <a:srgbClr val="000000"/>
                </a:solidFill>
                <a:latin typeface="Tahoma" panose="020B0604030504040204" pitchFamily="34" charset="0"/>
                <a:ea typeface="MS PGothic" panose="020B0600070205080204" pitchFamily="34" charset="-128"/>
              </a:rPr>
              <a:t>, devendo a constrição observar o disposto no art. 528, § 8o, e no art. 529, § 3o.</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200" dirty="0">
                <a:solidFill>
                  <a:srgbClr val="000000"/>
                </a:solidFill>
                <a:latin typeface="Tahoma" panose="020B0604030504040204" pitchFamily="34" charset="0"/>
                <a:ea typeface="MS PGothic" panose="020B0600070205080204" pitchFamily="34" charset="-128"/>
              </a:rPr>
              <a:t>- Não cabe prisão civil / não cabe constrição de até 50%</a:t>
            </a:r>
          </a:p>
        </p:txBody>
      </p:sp>
    </p:spTree>
    <p:extLst>
      <p:ext uri="{BB962C8B-B14F-4D97-AF65-F5344CB8AC3E}">
        <p14:creationId xmlns:p14="http://schemas.microsoft.com/office/powerpoint/2010/main" val="2235435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6" y="671692"/>
            <a:ext cx="8100337" cy="2831544"/>
          </a:xfrm>
          <a:prstGeom prst="rect">
            <a:avLst/>
          </a:prstGeom>
          <a:noFill/>
        </p:spPr>
        <p:txBody>
          <a:bodyPr wrap="square" rtlCol="0">
            <a:spAutoFit/>
          </a:bodyPr>
          <a:lstStyle/>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000" dirty="0">
                <a:solidFill>
                  <a:srgbClr val="000000"/>
                </a:solidFill>
                <a:latin typeface="Tahoma" panose="020B0604030504040204" pitchFamily="34" charset="0"/>
                <a:ea typeface="MS PGothic" panose="020B0600070205080204" pitchFamily="34" charset="-128"/>
              </a:rPr>
              <a:t>Acerca da problemática envolvendo a penhora de salário:</a:t>
            </a:r>
          </a:p>
          <a:p>
            <a:pPr algn="just">
              <a:spcBef>
                <a:spcPct val="0"/>
              </a:spcBef>
            </a:pPr>
            <a:r>
              <a:rPr lang="pt-BR" altLang="pt-BR" sz="2000" dirty="0">
                <a:solidFill>
                  <a:srgbClr val="000000"/>
                </a:solidFill>
                <a:latin typeface="Tahoma" panose="020B0604030504040204" pitchFamily="34" charset="0"/>
                <a:ea typeface="MS PGothic" panose="020B0600070205080204" pitchFamily="34" charset="-128"/>
                <a:hlinkClick r:id="rId2"/>
              </a:rPr>
              <a:t>http://genjuridico.com.br/2015/10/05/penhora-do-salario-novo-cpc/</a:t>
            </a:r>
            <a:r>
              <a:rPr lang="pt-BR" altLang="pt-BR" sz="2000" dirty="0">
                <a:solidFill>
                  <a:srgbClr val="000000"/>
                </a:solidFill>
                <a:latin typeface="Tahoma" panose="020B0604030504040204" pitchFamily="34" charset="0"/>
                <a:ea typeface="MS PGothic" panose="020B0600070205080204" pitchFamily="34" charset="-128"/>
              </a:rPr>
              <a:t>  </a:t>
            </a:r>
          </a:p>
          <a:p>
            <a:pPr algn="just">
              <a:spcBef>
                <a:spcPct val="0"/>
              </a:spcBef>
            </a:pPr>
            <a:endParaRPr lang="pt-BR" altLang="pt-BR" sz="22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sz="2400" i="1" dirty="0"/>
              <a:t>CJF, ENUNCIADO 105 – As hipóteses de penhora do art. 833, § 2º, do CPC aplicam-se ao cumprimento da sentença ou à execução de título extrajudicial relativo a honorários advocatícios, em razão de sua natureza alimentar.</a:t>
            </a:r>
            <a:endParaRPr lang="pt-BR" altLang="pt-BR" sz="2200" dirty="0">
              <a:solidFill>
                <a:srgbClr val="000000"/>
              </a:solidFill>
              <a:latin typeface="Tahom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10485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48127" y="671692"/>
            <a:ext cx="6984776" cy="6109365"/>
          </a:xfrm>
          <a:prstGeom prst="rect">
            <a:avLst/>
          </a:prstGeom>
          <a:noFill/>
        </p:spPr>
        <p:txBody>
          <a:bodyPr wrap="square" rtlCol="0">
            <a:spAutoFit/>
          </a:bodyPr>
          <a:lstStyle/>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Além do NCPC, lembrar da L. 8.009/90</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As exceções à impenhorabilidade estão no art. 3º:</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financiamento para à construção / compra do próprio imóvel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II)</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credor da pensão alimentícia, </a:t>
            </a:r>
            <a:r>
              <a:rPr lang="pt-BR" altLang="pt-BR" sz="2300" u="sng" dirty="0">
                <a:solidFill>
                  <a:srgbClr val="000000"/>
                </a:solidFill>
                <a:latin typeface="Tahoma" panose="020B0604030504040204" pitchFamily="34" charset="0"/>
                <a:ea typeface="MS PGothic" panose="020B0600070205080204" pitchFamily="34" charset="-128"/>
              </a:rPr>
              <a:t>resguardados</a:t>
            </a:r>
            <a:r>
              <a:rPr lang="pt-BR" altLang="pt-BR" sz="2300" dirty="0">
                <a:solidFill>
                  <a:srgbClr val="000000"/>
                </a:solidFill>
                <a:latin typeface="Tahoma" panose="020B0604030504040204" pitchFamily="34" charset="0"/>
                <a:ea typeface="MS PGothic" panose="020B0600070205080204" pitchFamily="34" charset="-128"/>
              </a:rPr>
              <a:t> os direitos, sobre o bem, do seu coproprietário que, com o devedor, </a:t>
            </a:r>
            <a:r>
              <a:rPr lang="pt-BR" altLang="pt-BR" sz="2300" u="sng" dirty="0">
                <a:solidFill>
                  <a:srgbClr val="000000"/>
                </a:solidFill>
                <a:latin typeface="Tahoma" panose="020B0604030504040204" pitchFamily="34" charset="0"/>
                <a:ea typeface="MS PGothic" panose="020B0600070205080204" pitchFamily="34" charset="-128"/>
              </a:rPr>
              <a:t>integre união estável ou conjugal</a:t>
            </a:r>
            <a:r>
              <a:rPr lang="pt-BR" altLang="pt-BR" sz="2300" dirty="0">
                <a:solidFill>
                  <a:srgbClr val="000000"/>
                </a:solidFill>
                <a:latin typeface="Tahoma" panose="020B0604030504040204" pitchFamily="34" charset="0"/>
                <a:ea typeface="MS PGothic" panose="020B0600070205080204" pitchFamily="34" charset="-128"/>
              </a:rPr>
              <a:t>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III, L. 13.144/2015)</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IPTU e outros impostos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IV)</a:t>
            </a:r>
          </a:p>
          <a:p>
            <a:pPr algn="just">
              <a:spcBef>
                <a:spcPct val="0"/>
              </a:spcBef>
              <a:buFontTx/>
              <a:buChar char="-"/>
            </a:pPr>
            <a:r>
              <a:rPr lang="pt-BR" altLang="pt-BR" sz="2300" dirty="0">
                <a:solidFill>
                  <a:srgbClr val="000000"/>
                </a:solidFill>
                <a:latin typeface="Tahoma" panose="020B0604030504040204" pitchFamily="34" charset="0"/>
                <a:ea typeface="MS PGothic" panose="020B0600070205080204" pitchFamily="34" charset="-128"/>
              </a:rPr>
              <a:t> obrigação decorrente de fiança em contrato de locação (</a:t>
            </a:r>
            <a:r>
              <a:rPr lang="pt-BR" altLang="pt-BR" sz="2300" dirty="0" err="1">
                <a:solidFill>
                  <a:srgbClr val="000000"/>
                </a:solidFill>
                <a:latin typeface="Tahoma" panose="020B0604030504040204" pitchFamily="34" charset="0"/>
                <a:ea typeface="MS PGothic" panose="020B0600070205080204" pitchFamily="34" charset="-128"/>
              </a:rPr>
              <a:t>inc</a:t>
            </a:r>
            <a:r>
              <a:rPr lang="pt-BR" altLang="pt-BR" sz="2300" dirty="0">
                <a:solidFill>
                  <a:srgbClr val="000000"/>
                </a:solidFill>
                <a:latin typeface="Tahoma" panose="020B0604030504040204" pitchFamily="34" charset="0"/>
                <a:ea typeface="MS PGothic" panose="020B0600070205080204" pitchFamily="34" charset="-128"/>
              </a:rPr>
              <a:t> VII)</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O art. 3º, I da L. 8009/90 foi revogado pela LC 150/15 (I – em razão dos créditos de trabalhadores da própria residência e das respectivas contribuições previdenciárias)</a:t>
            </a:r>
          </a:p>
        </p:txBody>
      </p:sp>
    </p:spTree>
    <p:extLst>
      <p:ext uri="{BB962C8B-B14F-4D97-AF65-F5344CB8AC3E}">
        <p14:creationId xmlns:p14="http://schemas.microsoft.com/office/powerpoint/2010/main" val="2177700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719009" y="775439"/>
            <a:ext cx="7381383" cy="5893921"/>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Penhora </a:t>
            </a:r>
            <a:r>
              <a:rPr lang="pt-BR" altLang="pt-BR" sz="2600" b="1" i="1" dirty="0">
                <a:solidFill>
                  <a:srgbClr val="000000"/>
                </a:solidFill>
                <a:latin typeface="Tahoma" panose="020B0604030504040204" pitchFamily="34" charset="0"/>
                <a:ea typeface="MS PGothic" panose="020B0600070205080204" pitchFamily="34" charset="-128"/>
              </a:rPr>
              <a:t>online</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1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854.  Para possibilitar a </a:t>
            </a:r>
            <a:r>
              <a:rPr lang="pt-BR" altLang="pt-BR" sz="2100" i="1" u="sng" dirty="0">
                <a:solidFill>
                  <a:srgbClr val="000000"/>
                </a:solidFill>
                <a:latin typeface="Tahoma" panose="020B0604030504040204" pitchFamily="34" charset="0"/>
                <a:ea typeface="MS PGothic" panose="020B0600070205080204" pitchFamily="34" charset="-128"/>
              </a:rPr>
              <a:t>penhora de dinheiro em depósito ou em aplicação financeira</a:t>
            </a:r>
            <a:r>
              <a:rPr lang="pt-BR" altLang="pt-BR" sz="2100" i="1" dirty="0">
                <a:solidFill>
                  <a:srgbClr val="000000"/>
                </a:solidFill>
                <a:latin typeface="Tahoma" panose="020B0604030504040204" pitchFamily="34" charset="0"/>
                <a:ea typeface="MS PGothic" panose="020B0600070205080204" pitchFamily="34" charset="-128"/>
              </a:rPr>
              <a:t>, o juiz, </a:t>
            </a:r>
            <a:r>
              <a:rPr lang="pt-BR" altLang="pt-BR" sz="2100" b="1" i="1" u="sng" dirty="0">
                <a:solidFill>
                  <a:srgbClr val="000000"/>
                </a:solidFill>
                <a:latin typeface="Tahoma" panose="020B0604030504040204" pitchFamily="34" charset="0"/>
                <a:ea typeface="MS PGothic" panose="020B0600070205080204" pitchFamily="34" charset="-128"/>
              </a:rPr>
              <a:t>a requerimento </a:t>
            </a:r>
            <a:r>
              <a:rPr lang="pt-BR" altLang="pt-BR" sz="2100" i="1" u="sng" dirty="0">
                <a:solidFill>
                  <a:srgbClr val="000000"/>
                </a:solidFill>
                <a:latin typeface="Tahoma" panose="020B0604030504040204" pitchFamily="34" charset="0"/>
                <a:ea typeface="MS PGothic" panose="020B0600070205080204" pitchFamily="34" charset="-128"/>
              </a:rPr>
              <a:t>do exequente</a:t>
            </a:r>
            <a:r>
              <a:rPr lang="pt-BR" altLang="pt-BR" sz="2100" i="1" dirty="0">
                <a:solidFill>
                  <a:srgbClr val="000000"/>
                </a:solidFill>
                <a:latin typeface="Tahoma" panose="020B0604030504040204" pitchFamily="34" charset="0"/>
                <a:ea typeface="MS PGothic" panose="020B0600070205080204" pitchFamily="34" charset="-128"/>
              </a:rPr>
              <a:t>, </a:t>
            </a:r>
            <a:r>
              <a:rPr lang="pt-BR" altLang="pt-BR" sz="2100" i="1" u="sng" dirty="0">
                <a:solidFill>
                  <a:srgbClr val="000000"/>
                </a:solidFill>
                <a:latin typeface="Tahoma" panose="020B0604030504040204" pitchFamily="34" charset="0"/>
                <a:ea typeface="MS PGothic" panose="020B0600070205080204" pitchFamily="34" charset="-128"/>
              </a:rPr>
              <a:t>sem dar ciência prévia do ato ao executado</a:t>
            </a:r>
            <a:r>
              <a:rPr lang="pt-BR" altLang="pt-BR" sz="2100" i="1" dirty="0">
                <a:solidFill>
                  <a:srgbClr val="000000"/>
                </a:solidFill>
                <a:latin typeface="Tahoma" panose="020B0604030504040204" pitchFamily="34" charset="0"/>
                <a:ea typeface="MS PGothic" panose="020B0600070205080204" pitchFamily="34" charset="-128"/>
              </a:rPr>
              <a:t>, determinará às instituições financeiras, por meio de sistema eletrônico gerido pela autoridade supervisora do sistema financeiro nacional, que torne </a:t>
            </a:r>
            <a:r>
              <a:rPr lang="pt-BR" altLang="pt-BR" sz="2100" b="1" i="1" u="sng" dirty="0">
                <a:solidFill>
                  <a:srgbClr val="000000"/>
                </a:solidFill>
                <a:latin typeface="Tahoma" panose="020B0604030504040204" pitchFamily="34" charset="0"/>
                <a:ea typeface="MS PGothic" panose="020B0600070205080204" pitchFamily="34" charset="-128"/>
              </a:rPr>
              <a:t>indisponíveis</a:t>
            </a:r>
            <a:r>
              <a:rPr lang="pt-BR" altLang="pt-BR" sz="2100" i="1" u="sng" dirty="0">
                <a:solidFill>
                  <a:srgbClr val="000000"/>
                </a:solidFill>
                <a:latin typeface="Tahoma" panose="020B0604030504040204" pitchFamily="34" charset="0"/>
                <a:ea typeface="MS PGothic" panose="020B0600070205080204" pitchFamily="34" charset="-128"/>
              </a:rPr>
              <a:t> ativos financeiros existentes em nome do executado</a:t>
            </a:r>
            <a:r>
              <a:rPr lang="pt-BR" altLang="pt-BR" sz="2100" i="1" dirty="0">
                <a:solidFill>
                  <a:srgbClr val="000000"/>
                </a:solidFill>
                <a:latin typeface="Tahoma" panose="020B0604030504040204" pitchFamily="34" charset="0"/>
                <a:ea typeface="MS PGothic" panose="020B0600070205080204" pitchFamily="34" charset="-128"/>
              </a:rPr>
              <a:t>, limitando-se a indisponibilidade ao valor indicado na execução.</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 1o </a:t>
            </a:r>
            <a:r>
              <a:rPr lang="pt-BR" altLang="pt-BR" sz="2100" i="1" u="sng" dirty="0">
                <a:solidFill>
                  <a:srgbClr val="000000"/>
                </a:solidFill>
                <a:latin typeface="Tahoma" panose="020B0604030504040204" pitchFamily="34" charset="0"/>
                <a:ea typeface="MS PGothic" panose="020B0600070205080204" pitchFamily="34" charset="-128"/>
              </a:rPr>
              <a:t>No prazo de 24 (vinte e quatro) horas</a:t>
            </a:r>
            <a:r>
              <a:rPr lang="pt-BR" altLang="pt-BR" sz="2100" i="1" dirty="0">
                <a:solidFill>
                  <a:srgbClr val="000000"/>
                </a:solidFill>
                <a:latin typeface="Tahoma" panose="020B0604030504040204" pitchFamily="34" charset="0"/>
                <a:ea typeface="MS PGothic" panose="020B0600070205080204" pitchFamily="34" charset="-128"/>
              </a:rPr>
              <a:t> a contar da resposta, de ofício, o juiz determinará </a:t>
            </a:r>
            <a:r>
              <a:rPr lang="pt-BR" altLang="pt-BR" sz="2100" i="1" u="sng" dirty="0">
                <a:solidFill>
                  <a:srgbClr val="000000"/>
                </a:solidFill>
                <a:latin typeface="Tahoma" panose="020B0604030504040204" pitchFamily="34" charset="0"/>
                <a:ea typeface="MS PGothic" panose="020B0600070205080204" pitchFamily="34" charset="-128"/>
              </a:rPr>
              <a:t>o </a:t>
            </a:r>
            <a:r>
              <a:rPr lang="pt-BR" altLang="pt-BR" sz="2100" b="1" i="1" u="sng" dirty="0">
                <a:solidFill>
                  <a:srgbClr val="000000"/>
                </a:solidFill>
                <a:latin typeface="Tahoma" panose="020B0604030504040204" pitchFamily="34" charset="0"/>
                <a:ea typeface="MS PGothic" panose="020B0600070205080204" pitchFamily="34" charset="-128"/>
              </a:rPr>
              <a:t>cancelamento</a:t>
            </a:r>
            <a:r>
              <a:rPr lang="pt-BR" altLang="pt-BR" sz="2100" i="1" u="sng" dirty="0">
                <a:solidFill>
                  <a:srgbClr val="000000"/>
                </a:solidFill>
                <a:latin typeface="Tahoma" panose="020B0604030504040204" pitchFamily="34" charset="0"/>
                <a:ea typeface="MS PGothic" panose="020B0600070205080204" pitchFamily="34" charset="-128"/>
              </a:rPr>
              <a:t> de eventual indisponibilidade </a:t>
            </a:r>
            <a:r>
              <a:rPr lang="pt-BR" altLang="pt-BR" sz="2100" b="1" i="1" u="sng" dirty="0">
                <a:solidFill>
                  <a:srgbClr val="000000"/>
                </a:solidFill>
                <a:latin typeface="Tahoma" panose="020B0604030504040204" pitchFamily="34" charset="0"/>
                <a:ea typeface="MS PGothic" panose="020B0600070205080204" pitchFamily="34" charset="-128"/>
              </a:rPr>
              <a:t>excessiva</a:t>
            </a:r>
            <a:r>
              <a:rPr lang="pt-BR" altLang="pt-BR" sz="2100" i="1" dirty="0">
                <a:solidFill>
                  <a:srgbClr val="000000"/>
                </a:solidFill>
                <a:latin typeface="Tahoma" panose="020B0604030504040204" pitchFamily="34" charset="0"/>
                <a:ea typeface="MS PGothic" panose="020B0600070205080204" pitchFamily="34" charset="-128"/>
              </a:rPr>
              <a:t>, o que deverá ser cumprido pela instituição financeira em igual prazo.</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 2o Tornados indisponíveis os ativos financeiros do executado, este será intimado na pessoa de seu advogado ou, não o tendo, pessoalmente.</a:t>
            </a:r>
          </a:p>
        </p:txBody>
      </p:sp>
    </p:spTree>
    <p:extLst>
      <p:ext uri="{BB962C8B-B14F-4D97-AF65-F5344CB8AC3E}">
        <p14:creationId xmlns:p14="http://schemas.microsoft.com/office/powerpoint/2010/main" val="2992201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9552" y="671692"/>
            <a:ext cx="7093351" cy="6109365"/>
          </a:xfrm>
          <a:prstGeom prst="rect">
            <a:avLst/>
          </a:prstGeom>
          <a:noFill/>
        </p:spPr>
        <p:txBody>
          <a:bodyPr wrap="square" rtlCol="0">
            <a:spAutoFit/>
          </a:bodyPr>
          <a:lstStyle/>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3o Incumbe ao </a:t>
            </a:r>
            <a:r>
              <a:rPr lang="pt-BR" altLang="pt-BR" sz="2300" i="1" u="sng" dirty="0">
                <a:solidFill>
                  <a:srgbClr val="000000"/>
                </a:solidFill>
                <a:latin typeface="Tahoma" panose="020B0604030504040204" pitchFamily="34" charset="0"/>
                <a:ea typeface="MS PGothic" panose="020B0600070205080204" pitchFamily="34" charset="-128"/>
              </a:rPr>
              <a:t>executado</a:t>
            </a:r>
            <a:r>
              <a:rPr lang="pt-BR" altLang="pt-BR" sz="2300" i="1" dirty="0">
                <a:solidFill>
                  <a:srgbClr val="000000"/>
                </a:solidFill>
                <a:latin typeface="Tahoma" panose="020B0604030504040204" pitchFamily="34" charset="0"/>
                <a:ea typeface="MS PGothic" panose="020B0600070205080204" pitchFamily="34" charset="-128"/>
              </a:rPr>
              <a:t>, no prazo de 5 (cinco) dias, </a:t>
            </a:r>
            <a:r>
              <a:rPr lang="pt-BR" altLang="pt-BR" sz="2300" i="1" u="sng" dirty="0">
                <a:solidFill>
                  <a:srgbClr val="000000"/>
                </a:solidFill>
                <a:latin typeface="Tahoma" panose="020B0604030504040204" pitchFamily="34" charset="0"/>
                <a:ea typeface="MS PGothic" panose="020B0600070205080204" pitchFamily="34" charset="-128"/>
              </a:rPr>
              <a:t>comprovar</a:t>
            </a:r>
            <a:r>
              <a:rPr lang="pt-BR" altLang="pt-BR" sz="2300" i="1" dirty="0">
                <a:solidFill>
                  <a:srgbClr val="000000"/>
                </a:solidFill>
                <a:latin typeface="Tahoma" panose="020B0604030504040204" pitchFamily="34" charset="0"/>
                <a:ea typeface="MS PGothic" panose="020B0600070205080204" pitchFamily="34" charset="-128"/>
              </a:rPr>
              <a:t> que:</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 - as quantias tornadas indisponíveis são impenhoráveis;</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 - ainda remanesce indisponibilidade excessiva de ativos financeiros.</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Somente </a:t>
            </a:r>
            <a:r>
              <a:rPr lang="pt-BR" altLang="pt-BR" sz="2300" b="1" u="sng" dirty="0">
                <a:solidFill>
                  <a:srgbClr val="000000"/>
                </a:solidFill>
                <a:latin typeface="Tahoma" panose="020B0604030504040204" pitchFamily="34" charset="0"/>
                <a:ea typeface="MS PGothic" panose="020B0600070205080204" pitchFamily="34" charset="-128"/>
              </a:rPr>
              <a:t>após</a:t>
            </a:r>
            <a:r>
              <a:rPr lang="pt-BR" altLang="pt-BR" sz="2300" u="sng" dirty="0">
                <a:solidFill>
                  <a:srgbClr val="000000"/>
                </a:solidFill>
                <a:latin typeface="Tahoma" panose="020B0604030504040204" pitchFamily="34" charset="0"/>
                <a:ea typeface="MS PGothic" panose="020B0600070205080204" pitchFamily="34" charset="-128"/>
              </a:rPr>
              <a:t> essa manifestação é que haverá efetivamente a penhora</a:t>
            </a:r>
            <a:r>
              <a:rPr lang="pt-BR" altLang="pt-BR" sz="2300"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5o Rejeitada ou não apresentada a manifestação do executado, </a:t>
            </a:r>
            <a:r>
              <a:rPr lang="pt-BR" altLang="pt-BR" sz="2300" i="1" u="sng" dirty="0">
                <a:solidFill>
                  <a:srgbClr val="000000"/>
                </a:solidFill>
                <a:latin typeface="Tahoma" panose="020B0604030504040204" pitchFamily="34" charset="0"/>
                <a:ea typeface="MS PGothic" panose="020B0600070205080204" pitchFamily="34" charset="-128"/>
              </a:rPr>
              <a:t>converter-se-á a indisponibilidade em penhora, </a:t>
            </a:r>
            <a:r>
              <a:rPr lang="pt-BR" altLang="pt-BR" sz="2300" i="1" dirty="0">
                <a:solidFill>
                  <a:srgbClr val="000000"/>
                </a:solidFill>
                <a:latin typeface="Tahoma" panose="020B0604030504040204" pitchFamily="34" charset="0"/>
                <a:ea typeface="MS PGothic" panose="020B0600070205080204" pitchFamily="34" charset="-128"/>
              </a:rPr>
              <a:t>sem necessidade de lavratura de termo, devendo o juiz da execução determinar à instituição financeira depositária que, no prazo de 24 (vinte e quatro) horas, </a:t>
            </a:r>
            <a:r>
              <a:rPr lang="pt-BR" altLang="pt-BR" sz="2300" i="1" u="sng" dirty="0">
                <a:solidFill>
                  <a:srgbClr val="000000"/>
                </a:solidFill>
                <a:latin typeface="Tahoma" panose="020B0604030504040204" pitchFamily="34" charset="0"/>
                <a:ea typeface="MS PGothic" panose="020B0600070205080204" pitchFamily="34" charset="-128"/>
              </a:rPr>
              <a:t>transfira o montante indisponível para conta vinculada ao juízo da execução</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2269003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539552" y="671692"/>
            <a:ext cx="7093351" cy="5893921"/>
          </a:xfrm>
          <a:prstGeom prst="rect">
            <a:avLst/>
          </a:prstGeom>
          <a:noFill/>
        </p:spPr>
        <p:txBody>
          <a:bodyPr wrap="square" rtlCol="0">
            <a:spAutoFit/>
          </a:bodyPr>
          <a:lstStyle/>
          <a:p>
            <a:pPr algn="just">
              <a:spcBef>
                <a:spcPct val="0"/>
              </a:spcBef>
              <a:buFontTx/>
              <a:buChar char="•"/>
            </a:pPr>
            <a:r>
              <a:rPr lang="pt-BR" altLang="pt-BR" sz="2300" u="sng" dirty="0">
                <a:solidFill>
                  <a:srgbClr val="000000"/>
                </a:solidFill>
                <a:latin typeface="Tahoma" panose="020B0604030504040204" pitchFamily="34" charset="0"/>
                <a:ea typeface="MS PGothic" panose="020B0600070205080204" pitchFamily="34" charset="-128"/>
              </a:rPr>
              <a:t> A constrição </a:t>
            </a:r>
            <a:r>
              <a:rPr lang="pt-BR" altLang="pt-BR" sz="2300" i="1" u="sng" dirty="0">
                <a:solidFill>
                  <a:srgbClr val="000000"/>
                </a:solidFill>
                <a:latin typeface="Tahoma" panose="020B0604030504040204" pitchFamily="34" charset="0"/>
                <a:ea typeface="MS PGothic" panose="020B0600070205080204" pitchFamily="34" charset="-128"/>
              </a:rPr>
              <a:t>online </a:t>
            </a:r>
            <a:r>
              <a:rPr lang="pt-BR" altLang="pt-BR" sz="2300" u="sng" dirty="0">
                <a:solidFill>
                  <a:srgbClr val="000000"/>
                </a:solidFill>
                <a:latin typeface="Tahoma" panose="020B0604030504040204" pitchFamily="34" charset="0"/>
                <a:ea typeface="MS PGothic" panose="020B0600070205080204" pitchFamily="34" charset="-128"/>
              </a:rPr>
              <a:t>ocorrerá antes ou depois da citação?</a:t>
            </a:r>
          </a:p>
          <a:p>
            <a:pPr algn="just">
              <a:spcBef>
                <a:spcPct val="0"/>
              </a:spcBef>
              <a:buFontTx/>
              <a:buChar char="•"/>
            </a:pPr>
            <a:endParaRPr lang="pt-BR" altLang="pt-BR" sz="500" u="sng"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828.  O exequente poderá obter certidão de que a execução foi admitida pelo juiz, com identificação das partes e do valor da causa, para fins de averbação no registro de imóveis, de veículos ou de outros bens sujeitos a penhora, arresto ou indisponibilidade</a:t>
            </a:r>
          </a:p>
          <a:p>
            <a:pPr algn="just">
              <a:spcBef>
                <a:spcPct val="0"/>
              </a:spcBef>
            </a:pPr>
            <a:r>
              <a:rPr lang="pt-BR" altLang="pt-BR" sz="2100" i="1" dirty="0">
                <a:solidFill>
                  <a:srgbClr val="000000"/>
                </a:solidFill>
                <a:latin typeface="Tahoma" panose="020B0604030504040204" pitchFamily="34" charset="0"/>
                <a:ea typeface="MS PGothic" panose="020B0600070205080204" pitchFamily="34" charset="-128"/>
              </a:rPr>
              <a:t>Art. 830.  Se o oficial de justiça não encontrar o executado, </a:t>
            </a:r>
            <a:r>
              <a:rPr lang="pt-BR" altLang="pt-BR" sz="2100" i="1" dirty="0" err="1">
                <a:solidFill>
                  <a:srgbClr val="000000"/>
                </a:solidFill>
                <a:latin typeface="Tahoma" panose="020B0604030504040204" pitchFamily="34" charset="0"/>
                <a:ea typeface="MS PGothic" panose="020B0600070205080204" pitchFamily="34" charset="-128"/>
              </a:rPr>
              <a:t>arrestar-lhe-á</a:t>
            </a:r>
            <a:r>
              <a:rPr lang="pt-BR" altLang="pt-BR" sz="2100" i="1" dirty="0">
                <a:solidFill>
                  <a:srgbClr val="000000"/>
                </a:solidFill>
                <a:latin typeface="Tahoma" panose="020B0604030504040204" pitchFamily="34" charset="0"/>
                <a:ea typeface="MS PGothic" panose="020B0600070205080204" pitchFamily="34" charset="-128"/>
              </a:rPr>
              <a:t> tantos bens quantos bastem para garantir a execução.</a:t>
            </a:r>
          </a:p>
          <a:p>
            <a:pPr algn="just">
              <a:spcBef>
                <a:spcPct val="0"/>
              </a:spcBef>
            </a:pPr>
            <a:endParaRPr lang="pt-BR" altLang="pt-BR" sz="5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Assim, a rigor, a constrição </a:t>
            </a:r>
            <a:r>
              <a:rPr lang="pt-BR" altLang="pt-BR" sz="2300" i="1" dirty="0">
                <a:solidFill>
                  <a:srgbClr val="000000"/>
                </a:solidFill>
                <a:latin typeface="Tahoma" panose="020B0604030504040204" pitchFamily="34" charset="0"/>
                <a:ea typeface="MS PGothic" panose="020B0600070205080204" pitchFamily="34" charset="-128"/>
              </a:rPr>
              <a:t>online</a:t>
            </a:r>
            <a:r>
              <a:rPr lang="pt-BR" altLang="pt-BR" sz="2300" dirty="0">
                <a:solidFill>
                  <a:srgbClr val="000000"/>
                </a:solidFill>
                <a:latin typeface="Tahoma" panose="020B0604030504040204" pitchFamily="34" charset="0"/>
                <a:ea typeface="MS PGothic" panose="020B0600070205080204" pitchFamily="34" charset="-128"/>
              </a:rPr>
              <a:t> ocorre apenas após a efetiva citação (mas o arresto </a:t>
            </a:r>
            <a:r>
              <a:rPr lang="pt-BR" altLang="pt-BR" sz="2300" i="1" dirty="0">
                <a:solidFill>
                  <a:srgbClr val="000000"/>
                </a:solidFill>
                <a:latin typeface="Tahoma" panose="020B0604030504040204" pitchFamily="34" charset="0"/>
                <a:ea typeface="MS PGothic" panose="020B0600070205080204" pitchFamily="34" charset="-128"/>
              </a:rPr>
              <a:t>online</a:t>
            </a:r>
            <a:r>
              <a:rPr lang="pt-BR" altLang="pt-BR" sz="2300" dirty="0">
                <a:solidFill>
                  <a:srgbClr val="000000"/>
                </a:solidFill>
                <a:latin typeface="Tahoma" panose="020B0604030504040204" pitchFamily="34" charset="0"/>
                <a:ea typeface="MS PGothic" panose="020B0600070205080204" pitchFamily="34" charset="-128"/>
              </a:rPr>
              <a:t> cabe antes: REsp 1.370.687-MG, informativo 519/STJ).</a:t>
            </a:r>
          </a:p>
          <a:p>
            <a:pPr algn="just">
              <a:spcBef>
                <a:spcPct val="0"/>
              </a:spcBef>
            </a:pPr>
            <a:endParaRPr lang="pt-BR" altLang="pt-BR" sz="21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rPr>
              <a:t>Possibilidades para tentar buscar algo distinto em juízo:</a:t>
            </a:r>
          </a:p>
          <a:p>
            <a:pPr algn="just">
              <a:spcBef>
                <a:spcPct val="0"/>
              </a:spcBef>
            </a:pPr>
            <a:r>
              <a:rPr lang="pt-BR" altLang="pt-BR" sz="2100" dirty="0">
                <a:solidFill>
                  <a:srgbClr val="000000"/>
                </a:solidFill>
                <a:latin typeface="Tahoma" panose="020B0604030504040204" pitchFamily="34" charset="0"/>
                <a:ea typeface="MS PGothic" panose="020B0600070205080204" pitchFamily="34" charset="-128"/>
                <a:hlinkClick r:id="rId2"/>
              </a:rPr>
              <a:t>http://genjuridico.com.br/2016/08/08/penhora-antes-da-citacao/</a:t>
            </a:r>
            <a:r>
              <a:rPr lang="pt-BR" altLang="pt-BR" sz="2100" dirty="0">
                <a:solidFill>
                  <a:srgbClr val="000000"/>
                </a:solidFill>
                <a:latin typeface="Tahoma" panose="020B0604030504040204" pitchFamily="34" charset="0"/>
                <a:ea typeface="MS PGothic" panose="020B0600070205080204" pitchFamily="34" charset="-128"/>
              </a:rPr>
              <a:t> </a:t>
            </a:r>
          </a:p>
        </p:txBody>
      </p:sp>
    </p:spTree>
    <p:extLst>
      <p:ext uri="{BB962C8B-B14F-4D97-AF65-F5344CB8AC3E}">
        <p14:creationId xmlns:p14="http://schemas.microsoft.com/office/powerpoint/2010/main" val="1771917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52736"/>
            <a:ext cx="7093351" cy="4832092"/>
          </a:xfrm>
          <a:prstGeom prst="rect">
            <a:avLst/>
          </a:prstGeom>
          <a:noFill/>
        </p:spPr>
        <p:txBody>
          <a:bodyPr wrap="square" rtlCol="0">
            <a:spAutoFit/>
          </a:bodyPr>
          <a:lstStyle/>
          <a:p>
            <a:pPr algn="just">
              <a:spcBef>
                <a:spcPct val="0"/>
              </a:spcBef>
            </a:pPr>
            <a:r>
              <a:rPr lang="en-US" altLang="pt-BR" sz="2600" b="1" dirty="0">
                <a:solidFill>
                  <a:srgbClr val="000000"/>
                </a:solidFill>
                <a:latin typeface="Tahoma" panose="020B0604030504040204" pitchFamily="34" charset="0"/>
                <a:ea typeface="MS PGothic" panose="020B0600070205080204" pitchFamily="34" charset="-128"/>
              </a:rPr>
              <a:t>Outros b</a:t>
            </a:r>
            <a:r>
              <a:rPr lang="pt-BR" altLang="pt-BR" sz="2600" b="1" dirty="0" err="1">
                <a:solidFill>
                  <a:srgbClr val="000000"/>
                </a:solidFill>
                <a:latin typeface="Tahoma" panose="020B0604030504040204" pitchFamily="34" charset="0"/>
                <a:ea typeface="MS PGothic" panose="020B0600070205080204" pitchFamily="34" charset="-128"/>
              </a:rPr>
              <a:t>ens</a:t>
            </a:r>
            <a:r>
              <a:rPr lang="pt-BR" altLang="pt-BR" sz="2600" b="1" dirty="0">
                <a:solidFill>
                  <a:srgbClr val="000000"/>
                </a:solidFill>
                <a:latin typeface="Tahoma" panose="020B0604030504040204" pitchFamily="34" charset="0"/>
                <a:ea typeface="MS PGothic" panose="020B0600070205080204" pitchFamily="34" charset="-128"/>
              </a:rPr>
              <a:t> passíveis de </a:t>
            </a:r>
            <a:r>
              <a:rPr lang="en-US" altLang="pt-BR" sz="2600" b="1" dirty="0" err="1">
                <a:solidFill>
                  <a:srgbClr val="000000"/>
                </a:solidFill>
                <a:latin typeface="Tahoma" panose="020B0604030504040204" pitchFamily="34" charset="0"/>
                <a:ea typeface="MS PGothic" panose="020B0600070205080204" pitchFamily="34" charset="-128"/>
              </a:rPr>
              <a:t>penhora</a:t>
            </a:r>
            <a:r>
              <a:rPr lang="pt-BR" altLang="pt-BR" sz="2600" b="1" dirty="0">
                <a:solidFill>
                  <a:srgbClr val="000000"/>
                </a:solidFill>
                <a:latin typeface="Tahoma" panose="020B0604030504040204" pitchFamily="34" charset="0"/>
                <a:ea typeface="MS PGothic" panose="020B0600070205080204" pitchFamily="34" charset="-128"/>
              </a:rPr>
              <a:t>.</a:t>
            </a:r>
            <a:endParaRPr lang="en-US" altLang="pt-BR" sz="2600" b="1" dirty="0">
              <a:solidFill>
                <a:srgbClr val="000000"/>
              </a:solidFill>
              <a:latin typeface="Tahoma" panose="020B0604030504040204" pitchFamily="34" charset="0"/>
              <a:ea typeface="MS PGothic" panose="020B0600070205080204" pitchFamily="34" charset="-128"/>
            </a:endParaRPr>
          </a:p>
          <a:p>
            <a:pPr algn="just">
              <a:spcBef>
                <a:spcPct val="0"/>
              </a:spcBef>
            </a:pPr>
            <a:endParaRPr lang="pt-BR" altLang="pt-BR" sz="20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NCPC ainda prevê expressamente a penhora de:</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créditos (art. 855);</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quotas ou ações de sociedades (art. 861 – inovação);</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empresa, outros estabelecimentos e semoventes (art. 862; inovação quanto aos semoventes);</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percentual de faturamento de empresa (art. 866);</a:t>
            </a:r>
          </a:p>
          <a:p>
            <a:pPr algn="just">
              <a:spcBef>
                <a:spcPct val="0"/>
              </a:spcBef>
              <a:buFontTx/>
              <a:buChar char="-"/>
            </a:pPr>
            <a:r>
              <a:rPr lang="pt-BR" altLang="pt-BR" sz="2400" dirty="0">
                <a:solidFill>
                  <a:srgbClr val="000000"/>
                </a:solidFill>
                <a:latin typeface="Tahoma" panose="020B0604030504040204" pitchFamily="34" charset="0"/>
                <a:ea typeface="MS PGothic" panose="020B0600070205080204" pitchFamily="34" charset="-128"/>
              </a:rPr>
              <a:t> frutos e rendimentos de coisa móvel ou imóvel (art. 867 – o que era usufruto de bem móvel ou imóvel no NCPC).</a:t>
            </a:r>
          </a:p>
        </p:txBody>
      </p:sp>
    </p:spTree>
    <p:extLst>
      <p:ext uri="{BB962C8B-B14F-4D97-AF65-F5344CB8AC3E}">
        <p14:creationId xmlns:p14="http://schemas.microsoft.com/office/powerpoint/2010/main" val="2223484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395536" y="636279"/>
            <a:ext cx="7734227" cy="6170920"/>
          </a:xfrm>
          <a:prstGeom prst="rect">
            <a:avLst/>
          </a:prstGeom>
          <a:noFill/>
        </p:spPr>
        <p:txBody>
          <a:bodyPr wrap="square" rtlCol="0">
            <a:spAutoFit/>
          </a:bodyPr>
          <a:lstStyle/>
          <a:p>
            <a:pPr algn="just">
              <a:spcBef>
                <a:spcPct val="0"/>
              </a:spcBef>
            </a:pPr>
            <a:r>
              <a:rPr lang="pt-BR" altLang="pt-BR" sz="2600" b="1" dirty="0">
                <a:solidFill>
                  <a:srgbClr val="000000"/>
                </a:solidFill>
                <a:latin typeface="Tahoma" panose="020B0604030504040204" pitchFamily="34" charset="0"/>
                <a:ea typeface="MS PGothic" panose="020B0600070205080204" pitchFamily="34" charset="-128"/>
              </a:rPr>
              <a:t>Prescrição intercorrente</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dirty="0">
                <a:solidFill>
                  <a:srgbClr val="000000"/>
                </a:solidFill>
                <a:latin typeface="Tahoma" panose="020B0604030504040204" pitchFamily="34" charset="0"/>
                <a:ea typeface="MS PGothic" panose="020B0600070205080204" pitchFamily="34" charset="-128"/>
              </a:rPr>
              <a:t>Inova o NCPC ao expressamente prevê-la:</a:t>
            </a:r>
          </a:p>
          <a:p>
            <a:pPr algn="just">
              <a:spcBef>
                <a:spcPct val="0"/>
              </a:spcBef>
            </a:pPr>
            <a:endParaRPr lang="pt-BR" altLang="pt-BR" sz="23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Art. 921.  </a:t>
            </a:r>
            <a:r>
              <a:rPr lang="pt-BR" altLang="pt-BR" sz="2300" i="1" u="sng" dirty="0">
                <a:solidFill>
                  <a:srgbClr val="000000"/>
                </a:solidFill>
                <a:latin typeface="Tahoma" panose="020B0604030504040204" pitchFamily="34" charset="0"/>
                <a:ea typeface="MS PGothic" panose="020B0600070205080204" pitchFamily="34" charset="-128"/>
              </a:rPr>
              <a:t>Suspende-</a:t>
            </a:r>
            <a:r>
              <a:rPr lang="pt-BR" altLang="pt-BR" sz="2300" i="1" dirty="0">
                <a:solidFill>
                  <a:srgbClr val="000000"/>
                </a:solidFill>
                <a:latin typeface="Tahoma" panose="020B0604030504040204" pitchFamily="34" charset="0"/>
                <a:ea typeface="MS PGothic" panose="020B0600070205080204" pitchFamily="34" charset="-128"/>
              </a:rPr>
              <a:t>se a execução: (...)</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III - quando o executado não possuir bens penhoráveis;</a:t>
            </a:r>
          </a:p>
          <a:p>
            <a:pPr algn="just">
              <a:spcBef>
                <a:spcPct val="0"/>
              </a:spcBef>
            </a:pPr>
            <a:endParaRPr lang="pt-BR" altLang="pt-BR" sz="23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1o Na hipótese do inciso III, o juiz suspenderá a execução </a:t>
            </a:r>
            <a:r>
              <a:rPr lang="pt-BR" altLang="pt-BR" sz="2300" i="1" u="sng" dirty="0">
                <a:solidFill>
                  <a:srgbClr val="000000"/>
                </a:solidFill>
                <a:latin typeface="Tahoma" panose="020B0604030504040204" pitchFamily="34" charset="0"/>
                <a:ea typeface="MS PGothic" panose="020B0600070205080204" pitchFamily="34" charset="-128"/>
              </a:rPr>
              <a:t>pelo prazo de 1 (um) ano</a:t>
            </a:r>
            <a:r>
              <a:rPr lang="pt-BR" altLang="pt-BR" sz="2300" i="1" dirty="0">
                <a:solidFill>
                  <a:srgbClr val="000000"/>
                </a:solidFill>
                <a:latin typeface="Tahoma" panose="020B0604030504040204" pitchFamily="34" charset="0"/>
                <a:ea typeface="MS PGothic" panose="020B0600070205080204" pitchFamily="34" charset="-128"/>
              </a:rPr>
              <a:t>, durante o qual </a:t>
            </a:r>
            <a:r>
              <a:rPr lang="pt-BR" altLang="pt-BR" sz="2300" i="1" u="sng" dirty="0">
                <a:solidFill>
                  <a:srgbClr val="000000"/>
                </a:solidFill>
                <a:latin typeface="Tahoma" panose="020B0604030504040204" pitchFamily="34" charset="0"/>
                <a:ea typeface="MS PGothic" panose="020B0600070205080204" pitchFamily="34" charset="-128"/>
              </a:rPr>
              <a:t>se suspenderá a prescrição</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2o Decorrido o prazo máximo de 1 (um) ano sem que seja localizado o executado ou que sejam encontrados bens penhoráveis, o juiz ordenará o </a:t>
            </a:r>
            <a:r>
              <a:rPr lang="pt-BR" altLang="pt-BR" sz="2300" i="1" u="sng" dirty="0">
                <a:solidFill>
                  <a:srgbClr val="000000"/>
                </a:solidFill>
                <a:latin typeface="Tahoma" panose="020B0604030504040204" pitchFamily="34" charset="0"/>
                <a:ea typeface="MS PGothic" panose="020B0600070205080204" pitchFamily="34" charset="-128"/>
              </a:rPr>
              <a:t>arquivamento dos autos</a:t>
            </a:r>
            <a:r>
              <a:rPr lang="pt-BR" altLang="pt-BR" sz="23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300" i="1" dirty="0">
                <a:solidFill>
                  <a:srgbClr val="000000"/>
                </a:solidFill>
                <a:latin typeface="Tahoma" panose="020B0604030504040204" pitchFamily="34" charset="0"/>
                <a:ea typeface="MS PGothic" panose="020B0600070205080204" pitchFamily="34" charset="-128"/>
              </a:rPr>
              <a:t>§ 3o Os autos serão desarquivados para prosseguimento da execução </a:t>
            </a:r>
            <a:r>
              <a:rPr lang="pt-BR" altLang="pt-BR" sz="2300" i="1" u="sng" dirty="0">
                <a:solidFill>
                  <a:srgbClr val="000000"/>
                </a:solidFill>
                <a:latin typeface="Tahoma" panose="020B0604030504040204" pitchFamily="34" charset="0"/>
                <a:ea typeface="MS PGothic" panose="020B0600070205080204" pitchFamily="34" charset="-128"/>
              </a:rPr>
              <a:t>se a qualquer tempo forem encontrados bens penhoráveis</a:t>
            </a:r>
            <a:r>
              <a:rPr lang="pt-BR" altLang="pt-BR" sz="23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3021688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1042544"/>
            <a:ext cx="7282217" cy="5293757"/>
          </a:xfrm>
          <a:prstGeom prst="rect">
            <a:avLst/>
          </a:prstGeom>
          <a:noFill/>
        </p:spPr>
        <p:txBody>
          <a:bodyPr wrap="square" rtlCol="0">
            <a:spAutoFit/>
          </a:bodyPr>
          <a:lstStyle/>
          <a:p>
            <a:pPr algn="just">
              <a:spcBef>
                <a:spcPct val="0"/>
              </a:spcBef>
            </a:pPr>
            <a:r>
              <a:rPr lang="pt-BR" altLang="pt-BR" sz="2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PARTE GERAL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DAS NORMAS PROCESSUAIS CIVIS</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 FUNÇÃO JURISDICIONAL</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III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DOS SUJEITOS DO PROCESSO</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IV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DOS ATOS PROCESSUAIS</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V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DA TUTELA PROVISÓRIA</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LIVRO VI </a:t>
            </a:r>
          </a:p>
          <a:p>
            <a:pPr algn="just">
              <a:spcBef>
                <a:spcPct val="0"/>
              </a:spcBef>
            </a:pPr>
            <a:r>
              <a:rPr lang="pt-BR" altLang="pt-BR" sz="24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FORMAÇÃO, SUSPENSÃO E EXTINÇÃO DO PROCESSO</a:t>
            </a:r>
          </a:p>
        </p:txBody>
      </p:sp>
    </p:spTree>
    <p:extLst>
      <p:ext uri="{BB962C8B-B14F-4D97-AF65-F5344CB8AC3E}">
        <p14:creationId xmlns:p14="http://schemas.microsoft.com/office/powerpoint/2010/main" val="101625320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09527"/>
            <a:ext cx="7518203" cy="5262979"/>
          </a:xfrm>
          <a:prstGeom prst="rect">
            <a:avLst/>
          </a:prstGeom>
          <a:noFill/>
        </p:spPr>
        <p:txBody>
          <a:bodyPr wrap="square" rtlCol="0">
            <a:spAutoFit/>
          </a:bodyPr>
          <a:lstStyle/>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921.  Suspende-se a execução: (...)</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4o </a:t>
            </a:r>
            <a:r>
              <a:rPr lang="pt-BR" altLang="pt-BR" sz="2400" i="1" u="sng" dirty="0">
                <a:solidFill>
                  <a:srgbClr val="000000"/>
                </a:solidFill>
                <a:latin typeface="Tahoma" panose="020B0604030504040204" pitchFamily="34" charset="0"/>
                <a:ea typeface="MS PGothic" panose="020B0600070205080204" pitchFamily="34" charset="-128"/>
              </a:rPr>
              <a:t>Decorrido o prazo</a:t>
            </a:r>
            <a:r>
              <a:rPr lang="pt-BR" altLang="pt-BR" sz="2400" i="1" dirty="0">
                <a:solidFill>
                  <a:srgbClr val="000000"/>
                </a:solidFill>
                <a:latin typeface="Tahoma" panose="020B0604030504040204" pitchFamily="34" charset="0"/>
                <a:ea typeface="MS PGothic" panose="020B0600070205080204" pitchFamily="34" charset="-128"/>
              </a:rPr>
              <a:t> de que trata o § 1o sem manifestação do exequente, </a:t>
            </a:r>
            <a:r>
              <a:rPr lang="pt-BR" altLang="pt-BR" sz="2400" i="1" u="sng" dirty="0">
                <a:solidFill>
                  <a:srgbClr val="000000"/>
                </a:solidFill>
                <a:latin typeface="Tahoma" panose="020B0604030504040204" pitchFamily="34" charset="0"/>
                <a:ea typeface="MS PGothic" panose="020B0600070205080204" pitchFamily="34" charset="-128"/>
              </a:rPr>
              <a:t>começa a correr o prazo de </a:t>
            </a:r>
            <a:r>
              <a:rPr lang="pt-BR" altLang="pt-BR" sz="2400" b="1" i="1" u="sng" dirty="0">
                <a:solidFill>
                  <a:srgbClr val="000000"/>
                </a:solidFill>
                <a:latin typeface="Tahoma" panose="020B0604030504040204" pitchFamily="34" charset="0"/>
                <a:ea typeface="MS PGothic" panose="020B0600070205080204" pitchFamily="34" charset="-128"/>
              </a:rPr>
              <a:t>prescrição intercorrente</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 5o O juiz, </a:t>
            </a:r>
            <a:r>
              <a:rPr lang="pt-BR" altLang="pt-BR" sz="2400" i="1" u="sng" dirty="0">
                <a:solidFill>
                  <a:srgbClr val="000000"/>
                </a:solidFill>
                <a:latin typeface="Tahoma" panose="020B0604030504040204" pitchFamily="34" charset="0"/>
                <a:ea typeface="MS PGothic" panose="020B0600070205080204" pitchFamily="34" charset="-128"/>
              </a:rPr>
              <a:t>depois de ouvidas as partes</a:t>
            </a:r>
            <a:r>
              <a:rPr lang="pt-BR" altLang="pt-BR" sz="2400" i="1" dirty="0">
                <a:solidFill>
                  <a:srgbClr val="000000"/>
                </a:solidFill>
                <a:latin typeface="Tahoma" panose="020B0604030504040204" pitchFamily="34" charset="0"/>
                <a:ea typeface="MS PGothic" panose="020B0600070205080204" pitchFamily="34" charset="-128"/>
              </a:rPr>
              <a:t>, no prazo de 15 (quinze) dias, </a:t>
            </a:r>
            <a:r>
              <a:rPr lang="pt-BR" altLang="pt-BR" sz="2400" i="1" u="sng" dirty="0">
                <a:solidFill>
                  <a:srgbClr val="000000"/>
                </a:solidFill>
                <a:latin typeface="Tahoma" panose="020B0604030504040204" pitchFamily="34" charset="0"/>
                <a:ea typeface="MS PGothic" panose="020B0600070205080204" pitchFamily="34" charset="-128"/>
              </a:rPr>
              <a:t>poderá, de ofício, </a:t>
            </a:r>
            <a:r>
              <a:rPr lang="pt-BR" altLang="pt-BR" sz="2400" b="1" i="1" u="sng" dirty="0">
                <a:solidFill>
                  <a:srgbClr val="000000"/>
                </a:solidFill>
                <a:latin typeface="Tahoma" panose="020B0604030504040204" pitchFamily="34" charset="0"/>
                <a:ea typeface="MS PGothic" panose="020B0600070205080204" pitchFamily="34" charset="-128"/>
              </a:rPr>
              <a:t>reconhecer a prescrição</a:t>
            </a:r>
            <a:r>
              <a:rPr lang="pt-BR" altLang="pt-BR" sz="2400" i="1" dirty="0">
                <a:solidFill>
                  <a:srgbClr val="000000"/>
                </a:solidFill>
                <a:latin typeface="Tahoma" panose="020B0604030504040204" pitchFamily="34" charset="0"/>
                <a:ea typeface="MS PGothic" panose="020B0600070205080204" pitchFamily="34" charset="-128"/>
              </a:rPr>
              <a:t> de que trata o § 4o e extinguir o processo.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924.  </a:t>
            </a:r>
            <a:r>
              <a:rPr lang="pt-BR" altLang="pt-BR" sz="2400" i="1" u="sng" dirty="0">
                <a:solidFill>
                  <a:srgbClr val="000000"/>
                </a:solidFill>
                <a:latin typeface="Tahoma" panose="020B0604030504040204" pitchFamily="34" charset="0"/>
                <a:ea typeface="MS PGothic" panose="020B0600070205080204" pitchFamily="34" charset="-128"/>
              </a:rPr>
              <a:t>Extingue-se </a:t>
            </a:r>
            <a:r>
              <a:rPr lang="pt-BR" altLang="pt-BR" sz="2400" i="1" dirty="0">
                <a:solidFill>
                  <a:srgbClr val="000000"/>
                </a:solidFill>
                <a:latin typeface="Tahoma" panose="020B0604030504040204" pitchFamily="34" charset="0"/>
                <a:ea typeface="MS PGothic" panose="020B0600070205080204" pitchFamily="34" charset="-128"/>
              </a:rPr>
              <a:t>a execução quando:</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V - ocorrer a </a:t>
            </a:r>
            <a:r>
              <a:rPr lang="pt-BR" altLang="pt-BR" sz="2400" i="1" u="sng" dirty="0">
                <a:solidFill>
                  <a:srgbClr val="000000"/>
                </a:solidFill>
                <a:latin typeface="Tahoma" panose="020B0604030504040204" pitchFamily="34" charset="0"/>
                <a:ea typeface="MS PGothic" panose="020B0600070205080204" pitchFamily="34" charset="-128"/>
              </a:rPr>
              <a:t>prescrição intercorrente</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159009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3"/>
          <p:cNvSpPr/>
          <p:nvPr/>
        </p:nvSpPr>
        <p:spPr>
          <a:xfrm>
            <a:off x="3435" y="168805"/>
            <a:ext cx="9162081" cy="883931"/>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36202 w 9144830"/>
              <a:gd name="connsiteY2" fmla="*/ 254203 h 1099592"/>
              <a:gd name="connsiteX3" fmla="*/ 831 w 9144830"/>
              <a:gd name="connsiteY3" fmla="*/ 1099592 h 1099592"/>
              <a:gd name="connsiteX4" fmla="*/ 830 w 9144830"/>
              <a:gd name="connsiteY4" fmla="*/ 0 h 1099592"/>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1185856"/>
              <a:gd name="connsiteX1" fmla="*/ 9144830 w 9144830"/>
              <a:gd name="connsiteY1" fmla="*/ 0 h 1185856"/>
              <a:gd name="connsiteX2" fmla="*/ 9136202 w 9144830"/>
              <a:gd name="connsiteY2" fmla="*/ 254203 h 1185856"/>
              <a:gd name="connsiteX3" fmla="*/ 831 w 9144830"/>
              <a:gd name="connsiteY3" fmla="*/ 1185856 h 1185856"/>
              <a:gd name="connsiteX4" fmla="*/ 830 w 9144830"/>
              <a:gd name="connsiteY4" fmla="*/ 0 h 1185856"/>
              <a:gd name="connsiteX0" fmla="*/ 830 w 9144830"/>
              <a:gd name="connsiteY0" fmla="*/ 0 h 806293"/>
              <a:gd name="connsiteX1" fmla="*/ 9144830 w 9144830"/>
              <a:gd name="connsiteY1" fmla="*/ 0 h 806293"/>
              <a:gd name="connsiteX2" fmla="*/ 9136202 w 9144830"/>
              <a:gd name="connsiteY2" fmla="*/ 254203 h 806293"/>
              <a:gd name="connsiteX3" fmla="*/ 831 w 9144830"/>
              <a:gd name="connsiteY3" fmla="*/ 806293 h 806293"/>
              <a:gd name="connsiteX4" fmla="*/ 830 w 9144830"/>
              <a:gd name="connsiteY4" fmla="*/ 0 h 806293"/>
              <a:gd name="connsiteX0" fmla="*/ 830 w 9144830"/>
              <a:gd name="connsiteY0" fmla="*/ 0 h 806293"/>
              <a:gd name="connsiteX1" fmla="*/ 9144830 w 9144830"/>
              <a:gd name="connsiteY1" fmla="*/ 0 h 806293"/>
              <a:gd name="connsiteX2" fmla="*/ 9136202 w 9144830"/>
              <a:gd name="connsiteY2" fmla="*/ 90301 h 806293"/>
              <a:gd name="connsiteX3" fmla="*/ 831 w 9144830"/>
              <a:gd name="connsiteY3" fmla="*/ 806293 h 806293"/>
              <a:gd name="connsiteX4" fmla="*/ 830 w 9144830"/>
              <a:gd name="connsiteY4" fmla="*/ 0 h 806293"/>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44830"/>
              <a:gd name="connsiteY0" fmla="*/ 0 h 883931"/>
              <a:gd name="connsiteX1" fmla="*/ 9144830 w 9144830"/>
              <a:gd name="connsiteY1" fmla="*/ 0 h 883931"/>
              <a:gd name="connsiteX2" fmla="*/ 9136202 w 9144830"/>
              <a:gd name="connsiteY2" fmla="*/ 90301 h 883931"/>
              <a:gd name="connsiteX3" fmla="*/ 831 w 9144830"/>
              <a:gd name="connsiteY3" fmla="*/ 883931 h 883931"/>
              <a:gd name="connsiteX4" fmla="*/ 830 w 9144830"/>
              <a:gd name="connsiteY4" fmla="*/ 0 h 883931"/>
              <a:gd name="connsiteX0" fmla="*/ 830 w 9162081"/>
              <a:gd name="connsiteY0" fmla="*/ 0 h 883931"/>
              <a:gd name="connsiteX1" fmla="*/ 9144830 w 9162081"/>
              <a:gd name="connsiteY1" fmla="*/ 0 h 883931"/>
              <a:gd name="connsiteX2" fmla="*/ 9162081 w 9162081"/>
              <a:gd name="connsiteY2" fmla="*/ 90301 h 883931"/>
              <a:gd name="connsiteX3" fmla="*/ 831 w 9162081"/>
              <a:gd name="connsiteY3" fmla="*/ 883931 h 883931"/>
              <a:gd name="connsiteX4" fmla="*/ 830 w 9162081"/>
              <a:gd name="connsiteY4" fmla="*/ 0 h 88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081" h="883931">
                <a:moveTo>
                  <a:pt x="830" y="0"/>
                </a:moveTo>
                <a:lnTo>
                  <a:pt x="9144830" y="0"/>
                </a:lnTo>
                <a:cubicBezTo>
                  <a:pt x="9144830" y="119240"/>
                  <a:pt x="9162081" y="-28939"/>
                  <a:pt x="9162081" y="90301"/>
                </a:cubicBezTo>
                <a:cubicBezTo>
                  <a:pt x="6334054" y="-29796"/>
                  <a:pt x="1103574" y="102476"/>
                  <a:pt x="831" y="883931"/>
                </a:cubicBezTo>
                <a:cubicBezTo>
                  <a:pt x="3706" y="554781"/>
                  <a:pt x="-2045" y="329150"/>
                  <a:pt x="830" y="0"/>
                </a:cubicBezTo>
                <a:close/>
              </a:path>
            </a:pathLst>
          </a:custGeom>
          <a:gradFill flip="none" rotWithShape="1">
            <a:gsLst>
              <a:gs pos="0">
                <a:srgbClr val="D20C1F">
                  <a:shade val="30000"/>
                  <a:satMod val="115000"/>
                </a:srgbClr>
              </a:gs>
              <a:gs pos="50000">
                <a:srgbClr val="D20C1F">
                  <a:shade val="67500"/>
                  <a:satMod val="115000"/>
                </a:srgbClr>
              </a:gs>
              <a:gs pos="100000">
                <a:srgbClr val="D20C1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11560" y="1009527"/>
            <a:ext cx="7518203" cy="4893647"/>
          </a:xfrm>
          <a:prstGeom prst="rect">
            <a:avLst/>
          </a:prstGeom>
          <a:noFill/>
        </p:spPr>
        <p:txBody>
          <a:bodyPr wrap="square" rtlCol="0">
            <a:spAutoFit/>
          </a:bodyPr>
          <a:lstStyle/>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Qual é o prazo para que haja a prescrição intercorrente?</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Súmula 150/STF: Prescreve a execução no mesmo prazo de prescrição da ação.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E a partir de quando se inicia a fluência do prazo de prescrição intercorrente (antes do NCPC)?</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1.056. Considerar-se-á como termo inicial do prazo da prescrição prevista no art. 924, inciso V , inclusive para as execuções em curso, a</a:t>
            </a:r>
            <a:r>
              <a:rPr lang="pt-BR" altLang="pt-BR" sz="2400" i="1" u="sng" dirty="0">
                <a:solidFill>
                  <a:srgbClr val="000000"/>
                </a:solidFill>
                <a:latin typeface="Tahoma" panose="020B0604030504040204" pitchFamily="34" charset="0"/>
                <a:ea typeface="MS PGothic" panose="020B0600070205080204" pitchFamily="34" charset="-128"/>
              </a:rPr>
              <a:t> data de vigência deste Código</a:t>
            </a:r>
            <a:r>
              <a:rPr lang="pt-BR" altLang="pt-BR" sz="2400" i="1" dirty="0">
                <a:solidFill>
                  <a:srgbClr val="000000"/>
                </a:solidFill>
                <a:latin typeface="Tahoma" panose="020B0604030504040204" pitchFamily="34" charset="0"/>
                <a:ea typeface="MS PGothic" panose="020B0600070205080204" pitchFamily="34" charset="-128"/>
              </a:rPr>
              <a:t>.</a:t>
            </a:r>
          </a:p>
        </p:txBody>
      </p:sp>
    </p:spTree>
    <p:extLst>
      <p:ext uri="{BB962C8B-B14F-4D97-AF65-F5344CB8AC3E}">
        <p14:creationId xmlns:p14="http://schemas.microsoft.com/office/powerpoint/2010/main" val="4042019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1268760"/>
            <a:ext cx="6984776" cy="4524315"/>
          </a:xfrm>
          <a:prstGeom prst="rect">
            <a:avLst/>
          </a:prstGeom>
          <a:noFill/>
        </p:spPr>
        <p:txBody>
          <a:bodyPr wrap="square" rtlCol="0">
            <a:spAutoFit/>
          </a:bodyPr>
          <a:lstStyle/>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PARTE ESPECIAL</a:t>
            </a:r>
            <a:r>
              <a:rPr lang="pt-BR" altLang="pt-BR" sz="2400" dirty="0">
                <a:solidFill>
                  <a:srgbClr val="000000"/>
                </a:solidFill>
                <a:latin typeface="Tahoma" panose="020B0604030504040204" pitchFamily="34" charset="0"/>
                <a:ea typeface="MS PGothic" panose="020B0600070205080204" pitchFamily="34" charset="-128"/>
              </a:rPr>
              <a:t> (art. 318)</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PROCESSO DE CONHECIMENTO E </a:t>
            </a:r>
            <a:r>
              <a:rPr lang="pt-BR" altLang="pt-BR" sz="2400" u="sng" dirty="0">
                <a:solidFill>
                  <a:srgbClr val="000000"/>
                </a:solidFill>
                <a:latin typeface="Tahoma" panose="020B0604030504040204" pitchFamily="34" charset="0"/>
                <a:ea typeface="MS PGothic" panose="020B0600070205080204" pitchFamily="34" charset="-128"/>
              </a:rPr>
              <a:t>DO CUMPRIMENTO DE SENTENÇA</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 </a:t>
            </a:r>
          </a:p>
          <a:p>
            <a:pPr algn="just">
              <a:spcBef>
                <a:spcPct val="0"/>
              </a:spcBef>
            </a:pPr>
            <a:r>
              <a:rPr lang="pt-BR" altLang="pt-BR" sz="2400" u="sng" dirty="0">
                <a:solidFill>
                  <a:srgbClr val="000000"/>
                </a:solidFill>
                <a:latin typeface="Tahoma" panose="020B0604030504040204" pitchFamily="34" charset="0"/>
                <a:ea typeface="MS PGothic" panose="020B0600070205080204" pitchFamily="34" charset="-128"/>
              </a:rPr>
              <a:t>DO PROCESSO DE EXECUÇÃO</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LIVRO III </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DOS PROCESSOS NOS TRIBUNAIS E DOS MEIOS DE IMPUGNAÇÃO DAS DECISÕES JUDICIAIS</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b="1" dirty="0">
                <a:solidFill>
                  <a:srgbClr val="000000"/>
                </a:solidFill>
                <a:latin typeface="Tahoma" panose="020B0604030504040204" pitchFamily="34" charset="0"/>
                <a:ea typeface="MS PGothic" panose="020B0600070205080204" pitchFamily="34" charset="-128"/>
              </a:rPr>
              <a:t>LIVRO COMPLEMENTAR</a:t>
            </a:r>
            <a:r>
              <a:rPr lang="pt-BR" altLang="pt-BR" sz="2400" dirty="0">
                <a:solidFill>
                  <a:srgbClr val="000000"/>
                </a:solidFill>
                <a:latin typeface="Tahoma" panose="020B0604030504040204" pitchFamily="34" charset="0"/>
                <a:ea typeface="MS PGothic" panose="020B0600070205080204" pitchFamily="34" charset="-128"/>
              </a:rPr>
              <a:t> (art. 1.045)</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DAS DISPOSIÇÕES FINAIS E TRANSITÓRIAS</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270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7" y="729990"/>
            <a:ext cx="7282217" cy="5970865"/>
          </a:xfrm>
          <a:prstGeom prst="rect">
            <a:avLst/>
          </a:prstGeom>
          <a:noFill/>
        </p:spPr>
        <p:txBody>
          <a:bodyPr wrap="square" rtlCol="0">
            <a:spAutoFit/>
          </a:bodyPr>
          <a:lstStyle/>
          <a:p>
            <a:pPr algn="just">
              <a:spcBef>
                <a:spcPct val="0"/>
              </a:spcBef>
            </a:pPr>
            <a:r>
              <a:rPr lang="pt-BR" altLang="pt-BR" sz="2800" dirty="0">
                <a:solidFill>
                  <a:srgbClr val="000000"/>
                </a:solidFill>
                <a:latin typeface="Tahoma" panose="020B0604030504040204" pitchFamily="34" charset="0"/>
                <a:ea typeface="MS PGothic" panose="020B0600070205080204" pitchFamily="34" charset="-128"/>
              </a:rPr>
              <a:t>Requisitos de qualquer execução</a:t>
            </a:r>
            <a:endParaRPr lang="en-US"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endParaRPr lang="en-US"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Seção 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Do Título Executivo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783.  A execução para cobrança de crédito </a:t>
            </a:r>
            <a:r>
              <a:rPr lang="pt-BR" altLang="pt-BR" sz="2400" i="1" u="sng" dirty="0">
                <a:solidFill>
                  <a:srgbClr val="000000"/>
                </a:solidFill>
                <a:latin typeface="Tahoma" panose="020B0604030504040204" pitchFamily="34" charset="0"/>
                <a:ea typeface="MS PGothic" panose="020B0600070205080204" pitchFamily="34" charset="-128"/>
              </a:rPr>
              <a:t>fundar-se-á sempre em título</a:t>
            </a:r>
            <a:r>
              <a:rPr lang="pt-BR" altLang="pt-BR" sz="2400" i="1" dirty="0">
                <a:solidFill>
                  <a:srgbClr val="000000"/>
                </a:solidFill>
                <a:latin typeface="Tahoma" panose="020B0604030504040204" pitchFamily="34" charset="0"/>
                <a:ea typeface="MS PGothic" panose="020B0600070205080204" pitchFamily="34" charset="-128"/>
              </a:rPr>
              <a:t> de obrigação certa, líquida e exigível.</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Seção II</a:t>
            </a: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Da Exigibilidade da Obrigação</a:t>
            </a:r>
          </a:p>
          <a:p>
            <a:pPr algn="just">
              <a:spcBef>
                <a:spcPct val="0"/>
              </a:spcBef>
            </a:pPr>
            <a:endParaRPr lang="pt-BR" altLang="pt-BR" sz="9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Art. 786.  A execução pode ser instaurada </a:t>
            </a:r>
            <a:r>
              <a:rPr lang="pt-BR" altLang="pt-BR" sz="2400" i="1" u="sng" dirty="0">
                <a:solidFill>
                  <a:srgbClr val="000000"/>
                </a:solidFill>
                <a:latin typeface="Tahoma" panose="020B0604030504040204" pitchFamily="34" charset="0"/>
                <a:ea typeface="MS PGothic" panose="020B0600070205080204" pitchFamily="34" charset="-128"/>
              </a:rPr>
              <a:t>caso o devedor não satisfaça a obrigação</a:t>
            </a:r>
            <a:r>
              <a:rPr lang="pt-BR" altLang="pt-BR" sz="2400" i="1" dirty="0">
                <a:solidFill>
                  <a:srgbClr val="000000"/>
                </a:solidFill>
                <a:latin typeface="Tahoma" panose="020B0604030504040204" pitchFamily="34" charset="0"/>
                <a:ea typeface="MS PGothic" panose="020B0600070205080204" pitchFamily="34" charset="-128"/>
              </a:rPr>
              <a:t> certa, líquida e exigível consubstanciada em título executivo.</a:t>
            </a:r>
          </a:p>
          <a:p>
            <a:pPr algn="just">
              <a:spcBef>
                <a:spcPct val="0"/>
              </a:spcBef>
            </a:pPr>
            <a:endParaRPr lang="pt-BR" altLang="pt-BR" sz="2400" i="1"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 inadimplemento?</a:t>
            </a:r>
          </a:p>
        </p:txBody>
      </p:sp>
    </p:spTree>
    <p:extLst>
      <p:ext uri="{BB962C8B-B14F-4D97-AF65-F5344CB8AC3E}">
        <p14:creationId xmlns:p14="http://schemas.microsoft.com/office/powerpoint/2010/main" val="110924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ângulo 3"/>
          <p:cNvSpPr/>
          <p:nvPr/>
        </p:nvSpPr>
        <p:spPr>
          <a:xfrm>
            <a:off x="-830" y="21792"/>
            <a:ext cx="9153456" cy="814920"/>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814920"/>
              <a:gd name="connsiteX1" fmla="*/ 9144830 w 9144830"/>
              <a:gd name="connsiteY1" fmla="*/ 0 h 814920"/>
              <a:gd name="connsiteX2" fmla="*/ 9144829 w 9144830"/>
              <a:gd name="connsiteY2" fmla="*/ 357720 h 814920"/>
              <a:gd name="connsiteX3" fmla="*/ 831 w 9144830"/>
              <a:gd name="connsiteY3" fmla="*/ 814920 h 814920"/>
              <a:gd name="connsiteX4" fmla="*/ 830 w 9144830"/>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 name="connsiteX0" fmla="*/ 830 w 9153456"/>
              <a:gd name="connsiteY0" fmla="*/ 0 h 814920"/>
              <a:gd name="connsiteX1" fmla="*/ 9144830 w 9153456"/>
              <a:gd name="connsiteY1" fmla="*/ 0 h 814920"/>
              <a:gd name="connsiteX2" fmla="*/ 9153456 w 9153456"/>
              <a:gd name="connsiteY2" fmla="*/ 159312 h 814920"/>
              <a:gd name="connsiteX3" fmla="*/ 831 w 9153456"/>
              <a:gd name="connsiteY3" fmla="*/ 814920 h 814920"/>
              <a:gd name="connsiteX4" fmla="*/ 830 w 9153456"/>
              <a:gd name="connsiteY4" fmla="*/ 0 h 81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814920">
                <a:moveTo>
                  <a:pt x="830" y="0"/>
                </a:moveTo>
                <a:lnTo>
                  <a:pt x="9144830" y="0"/>
                </a:lnTo>
                <a:cubicBezTo>
                  <a:pt x="9144830" y="119240"/>
                  <a:pt x="9153456" y="40072"/>
                  <a:pt x="9153456" y="159312"/>
                </a:cubicBezTo>
                <a:cubicBezTo>
                  <a:pt x="5945868" y="65093"/>
                  <a:pt x="1284729" y="111102"/>
                  <a:pt x="831" y="814920"/>
                </a:cubicBezTo>
                <a:cubicBezTo>
                  <a:pt x="3706" y="485770"/>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3"/>
          <p:cNvSpPr/>
          <p:nvPr/>
        </p:nvSpPr>
        <p:spPr>
          <a:xfrm rot="10800000">
            <a:off x="-5191" y="5145932"/>
            <a:ext cx="9153456" cy="1712068"/>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556792"/>
              <a:gd name="connsiteX1" fmla="*/ 9144000 w 9144000"/>
              <a:gd name="connsiteY1" fmla="*/ 0 h 1556792"/>
              <a:gd name="connsiteX2" fmla="*/ 9144000 w 9144000"/>
              <a:gd name="connsiteY2" fmla="*/ 1556792 h 1556792"/>
              <a:gd name="connsiteX3" fmla="*/ 4649638 w 9144000"/>
              <a:gd name="connsiteY3" fmla="*/ 1552755 h 1556792"/>
              <a:gd name="connsiteX4" fmla="*/ 0 w 9144000"/>
              <a:gd name="connsiteY4" fmla="*/ 1556792 h 1556792"/>
              <a:gd name="connsiteX5" fmla="*/ 0 w 9144000"/>
              <a:gd name="connsiteY5" fmla="*/ 0 h 1556792"/>
              <a:gd name="connsiteX0" fmla="*/ 0 w 9144000"/>
              <a:gd name="connsiteY0" fmla="*/ 0 h 1983505"/>
              <a:gd name="connsiteX1" fmla="*/ 9144000 w 9144000"/>
              <a:gd name="connsiteY1" fmla="*/ 0 h 1983505"/>
              <a:gd name="connsiteX2" fmla="*/ 9144000 w 9144000"/>
              <a:gd name="connsiteY2" fmla="*/ 1556792 h 1983505"/>
              <a:gd name="connsiteX3" fmla="*/ 4649638 w 9144000"/>
              <a:gd name="connsiteY3" fmla="*/ 1552755 h 1983505"/>
              <a:gd name="connsiteX4" fmla="*/ 0 w 9144000"/>
              <a:gd name="connsiteY4" fmla="*/ 1556792 h 1983505"/>
              <a:gd name="connsiteX5" fmla="*/ 0 w 9144000"/>
              <a:gd name="connsiteY5" fmla="*/ 0 h 1983505"/>
              <a:gd name="connsiteX0" fmla="*/ 0 w 9144000"/>
              <a:gd name="connsiteY0" fmla="*/ 0 h 2156033"/>
              <a:gd name="connsiteX1" fmla="*/ 9144000 w 9144000"/>
              <a:gd name="connsiteY1" fmla="*/ 0 h 2156033"/>
              <a:gd name="connsiteX2" fmla="*/ 9144000 w 9144000"/>
              <a:gd name="connsiteY2" fmla="*/ 1556792 h 2156033"/>
              <a:gd name="connsiteX3" fmla="*/ 4649638 w 9144000"/>
              <a:gd name="connsiteY3" fmla="*/ 1552755 h 2156033"/>
              <a:gd name="connsiteX4" fmla="*/ 0 w 9144000"/>
              <a:gd name="connsiteY4" fmla="*/ 1556792 h 2156033"/>
              <a:gd name="connsiteX5" fmla="*/ 0 w 9144000"/>
              <a:gd name="connsiteY5" fmla="*/ 0 h 2156033"/>
              <a:gd name="connsiteX0" fmla="*/ 0 w 9152626"/>
              <a:gd name="connsiteY0" fmla="*/ 0 h 2156033"/>
              <a:gd name="connsiteX1" fmla="*/ 9144000 w 9152626"/>
              <a:gd name="connsiteY1" fmla="*/ 0 h 2156033"/>
              <a:gd name="connsiteX2" fmla="*/ 9152626 w 9152626"/>
              <a:gd name="connsiteY2" fmla="*/ 538875 h 2156033"/>
              <a:gd name="connsiteX3" fmla="*/ 4649638 w 9152626"/>
              <a:gd name="connsiteY3" fmla="*/ 1552755 h 2156033"/>
              <a:gd name="connsiteX4" fmla="*/ 0 w 9152626"/>
              <a:gd name="connsiteY4" fmla="*/ 1556792 h 2156033"/>
              <a:gd name="connsiteX5" fmla="*/ 0 w 9152626"/>
              <a:gd name="connsiteY5" fmla="*/ 0 h 2156033"/>
              <a:gd name="connsiteX0" fmla="*/ 8626 w 9161252"/>
              <a:gd name="connsiteY0" fmla="*/ 0 h 2036837"/>
              <a:gd name="connsiteX1" fmla="*/ 9152626 w 9161252"/>
              <a:gd name="connsiteY1" fmla="*/ 0 h 2036837"/>
              <a:gd name="connsiteX2" fmla="*/ 9161252 w 9161252"/>
              <a:gd name="connsiteY2" fmla="*/ 538875 h 2036837"/>
              <a:gd name="connsiteX3" fmla="*/ 4658264 w 9161252"/>
              <a:gd name="connsiteY3" fmla="*/ 1552755 h 2036837"/>
              <a:gd name="connsiteX4" fmla="*/ 0 w 9161252"/>
              <a:gd name="connsiteY4" fmla="*/ 987449 h 2036837"/>
              <a:gd name="connsiteX5" fmla="*/ 8626 w 9161252"/>
              <a:gd name="connsiteY5" fmla="*/ 0 h 2036837"/>
              <a:gd name="connsiteX0" fmla="*/ 8626 w 9161252"/>
              <a:gd name="connsiteY0" fmla="*/ 0 h 1001184"/>
              <a:gd name="connsiteX1" fmla="*/ 9152626 w 9161252"/>
              <a:gd name="connsiteY1" fmla="*/ 0 h 1001184"/>
              <a:gd name="connsiteX2" fmla="*/ 9161252 w 9161252"/>
              <a:gd name="connsiteY2" fmla="*/ 538875 h 1001184"/>
              <a:gd name="connsiteX3" fmla="*/ 0 w 9161252"/>
              <a:gd name="connsiteY3" fmla="*/ 987449 h 1001184"/>
              <a:gd name="connsiteX4" fmla="*/ 8626 w 9161252"/>
              <a:gd name="connsiteY4" fmla="*/ 0 h 1001184"/>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61252"/>
              <a:gd name="connsiteY0" fmla="*/ 0 h 987449"/>
              <a:gd name="connsiteX1" fmla="*/ 9152626 w 9161252"/>
              <a:gd name="connsiteY1" fmla="*/ 0 h 987449"/>
              <a:gd name="connsiteX2" fmla="*/ 9161252 w 9161252"/>
              <a:gd name="connsiteY2" fmla="*/ 538875 h 987449"/>
              <a:gd name="connsiteX3" fmla="*/ 0 w 9161252"/>
              <a:gd name="connsiteY3" fmla="*/ 987449 h 987449"/>
              <a:gd name="connsiteX4" fmla="*/ 8626 w 9161252"/>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626 w 9152626"/>
              <a:gd name="connsiteY0" fmla="*/ 0 h 987449"/>
              <a:gd name="connsiteX1" fmla="*/ 9152626 w 9152626"/>
              <a:gd name="connsiteY1" fmla="*/ 0 h 987449"/>
              <a:gd name="connsiteX2" fmla="*/ 9152625 w 9152626"/>
              <a:gd name="connsiteY2" fmla="*/ 357720 h 987449"/>
              <a:gd name="connsiteX3" fmla="*/ 0 w 9152626"/>
              <a:gd name="connsiteY3" fmla="*/ 987449 h 987449"/>
              <a:gd name="connsiteX4" fmla="*/ 8626 w 9152626"/>
              <a:gd name="connsiteY4" fmla="*/ 0 h 987449"/>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099592"/>
              <a:gd name="connsiteX1" fmla="*/ 9144830 w 9144830"/>
              <a:gd name="connsiteY1" fmla="*/ 0 h 1099592"/>
              <a:gd name="connsiteX2" fmla="*/ 9144829 w 9144830"/>
              <a:gd name="connsiteY2" fmla="*/ 357720 h 1099592"/>
              <a:gd name="connsiteX3" fmla="*/ 831 w 9144830"/>
              <a:gd name="connsiteY3" fmla="*/ 1099592 h 1099592"/>
              <a:gd name="connsiteX4" fmla="*/ 830 w 9144830"/>
              <a:gd name="connsiteY4" fmla="*/ 0 h 1099592"/>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44830"/>
              <a:gd name="connsiteY0" fmla="*/ 0 h 1712068"/>
              <a:gd name="connsiteX1" fmla="*/ 9144830 w 9144830"/>
              <a:gd name="connsiteY1" fmla="*/ 0 h 1712068"/>
              <a:gd name="connsiteX2" fmla="*/ 9144829 w 9144830"/>
              <a:gd name="connsiteY2" fmla="*/ 357720 h 1712068"/>
              <a:gd name="connsiteX3" fmla="*/ 831 w 9144830"/>
              <a:gd name="connsiteY3" fmla="*/ 1712068 h 1712068"/>
              <a:gd name="connsiteX4" fmla="*/ 830 w 9144830"/>
              <a:gd name="connsiteY4" fmla="*/ 0 h 1712068"/>
              <a:gd name="connsiteX0" fmla="*/ 830 w 9162082"/>
              <a:gd name="connsiteY0" fmla="*/ 0 h 1712068"/>
              <a:gd name="connsiteX1" fmla="*/ 9144830 w 9162082"/>
              <a:gd name="connsiteY1" fmla="*/ 0 h 1712068"/>
              <a:gd name="connsiteX2" fmla="*/ 9162082 w 9162082"/>
              <a:gd name="connsiteY2" fmla="*/ 254203 h 1712068"/>
              <a:gd name="connsiteX3" fmla="*/ 831 w 9162082"/>
              <a:gd name="connsiteY3" fmla="*/ 1712068 h 1712068"/>
              <a:gd name="connsiteX4" fmla="*/ 830 w 9162082"/>
              <a:gd name="connsiteY4" fmla="*/ 0 h 1712068"/>
              <a:gd name="connsiteX0" fmla="*/ 830 w 9153456"/>
              <a:gd name="connsiteY0" fmla="*/ 0 h 1712068"/>
              <a:gd name="connsiteX1" fmla="*/ 9144830 w 9153456"/>
              <a:gd name="connsiteY1" fmla="*/ 0 h 1712068"/>
              <a:gd name="connsiteX2" fmla="*/ 9153456 w 9153456"/>
              <a:gd name="connsiteY2" fmla="*/ 211071 h 1712068"/>
              <a:gd name="connsiteX3" fmla="*/ 831 w 9153456"/>
              <a:gd name="connsiteY3" fmla="*/ 1712068 h 1712068"/>
              <a:gd name="connsiteX4" fmla="*/ 830 w 9153456"/>
              <a:gd name="connsiteY4" fmla="*/ 0 h 171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56" h="1712068">
                <a:moveTo>
                  <a:pt x="830" y="0"/>
                </a:moveTo>
                <a:lnTo>
                  <a:pt x="9144830" y="0"/>
                </a:lnTo>
                <a:cubicBezTo>
                  <a:pt x="9144830" y="119240"/>
                  <a:pt x="9153456" y="91831"/>
                  <a:pt x="9153456" y="211071"/>
                </a:cubicBezTo>
                <a:cubicBezTo>
                  <a:pt x="5980373" y="21962"/>
                  <a:pt x="1716050" y="249126"/>
                  <a:pt x="831" y="1712068"/>
                </a:cubicBezTo>
                <a:cubicBezTo>
                  <a:pt x="3706" y="1382918"/>
                  <a:pt x="-2045" y="329150"/>
                  <a:pt x="83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a:spLocks noGrp="1"/>
          </p:cNvSpPr>
          <p:nvPr>
            <p:ph type="title"/>
          </p:nvPr>
        </p:nvSpPr>
        <p:spPr>
          <a:xfrm>
            <a:off x="6964306" y="167793"/>
            <a:ext cx="1944216" cy="778098"/>
          </a:xfrm>
        </p:spPr>
        <p:txBody>
          <a:bodyPr>
            <a:normAutofit/>
          </a:bodyPr>
          <a:lstStyle/>
          <a:p>
            <a:pPr algn="l"/>
            <a:r>
              <a:rPr lang="pt-BR" sz="1800" dirty="0">
                <a:solidFill>
                  <a:schemeClr val="tx1">
                    <a:lumMod val="50000"/>
                    <a:lumOff val="50000"/>
                  </a:schemeClr>
                </a:solidFill>
                <a:latin typeface="Myriad Pro" pitchFamily="34" charset="0"/>
              </a:rPr>
              <a:t>Pós-Graduação</a:t>
            </a:r>
          </a:p>
        </p:txBody>
      </p:sp>
      <p:sp>
        <p:nvSpPr>
          <p:cNvPr id="2" name="CaixaDeTexto 1"/>
          <p:cNvSpPr txBox="1"/>
          <p:nvPr/>
        </p:nvSpPr>
        <p:spPr>
          <a:xfrm>
            <a:off x="654196" y="764704"/>
            <a:ext cx="7734227" cy="5632311"/>
          </a:xfrm>
          <a:prstGeom prst="rect">
            <a:avLst/>
          </a:prstGeom>
          <a:noFill/>
        </p:spPr>
        <p:txBody>
          <a:bodyPr wrap="square" rtlCol="0">
            <a:spAutoFit/>
          </a:bodyPr>
          <a:lstStyle/>
          <a:p>
            <a:pPr algn="just">
              <a:spcBef>
                <a:spcPct val="0"/>
              </a:spcBef>
            </a:pPr>
            <a:r>
              <a:rPr lang="pt-BR" altLang="pt-BR" sz="2600" dirty="0">
                <a:solidFill>
                  <a:srgbClr val="000000"/>
                </a:solidFill>
                <a:latin typeface="Tahoma" panose="020B0604030504040204" pitchFamily="34" charset="0"/>
                <a:ea typeface="MS PGothic" panose="020B0600070205080204" pitchFamily="34" charset="-128"/>
              </a:rPr>
              <a:t>Somente um tipo de título executivo?</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pPr>
            <a:r>
              <a:rPr lang="pt-BR" altLang="pt-BR" sz="2400" dirty="0">
                <a:solidFill>
                  <a:srgbClr val="000000"/>
                </a:solidFill>
                <a:latin typeface="Tahoma" panose="020B0604030504040204" pitchFamily="34" charset="0"/>
                <a:ea typeface="MS PGothic" panose="020B0600070205080204" pitchFamily="34" charset="-128"/>
              </a:rPr>
              <a:t>Não, repetição do sistema anterior.</a:t>
            </a:r>
          </a:p>
          <a:p>
            <a:pPr algn="just">
              <a:spcBef>
                <a:spcPct val="0"/>
              </a:spcBef>
            </a:pPr>
            <a:endParaRPr lang="pt-BR" altLang="pt-BR" sz="2400" dirty="0">
              <a:solidFill>
                <a:srgbClr val="000000"/>
              </a:solidFill>
              <a:latin typeface="Tahoma" panose="020B0604030504040204" pitchFamily="34" charset="0"/>
              <a:ea typeface="MS PGothic" panose="020B0600070205080204" pitchFamily="34" charset="-128"/>
            </a:endParaRPr>
          </a:p>
          <a:p>
            <a:pPr algn="just">
              <a:spcBef>
                <a:spcPct val="0"/>
              </a:spcBef>
              <a:buFont typeface="Arial" panose="020B0604020202020204" pitchFamily="34" charset="0"/>
              <a:buChar char="•"/>
            </a:pPr>
            <a:r>
              <a:rPr lang="pt-BR" altLang="pt-BR" sz="2400" i="1" dirty="0">
                <a:solidFill>
                  <a:srgbClr val="000000"/>
                </a:solidFill>
                <a:latin typeface="Tahoma" panose="020B0604030504040204" pitchFamily="34" charset="0"/>
                <a:ea typeface="MS PGothic" panose="020B0600070205080204" pitchFamily="34" charset="-128"/>
              </a:rPr>
              <a:t> Art. 784.  São títulos executivos </a:t>
            </a:r>
            <a:r>
              <a:rPr lang="pt-BR" altLang="pt-BR" sz="2400" i="1" u="sng" dirty="0">
                <a:solidFill>
                  <a:srgbClr val="000000"/>
                </a:solidFill>
                <a:latin typeface="Tahoma" panose="020B0604030504040204" pitchFamily="34" charset="0"/>
                <a:ea typeface="MS PGothic" panose="020B0600070205080204" pitchFamily="34" charset="-128"/>
              </a:rPr>
              <a:t>extrajudiciais</a:t>
            </a:r>
            <a:r>
              <a:rPr lang="pt-BR" altLang="pt-BR" sz="2400" i="1" dirty="0">
                <a:solidFill>
                  <a:srgbClr val="000000"/>
                </a:solidFill>
                <a:latin typeface="Tahoma" panose="020B0604030504040204" pitchFamily="34" charset="0"/>
                <a:ea typeface="MS PGothic" panose="020B0600070205080204" pitchFamily="34" charset="-128"/>
              </a:rPr>
              <a:t>: (...)</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III - o documento particular assinado pelo </a:t>
            </a:r>
            <a:r>
              <a:rPr lang="pt-BR" altLang="pt-BR" sz="2400" i="1" u="sng" dirty="0">
                <a:solidFill>
                  <a:srgbClr val="000000"/>
                </a:solidFill>
                <a:latin typeface="Tahoma" panose="020B0604030504040204" pitchFamily="34" charset="0"/>
                <a:ea typeface="MS PGothic" panose="020B0600070205080204" pitchFamily="34" charset="-128"/>
              </a:rPr>
              <a:t>devedor e por 2 (duas) testemunhas</a:t>
            </a:r>
            <a:r>
              <a:rPr lang="pt-BR" altLang="pt-BR" sz="2400" i="1" dirty="0">
                <a:solidFill>
                  <a:srgbClr val="000000"/>
                </a:solidFill>
                <a:latin typeface="Tahoma" panose="020B0604030504040204" pitchFamily="34" charset="0"/>
                <a:ea typeface="MS PGothic" panose="020B0600070205080204" pitchFamily="34" charset="-128"/>
              </a:rPr>
              <a:t>;</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X - o crédito referente às </a:t>
            </a:r>
            <a:r>
              <a:rPr lang="pt-BR" altLang="pt-BR" sz="2400" i="1" u="sng" dirty="0">
                <a:solidFill>
                  <a:srgbClr val="000000"/>
                </a:solidFill>
                <a:latin typeface="Tahoma" panose="020B0604030504040204" pitchFamily="34" charset="0"/>
                <a:ea typeface="MS PGothic" panose="020B0600070205080204" pitchFamily="34" charset="-128"/>
              </a:rPr>
              <a:t>contribuições</a:t>
            </a:r>
            <a:r>
              <a:rPr lang="pt-BR" altLang="pt-BR" sz="2400" i="1" dirty="0">
                <a:solidFill>
                  <a:srgbClr val="000000"/>
                </a:solidFill>
                <a:latin typeface="Tahoma" panose="020B0604030504040204" pitchFamily="34" charset="0"/>
                <a:ea typeface="MS PGothic" panose="020B0600070205080204" pitchFamily="34" charset="-128"/>
              </a:rPr>
              <a:t> ordinárias ou extraordinárias de </a:t>
            </a:r>
            <a:r>
              <a:rPr lang="pt-BR" altLang="pt-BR" sz="2400" i="1" u="sng" dirty="0">
                <a:solidFill>
                  <a:srgbClr val="000000"/>
                </a:solidFill>
                <a:latin typeface="Tahoma" panose="020B0604030504040204" pitchFamily="34" charset="0"/>
                <a:ea typeface="MS PGothic" panose="020B0600070205080204" pitchFamily="34" charset="-128"/>
              </a:rPr>
              <a:t>condomínio edilício</a:t>
            </a:r>
            <a:r>
              <a:rPr lang="pt-BR" altLang="pt-BR" sz="2400" i="1" dirty="0">
                <a:solidFill>
                  <a:srgbClr val="000000"/>
                </a:solidFill>
                <a:latin typeface="Tahoma" panose="020B0604030504040204" pitchFamily="34" charset="0"/>
                <a:ea typeface="MS PGothic" panose="020B0600070205080204" pitchFamily="34" charset="-128"/>
              </a:rPr>
              <a:t>, previstas na respectiva convenção ou aprovadas em assembleia geral, desde que documentalmente comprovadas;</a:t>
            </a:r>
          </a:p>
          <a:p>
            <a:pPr algn="just">
              <a:spcBef>
                <a:spcPct val="0"/>
              </a:spcBef>
            </a:pPr>
            <a:r>
              <a:rPr lang="pt-BR" altLang="pt-BR" sz="2400" i="1" dirty="0">
                <a:solidFill>
                  <a:srgbClr val="000000"/>
                </a:solidFill>
                <a:latin typeface="Tahoma" panose="020B0604030504040204" pitchFamily="34" charset="0"/>
                <a:ea typeface="MS PGothic" panose="020B0600070205080204" pitchFamily="34" charset="-128"/>
              </a:rPr>
              <a:t>XI - a </a:t>
            </a:r>
            <a:r>
              <a:rPr lang="pt-BR" altLang="pt-BR" sz="2400" i="1" u="sng" dirty="0">
                <a:solidFill>
                  <a:srgbClr val="000000"/>
                </a:solidFill>
                <a:latin typeface="Tahoma" panose="020B0604030504040204" pitchFamily="34" charset="0"/>
                <a:ea typeface="MS PGothic" panose="020B0600070205080204" pitchFamily="34" charset="-128"/>
              </a:rPr>
              <a:t>certidão expedida por serventia notarial ou de registro</a:t>
            </a:r>
            <a:r>
              <a:rPr lang="pt-BR" altLang="pt-BR" sz="2400" i="1" dirty="0">
                <a:solidFill>
                  <a:srgbClr val="000000"/>
                </a:solidFill>
                <a:latin typeface="Tahoma" panose="020B0604030504040204" pitchFamily="34" charset="0"/>
                <a:ea typeface="MS PGothic" panose="020B0600070205080204" pitchFamily="34" charset="-128"/>
              </a:rPr>
              <a:t> relativa a valores de emolumentos e demais despesas devidas pelos atos por ela praticados, fixados nas tabelas estabelecidas em lei;</a:t>
            </a:r>
          </a:p>
        </p:txBody>
      </p:sp>
    </p:spTree>
    <p:extLst>
      <p:ext uri="{BB962C8B-B14F-4D97-AF65-F5344CB8AC3E}">
        <p14:creationId xmlns:p14="http://schemas.microsoft.com/office/powerpoint/2010/main" val="110924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7345</TotalTime>
  <Words>5139</Words>
  <Application>Microsoft Office PowerPoint</Application>
  <PresentationFormat>Apresentação na tela (4:3)</PresentationFormat>
  <Paragraphs>493</Paragraphs>
  <Slides>61</Slides>
  <Notes>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61</vt:i4>
      </vt:variant>
    </vt:vector>
  </HeadingPairs>
  <TitlesOfParts>
    <vt:vector size="69" baseType="lpstr">
      <vt:lpstr>Arial</vt:lpstr>
      <vt:lpstr>Calibri</vt:lpstr>
      <vt:lpstr>Century Schoolbook</vt:lpstr>
      <vt:lpstr>Myriad Pro</vt:lpstr>
      <vt:lpstr>Tahoma</vt:lpstr>
      <vt:lpstr>Times New Roman</vt:lpstr>
      <vt:lpstr>Wingdings</vt:lpstr>
      <vt:lpstr>Tema do Office</vt:lpstr>
      <vt:lpstr>Execução de título executivo extrajudicial: parte inicial</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Apresentação do PowerPoint</vt:lpstr>
      <vt:lpstr>Pós-Graduação</vt:lpstr>
      <vt:lpstr>Pós-Graduação</vt:lpstr>
      <vt:lpstr>Apresentação do PowerPoint</vt:lpstr>
      <vt:lpstr>Apresentação do PowerPoint</vt:lpstr>
      <vt:lpstr>Apresentação do PowerPoint</vt:lpstr>
      <vt:lpstr>Apresentação do PowerPoint</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lpstr>Pós-Graduação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Campanha de Divulgação Pós Graduação</dc:title>
  <dc:creator>marketing</dc:creator>
  <cp:lastModifiedBy>LUIZ GUILHERME P DELLORE</cp:lastModifiedBy>
  <cp:revision>226</cp:revision>
  <dcterms:created xsi:type="dcterms:W3CDTF">2012-10-26T18:35:06Z</dcterms:created>
  <dcterms:modified xsi:type="dcterms:W3CDTF">2021-05-17T21:52:56Z</dcterms:modified>
</cp:coreProperties>
</file>