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5" r:id="rId2"/>
    <p:sldId id="440" r:id="rId3"/>
    <p:sldId id="436" r:id="rId4"/>
    <p:sldId id="302" r:id="rId5"/>
    <p:sldId id="416" r:id="rId6"/>
    <p:sldId id="417" r:id="rId7"/>
    <p:sldId id="443" r:id="rId8"/>
    <p:sldId id="452" r:id="rId9"/>
    <p:sldId id="447" r:id="rId10"/>
    <p:sldId id="418" r:id="rId11"/>
    <p:sldId id="441" r:id="rId12"/>
    <p:sldId id="442" r:id="rId13"/>
    <p:sldId id="444" r:id="rId14"/>
    <p:sldId id="445" r:id="rId15"/>
    <p:sldId id="446" r:id="rId16"/>
    <p:sldId id="450" r:id="rId17"/>
    <p:sldId id="451" r:id="rId18"/>
    <p:sldId id="405" r:id="rId19"/>
    <p:sldId id="411" r:id="rId20"/>
    <p:sldId id="454" r:id="rId21"/>
    <p:sldId id="410" r:id="rId22"/>
    <p:sldId id="412" r:id="rId23"/>
    <p:sldId id="453" r:id="rId24"/>
    <p:sldId id="413" r:id="rId25"/>
    <p:sldId id="439" r:id="rId26"/>
    <p:sldId id="414" r:id="rId27"/>
    <p:sldId id="456" r:id="rId28"/>
    <p:sldId id="462" r:id="rId29"/>
    <p:sldId id="455" r:id="rId30"/>
    <p:sldId id="457" r:id="rId31"/>
    <p:sldId id="458" r:id="rId32"/>
    <p:sldId id="415" r:id="rId33"/>
    <p:sldId id="448" r:id="rId34"/>
    <p:sldId id="449" r:id="rId35"/>
    <p:sldId id="459" r:id="rId36"/>
    <p:sldId id="460" r:id="rId37"/>
    <p:sldId id="461" r:id="rId38"/>
    <p:sldId id="419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4660" autoAdjust="0"/>
  </p:normalViewPr>
  <p:slideViewPr>
    <p:cSldViewPr>
      <p:cViewPr varScale="1">
        <p:scale>
          <a:sx n="78" d="100"/>
          <a:sy n="78" d="100"/>
        </p:scale>
        <p:origin x="161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notesViewPr>
    <p:cSldViewPr>
      <p:cViewPr varScale="1">
        <p:scale>
          <a:sx n="67" d="100"/>
          <a:sy n="67" d="100"/>
        </p:scale>
        <p:origin x="27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6993C-254F-406F-A7C8-00F065972C51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C6750-D58B-4D21-AD5C-02BB5213EC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33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97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30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58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55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79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08/04/2021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40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08/04/2021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43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6" name="Picture 47" descr="\\192.168.0.9\Marketing\Bruno\2013.1\Outros\logo_epd_online_o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14" y="6082161"/>
            <a:ext cx="908340" cy="5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16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08/04/2021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29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08/04/2021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46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08/04/2021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03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83047-3E26-4F20-9CE5-6B4F278EEC7D}" type="datetimeFigureOut">
              <a:rPr lang="pt-BR" smtClean="0"/>
              <a:pPr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3"/>
          <p:cNvSpPr/>
          <p:nvPr userDrawn="1"/>
        </p:nvSpPr>
        <p:spPr>
          <a:xfrm>
            <a:off x="3435" y="116632"/>
            <a:ext cx="9162081" cy="883931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36202 w 9144830"/>
              <a:gd name="connsiteY2" fmla="*/ 254203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185856"/>
              <a:gd name="connsiteX1" fmla="*/ 9144830 w 9144830"/>
              <a:gd name="connsiteY1" fmla="*/ 0 h 1185856"/>
              <a:gd name="connsiteX2" fmla="*/ 9136202 w 9144830"/>
              <a:gd name="connsiteY2" fmla="*/ 254203 h 1185856"/>
              <a:gd name="connsiteX3" fmla="*/ 831 w 9144830"/>
              <a:gd name="connsiteY3" fmla="*/ 1185856 h 1185856"/>
              <a:gd name="connsiteX4" fmla="*/ 830 w 9144830"/>
              <a:gd name="connsiteY4" fmla="*/ 0 h 1185856"/>
              <a:gd name="connsiteX0" fmla="*/ 830 w 9144830"/>
              <a:gd name="connsiteY0" fmla="*/ 0 h 1185856"/>
              <a:gd name="connsiteX1" fmla="*/ 9144830 w 9144830"/>
              <a:gd name="connsiteY1" fmla="*/ 0 h 1185856"/>
              <a:gd name="connsiteX2" fmla="*/ 9136202 w 9144830"/>
              <a:gd name="connsiteY2" fmla="*/ 254203 h 1185856"/>
              <a:gd name="connsiteX3" fmla="*/ 831 w 9144830"/>
              <a:gd name="connsiteY3" fmla="*/ 1185856 h 1185856"/>
              <a:gd name="connsiteX4" fmla="*/ 830 w 9144830"/>
              <a:gd name="connsiteY4" fmla="*/ 0 h 1185856"/>
              <a:gd name="connsiteX0" fmla="*/ 830 w 9144830"/>
              <a:gd name="connsiteY0" fmla="*/ 0 h 806293"/>
              <a:gd name="connsiteX1" fmla="*/ 9144830 w 9144830"/>
              <a:gd name="connsiteY1" fmla="*/ 0 h 806293"/>
              <a:gd name="connsiteX2" fmla="*/ 9136202 w 9144830"/>
              <a:gd name="connsiteY2" fmla="*/ 254203 h 806293"/>
              <a:gd name="connsiteX3" fmla="*/ 831 w 9144830"/>
              <a:gd name="connsiteY3" fmla="*/ 806293 h 806293"/>
              <a:gd name="connsiteX4" fmla="*/ 830 w 9144830"/>
              <a:gd name="connsiteY4" fmla="*/ 0 h 806293"/>
              <a:gd name="connsiteX0" fmla="*/ 830 w 9144830"/>
              <a:gd name="connsiteY0" fmla="*/ 0 h 806293"/>
              <a:gd name="connsiteX1" fmla="*/ 9144830 w 9144830"/>
              <a:gd name="connsiteY1" fmla="*/ 0 h 806293"/>
              <a:gd name="connsiteX2" fmla="*/ 9136202 w 9144830"/>
              <a:gd name="connsiteY2" fmla="*/ 90301 h 806293"/>
              <a:gd name="connsiteX3" fmla="*/ 831 w 9144830"/>
              <a:gd name="connsiteY3" fmla="*/ 806293 h 806293"/>
              <a:gd name="connsiteX4" fmla="*/ 830 w 9144830"/>
              <a:gd name="connsiteY4" fmla="*/ 0 h 806293"/>
              <a:gd name="connsiteX0" fmla="*/ 830 w 9144830"/>
              <a:gd name="connsiteY0" fmla="*/ 0 h 883931"/>
              <a:gd name="connsiteX1" fmla="*/ 9144830 w 9144830"/>
              <a:gd name="connsiteY1" fmla="*/ 0 h 883931"/>
              <a:gd name="connsiteX2" fmla="*/ 9136202 w 9144830"/>
              <a:gd name="connsiteY2" fmla="*/ 90301 h 883931"/>
              <a:gd name="connsiteX3" fmla="*/ 831 w 9144830"/>
              <a:gd name="connsiteY3" fmla="*/ 883931 h 883931"/>
              <a:gd name="connsiteX4" fmla="*/ 830 w 9144830"/>
              <a:gd name="connsiteY4" fmla="*/ 0 h 883931"/>
              <a:gd name="connsiteX0" fmla="*/ 830 w 9144830"/>
              <a:gd name="connsiteY0" fmla="*/ 0 h 883931"/>
              <a:gd name="connsiteX1" fmla="*/ 9144830 w 9144830"/>
              <a:gd name="connsiteY1" fmla="*/ 0 h 883931"/>
              <a:gd name="connsiteX2" fmla="*/ 9136202 w 9144830"/>
              <a:gd name="connsiteY2" fmla="*/ 90301 h 883931"/>
              <a:gd name="connsiteX3" fmla="*/ 831 w 9144830"/>
              <a:gd name="connsiteY3" fmla="*/ 883931 h 883931"/>
              <a:gd name="connsiteX4" fmla="*/ 830 w 9144830"/>
              <a:gd name="connsiteY4" fmla="*/ 0 h 883931"/>
              <a:gd name="connsiteX0" fmla="*/ 830 w 9144830"/>
              <a:gd name="connsiteY0" fmla="*/ 0 h 883931"/>
              <a:gd name="connsiteX1" fmla="*/ 9144830 w 9144830"/>
              <a:gd name="connsiteY1" fmla="*/ 0 h 883931"/>
              <a:gd name="connsiteX2" fmla="*/ 9136202 w 9144830"/>
              <a:gd name="connsiteY2" fmla="*/ 90301 h 883931"/>
              <a:gd name="connsiteX3" fmla="*/ 831 w 9144830"/>
              <a:gd name="connsiteY3" fmla="*/ 883931 h 883931"/>
              <a:gd name="connsiteX4" fmla="*/ 830 w 9144830"/>
              <a:gd name="connsiteY4" fmla="*/ 0 h 883931"/>
              <a:gd name="connsiteX0" fmla="*/ 830 w 9144830"/>
              <a:gd name="connsiteY0" fmla="*/ 0 h 883931"/>
              <a:gd name="connsiteX1" fmla="*/ 9144830 w 9144830"/>
              <a:gd name="connsiteY1" fmla="*/ 0 h 883931"/>
              <a:gd name="connsiteX2" fmla="*/ 9136202 w 9144830"/>
              <a:gd name="connsiteY2" fmla="*/ 90301 h 883931"/>
              <a:gd name="connsiteX3" fmla="*/ 831 w 9144830"/>
              <a:gd name="connsiteY3" fmla="*/ 883931 h 883931"/>
              <a:gd name="connsiteX4" fmla="*/ 830 w 9144830"/>
              <a:gd name="connsiteY4" fmla="*/ 0 h 883931"/>
              <a:gd name="connsiteX0" fmla="*/ 830 w 9144830"/>
              <a:gd name="connsiteY0" fmla="*/ 0 h 883931"/>
              <a:gd name="connsiteX1" fmla="*/ 9144830 w 9144830"/>
              <a:gd name="connsiteY1" fmla="*/ 0 h 883931"/>
              <a:gd name="connsiteX2" fmla="*/ 9136202 w 9144830"/>
              <a:gd name="connsiteY2" fmla="*/ 90301 h 883931"/>
              <a:gd name="connsiteX3" fmla="*/ 831 w 9144830"/>
              <a:gd name="connsiteY3" fmla="*/ 883931 h 883931"/>
              <a:gd name="connsiteX4" fmla="*/ 830 w 9144830"/>
              <a:gd name="connsiteY4" fmla="*/ 0 h 883931"/>
              <a:gd name="connsiteX0" fmla="*/ 830 w 9162081"/>
              <a:gd name="connsiteY0" fmla="*/ 0 h 883931"/>
              <a:gd name="connsiteX1" fmla="*/ 9144830 w 9162081"/>
              <a:gd name="connsiteY1" fmla="*/ 0 h 883931"/>
              <a:gd name="connsiteX2" fmla="*/ 9162081 w 9162081"/>
              <a:gd name="connsiteY2" fmla="*/ 90301 h 883931"/>
              <a:gd name="connsiteX3" fmla="*/ 831 w 9162081"/>
              <a:gd name="connsiteY3" fmla="*/ 883931 h 883931"/>
              <a:gd name="connsiteX4" fmla="*/ 830 w 9162081"/>
              <a:gd name="connsiteY4" fmla="*/ 0 h 88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2081" h="883931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62081" y="-28939"/>
                  <a:pt x="9162081" y="90301"/>
                </a:cubicBezTo>
                <a:cubicBezTo>
                  <a:pt x="6334054" y="-29796"/>
                  <a:pt x="1103574" y="102476"/>
                  <a:pt x="831" y="883931"/>
                </a:cubicBezTo>
                <a:cubicBezTo>
                  <a:pt x="3706" y="554781"/>
                  <a:pt x="-2045" y="329150"/>
                  <a:pt x="830" y="0"/>
                </a:cubicBezTo>
                <a:close/>
              </a:path>
            </a:pathLst>
          </a:custGeom>
          <a:gradFill flip="none" rotWithShape="1">
            <a:gsLst>
              <a:gs pos="0">
                <a:srgbClr val="D20C1F">
                  <a:shade val="30000"/>
                  <a:satMod val="115000"/>
                </a:srgbClr>
              </a:gs>
              <a:gs pos="50000">
                <a:srgbClr val="D20C1F">
                  <a:shade val="67500"/>
                  <a:satMod val="115000"/>
                </a:srgbClr>
              </a:gs>
              <a:gs pos="100000">
                <a:srgbClr val="D20C1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tângulo 3"/>
          <p:cNvSpPr/>
          <p:nvPr userDrawn="1"/>
        </p:nvSpPr>
        <p:spPr>
          <a:xfrm>
            <a:off x="-830" y="-27384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3"/>
          <p:cNvSpPr/>
          <p:nvPr userDrawn="1"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47" descr="\\192.168.0.9\Marketing\Bruno\2013.1\Outros\logo_epd_online_ok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14" y="6082161"/>
            <a:ext cx="908340" cy="5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05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genjuridico.com.br/2016/08/08/penhora-antes-da-citacao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uizdellore/" TargetMode="External"/><Relationship Id="rId2" Type="http://schemas.openxmlformats.org/officeDocument/2006/relationships/hyperlink" Target="http://www.dellore.com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genjuridico.com.br/2015/10/05/penhora-do-salario-novo-cpc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2.stj.jus.br/processo/pesquisa/?aplicacao=processos.ea&amp;tipoPesquisa=tipoPesquisaGenerica&amp;termo=REsp%20135157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22322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altLang="pt-BR" sz="4000" b="1" dirty="0">
                <a:solidFill>
                  <a:schemeClr val="bg1">
                    <a:lumMod val="50000"/>
                  </a:schemeClr>
                </a:solidFill>
                <a:latin typeface="Myriad Pro"/>
                <a:cs typeface="Times New Roman" panose="02020603050405020304" pitchFamily="18" charset="0"/>
              </a:rPr>
              <a:t>Penhora e impenhorabilidades</a:t>
            </a:r>
            <a:endParaRPr lang="pt-BR" sz="4000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2132856"/>
            <a:ext cx="8291264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FDSBC</a:t>
            </a:r>
            <a:endParaRPr lang="pt-BR" sz="32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  <a:p>
            <a:endParaRPr lang="pt-BR" sz="32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Prof. Luiz Dellore </a:t>
            </a:r>
          </a:p>
        </p:txBody>
      </p:sp>
    </p:spTree>
    <p:extLst>
      <p:ext uri="{BB962C8B-B14F-4D97-AF65-F5344CB8AC3E}">
        <p14:creationId xmlns:p14="http://schemas.microsoft.com/office/powerpoint/2010/main" val="41223114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539552" y="671692"/>
            <a:ext cx="709335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Portanto, em regra haverá o seguinte:</a:t>
            </a: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1) Citação / intimação do executado</a:t>
            </a: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2) Oportunidade para pagamento pelo executado</a:t>
            </a: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3) Caso não haja pagamento, bloqueio online</a:t>
            </a: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4) Após, conversão para penhora</a:t>
            </a:r>
            <a:endParaRPr lang="pt-BR" altLang="pt-BR" sz="21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1917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539552" y="671692"/>
            <a:ext cx="7093351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É possível conseguir penhora antes da citação?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pt-BR" altLang="pt-BR" sz="500" u="sng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endParaRPr lang="pt-BR" altLang="pt-BR" sz="21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1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Art. 828.  O exequente poderá obter certidão de que a execução foi admitida pelo juiz, com identificação das partes e do valor da causa, para fins de </a:t>
            </a:r>
            <a:r>
              <a:rPr lang="pt-BR" altLang="pt-BR" sz="21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averbação no registro de imóveis</a:t>
            </a:r>
            <a:r>
              <a:rPr lang="pt-BR" altLang="pt-BR" sz="21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de veículos ou de outros bens sujeitos a penhora, arresto ou indisponibilidade</a:t>
            </a:r>
          </a:p>
          <a:p>
            <a:pPr algn="just">
              <a:spcBef>
                <a:spcPct val="0"/>
              </a:spcBef>
            </a:pPr>
            <a:endParaRPr lang="pt-BR" altLang="pt-BR" sz="21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1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Art. 830.  Se o oficial de justiça </a:t>
            </a:r>
            <a:r>
              <a:rPr lang="pt-BR" altLang="pt-BR" sz="21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não encontrar o executado</a:t>
            </a:r>
            <a:r>
              <a:rPr lang="pt-BR" altLang="pt-BR" sz="21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</a:t>
            </a:r>
            <a:r>
              <a:rPr lang="pt-BR" altLang="pt-BR" sz="2100" i="1" u="sng" dirty="0" err="1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arrestar-lhe-á</a:t>
            </a:r>
            <a:r>
              <a:rPr lang="pt-BR" altLang="pt-BR" sz="21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tantos </a:t>
            </a:r>
            <a:r>
              <a:rPr lang="pt-BR" altLang="pt-BR" sz="21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bens</a:t>
            </a:r>
            <a:r>
              <a:rPr lang="pt-BR" altLang="pt-BR" sz="21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quantos bastem para garantir a execução.</a:t>
            </a:r>
          </a:p>
          <a:p>
            <a:pPr algn="just">
              <a:spcBef>
                <a:spcPct val="0"/>
              </a:spcBef>
            </a:pPr>
            <a:endParaRPr lang="pt-BR" altLang="pt-BR" sz="5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Seria possível arresto executivo </a:t>
            </a:r>
            <a:r>
              <a:rPr lang="pt-BR" altLang="pt-BR" sz="23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online</a:t>
            </a: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?</a:t>
            </a:r>
            <a:endParaRPr lang="pt-BR" altLang="pt-BR" sz="21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612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539552" y="671692"/>
            <a:ext cx="8208912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dirty="0"/>
              <a:t>DIREITO PROCESSUAL CIVIL. ARRESTO EXECUTIVO ELETRÔNICO NA HIPÓTESE DE NÃO LOCALIZAÇAO DO EXECUTADO.</a:t>
            </a:r>
          </a:p>
          <a:p>
            <a:pPr algn="just" fontAlgn="base"/>
            <a:r>
              <a:rPr lang="pt-BR" b="1" u="sng" dirty="0"/>
              <a:t>É possível</a:t>
            </a:r>
            <a:r>
              <a:rPr lang="pt-BR" u="sng" dirty="0"/>
              <a:t> a realização de </a:t>
            </a:r>
            <a:r>
              <a:rPr lang="pt-BR" b="1" u="sng" dirty="0"/>
              <a:t>arresto on-line</a:t>
            </a:r>
            <a:r>
              <a:rPr lang="pt-BR" u="sng" dirty="0"/>
              <a:t> na hipótese em que o executado não tenha sido encontrado pelo oficial de justiça para a citação</a:t>
            </a:r>
            <a:r>
              <a:rPr lang="pt-BR" dirty="0"/>
              <a:t>. O arresto executivo de que trata o art. 653 do CPC consubstancia a constrição de bens em nome do executado quando este não for encontrado para a citação. Trata-se de medida que objetiva assegurar a efetivação de futura penhora na execução em curso e independe da prévia citação do devedor. </a:t>
            </a:r>
            <a:r>
              <a:rPr lang="pt-BR" u="sng" dirty="0"/>
              <a:t>Com efeito, se houver citação, não haverá o arresto, realizando-se desde logo a penhora</a:t>
            </a:r>
            <a:r>
              <a:rPr lang="pt-BR" dirty="0"/>
              <a:t>. Portanto, o arresto executivo visa a evitar que a tentativa frustrada de localização do devedor impeça o andamento regular da execução, sendo a citação condição apenas para sua conversão em penhora, e não para a constrição. (...). Nesse contexto, por analogia, é possível aplicar ao arresto executivo o art. 655-A do CPC, que permite a penhora on-line. REsp 1.370.687-MG, Rel. Min. </a:t>
            </a:r>
            <a:r>
              <a:rPr lang="pt-BR" dirty="0" err="1"/>
              <a:t>Antonio</a:t>
            </a:r>
            <a:r>
              <a:rPr lang="pt-BR" dirty="0"/>
              <a:t> Carlos Ferreira, julgado em 4/4/2013.</a:t>
            </a:r>
          </a:p>
          <a:p>
            <a:pPr algn="just">
              <a:spcBef>
                <a:spcPct val="0"/>
              </a:spcBef>
            </a:pPr>
            <a:endParaRPr lang="pt-BR" altLang="pt-BR" sz="21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Portanto, não há previsão de penhora </a:t>
            </a:r>
            <a:r>
              <a:rPr lang="pt-BR" altLang="pt-BR" sz="23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online</a:t>
            </a: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antes da citação.</a:t>
            </a: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Porém, cabe arresto </a:t>
            </a:r>
            <a:r>
              <a:rPr lang="pt-BR" altLang="pt-BR" sz="23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online</a:t>
            </a: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cabe antes da citação</a:t>
            </a:r>
          </a:p>
          <a:p>
            <a:pPr algn="just">
              <a:spcBef>
                <a:spcPct val="0"/>
              </a:spcBef>
            </a:pPr>
            <a:endParaRPr lang="pt-BR" altLang="pt-BR" sz="21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7798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539552" y="671692"/>
            <a:ext cx="820891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 parte exequente pode formular pedido de </a:t>
            </a:r>
            <a:r>
              <a:rPr lang="pt-BR" altLang="pt-BR" sz="23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tutela de urgência cautelar</a:t>
            </a: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(CPC, art. 301), de modo que ocorra a </a:t>
            </a:r>
            <a:r>
              <a:rPr lang="pt-BR" altLang="pt-BR" sz="23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constrição antes da citação</a:t>
            </a: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.</a:t>
            </a: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Será deferido se presentes os requisitos para a tutela de urgência (probabilidade do direito e o perigo de dano ou o risco ao resultado útil do processo = CPC, art. 300).</a:t>
            </a: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Assim, na inicial do processo executivo, se o exequente alegar e prova essa situação, poderá o juiz deferir a constrição antes mesmo da citação. </a:t>
            </a: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Mas isso não será penhora.</a:t>
            </a: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Portanto, não cabe penhora antes da citação. Mas há opções.</a:t>
            </a:r>
          </a:p>
          <a:p>
            <a:pPr algn="just">
              <a:spcBef>
                <a:spcPct val="0"/>
              </a:spcBef>
            </a:pPr>
            <a:r>
              <a:rPr lang="pt-BR" altLang="pt-BR" sz="21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  <a:hlinkClick r:id="rId2"/>
              </a:rPr>
              <a:t>http://genjuridico.com.br/2016/08/08/penhora-antes-da-citacao/</a:t>
            </a:r>
            <a:r>
              <a:rPr lang="pt-BR" altLang="pt-BR" sz="21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1320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539552" y="517604"/>
            <a:ext cx="78488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E NJP para permitir penhora antes da citação?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pt-BR" altLang="pt-BR" sz="500" u="sng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endParaRPr lang="pt-BR" altLang="pt-BR" sz="5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1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Art. 190. Versando o processo sobre direitos que admitam autocomposição, é lícito às partes plenamente capazes estipular mudanças no procedimento para ajustá-lo às especificidades da causa e convencionar sobre os seus ônus, poderes, faculdades e deveres processuais, antes ou durante o processo. </a:t>
            </a:r>
            <a:endParaRPr lang="pt-BR" altLang="pt-BR" sz="5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“Pelo acordo entre as partes, a credora estaria autorizada a obter liminarmente o bloqueio dos ativos financeiros da parte devedora sem que esta fosse ouvida e sem a necessidade de prestação de garantia.</a:t>
            </a: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 empresa fornecedora alegou que a convenção, devidamente registrada no contrato, baseou-se no princípio da livre manifestação de vontade das partes, prestigiado pelo novo CPC”.</a:t>
            </a: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REsp 1810444</a:t>
            </a:r>
          </a:p>
        </p:txBody>
      </p:sp>
    </p:spTree>
    <p:extLst>
      <p:ext uri="{BB962C8B-B14F-4D97-AF65-F5344CB8AC3E}">
        <p14:creationId xmlns:p14="http://schemas.microsoft.com/office/powerpoint/2010/main" val="2492840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, Carta&#10;&#10;Descrição gerada automaticamente">
            <a:extLst>
              <a:ext uri="{FF2B5EF4-FFF2-40B4-BE49-F238E27FC236}">
                <a16:creationId xmlns:a16="http://schemas.microsoft.com/office/drawing/2014/main" id="{6455E62D-B6FF-42D8-9CB8-1DEED957E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2629"/>
            <a:ext cx="8064896" cy="64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233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539552" y="517604"/>
            <a:ext cx="78488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Alguma esperança?</a:t>
            </a: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 Nº 1.040, DE 29 DE MARÇO DE 2021</a:t>
            </a:r>
          </a:p>
          <a:p>
            <a:pPr algn="just">
              <a:spcBef>
                <a:spcPct val="0"/>
              </a:spcBef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Dispõe sobre a facilitação para abertura de empresas, a proteção de acionistas minoritários, a facilitação do comércio exterior, </a:t>
            </a:r>
            <a:r>
              <a:rPr lang="pt-B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Sistema Integrado de Recuperação de Ativos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as cobranças realizadas pelos conselhos profissionais, a profissão de tradutor e intérprete público, a obtenção de eletricidade e a </a:t>
            </a:r>
            <a:r>
              <a:rPr lang="pt-B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prescrição intercorrente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Lei nº 10.406, de 10 de janeiro de 2002 - Código Civil</a:t>
            </a:r>
          </a:p>
          <a:p>
            <a:pPr algn="just">
              <a:spcBef>
                <a:spcPct val="0"/>
              </a:spcBef>
            </a:pPr>
            <a:endParaRPr lang="pt-BR" alt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SISTEMA INTEGRADO DE RECUPERAÇÃO DE ATIVOS</a:t>
            </a:r>
          </a:p>
          <a:p>
            <a:pPr algn="just">
              <a:spcBef>
                <a:spcPct val="0"/>
              </a:spcBef>
            </a:pPr>
            <a:endParaRPr lang="pt-BR" alt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13.  Fica o Poder Executivo federal autorizado a </a:t>
            </a:r>
            <a:r>
              <a:rPr lang="pt-BR" altLang="pt-B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instituir</a:t>
            </a:r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sob a governança da Procuradoria-Geral da Fazenda Nacional, o </a:t>
            </a:r>
            <a:r>
              <a:rPr lang="pt-BR" altLang="pt-B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Sira</a:t>
            </a:r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constituído por conjunto de instrumentos, mecanismos e iniciativas destinados a:</a:t>
            </a:r>
          </a:p>
          <a:p>
            <a:pPr algn="just">
              <a:spcBef>
                <a:spcPct val="0"/>
              </a:spcBef>
            </a:pPr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- facilitar a </a:t>
            </a:r>
            <a:r>
              <a:rPr lang="pt-BR" altLang="pt-B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identificação e a localização de bens e devedores</a:t>
            </a:r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e</a:t>
            </a:r>
          </a:p>
          <a:p>
            <a:pPr algn="just">
              <a:spcBef>
                <a:spcPct val="0"/>
              </a:spcBef>
            </a:pPr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- a </a:t>
            </a:r>
            <a:r>
              <a:rPr lang="pt-BR" altLang="pt-B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constrição e a alienação de ativos</a:t>
            </a:r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6937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539552" y="517604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SISTEMA INTEGRADO DE RECUPERAÇÃO DE ATIVOS</a:t>
            </a:r>
          </a:p>
          <a:p>
            <a:pPr algn="just">
              <a:spcBef>
                <a:spcPct val="0"/>
              </a:spcBef>
            </a:pPr>
            <a:endParaRPr lang="pt-BR" alt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14.  São objetivos do Sira:</a:t>
            </a:r>
          </a:p>
          <a:p>
            <a:pPr algn="just">
              <a:spcBef>
                <a:spcPct val="0"/>
              </a:spcBef>
            </a:pPr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(...)</a:t>
            </a:r>
          </a:p>
          <a:p>
            <a:pPr algn="just">
              <a:spcBef>
                <a:spcPct val="0"/>
              </a:spcBef>
            </a:pPr>
            <a:endParaRPr lang="pt-BR" alt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- conferir </a:t>
            </a:r>
            <a:r>
              <a:rPr lang="pt-BR" altLang="pt-B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efetividade às decisões judiciais</a:t>
            </a:r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visem à satisfação das obrigações de todas as naturezas, em âmbito nacional;</a:t>
            </a:r>
          </a:p>
          <a:p>
            <a:pPr algn="just">
              <a:spcBef>
                <a:spcPct val="0"/>
              </a:spcBef>
            </a:pPr>
            <a:endParaRPr lang="pt-BR" alt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 - reunir dados cadastrais, relacionamentos e </a:t>
            </a:r>
            <a:r>
              <a:rPr lang="pt-BR" altLang="pt-B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bases patrimoniais de pessoas físicas e jurídicas</a:t>
            </a:r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subsidiar a tomada de decisão, no âmbito de processo judicial em que seja </a:t>
            </a:r>
            <a:r>
              <a:rPr lang="pt-BR" altLang="pt-B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demandada a recuperação de créditos públicos ou privados</a:t>
            </a:r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>
              <a:spcBef>
                <a:spcPct val="0"/>
              </a:spcBef>
            </a:pPr>
            <a:endParaRPr lang="pt-BR" alt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(...)</a:t>
            </a:r>
          </a:p>
          <a:p>
            <a:pPr algn="just">
              <a:spcBef>
                <a:spcPct val="0"/>
              </a:spcBef>
            </a:pPr>
            <a:endParaRPr lang="pt-BR" alt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- garantir, com a quantidade, a qualidade e a tempestividade necessárias, os </a:t>
            </a:r>
            <a:r>
              <a:rPr lang="pt-BR" altLang="pt-B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insumos de dados e informações relevantes para a recuperação de créditos públicos ou privados</a:t>
            </a:r>
            <a:r>
              <a:rPr lang="pt-BR" alt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3583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48127" y="968049"/>
            <a:ext cx="69847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600" b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Princípio da menor onerosidade.</a:t>
            </a:r>
          </a:p>
          <a:p>
            <a:pPr algn="just">
              <a:spcBef>
                <a:spcPct val="0"/>
              </a:spcBef>
            </a:pPr>
            <a:endParaRPr lang="pt-BR" altLang="pt-BR" sz="16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Art. 805.  Quando por vários meios o exequente puder promover a execução, o juiz mandará que se faça </a:t>
            </a:r>
            <a:r>
              <a:rPr lang="pt-BR" altLang="pt-BR" sz="24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pelo modo menos gravoso para o executado</a:t>
            </a: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.</a:t>
            </a:r>
          </a:p>
          <a:p>
            <a:pPr algn="just"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Parágrafo único.  Ao executado que alegar ser a medida executiva mais gravosa incumbe </a:t>
            </a:r>
            <a:r>
              <a:rPr lang="pt-BR" altLang="pt-BR" sz="24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indicar outros meios mais eficazes e menos onerosos</a:t>
            </a: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sob pena de manutenção dos atos executivos já determinados.</a:t>
            </a:r>
          </a:p>
          <a:p>
            <a:pPr algn="just"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Exemplo importante desse princípio: </a:t>
            </a: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impenhorabilidades</a:t>
            </a:r>
            <a:r>
              <a:rPr lang="pt-BR" altLang="pt-BR" sz="24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.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E3F50215-E673-4635-BBF9-0A9BD27F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277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48127" y="813612"/>
            <a:ext cx="698477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pt-BR" sz="2600" b="1" dirty="0" err="1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Impen</a:t>
            </a:r>
            <a:r>
              <a:rPr lang="pt-BR" altLang="pt-BR" sz="2600" b="1" dirty="0" err="1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horabilidades</a:t>
            </a:r>
            <a:endParaRPr lang="en-US" altLang="pt-BR" sz="2600" b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endParaRPr lang="pt-BR" altLang="pt-BR" sz="2400" b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Art. 832.  Não estão sujeitos à execução os bens que a lei considera impenhoráveis ou inalienáveis.</a:t>
            </a:r>
          </a:p>
          <a:p>
            <a:pPr algn="just"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Art. 833.  São impenhoráveis:</a:t>
            </a:r>
          </a:p>
          <a:p>
            <a:pPr algn="just"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I - os </a:t>
            </a:r>
            <a:r>
              <a:rPr lang="pt-BR" altLang="pt-BR" sz="24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bens inalienáveis</a:t>
            </a: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e os declarados, por ato voluntário, </a:t>
            </a:r>
            <a:r>
              <a:rPr lang="pt-BR" altLang="pt-BR" sz="24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não sujeitos à execução</a:t>
            </a: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;</a:t>
            </a:r>
          </a:p>
          <a:p>
            <a:pPr algn="just"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342900" indent="-342900" algn="just">
              <a:spcBef>
                <a:spcPct val="0"/>
              </a:spcBef>
              <a:buFontTx/>
              <a:buChar char="-"/>
            </a:pPr>
            <a:r>
              <a:rPr lang="pt-BR" altLang="pt-BR" sz="24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Bens públicos (salvo empresa pública)</a:t>
            </a:r>
            <a:endParaRPr lang="pt-BR" altLang="pt-BR" sz="24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marL="342900" indent="-342900" algn="just">
              <a:spcBef>
                <a:spcPct val="0"/>
              </a:spcBef>
              <a:buFontTx/>
              <a:buChar char="-"/>
            </a:pPr>
            <a:r>
              <a:rPr lang="pt-BR" altLang="pt-BR" sz="24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Doação e testamento com cláusula</a:t>
            </a:r>
          </a:p>
        </p:txBody>
      </p:sp>
    </p:spTree>
    <p:extLst>
      <p:ext uri="{BB962C8B-B14F-4D97-AF65-F5344CB8AC3E}">
        <p14:creationId xmlns:p14="http://schemas.microsoft.com/office/powerpoint/2010/main" val="24920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23528" y="945891"/>
            <a:ext cx="8712968" cy="559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Prof. Luiz Dellore</a:t>
            </a: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Mestre e doutor em Processo Civil (USP)</a:t>
            </a: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Mestre em Constitucional (PUC/SP)</a:t>
            </a:r>
          </a:p>
          <a:p>
            <a:pPr algn="ctr">
              <a:spcBef>
                <a:spcPct val="0"/>
              </a:spcBef>
            </a:pPr>
            <a:r>
              <a:rPr lang="pt-BR" altLang="pt-BR" sz="2400" i="1" dirty="0">
                <a:latin typeface="Times New Roman" panose="02020603050405020304" pitchFamily="18" charset="0"/>
              </a:rPr>
              <a:t>Visiting Scholar</a:t>
            </a:r>
            <a:r>
              <a:rPr lang="pt-BR" altLang="pt-BR" sz="2400" dirty="0">
                <a:latin typeface="Times New Roman" panose="02020603050405020304" pitchFamily="18" charset="0"/>
              </a:rPr>
              <a:t> na Syracuse e Cornell </a:t>
            </a:r>
            <a:r>
              <a:rPr lang="pt-BR" altLang="pt-BR" sz="2400" dirty="0" err="1">
                <a:latin typeface="Times New Roman" panose="02020603050405020304" pitchFamily="18" charset="0"/>
              </a:rPr>
              <a:t>Universities</a:t>
            </a:r>
            <a:endParaRPr lang="pt-BR" altLang="pt-BR" sz="24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Professor Mackenzie, IBMEC, EPD</a:t>
            </a: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Advogado da Caixa Econômica Federal</a:t>
            </a: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Consultor Jurídico</a:t>
            </a: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Ex-assessor de Ministro do STJ</a:t>
            </a: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Membro do IBDP e do </a:t>
            </a:r>
            <a:r>
              <a:rPr lang="pt-BR" altLang="pt-BR" sz="2400" dirty="0" err="1">
                <a:latin typeface="Times New Roman" panose="02020603050405020304" pitchFamily="18" charset="0"/>
              </a:rPr>
              <a:t>Ceapro</a:t>
            </a:r>
            <a:r>
              <a:rPr lang="pt-BR" altLang="pt-BR" sz="2400" dirty="0"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endParaRPr lang="pt-BR" altLang="pt-BR" sz="9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pt-BR" altLang="pt-BR" sz="2700" dirty="0">
                <a:latin typeface="Times New Roman" panose="02020603050405020304" pitchFamily="18" charset="0"/>
                <a:hlinkClick r:id="rId2"/>
              </a:rPr>
              <a:t>www.dellore.com</a:t>
            </a:r>
            <a:endParaRPr lang="pt-BR" altLang="pt-BR" sz="27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pt-BR" altLang="pt-BR" sz="2700" dirty="0">
                <a:latin typeface="Times New Roman" panose="02020603050405020304" pitchFamily="18" charset="0"/>
              </a:rPr>
              <a:t>Instagram: @</a:t>
            </a:r>
            <a:r>
              <a:rPr lang="pt-BR" altLang="pt-BR" sz="2700" dirty="0" err="1">
                <a:latin typeface="Times New Roman" panose="02020603050405020304" pitchFamily="18" charset="0"/>
              </a:rPr>
              <a:t>luizdellore</a:t>
            </a:r>
            <a:endParaRPr lang="pt-BR" altLang="pt-BR" sz="27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pt-BR" altLang="pt-BR" sz="2700" dirty="0">
                <a:latin typeface="Times New Roman" panose="02020603050405020304" pitchFamily="18" charset="0"/>
                <a:hlinkClick r:id="rId3"/>
              </a:rPr>
              <a:t>www.facebook.com/luizdellore/</a:t>
            </a:r>
            <a:r>
              <a:rPr lang="pt-BR" altLang="pt-BR" sz="2700" dirty="0">
                <a:latin typeface="Times New Roman" panose="02020603050405020304" pitchFamily="18" charset="0"/>
              </a:rPr>
              <a:t> (</a:t>
            </a:r>
            <a:r>
              <a:rPr lang="pt-BR" altLang="pt-BR" sz="2700" dirty="0" err="1">
                <a:latin typeface="Times New Roman" panose="02020603050405020304" pitchFamily="18" charset="0"/>
              </a:rPr>
              <a:t>Prof</a:t>
            </a:r>
            <a:r>
              <a:rPr lang="pt-BR" altLang="pt-BR" sz="2700" dirty="0">
                <a:latin typeface="Times New Roman" panose="02020603050405020304" pitchFamily="18" charset="0"/>
              </a:rPr>
              <a:t> Luiz Dellore)</a:t>
            </a:r>
          </a:p>
          <a:p>
            <a:pPr algn="ctr">
              <a:spcBef>
                <a:spcPct val="0"/>
              </a:spcBef>
            </a:pPr>
            <a:r>
              <a:rPr lang="pt-BR" altLang="pt-BR" sz="2700" dirty="0">
                <a:latin typeface="Times New Roman" panose="02020603050405020304" pitchFamily="18" charset="0"/>
              </a:rPr>
              <a:t>LinkedIn: Luiz Dellore</a:t>
            </a:r>
          </a:p>
          <a:p>
            <a:pPr algn="ctr">
              <a:spcBef>
                <a:spcPct val="0"/>
              </a:spcBef>
            </a:pPr>
            <a:r>
              <a:rPr lang="pt-BR" altLang="pt-B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Twitter: @dellore</a:t>
            </a:r>
          </a:p>
        </p:txBody>
      </p:sp>
    </p:spTree>
    <p:extLst>
      <p:ext uri="{BB962C8B-B14F-4D97-AF65-F5344CB8AC3E}">
        <p14:creationId xmlns:p14="http://schemas.microsoft.com/office/powerpoint/2010/main" val="707837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48127" y="813612"/>
            <a:ext cx="698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II - os móveis, os pertences e as utilidades domésticas que </a:t>
            </a:r>
            <a:r>
              <a:rPr lang="pt-BR" altLang="pt-BR" sz="24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guarnecem a residência do executado</a:t>
            </a: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</a:t>
            </a:r>
            <a:r>
              <a:rPr lang="pt-BR" altLang="pt-BR" sz="2400" b="1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salvo</a:t>
            </a: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os de elevado valor ou os que ultrapassem as necessidades comuns correspondentes a um médio padrão de vida;</a:t>
            </a:r>
          </a:p>
          <a:p>
            <a:pPr algn="just"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- proteção da dignidade da pessoa humana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(computadores? pianos? TV 8k gigante?)</a:t>
            </a:r>
          </a:p>
          <a:p>
            <a:pPr algn="just"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III - os </a:t>
            </a:r>
            <a:r>
              <a:rPr lang="pt-BR" altLang="pt-BR" sz="24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vestuários</a:t>
            </a: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bem como os pertences de uso pessoal do executado, salvo se de elevado valor;</a:t>
            </a:r>
          </a:p>
          <a:p>
            <a:pPr algn="just"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- relógios, joias, roupas de gala...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- celulares?</a:t>
            </a:r>
          </a:p>
        </p:txBody>
      </p:sp>
    </p:spTree>
    <p:extLst>
      <p:ext uri="{BB962C8B-B14F-4D97-AF65-F5344CB8AC3E}">
        <p14:creationId xmlns:p14="http://schemas.microsoft.com/office/powerpoint/2010/main" val="2826629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28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48127" y="968049"/>
            <a:ext cx="698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V - os livros, as máquinas, as ferramentas, os utensílios, os instrumentos ou outros bens móveis necessários ou úteis ao </a:t>
            </a:r>
            <a:r>
              <a:rPr lang="pt-BR" altLang="pt-BR" sz="24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exercício da profissão do executado</a:t>
            </a: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;</a:t>
            </a:r>
          </a:p>
          <a:p>
            <a:pPr algn="just"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§ 3o Incluem-se na impenhorabilidade prevista no inciso V do caput os </a:t>
            </a:r>
            <a:r>
              <a:rPr lang="pt-BR" altLang="pt-BR" sz="24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equipamentos, os implementos e as máquinas agrícolas pertencentes a pessoa física ou a empresa individual produtora rural</a:t>
            </a: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</a:t>
            </a:r>
            <a:r>
              <a:rPr lang="pt-BR" altLang="pt-BR" sz="2400" b="1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exceto</a:t>
            </a: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quando tais bens tenham sido objeto de financiamento e estejam vinculados em garantia a negócio jurídico ou quando respondam por dívida de natureza alimentar, trabalhista ou previdenciária.</a:t>
            </a:r>
          </a:p>
        </p:txBody>
      </p:sp>
    </p:spTree>
    <p:extLst>
      <p:ext uri="{BB962C8B-B14F-4D97-AF65-F5344CB8AC3E}">
        <p14:creationId xmlns:p14="http://schemas.microsoft.com/office/powerpoint/2010/main" val="3571256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48127" y="968049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VI - o </a:t>
            </a:r>
            <a:r>
              <a:rPr lang="pt-BR" altLang="pt-BR" sz="24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seguro de vida</a:t>
            </a: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;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Vide REsp 1412247</a:t>
            </a:r>
            <a:endParaRPr lang="pt-BR" altLang="pt-BR" sz="24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9" name="Imagem 8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17685168-6533-4020-8CEE-ED289884C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67" y="2336939"/>
            <a:ext cx="6758940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12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48127" y="968049"/>
            <a:ext cx="6984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VII - os </a:t>
            </a:r>
            <a:r>
              <a:rPr lang="pt-BR" altLang="pt-BR" sz="24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materiais necessários para obras em andamento</a:t>
            </a: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salvo se essas forem penhoradas;</a:t>
            </a:r>
          </a:p>
          <a:p>
            <a:pPr algn="just"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VIII - a </a:t>
            </a:r>
            <a:r>
              <a:rPr lang="pt-BR" altLang="pt-BR" sz="24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pequena propriedade rural</a:t>
            </a: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assim definida em lei, desde que trabalhada pela família;</a:t>
            </a:r>
          </a:p>
          <a:p>
            <a:pPr algn="just"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endParaRPr lang="pt-BR" altLang="pt-BR" sz="24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IX - os recursos públicos recebidos por instituições privadas para </a:t>
            </a:r>
            <a:r>
              <a:rPr lang="pt-BR" altLang="pt-BR" sz="24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aplicação compulsória em educação, saúde ou assistência social</a:t>
            </a:r>
            <a:r>
              <a:rPr lang="pt-BR" altLang="pt-BR" sz="24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71426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48127" y="748635"/>
            <a:ext cx="69847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3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X - a quantia depositada em </a:t>
            </a:r>
            <a:r>
              <a:rPr lang="pt-BR" altLang="pt-BR" sz="23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caderneta de poupança</a:t>
            </a:r>
            <a:r>
              <a:rPr lang="pt-BR" altLang="pt-BR" sz="23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até o limite de </a:t>
            </a:r>
            <a:r>
              <a:rPr lang="pt-BR" altLang="pt-BR" sz="23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40 (quarenta) salários-mínimos</a:t>
            </a:r>
            <a:r>
              <a:rPr lang="pt-BR" altLang="pt-BR" sz="23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;</a:t>
            </a: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Só poupança?</a:t>
            </a: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(Não. REsp 1.230.060-PR, informativo 547/STJ)</a:t>
            </a:r>
          </a:p>
          <a:p>
            <a:pPr algn="just">
              <a:spcBef>
                <a:spcPct val="0"/>
              </a:spcBef>
            </a:pPr>
            <a:endParaRPr lang="pt-BR" altLang="pt-BR" sz="23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XI - os recursos públicos do </a:t>
            </a:r>
            <a:r>
              <a:rPr lang="pt-BR" altLang="pt-BR" sz="23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fundo partidário</a:t>
            </a:r>
            <a:r>
              <a:rPr lang="pt-BR" altLang="pt-BR" sz="23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recebidos por partido político, nos termos da lei;</a:t>
            </a:r>
          </a:p>
          <a:p>
            <a:pPr algn="just">
              <a:spcBef>
                <a:spcPct val="0"/>
              </a:spcBef>
            </a:pPr>
            <a:endParaRPr lang="pt-BR" altLang="pt-BR" sz="23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XII - os créditos oriundos de </a:t>
            </a:r>
            <a:r>
              <a:rPr lang="pt-BR" altLang="pt-BR" sz="23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alienação de unidades imobiliárias</a:t>
            </a:r>
            <a:r>
              <a:rPr lang="pt-BR" altLang="pt-BR" sz="23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sob regime de incorporação imobiliária, vinculados à execução da obra. </a:t>
            </a: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§ 1o A impenhorabilidade não é oponível à </a:t>
            </a:r>
            <a:r>
              <a:rPr lang="pt-BR" altLang="pt-BR" sz="23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execução de dívida relativa ao próprio bem</a:t>
            </a:r>
            <a:r>
              <a:rPr lang="pt-BR" altLang="pt-BR" sz="23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inclusive àquela contraída para sua aquisição.</a:t>
            </a:r>
          </a:p>
        </p:txBody>
      </p:sp>
    </p:spTree>
    <p:extLst>
      <p:ext uri="{BB962C8B-B14F-4D97-AF65-F5344CB8AC3E}">
        <p14:creationId xmlns:p14="http://schemas.microsoft.com/office/powerpoint/2010/main" val="731106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48126" y="671692"/>
            <a:ext cx="81003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2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IV - os </a:t>
            </a:r>
            <a:r>
              <a:rPr lang="pt-BR" altLang="pt-BR" sz="22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vencimentos</a:t>
            </a:r>
            <a:r>
              <a:rPr lang="pt-BR" altLang="pt-BR" sz="22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os subsídios, os soldos, os salários, as remunerações, os proventos de aposentadoria, as pensões, os pecúlios e os montepios, bem como as quantias recebidas por liberalidade de terceiro e destinadas ao sustento do devedor e de sua família, os ganhos de trabalhador autônomo e os honorários de profissional liberal, </a:t>
            </a:r>
            <a:r>
              <a:rPr lang="pt-BR" altLang="pt-BR" sz="22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ressalvado o § 2o;</a:t>
            </a:r>
          </a:p>
          <a:p>
            <a:pPr algn="just">
              <a:spcBef>
                <a:spcPct val="0"/>
              </a:spcBef>
            </a:pPr>
            <a:endParaRPr lang="pt-BR" altLang="pt-BR" sz="22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2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§ 2o O disposto nos incisos IV e X do caput </a:t>
            </a:r>
            <a:r>
              <a:rPr lang="pt-BR" altLang="pt-BR" sz="2200" b="1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não se aplica</a:t>
            </a:r>
            <a:r>
              <a:rPr lang="pt-BR" altLang="pt-BR" sz="22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à hipótese de penhora para pagamento de prestação alimentícia, independentemente de sua origem</a:t>
            </a:r>
            <a:r>
              <a:rPr lang="pt-BR" altLang="pt-BR" sz="22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bem como às </a:t>
            </a:r>
            <a:r>
              <a:rPr lang="pt-BR" altLang="pt-BR" sz="22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importâncias excedentes a </a:t>
            </a:r>
            <a:r>
              <a:rPr lang="pt-BR" altLang="pt-BR" sz="2200" b="1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50 (cinquenta) salários-mínimos mensais</a:t>
            </a:r>
            <a:r>
              <a:rPr lang="pt-BR" altLang="pt-BR" sz="22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devendo a constrição observar o disposto no art. 528, § 8o, e no art. 529, § 3o.</a:t>
            </a:r>
          </a:p>
          <a:p>
            <a:pPr algn="just">
              <a:spcBef>
                <a:spcPct val="0"/>
              </a:spcBef>
            </a:pPr>
            <a:endParaRPr lang="pt-BR" altLang="pt-BR" sz="22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2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- Não cabe prisão civil / não cabe constrição de até 50%</a:t>
            </a:r>
          </a:p>
        </p:txBody>
      </p:sp>
    </p:spTree>
    <p:extLst>
      <p:ext uri="{BB962C8B-B14F-4D97-AF65-F5344CB8AC3E}">
        <p14:creationId xmlns:p14="http://schemas.microsoft.com/office/powerpoint/2010/main" val="2235435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27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48126" y="671692"/>
            <a:ext cx="810033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19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PROCESSUAL CIVIL. EMBARGOS DE DIVERGÊNCIA EM RECURSO ESPECIAL. </a:t>
            </a:r>
            <a:r>
              <a:rPr lang="pt-BR" altLang="pt-BR" sz="19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SALDO EM FUNDO DE PREVIDÊNCIA PRIVADA COMPLEMENTAR. IMPENHORABILIDADE</a:t>
            </a:r>
            <a:r>
              <a:rPr lang="pt-BR" altLang="pt-BR" sz="19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. INDISPONIBILIDADE DE BENS DETERMINADA À LUZ DO ART. 36 DA LEI 6.024/74. MEDIDA DESPROPORCIONAL. (...)</a:t>
            </a:r>
          </a:p>
          <a:p>
            <a:pPr algn="just">
              <a:spcBef>
                <a:spcPct val="0"/>
              </a:spcBef>
            </a:pPr>
            <a:r>
              <a:rPr lang="pt-BR" altLang="pt-BR" sz="19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3. Por isso, </a:t>
            </a:r>
            <a:r>
              <a:rPr lang="pt-BR" altLang="pt-BR" sz="19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 impenhorabilidade dos valores depositados em fundo de previdência privada complementar deve ser aferida pelo Juiz casuisticamente</a:t>
            </a:r>
            <a:r>
              <a:rPr lang="pt-BR" altLang="pt-BR" sz="19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de modo que, se as provas dos autos revelarem a necessidade de utilização do saldo para a subsistência do participante e de sua família, caracterizada estará a sua natureza alimentar, na forma do art. 649, IV, do CPC.</a:t>
            </a:r>
          </a:p>
          <a:p>
            <a:pPr algn="just">
              <a:spcBef>
                <a:spcPct val="0"/>
              </a:spcBef>
            </a:pPr>
            <a:r>
              <a:rPr lang="pt-BR" altLang="pt-BR" sz="19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4. Ante as peculiaridades da espécie (curto período em que o embargante esteve à frente da instituição financeira e sua ínfima participação no respectivo capital social), não se mostra razoável impor ao embargante tão grave medida, de ter decretada a indisponibilidade de todos os seus bens, inclusive do saldo existente em fundo de previdência privada complementar - PGBL.</a:t>
            </a:r>
          </a:p>
          <a:p>
            <a:pPr algn="just">
              <a:spcBef>
                <a:spcPct val="0"/>
              </a:spcBef>
            </a:pPr>
            <a:r>
              <a:rPr lang="pt-BR" altLang="pt-BR" sz="19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5. Embargos de divergência conhecidos e providos.</a:t>
            </a:r>
          </a:p>
          <a:p>
            <a:pPr algn="just">
              <a:spcBef>
                <a:spcPct val="0"/>
              </a:spcBef>
            </a:pPr>
            <a:r>
              <a:rPr lang="pt-BR" altLang="pt-BR" sz="19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(EREsp 1121719/SP, Rel. Ministra NANCY ANDRIGHI, SEGUNDA SEÇÃO, julgado em 12/02/2014, DJe 04/04/2014)</a:t>
            </a:r>
          </a:p>
          <a:p>
            <a:pPr algn="just">
              <a:spcBef>
                <a:spcPct val="0"/>
              </a:spcBef>
            </a:pPr>
            <a:endParaRPr lang="pt-BR" altLang="pt-BR" sz="22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485420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27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48126" y="671692"/>
            <a:ext cx="81003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RECURSO ESPECIAL. PROCESSUAL CIVIL. EXECUÇÃO. HONORÁRIOS SUCUMBENCIAIS. PENHORA. SALDO DO FUNDO DE GARANTIA POR TEMPO DE SERVIÇO. FGTS. IMPOSSIBILIDADE. (...)</a:t>
            </a:r>
          </a:p>
          <a:p>
            <a:pPr algn="just">
              <a:spcBef>
                <a:spcPct val="0"/>
              </a:spcBef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2. Cinge-se a controvérsia a verificar a possibilidade de penhora do saldo do Fundo de Garantia por Tempo de Serviço - FGTS para o pagamento de honorários de sucumbência. (...)</a:t>
            </a:r>
          </a:p>
          <a:p>
            <a:pPr algn="just">
              <a:spcBef>
                <a:spcPct val="0"/>
              </a:spcBef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4. A hipótese dos autos não é propriamente de penhora de salários e vencimentos, mas, sim, de saldo do fundo de garantia por tempo de serviço - FGTS, verba que tem regramento próprio.</a:t>
            </a:r>
          </a:p>
          <a:p>
            <a:pPr algn="just">
              <a:spcBef>
                <a:spcPct val="0"/>
              </a:spcBef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5. De acordo com o artigo 7º, III, da Constituição Federal, o FGTS é um direito de natureza trabalhista e social. </a:t>
            </a:r>
            <a:r>
              <a:rPr lang="pt-BR" altLang="pt-BR" sz="16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Trata-se de uma poupança forçada do trabalhador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que tem suas hipóteses de levantamento elencadas na Lei nº 8.036/1990. O rol não é taxativo, tendo sido contemplados casos diretamente relacionados com a melhora da condição social do trabalhador e de seus dependentes. </a:t>
            </a:r>
          </a:p>
          <a:p>
            <a:pPr algn="just">
              <a:spcBef>
                <a:spcPct val="0"/>
              </a:spcBef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6. Esta Corte tem admitido, excepcionalmente, </a:t>
            </a:r>
            <a:r>
              <a:rPr lang="pt-BR" altLang="pt-BR" sz="16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o levantamento do saldo do FGTS em circunstâncias não previstas na lei de regência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mais especificamente nos casos de comprometimento de direito fundamental do titular do fundo ou de seus dependentes, </a:t>
            </a:r>
            <a:r>
              <a:rPr lang="pt-BR" altLang="pt-BR" sz="16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o que não ocorre na situação retratada nos autos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.</a:t>
            </a:r>
          </a:p>
          <a:p>
            <a:pPr algn="just">
              <a:spcBef>
                <a:spcPct val="0"/>
              </a:spcBef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7. Recurso especial não provido.</a:t>
            </a:r>
          </a:p>
          <a:p>
            <a:pPr algn="just">
              <a:spcBef>
                <a:spcPct val="0"/>
              </a:spcBef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(REsp 1619868/SP, Rel. Ministro RICARDO VILLAS BÔAS CUEVA, TERCEIRA TURMA, julgado em 24/10/2017, DJe 30/10/2017)</a:t>
            </a:r>
          </a:p>
        </p:txBody>
      </p:sp>
    </p:spTree>
    <p:extLst>
      <p:ext uri="{BB962C8B-B14F-4D97-AF65-F5344CB8AC3E}">
        <p14:creationId xmlns:p14="http://schemas.microsoft.com/office/powerpoint/2010/main" val="241246247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27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48126" y="671692"/>
            <a:ext cx="81003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TRIBUTÁRIO. AGRAVO REGIMENTAL NO RECURSO ESPECIAL. EXECUÇÃO FISCAL. PENHORA. VALORES PROVENIENTES DE FGTS. IMPOSSIBILIDADE. AGRAVO REGIMENTAL DESPROVIDO.</a:t>
            </a:r>
          </a:p>
          <a:p>
            <a:pPr algn="just">
              <a:spcBef>
                <a:spcPct val="0"/>
              </a:spcBef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1. Esta Corte admite a penhora de verbas de natureza alimentar, bem como de </a:t>
            </a:r>
            <a:r>
              <a:rPr lang="pt-BR" altLang="pt-BR" sz="16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valores decorrentes de FGTS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depositadas em </a:t>
            </a:r>
            <a:r>
              <a:rPr lang="pt-BR" altLang="pt-BR" sz="1600" dirty="0" err="1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conta-corrente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pt-BR" altLang="pt-BR" sz="16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somente nos casos de execução de </a:t>
            </a:r>
            <a:r>
              <a:rPr lang="pt-BR" altLang="pt-BR" sz="1600" b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alimentos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. Nas demais execuções, as referidas verbas estão resguardadas pela impenhorabilidade prevista no art. 649, inciso IV do CPC. Precedente: AgRg no </a:t>
            </a:r>
            <a:r>
              <a:rPr lang="pt-BR" altLang="pt-BR" sz="1600" dirty="0" err="1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REsp.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1.127.084/MS, Rel. Min. ARNALDO ESTEVES LIMA, DJe 16.12.2010.</a:t>
            </a:r>
          </a:p>
          <a:p>
            <a:pPr algn="just">
              <a:spcBef>
                <a:spcPct val="0"/>
              </a:spcBef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2. No caso, o acórdão regional está em dissonância com o entendimento desta Corte, pois trata-se de penhora de numerários oriundos do FGTS para pagamento de dívida fiscal.</a:t>
            </a:r>
          </a:p>
          <a:p>
            <a:pPr algn="just">
              <a:spcBef>
                <a:spcPct val="0"/>
              </a:spcBef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3. Agravo Regimental desprovido.</a:t>
            </a:r>
          </a:p>
          <a:p>
            <a:pPr algn="just">
              <a:spcBef>
                <a:spcPct val="0"/>
              </a:spcBef>
            </a:pP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(AgRg no REsp 1570755/PR, Rel. Ministro NAPOLEÃO NUNES MAIA FILHO, PRIMEIRA TURMA, julgado em 03/05/2016, DJe 18/05/2016)</a:t>
            </a:r>
          </a:p>
        </p:txBody>
      </p:sp>
    </p:spTree>
    <p:extLst>
      <p:ext uri="{BB962C8B-B14F-4D97-AF65-F5344CB8AC3E}">
        <p14:creationId xmlns:p14="http://schemas.microsoft.com/office/powerpoint/2010/main" val="78307882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27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48126" y="671692"/>
            <a:ext cx="81003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Acerca da problemática envolvendo a penhora de salário:</a:t>
            </a:r>
          </a:p>
          <a:p>
            <a:pPr algn="just">
              <a:spcBef>
                <a:spcPct val="0"/>
              </a:spcBef>
            </a:pP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  <a:hlinkClick r:id="rId2"/>
              </a:rPr>
              <a:t>http://genjuridico.com.br/2015/10/05/penhora-do-salario-novo-cpc/</a:t>
            </a: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 </a:t>
            </a:r>
          </a:p>
          <a:p>
            <a:pPr algn="just">
              <a:spcBef>
                <a:spcPct val="0"/>
              </a:spcBef>
            </a:pPr>
            <a:endParaRPr lang="pt-BR" altLang="pt-BR" sz="22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2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1) Valor bruto ou líquido?</a:t>
            </a:r>
          </a:p>
          <a:p>
            <a:pPr algn="just">
              <a:spcBef>
                <a:spcPct val="0"/>
              </a:spcBef>
            </a:pPr>
            <a:r>
              <a:rPr lang="pt-BR" altLang="pt-BR" sz="22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2) 13º e participação nos lucros são considerados para se chegar aos 50 salários?</a:t>
            </a:r>
          </a:p>
          <a:p>
            <a:pPr algn="just">
              <a:spcBef>
                <a:spcPct val="0"/>
              </a:spcBef>
            </a:pPr>
            <a:r>
              <a:rPr lang="pt-BR" altLang="pt-BR" sz="22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3) Vencimentos extraordinários são considerados para se chegar aos 50 salários?</a:t>
            </a:r>
          </a:p>
          <a:p>
            <a:pPr algn="just">
              <a:spcBef>
                <a:spcPct val="0"/>
              </a:spcBef>
            </a:pPr>
            <a:r>
              <a:rPr lang="pt-BR" altLang="pt-BR" sz="22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4) O limite para penhorar é realmente acima de 50 salários?</a:t>
            </a:r>
          </a:p>
          <a:p>
            <a:pPr algn="just">
              <a:spcBef>
                <a:spcPct val="0"/>
              </a:spcBef>
            </a:pPr>
            <a:endParaRPr lang="pt-BR" altLang="pt-BR" sz="22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sz="2400" i="1" dirty="0"/>
              <a:t>CJF, ENUNCIADO 105 – As hipóteses de penhora do art. 833, § 2º, do CPC aplicam-se ao cumprimento da sentença ou à execução de título extrajudicial relativo a honorários advocatícios, em razão de sua natureza alimentar.</a:t>
            </a:r>
            <a:endParaRPr lang="pt-BR" altLang="pt-BR" sz="22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2180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54196" y="1268760"/>
            <a:ext cx="80222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5000" dirty="0">
                <a:solidFill>
                  <a:srgbClr val="000000"/>
                </a:solidFill>
                <a:latin typeface="Times New Roman" panose="02020603050405020304" pitchFamily="18" charset="0"/>
              </a:rPr>
              <a:t>A execução funciona no Brasil?</a:t>
            </a:r>
          </a:p>
          <a:p>
            <a:pPr algn="just">
              <a:spcBef>
                <a:spcPct val="0"/>
              </a:spcBef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5000" dirty="0">
                <a:solidFill>
                  <a:srgbClr val="000000"/>
                </a:solidFill>
                <a:latin typeface="Times New Roman" panose="02020603050405020304" pitchFamily="18" charset="0"/>
              </a:rPr>
              <a:t>Por quais motivos?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5C05BF4-3D27-4F52-A609-EF5A9C68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88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27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48126" y="671692"/>
            <a:ext cx="81003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RECURSO ESPECIAL. NEGATIVA DE PRESTAÇÃO JURISDICIONAL. INOCORRÊNCIA. AÇÃO DE INDENIZAÇÃO.  CUMPRIMENTO DE SENTENÇA.  </a:t>
            </a:r>
            <a:r>
              <a:rPr lang="pt-BR" altLang="pt-BR" sz="20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HONORÁRIOS ADVOCATÍCIOS DE SUCUMBÊNCIA. NATUREZA ALIMENTAR</a:t>
            </a: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. EXCEÇÃO DO § 2º DO ART. 833. </a:t>
            </a:r>
            <a:r>
              <a:rPr lang="pt-BR" altLang="pt-BR" sz="20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PENHORA DA REMUNERAÇÃO DO DEVEDOR. IMPOSSIBILIDADE</a:t>
            </a: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. DIFERENÇA ENTRE PRESTAÇÃO ALIMENTÍCIA E VERBA DE NATUREZA ALIMENTAR.</a:t>
            </a:r>
          </a:p>
          <a:p>
            <a:pPr algn="just">
              <a:spcBef>
                <a:spcPct val="0"/>
              </a:spcBef>
            </a:pP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(STJ </a:t>
            </a:r>
            <a:r>
              <a:rPr lang="pt-BR" altLang="pt-BR" sz="2000" dirty="0" err="1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Resp</a:t>
            </a: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1.815.055, Min. Nancy Andrighi – Corte Especial 7x6 – j. agosto/2020)</a:t>
            </a:r>
          </a:p>
        </p:txBody>
      </p:sp>
    </p:spTree>
    <p:extLst>
      <p:ext uri="{BB962C8B-B14F-4D97-AF65-F5344CB8AC3E}">
        <p14:creationId xmlns:p14="http://schemas.microsoft.com/office/powerpoint/2010/main" val="1869808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27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409587"/>
            <a:ext cx="810033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17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PROCESSUAL CIVIL. EMBARGOS DE DIVERGÊNCIA EM RECURSO ESPECIAL. EXECUÇÃO DE TÍTULO EXTRAJUDICIAL. IMPENHORABILIDADE DE VENCIMENTOS. CPC/73, ART. 649, IV. DÍVIDA NÃO ALIMENTAR. CPC/73, ART. 649, PARÁGRAFO 2º. EXCEÇÃO IMPLÍCITA À REGRA DE IMPENHORABILIDADE. </a:t>
            </a:r>
            <a:r>
              <a:rPr lang="pt-BR" altLang="pt-BR" sz="17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PENHORABILIDADE DE PERCENTUAL DOS VENCIMENTOS. BOA-FÉ. MÍNIMO EXISTENCIAL. DIGNIDADE DO DEVEDOR E DE SUA FAMÍLIA</a:t>
            </a:r>
            <a:r>
              <a:rPr lang="pt-BR" altLang="pt-BR" sz="17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.</a:t>
            </a:r>
          </a:p>
          <a:p>
            <a:pPr algn="just">
              <a:spcBef>
                <a:spcPct val="0"/>
              </a:spcBef>
            </a:pPr>
            <a:r>
              <a:rPr lang="pt-BR" altLang="pt-BR" sz="17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1. Hipótese em que se questiona se a regra geral de impenhorabilidade dos vencimentos do devedor está sujeita apenas à exceção explícita prevista no parágrafo 2º do art. 649, IV, do CPC/73 ou se, </a:t>
            </a:r>
            <a:r>
              <a:rPr lang="pt-BR" altLang="pt-BR" sz="17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para além desta exceção explícita, é possível a formulação de exceção não prevista expressamente em lei</a:t>
            </a:r>
            <a:r>
              <a:rPr lang="pt-BR" altLang="pt-BR" sz="17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.</a:t>
            </a:r>
          </a:p>
          <a:p>
            <a:pPr algn="just">
              <a:spcBef>
                <a:spcPct val="0"/>
              </a:spcBef>
            </a:pPr>
            <a:r>
              <a:rPr lang="pt-BR" altLang="pt-BR" sz="17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2. Caso em que o executado aufere renda mensal no valor de R$ 33.153,04, havendo sido deferida a penhora de 30% da quantia. (...)</a:t>
            </a:r>
          </a:p>
          <a:p>
            <a:pPr algn="just">
              <a:spcBef>
                <a:spcPct val="0"/>
              </a:spcBef>
            </a:pPr>
            <a:r>
              <a:rPr lang="pt-BR" altLang="pt-BR" sz="17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5. Só se revela necessária, adequada, proporcional e justificada a impenhorabilidade daquela parte do patrimônio do devedor que seja efetivamente necessária à manutenção de sua dignidade e da de seus dependentes.</a:t>
            </a:r>
          </a:p>
          <a:p>
            <a:pPr algn="just">
              <a:spcBef>
                <a:spcPct val="0"/>
              </a:spcBef>
            </a:pPr>
            <a:r>
              <a:rPr lang="pt-BR" altLang="pt-BR" sz="17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6. A </a:t>
            </a:r>
            <a:r>
              <a:rPr lang="pt-BR" altLang="pt-BR" sz="17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regra geral da impenhorabilidade de salários</a:t>
            </a:r>
            <a:r>
              <a:rPr lang="pt-BR" altLang="pt-BR" sz="17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vencimentos, proventos etc. (art. 649, IV, do CPC/73; art. 833, IV, do CPC/2015), </a:t>
            </a:r>
            <a:r>
              <a:rPr lang="pt-BR" altLang="pt-BR" sz="17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pode ser excepcionada quando for preservado percentual de tais verbas capaz de dar guarida à dignidade do devedor e de sua família</a:t>
            </a:r>
            <a:r>
              <a:rPr lang="pt-BR" altLang="pt-BR" sz="17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.</a:t>
            </a:r>
          </a:p>
          <a:p>
            <a:pPr algn="just">
              <a:spcBef>
                <a:spcPct val="0"/>
              </a:spcBef>
            </a:pPr>
            <a:r>
              <a:rPr lang="pt-BR" altLang="pt-BR" sz="17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7. Recurso não provido.</a:t>
            </a:r>
          </a:p>
          <a:p>
            <a:pPr algn="just">
              <a:spcBef>
                <a:spcPct val="0"/>
              </a:spcBef>
            </a:pPr>
            <a:r>
              <a:rPr lang="pt-BR" altLang="pt-BR" sz="17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(EREsp 1582475/MG, Rel. Ministro BENEDITO GONÇALVES, CORTE ESPECIAL, julgado em 03/10/2018, </a:t>
            </a:r>
            <a:r>
              <a:rPr lang="pt-BR" altLang="pt-BR" sz="1700" dirty="0" err="1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REPDJe</a:t>
            </a:r>
            <a:r>
              <a:rPr lang="pt-BR" altLang="pt-BR" sz="17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19/03/2019, DJe 16/10/2018)</a:t>
            </a:r>
          </a:p>
        </p:txBody>
      </p:sp>
    </p:spTree>
    <p:extLst>
      <p:ext uri="{BB962C8B-B14F-4D97-AF65-F5344CB8AC3E}">
        <p14:creationId xmlns:p14="http://schemas.microsoft.com/office/powerpoint/2010/main" val="2726929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548680"/>
            <a:ext cx="6984776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Além do CPC, lembrar da L. 8.009/90</a:t>
            </a: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As exceções à impenhorabilidade estão no art. 3º: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financiamento para à construção / compra do próprio imóvel (</a:t>
            </a:r>
            <a:r>
              <a:rPr lang="pt-BR" altLang="pt-BR" sz="2300" dirty="0" err="1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inc</a:t>
            </a: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II)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credor da pensão alimentícia, </a:t>
            </a:r>
            <a:r>
              <a:rPr lang="pt-BR" altLang="pt-BR" sz="23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resguardados</a:t>
            </a: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os direitos, sobre o bem, do seu coproprietário que, com o devedor, </a:t>
            </a:r>
            <a:r>
              <a:rPr lang="pt-BR" altLang="pt-BR" sz="23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integre união estável ou conjugal</a:t>
            </a: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(</a:t>
            </a:r>
            <a:r>
              <a:rPr lang="pt-BR" altLang="pt-BR" sz="2300" dirty="0" err="1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inc</a:t>
            </a: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III, L. 13.144/2015)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IPTU e outros impostos (</a:t>
            </a:r>
            <a:r>
              <a:rPr lang="pt-BR" altLang="pt-BR" sz="2300" dirty="0" err="1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inc</a:t>
            </a: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IV)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obrigação decorrente de fiança em </a:t>
            </a:r>
            <a:r>
              <a:rPr lang="pt-BR" altLang="pt-BR" sz="23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contrato de locação</a:t>
            </a: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(</a:t>
            </a:r>
            <a:r>
              <a:rPr lang="pt-BR" altLang="pt-BR" sz="2300" dirty="0" err="1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inc</a:t>
            </a: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VII)</a:t>
            </a: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* O art. 3º, I da L. 8009/90 foi revogado pela LC 150/15 (I – em razão dos créditos de trabalhadores da própria residência e das respectivas contribuições previdenciárias)</a:t>
            </a:r>
          </a:p>
        </p:txBody>
      </p:sp>
    </p:spTree>
    <p:extLst>
      <p:ext uri="{BB962C8B-B14F-4D97-AF65-F5344CB8AC3E}">
        <p14:creationId xmlns:p14="http://schemas.microsoft.com/office/powerpoint/2010/main" val="2177700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31077" y="260648"/>
            <a:ext cx="828092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Bem de família dado em fiança em </a:t>
            </a:r>
            <a:r>
              <a:rPr lang="pt-BR" altLang="pt-BR" sz="23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contrato de locação, de fato, é </a:t>
            </a:r>
            <a:r>
              <a:rPr lang="pt-BR" altLang="pt-BR" sz="2300" b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penhorável</a:t>
            </a:r>
            <a:r>
              <a:rPr lang="pt-BR" altLang="pt-BR" sz="23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?</a:t>
            </a:r>
          </a:p>
          <a:p>
            <a:pPr algn="just">
              <a:spcBef>
                <a:spcPct val="0"/>
              </a:spcBef>
            </a:pPr>
            <a:endParaRPr lang="pt-BR" altLang="pt-BR" sz="2300" u="sng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r>
              <a:rPr lang="pt-BR" sz="2000" b="1" dirty="0"/>
              <a:t>RE 612360 RG / SP - SÃO PAULO</a:t>
            </a:r>
          </a:p>
          <a:p>
            <a:r>
              <a:rPr lang="pt-BR" sz="2000" b="1" dirty="0"/>
              <a:t>REPERCUSSÃO GERAL NO RECURSO EXTRAORDINÁRIO </a:t>
            </a:r>
          </a:p>
          <a:p>
            <a:r>
              <a:rPr lang="pt-BR" sz="2000" b="1" dirty="0"/>
              <a:t>Relator(a): Min. ELLEN GRACIE</a:t>
            </a:r>
          </a:p>
          <a:p>
            <a:r>
              <a:rPr lang="pt-BR" sz="2000" b="1" dirty="0"/>
              <a:t>Julgamento: 13/08/2010 / Publicação: 03/09/2010</a:t>
            </a:r>
          </a:p>
          <a:p>
            <a:r>
              <a:rPr lang="pt-BR" sz="2000" b="1" dirty="0"/>
              <a:t>Ementa</a:t>
            </a:r>
          </a:p>
          <a:p>
            <a:r>
              <a:rPr lang="pt-BR" sz="2000" dirty="0"/>
              <a:t>CONSTITUCIONALIDADE DA PENHORA DO BEM DE FAMÍLIA DO FIADOR. RATIFICAÇÃO DA JURISPRUDÊNCIA FIRMADA POR ESTA SUPREMA CORTE. EXISTÊNCIA DE REPERCUSSÃO GERAL.</a:t>
            </a:r>
          </a:p>
          <a:p>
            <a:r>
              <a:rPr lang="pt-BR" sz="2000" b="1" dirty="0"/>
              <a:t>Tese</a:t>
            </a:r>
          </a:p>
          <a:p>
            <a:pPr algn="just"/>
            <a:r>
              <a:rPr lang="pt-BR" sz="2000" b="1" u="sng" dirty="0"/>
              <a:t>É constitucional a penhora de bem de família</a:t>
            </a:r>
            <a:r>
              <a:rPr lang="pt-BR" sz="2000" u="sng" dirty="0"/>
              <a:t> pertencente a fiador de contrato de locação</a:t>
            </a:r>
            <a:r>
              <a:rPr lang="pt-BR" sz="2000" dirty="0"/>
              <a:t>, em virtude da compatibilidade da exceção prevista no art. 3°, VII, da Lei 8.009/1990 com o direito à moradia consagrado no art. 6° da Constituição Federal, com redação da EC 26/2000. </a:t>
            </a:r>
          </a:p>
          <a:p>
            <a:r>
              <a:rPr lang="pt-BR" sz="2000" b="1" dirty="0"/>
              <a:t>Tema</a:t>
            </a:r>
          </a:p>
          <a:p>
            <a:r>
              <a:rPr lang="pt-BR" sz="2000" dirty="0"/>
              <a:t>295 - Penhorabilidade de bem de família de fiador de contrato de locação. </a:t>
            </a:r>
          </a:p>
        </p:txBody>
      </p:sp>
    </p:spTree>
    <p:extLst>
      <p:ext uri="{BB962C8B-B14F-4D97-AF65-F5344CB8AC3E}">
        <p14:creationId xmlns:p14="http://schemas.microsoft.com/office/powerpoint/2010/main" val="103154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8D6BE0C7-4BE1-4140-8F92-E16F803DD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30" y="232410"/>
            <a:ext cx="4015740" cy="63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2473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31077" y="260648"/>
            <a:ext cx="82809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Bem de família</a:t>
            </a: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Vaga de garagem (se possui matricula individualizada) – penhorável (Súmula 449/STJ)</a:t>
            </a:r>
          </a:p>
          <a:p>
            <a:pPr algn="just">
              <a:spcBef>
                <a:spcPct val="0"/>
              </a:spcBef>
            </a:pPr>
            <a:endParaRPr lang="pt-BR" altLang="pt-BR" sz="2300" u="sng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Súmula 364/STJ. O conceito de impenhorabilidade de bem de família abrange também o imóvel pertencente a pessoas solteiras, separadas e viúvas.</a:t>
            </a:r>
          </a:p>
          <a:p>
            <a:pPr algn="just">
              <a:spcBef>
                <a:spcPct val="0"/>
              </a:spcBef>
            </a:pPr>
            <a:endParaRPr lang="pt-BR" altLang="pt-BR" sz="2300" u="sng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E imóvel locado?</a:t>
            </a: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E imóvel de elevado valor?</a:t>
            </a:r>
          </a:p>
        </p:txBody>
      </p:sp>
    </p:spTree>
    <p:extLst>
      <p:ext uri="{BB962C8B-B14F-4D97-AF65-F5344CB8AC3E}">
        <p14:creationId xmlns:p14="http://schemas.microsoft.com/office/powerpoint/2010/main" val="3515790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31077" y="260648"/>
            <a:ext cx="828092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Súmula 486/STJ. </a:t>
            </a:r>
            <a:r>
              <a:rPr lang="pt-BR" altLang="pt-BR" sz="2000" dirty="0">
                <a:latin typeface="Arial Unicode MS"/>
              </a:rPr>
              <a:t>É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impenhorável o único imóvel residencial do devedor que esteja locado a terceiros, desde que a renda obtida com a locação seja revertida para a subsistência ou a moradia da sua família.</a:t>
            </a:r>
            <a:endParaRPr kumimoji="0" lang="pt-BR" altLang="pt-B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pt-BR" altLang="pt-BR" sz="10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AGRAVO INTERNO NO AGRAVO EM RECURSO ESPECIAL. AGRAVO DE INSTRUMENTO. EXECUÇÃO. ALEGAÇÃO DE IMPENHORABILIDADE DE BEM DE FAMÍLIA. NÃO DEMONSTRAÇÃO. REEXAME DE MATÉRIA PROBATÓRIA. NECESSIDADE. INCIDÊNCIA DA SÚMULA 7 DO STJ. AGRAVO NÃO PROVIDO.</a:t>
            </a:r>
          </a:p>
          <a:p>
            <a:pPr algn="just">
              <a:spcBef>
                <a:spcPct val="0"/>
              </a:spcBef>
            </a:pP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1. Nos termos da Súmula n. 486/STJ, "é impenhorável o único imóvel residencial do devedor que esteja locado a terceiros, desde que a renda obtida com a locação seja revertida para a subsistência ou a moradia da sua família".</a:t>
            </a:r>
          </a:p>
          <a:p>
            <a:pPr algn="just">
              <a:spcBef>
                <a:spcPct val="0"/>
              </a:spcBef>
            </a:pP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2. Tendo o Tribunal de origem concluído </a:t>
            </a:r>
            <a:r>
              <a:rPr lang="pt-BR" altLang="pt-BR" sz="20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que não ficou comprovado que o imóvel constitui bem de família ou que a parte agravante utilize efetivamente a renda do imóvel locado para o sustento de sua família</a:t>
            </a: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a alteração de tal entendimento é obstada pela </a:t>
            </a:r>
            <a:r>
              <a:rPr lang="pt-BR" altLang="pt-BR" sz="20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Súmula 7</a:t>
            </a: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desta Corte, pois demandaria o reexame do conjunto fático-probatório.</a:t>
            </a:r>
          </a:p>
          <a:p>
            <a:pPr algn="just">
              <a:spcBef>
                <a:spcPct val="0"/>
              </a:spcBef>
            </a:pP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3. Agravo interno a que se nega provimento.</a:t>
            </a:r>
          </a:p>
          <a:p>
            <a:pPr algn="just">
              <a:spcBef>
                <a:spcPct val="0"/>
              </a:spcBef>
            </a:pPr>
            <a:r>
              <a:rPr lang="pt-BR" altLang="pt-BR" sz="20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(AgInt no AREsp 1417402/MG, Rel. Ministro LUIS FELIPE SALOMÃO, QUARTA TURMA, julgado em 19/11/2019, DJe 26/11/2019)</a:t>
            </a:r>
          </a:p>
          <a:p>
            <a:pPr algn="just">
              <a:spcBef>
                <a:spcPct val="0"/>
              </a:spcBef>
            </a:pPr>
            <a:endParaRPr lang="pt-BR" altLang="pt-BR" sz="20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04083B1-DC55-4F11-A2D6-12A3DFDA8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2295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"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4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C54ECF-07AC-44DD-893D-4F59C67DF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03389ED-BCFE-4BF3-8AF4-54C5A08F1EDE}"/>
              </a:ext>
            </a:extLst>
          </p:cNvPr>
          <p:cNvSpPr txBox="1"/>
          <p:nvPr/>
        </p:nvSpPr>
        <p:spPr>
          <a:xfrm>
            <a:off x="2123265" y="620668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REsp 1351571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013758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11560" y="1052736"/>
            <a:ext cx="709335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pt-BR" sz="2600" b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Outros b</a:t>
            </a:r>
            <a:r>
              <a:rPr lang="pt-BR" altLang="pt-BR" sz="2600" b="1" dirty="0" err="1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ens</a:t>
            </a:r>
            <a:r>
              <a:rPr lang="pt-BR" altLang="pt-BR" sz="2600" b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passíveis de </a:t>
            </a:r>
            <a:r>
              <a:rPr lang="en-US" altLang="pt-BR" sz="2600" b="1" dirty="0" err="1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penhora</a:t>
            </a:r>
            <a:r>
              <a:rPr lang="pt-BR" altLang="pt-BR" sz="2600" b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.</a:t>
            </a:r>
            <a:endParaRPr lang="en-US" altLang="pt-BR" sz="2600" b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endParaRPr lang="pt-BR" altLang="pt-BR" sz="20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CPC ainda prevê expressamente a penhora de: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pt-BR" altLang="pt-BR" sz="24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créditos (art. 855);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pt-BR" altLang="pt-BR" sz="24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quotas ou ações de sociedades (art. 861);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pt-BR" altLang="pt-BR" sz="24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empresa, outros estabelecimentos e semoventes (art. 862; inovação quanto aos semoventes);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pt-BR" altLang="pt-BR" sz="24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percentual de faturamento de empresa (art. 866);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pt-BR" altLang="pt-BR" sz="24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frutos e rendimentos de coisa móvel ou imóvel (art. 867 – o que era usufruto de bem móvel ou imóvel no CPC).</a:t>
            </a:r>
          </a:p>
        </p:txBody>
      </p:sp>
    </p:spTree>
    <p:extLst>
      <p:ext uri="{BB962C8B-B14F-4D97-AF65-F5344CB8AC3E}">
        <p14:creationId xmlns:p14="http://schemas.microsoft.com/office/powerpoint/2010/main" val="2223484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779769" y="429252"/>
            <a:ext cx="758353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Quando se consegue a penhora?</a:t>
            </a:r>
          </a:p>
          <a:p>
            <a:pPr algn="just">
              <a:defRPr/>
            </a:pPr>
            <a:endParaRPr lang="pt-BR" i="1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pt-BR" sz="2000" b="0" i="1" dirty="0">
                <a:solidFill>
                  <a:srgbClr val="171717"/>
                </a:solidFill>
                <a:effectLst/>
                <a:latin typeface="kepler-std"/>
              </a:rPr>
              <a:t>Art. 829.  O executado será citado para pagar a dívida no prazo de 3 (três) dias, contado da citação.</a:t>
            </a:r>
          </a:p>
          <a:p>
            <a:pPr algn="just" fontAlgn="base"/>
            <a:r>
              <a:rPr lang="pt-BR" sz="2000" b="0" i="1" dirty="0">
                <a:solidFill>
                  <a:srgbClr val="171717"/>
                </a:solidFill>
                <a:effectLst/>
                <a:latin typeface="kepler-std"/>
              </a:rPr>
              <a:t>§ 1º Do mandado de citação constarão, também, a </a:t>
            </a:r>
            <a:r>
              <a:rPr lang="pt-BR" sz="2000" b="0" i="1" u="sng" dirty="0">
                <a:solidFill>
                  <a:srgbClr val="171717"/>
                </a:solidFill>
                <a:effectLst/>
                <a:latin typeface="kepler-std"/>
              </a:rPr>
              <a:t>ordem de penhora</a:t>
            </a:r>
            <a:r>
              <a:rPr lang="pt-BR" sz="2000" b="0" i="1" dirty="0">
                <a:solidFill>
                  <a:srgbClr val="171717"/>
                </a:solidFill>
                <a:effectLst/>
                <a:latin typeface="kepler-std"/>
              </a:rPr>
              <a:t> e a avaliação a serem cumpridas pelo oficial de justiça </a:t>
            </a:r>
            <a:r>
              <a:rPr lang="pt-BR" sz="2000" b="0" i="1" u="sng" dirty="0">
                <a:solidFill>
                  <a:srgbClr val="171717"/>
                </a:solidFill>
                <a:effectLst/>
                <a:latin typeface="kepler-std"/>
              </a:rPr>
              <a:t>tão logo verificado o não pagamento no prazo assinalado</a:t>
            </a:r>
            <a:r>
              <a:rPr lang="pt-BR" sz="2000" b="0" i="1" dirty="0">
                <a:solidFill>
                  <a:srgbClr val="171717"/>
                </a:solidFill>
                <a:effectLst/>
                <a:latin typeface="kepler-std"/>
              </a:rPr>
              <a:t>, de tudo lavrando-se auto, com intimação do executado.</a:t>
            </a:r>
          </a:p>
          <a:p>
            <a:pPr algn="just" fontAlgn="base"/>
            <a:endParaRPr lang="pt-BR" sz="2000" i="1" dirty="0">
              <a:solidFill>
                <a:srgbClr val="171717"/>
              </a:solidFill>
              <a:latin typeface="kepler-std"/>
            </a:endParaRPr>
          </a:p>
          <a:p>
            <a:pPr algn="just" fontAlgn="base"/>
            <a:r>
              <a:rPr lang="pt-BR" sz="2000" b="0" i="1" dirty="0">
                <a:solidFill>
                  <a:srgbClr val="171717"/>
                </a:solidFill>
                <a:effectLst/>
                <a:latin typeface="kepler-std"/>
              </a:rPr>
              <a:t> Art. 523. No caso de condenação em quantia certa, ou já fixada em liquidação, e no caso de decisão sobre parcela incontroversa, o cumprimento definitivo da sentença far-se-á a requerimento do exequente, sendo o executado intimado para pagar o débito, no prazo de 15 (quinze) dias, acrescido de custas, se houver. (...)</a:t>
            </a:r>
          </a:p>
          <a:p>
            <a:pPr algn="just" fontAlgn="base"/>
            <a:r>
              <a:rPr lang="pt-BR" sz="2000" b="0" i="1" dirty="0">
                <a:solidFill>
                  <a:srgbClr val="171717"/>
                </a:solidFill>
                <a:effectLst/>
                <a:latin typeface="kepler-std"/>
              </a:rPr>
              <a:t>§ 3º </a:t>
            </a:r>
            <a:r>
              <a:rPr lang="pt-BR" sz="2000" b="0" i="1" u="sng" dirty="0">
                <a:solidFill>
                  <a:srgbClr val="171717"/>
                </a:solidFill>
                <a:effectLst/>
                <a:latin typeface="kepler-std"/>
              </a:rPr>
              <a:t>Não efetuado</a:t>
            </a:r>
            <a:r>
              <a:rPr lang="pt-BR" sz="2000" b="0" i="1" dirty="0">
                <a:solidFill>
                  <a:srgbClr val="171717"/>
                </a:solidFill>
                <a:effectLst/>
                <a:latin typeface="kepler-std"/>
              </a:rPr>
              <a:t> tempestivamente o </a:t>
            </a:r>
            <a:r>
              <a:rPr lang="pt-BR" sz="2000" b="0" i="1" u="sng" dirty="0">
                <a:solidFill>
                  <a:srgbClr val="171717"/>
                </a:solidFill>
                <a:effectLst/>
                <a:latin typeface="kepler-std"/>
              </a:rPr>
              <a:t>pagamento voluntário</a:t>
            </a:r>
            <a:r>
              <a:rPr lang="pt-BR" sz="2000" b="0" i="1" dirty="0">
                <a:solidFill>
                  <a:srgbClr val="171717"/>
                </a:solidFill>
                <a:effectLst/>
                <a:latin typeface="kepler-std"/>
              </a:rPr>
              <a:t>, </a:t>
            </a:r>
            <a:r>
              <a:rPr lang="pt-BR" sz="2000" b="0" i="1" u="sng" dirty="0">
                <a:solidFill>
                  <a:srgbClr val="171717"/>
                </a:solidFill>
                <a:effectLst/>
                <a:latin typeface="kepler-std"/>
              </a:rPr>
              <a:t>será expedido</a:t>
            </a:r>
            <a:r>
              <a:rPr lang="pt-BR" sz="2000" b="0" i="1" dirty="0">
                <a:solidFill>
                  <a:srgbClr val="171717"/>
                </a:solidFill>
                <a:effectLst/>
                <a:latin typeface="kepler-std"/>
              </a:rPr>
              <a:t>, desde logo, </a:t>
            </a:r>
            <a:r>
              <a:rPr lang="pt-BR" sz="2000" b="0" i="1" u="sng" dirty="0">
                <a:solidFill>
                  <a:srgbClr val="171717"/>
                </a:solidFill>
                <a:effectLst/>
                <a:latin typeface="kepler-std"/>
              </a:rPr>
              <a:t>mandado de penhora</a:t>
            </a:r>
            <a:r>
              <a:rPr lang="pt-BR" sz="2000" b="0" i="1" dirty="0">
                <a:solidFill>
                  <a:srgbClr val="171717"/>
                </a:solidFill>
                <a:effectLst/>
                <a:latin typeface="kepler-std"/>
              </a:rPr>
              <a:t> e avaliação, seguindo-se os atos de expropriação. </a:t>
            </a:r>
          </a:p>
          <a:p>
            <a:pPr algn="just">
              <a:defRPr/>
            </a:pPr>
            <a:endParaRPr lang="pt-BR" i="1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pt-BR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45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755576" y="482039"/>
            <a:ext cx="7381383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600" b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Penhora </a:t>
            </a:r>
            <a:r>
              <a:rPr lang="pt-BR" altLang="pt-BR" sz="2600" b="1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online</a:t>
            </a:r>
          </a:p>
          <a:p>
            <a:pPr algn="just">
              <a:spcBef>
                <a:spcPct val="0"/>
              </a:spcBef>
            </a:pPr>
            <a:endParaRPr lang="pt-BR" altLang="pt-BR" sz="5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endParaRPr lang="pt-BR" altLang="pt-BR" sz="10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1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Art. 854.  Para possibilitar a </a:t>
            </a:r>
            <a:r>
              <a:rPr lang="pt-BR" altLang="pt-BR" sz="21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penhora de dinheiro em depósito ou em aplicação financeira</a:t>
            </a:r>
            <a:r>
              <a:rPr lang="pt-BR" altLang="pt-BR" sz="21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o juiz, </a:t>
            </a:r>
            <a:r>
              <a:rPr lang="pt-BR" altLang="pt-BR" sz="2100" b="1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 requerimento </a:t>
            </a:r>
            <a:r>
              <a:rPr lang="pt-BR" altLang="pt-BR" sz="21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do exequente</a:t>
            </a:r>
            <a:r>
              <a:rPr lang="pt-BR" altLang="pt-BR" sz="21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</a:t>
            </a:r>
            <a:r>
              <a:rPr lang="pt-BR" altLang="pt-BR" sz="21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sem dar ciência prévia do ato ao executado</a:t>
            </a:r>
            <a:r>
              <a:rPr lang="pt-BR" altLang="pt-BR" sz="21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determinará às instituições financeiras, por meio de sistema eletrônico gerido pela autoridade supervisora do sistema financeiro nacional, que torne </a:t>
            </a:r>
            <a:r>
              <a:rPr lang="pt-BR" altLang="pt-BR" sz="2100" b="1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indisponíveis</a:t>
            </a:r>
            <a:r>
              <a:rPr lang="pt-BR" altLang="pt-BR" sz="21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ativos financeiros existentes em nome do executado</a:t>
            </a:r>
            <a:r>
              <a:rPr lang="pt-BR" altLang="pt-BR" sz="21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limitando-se a indisponibilidade ao valor indicado na execução.</a:t>
            </a:r>
          </a:p>
          <a:p>
            <a:pPr algn="just">
              <a:spcBef>
                <a:spcPct val="0"/>
              </a:spcBef>
            </a:pPr>
            <a:r>
              <a:rPr lang="pt-BR" altLang="pt-BR" sz="21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§ 1o </a:t>
            </a:r>
            <a:r>
              <a:rPr lang="pt-BR" altLang="pt-BR" sz="21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No prazo de 24 (vinte e quatro) horas</a:t>
            </a:r>
            <a:r>
              <a:rPr lang="pt-BR" altLang="pt-BR" sz="21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a contar da resposta, de ofício, o juiz determinará </a:t>
            </a:r>
            <a:r>
              <a:rPr lang="pt-BR" altLang="pt-BR" sz="21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o </a:t>
            </a:r>
            <a:r>
              <a:rPr lang="pt-BR" altLang="pt-BR" sz="2100" b="1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cancelamento</a:t>
            </a:r>
            <a:r>
              <a:rPr lang="pt-BR" altLang="pt-BR" sz="21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de eventual indisponibilidade </a:t>
            </a:r>
            <a:r>
              <a:rPr lang="pt-BR" altLang="pt-BR" sz="2100" b="1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excessiva</a:t>
            </a:r>
            <a:r>
              <a:rPr lang="pt-BR" altLang="pt-BR" sz="21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o que deverá ser cumprido pela instituição financeira em igual prazo.</a:t>
            </a:r>
          </a:p>
          <a:p>
            <a:pPr algn="just">
              <a:spcBef>
                <a:spcPct val="0"/>
              </a:spcBef>
            </a:pPr>
            <a:r>
              <a:rPr lang="pt-BR" altLang="pt-BR" sz="21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§ 2o Tornados indisponíveis os ativos financeiros do executado, este será intimado na pessoa de seu advogado ou, não o tendo, pessoalmente.</a:t>
            </a:r>
          </a:p>
        </p:txBody>
      </p:sp>
    </p:spTree>
    <p:extLst>
      <p:ext uri="{BB962C8B-B14F-4D97-AF65-F5344CB8AC3E}">
        <p14:creationId xmlns:p14="http://schemas.microsoft.com/office/powerpoint/2010/main" val="529503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11560" y="429252"/>
            <a:ext cx="7093351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3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§ 3o Incumbe ao </a:t>
            </a:r>
            <a:r>
              <a:rPr lang="pt-BR" altLang="pt-BR" sz="23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executado</a:t>
            </a:r>
            <a:r>
              <a:rPr lang="pt-BR" altLang="pt-BR" sz="23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, no prazo de 5 (cinco) dias, </a:t>
            </a:r>
            <a:r>
              <a:rPr lang="pt-BR" altLang="pt-BR" sz="23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comprovar</a:t>
            </a:r>
            <a:r>
              <a:rPr lang="pt-BR" altLang="pt-BR" sz="23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que:</a:t>
            </a:r>
          </a:p>
          <a:p>
            <a:pPr algn="just">
              <a:spcBef>
                <a:spcPct val="0"/>
              </a:spcBef>
            </a:pPr>
            <a:r>
              <a:rPr lang="pt-BR" altLang="pt-BR" sz="23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I - as quantias tornadas indisponíveis são impenhoráveis;</a:t>
            </a:r>
          </a:p>
          <a:p>
            <a:pPr algn="just">
              <a:spcBef>
                <a:spcPct val="0"/>
              </a:spcBef>
            </a:pPr>
            <a:r>
              <a:rPr lang="pt-BR" altLang="pt-BR" sz="23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II - ainda remanesce indisponibilidade excessiva de ativos financeiros.</a:t>
            </a:r>
          </a:p>
          <a:p>
            <a:pPr algn="just">
              <a:spcBef>
                <a:spcPct val="0"/>
              </a:spcBef>
            </a:pPr>
            <a:endParaRPr lang="pt-BR" altLang="pt-BR" sz="2300" i="1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Somente </a:t>
            </a:r>
            <a:r>
              <a:rPr lang="pt-BR" altLang="pt-BR" sz="2300" b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após</a:t>
            </a:r>
            <a:r>
              <a:rPr lang="pt-BR" altLang="pt-BR" sz="2300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essa manifestação é que haverá efetivamente a penhora</a:t>
            </a: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:</a:t>
            </a: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altLang="pt-BR" sz="23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§ 5o Rejeitada ou não apresentada a manifestação do executado, </a:t>
            </a:r>
            <a:r>
              <a:rPr lang="pt-BR" altLang="pt-BR" sz="23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converter-se-á a indisponibilidade em penhora, </a:t>
            </a:r>
            <a:r>
              <a:rPr lang="pt-BR" altLang="pt-BR" sz="23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sem necessidade de lavratura de termo, devendo o juiz da execução determinar à instituição financeira depositária que, no prazo de 24 (vinte e quatro) horas, </a:t>
            </a:r>
            <a:r>
              <a:rPr lang="pt-BR" altLang="pt-BR" sz="2300" i="1" u="sng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transfira o montante indisponível para conta vinculada ao juízo da execução</a:t>
            </a:r>
            <a:r>
              <a:rPr lang="pt-BR" altLang="pt-BR" sz="2300" i="1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6945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18FB2F-0E28-4DF8-A16D-D6222D1B6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339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11560" y="429252"/>
            <a:ext cx="709335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SISBAJUD – ferramentas úteis</a:t>
            </a: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sz="2000" dirty="0"/>
              <a:t>Por outro lado, desnecessária a reiteração da pesquisa pelo SISBAJUD, ou mesmo a demonstração de alteração na situação econômica da executada, como exigido pelo MM. Juízo, pois embora o regulamento do antigo sistema Bacen Jud 2.0 não permitisse bloqueios futuros, mas apenas do “saldo credor inicial, livre e disponível, apurado no dia útil seguinte ao que o arquivo de remessa for disponibilizado às instituições responsáveis”(art. 13, § 2º), </a:t>
            </a:r>
            <a:r>
              <a:rPr lang="pt-BR" sz="2000" u="sng" dirty="0"/>
              <a:t>o denominado “bloqueio permanente” já havia sido expressamente regulamentado no item 2 do Comunicado CG nº 1788/2017, da Corregedoria Geral de Justiça, que disciplina, inclusive, a forma de comunicação de referida ordem ao Banco Central, por meio de ordens consecutivas emitidas até o atingimento do valor determinado do débito do titular</a:t>
            </a:r>
            <a:r>
              <a:rPr lang="pt-BR" sz="2000" dirty="0"/>
              <a:t>. (TJSP, Agravo de Instrumento nº 2261326-45.2020.8.26.0000, 11ª Câmara de Direito Privado, Rel. Des. Gilberto dos Santos, j. em 13/11/2020)</a:t>
            </a:r>
            <a:endParaRPr lang="pt-BR" altLang="pt-BR" sz="24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5169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11560" y="429252"/>
            <a:ext cx="7093351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30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SISBAJUD – ferramentas úteis</a:t>
            </a: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PROCESSO. Decisão que indeferiu o pedido de uso do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Bacenjud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para obter extratos de contas de titularidade da parte agravada - Adotada a orientação de que é admissível o deferimento de pesquisa pelo sistema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Sisbajud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que substituiu o sistema Bacen Jud 2.0 a partir de 08.09.2020, nos termos do Comunicado CG nº 880/2020, relativo ao Ofício-Circular nº 296 SEP, do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CNJ,de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“informações detalhadas sobre extratos em conta corrente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no formato esperado pelo sistema SIMBA do Ministério Público Federal”, </a:t>
            </a:r>
            <a:r>
              <a:rPr lang="pt-BR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como forma de subsidiar a penhora de dinheiro em depósito ou aplicação financeira, por se tratar de medida que se coaduna com o disposto no art. 854, do CCP/2015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com correspondência no art. 665-A, do CPC/1973. Reforma da r. decisão agravada para </a:t>
            </a:r>
            <a:r>
              <a:rPr lang="pt-BR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deferir o pedido da parte credora agravante de pesquisa pelo sistema </a:t>
            </a:r>
            <a:r>
              <a:rPr lang="pt-BR" b="0" i="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Sisbajud</a:t>
            </a:r>
            <a:r>
              <a:rPr lang="pt-BR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com disponibilização dos extratos bancários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das contas pertencentes à parte devedora agravada, no período de 06/2018 a 03/2020. Recurso provido. (TJ/SP, Agravo de Instrumento nº 2086220-69.2020.8.26.0000, 20ª Câmara de Direito Privado, Rel. Des. Rebello Pinho, j. em 14/09/2020)</a:t>
            </a: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endParaRPr lang="pt-BR" altLang="pt-BR" sz="2300" dirty="0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6572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7520</TotalTime>
  <Words>4082</Words>
  <Application>Microsoft Office PowerPoint</Application>
  <PresentationFormat>Apresentação na tela (4:3)</PresentationFormat>
  <Paragraphs>249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6" baseType="lpstr">
      <vt:lpstr>Arial</vt:lpstr>
      <vt:lpstr>Arial Unicode MS</vt:lpstr>
      <vt:lpstr>Calibri</vt:lpstr>
      <vt:lpstr>kepler-std</vt:lpstr>
      <vt:lpstr>Myriad Pro</vt:lpstr>
      <vt:lpstr>Tahoma</vt:lpstr>
      <vt:lpstr>Times New Roman</vt:lpstr>
      <vt:lpstr>Tema do Office</vt:lpstr>
      <vt:lpstr>Penhora e impenhorabilidades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Campanha de Divulgação Pós Graduação</dc:title>
  <dc:creator>marketing</dc:creator>
  <cp:lastModifiedBy>LUIZ GUILHERME P DELLORE</cp:lastModifiedBy>
  <cp:revision>245</cp:revision>
  <dcterms:created xsi:type="dcterms:W3CDTF">2012-10-26T18:35:06Z</dcterms:created>
  <dcterms:modified xsi:type="dcterms:W3CDTF">2021-04-08T12:44:26Z</dcterms:modified>
</cp:coreProperties>
</file>