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5" r:id="rId4"/>
    <p:sldId id="375" r:id="rId5"/>
    <p:sldId id="391" r:id="rId6"/>
    <p:sldId id="396" r:id="rId7"/>
    <p:sldId id="390" r:id="rId8"/>
    <p:sldId id="397" r:id="rId9"/>
    <p:sldId id="398" r:id="rId10"/>
    <p:sldId id="399" r:id="rId11"/>
    <p:sldId id="400" r:id="rId12"/>
    <p:sldId id="401" r:id="rId13"/>
    <p:sldId id="39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A7C"/>
    <a:srgbClr val="91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E7529-21D8-46BC-BCC2-159B90ED168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BD563-403B-4C15-BC16-439CFE59D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04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82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55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60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85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82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38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15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21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31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8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96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8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805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55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85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193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8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675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80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29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069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980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453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CDA31-E57D-46DD-B25D-532AC90E97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8111-4364-47BD-8A74-24FE42A66BEE}" type="datetimeFigureOut">
              <a:rPr lang="pt-BR"/>
              <a:pPr>
                <a:defRPr/>
              </a:pPr>
              <a:t>01/04/2021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72845-B985-4ECF-B954-D10B3D850F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22677-E3EB-4CC5-814A-3BA9D75BA2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FCCC988-E0C6-4C22-9362-7468706F78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858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9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51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0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7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A231-0E89-46AC-A7B3-0CC8869F26D0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5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enjuridico.com.br/2017/11/13/ncpc-inadmissao-resp-dois-agravo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654691"/>
            <a:ext cx="6270677" cy="1263958"/>
          </a:xfrm>
        </p:spPr>
        <p:txBody>
          <a:bodyPr anchor="ctr">
            <a:noAutofit/>
          </a:bodyPr>
          <a:lstStyle/>
          <a:p>
            <a:pPr algn="r"/>
            <a:r>
              <a:rPr lang="pt-BR" sz="3200" b="1" cap="all" dirty="0">
                <a:solidFill>
                  <a:schemeClr val="bg1"/>
                </a:solidFill>
              </a:rPr>
              <a:t>II Fórum </a:t>
            </a:r>
            <a:r>
              <a:rPr lang="pt-BR" sz="3200" b="1" cap="all" dirty="0" err="1">
                <a:solidFill>
                  <a:schemeClr val="bg1"/>
                </a:solidFill>
              </a:rPr>
              <a:t>BrasileiRo</a:t>
            </a:r>
            <a:r>
              <a:rPr lang="pt-BR" sz="3200" b="1" cap="all" dirty="0">
                <a:solidFill>
                  <a:schemeClr val="bg1"/>
                </a:solidFill>
              </a:rPr>
              <a:t> da Advocacia</a:t>
            </a:r>
            <a:br>
              <a:rPr lang="pt-BR" sz="3200" b="1" cap="all" dirty="0">
                <a:solidFill>
                  <a:schemeClr val="bg1"/>
                </a:solidFill>
              </a:rPr>
            </a:br>
            <a:r>
              <a:rPr lang="pt-BR" sz="3200" b="1" cap="all" dirty="0">
                <a:solidFill>
                  <a:schemeClr val="bg1"/>
                </a:solidFill>
              </a:rPr>
              <a:t>01.04.21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12622" y="3077898"/>
            <a:ext cx="5879378" cy="399193"/>
          </a:xfrm>
        </p:spPr>
        <p:txBody>
          <a:bodyPr anchor="ctr">
            <a:noAutofit/>
          </a:bodyPr>
          <a:lstStyle/>
          <a:p>
            <a:pPr algn="l"/>
            <a:r>
              <a:rPr lang="pt-BR" sz="2800" b="1" dirty="0">
                <a:solidFill>
                  <a:schemeClr val="bg1"/>
                </a:solidFill>
              </a:rPr>
              <a:t>Prof. Luiz Dellore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312623" y="3234485"/>
            <a:ext cx="2289117" cy="349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75987" y="2654691"/>
            <a:ext cx="45719" cy="126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BC36A1D6-96CC-4197-83CF-AE97ED892926}"/>
              </a:ext>
            </a:extLst>
          </p:cNvPr>
          <p:cNvSpPr txBox="1">
            <a:spLocks/>
          </p:cNvSpPr>
          <p:nvPr/>
        </p:nvSpPr>
        <p:spPr>
          <a:xfrm>
            <a:off x="0" y="5041343"/>
            <a:ext cx="12192000" cy="39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vários agravos previstos no CPC e seus problemas</a:t>
            </a:r>
          </a:p>
        </p:txBody>
      </p:sp>
    </p:spTree>
    <p:extLst>
      <p:ext uri="{BB962C8B-B14F-4D97-AF65-F5344CB8AC3E}">
        <p14:creationId xmlns:p14="http://schemas.microsoft.com/office/powerpoint/2010/main" val="260411062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766146" y="1260189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Só cabe no caso de decisão denegatória.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Se forem dois recursos (REsp e RE) e ambos não forem admitidos, cabe </a:t>
            </a:r>
            <a:r>
              <a:rPr lang="pt-BR" altLang="pt-BR" sz="3000" u="sng" dirty="0">
                <a:latin typeface="+mj-lt"/>
              </a:rPr>
              <a:t>AREsp e ARE ao mesmo tempo</a:t>
            </a:r>
            <a:r>
              <a:rPr lang="pt-BR" altLang="pt-BR" sz="3000" dirty="0">
                <a:latin typeface="+mj-lt"/>
              </a:rPr>
              <a:t> (CPC, art. 1.042, § 6º). 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E as decisões envolvendo a admissibilidade de repetitivos / RE c/ RG?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3000" i="1" dirty="0">
                <a:latin typeface="+mj-lt"/>
              </a:rPr>
              <a:t>Art. 1.035, § 7º Da decisão que (...) aplicar </a:t>
            </a:r>
            <a:r>
              <a:rPr lang="pt-BR" altLang="pt-BR" sz="3000" i="1" u="sng" dirty="0">
                <a:latin typeface="+mj-lt"/>
              </a:rPr>
              <a:t>entendimento firmado</a:t>
            </a:r>
            <a:r>
              <a:rPr lang="pt-BR" altLang="pt-BR" sz="3000" i="1" dirty="0">
                <a:latin typeface="+mj-lt"/>
              </a:rPr>
              <a:t> em regime de </a:t>
            </a:r>
            <a:r>
              <a:rPr lang="pt-BR" altLang="pt-BR" sz="3000" i="1" u="sng" dirty="0">
                <a:latin typeface="+mj-lt"/>
              </a:rPr>
              <a:t>repercussão geral</a:t>
            </a:r>
            <a:r>
              <a:rPr lang="pt-BR" altLang="pt-BR" sz="3000" i="1" dirty="0">
                <a:latin typeface="+mj-lt"/>
              </a:rPr>
              <a:t> ou em julgamento de recursos </a:t>
            </a:r>
            <a:r>
              <a:rPr lang="pt-BR" altLang="pt-BR" sz="3000" i="1" u="sng" dirty="0">
                <a:latin typeface="+mj-lt"/>
              </a:rPr>
              <a:t>repetitivos</a:t>
            </a:r>
            <a:r>
              <a:rPr lang="pt-BR" altLang="pt-BR" sz="3000" i="1" dirty="0">
                <a:latin typeface="+mj-lt"/>
              </a:rPr>
              <a:t> caberá </a:t>
            </a:r>
            <a:r>
              <a:rPr lang="pt-BR" altLang="pt-BR" sz="3000" i="1" u="sng" dirty="0">
                <a:latin typeface="+mj-lt"/>
              </a:rPr>
              <a:t>agravo interno</a:t>
            </a:r>
            <a:r>
              <a:rPr lang="pt-BR" altLang="pt-BR" sz="3000" i="1" dirty="0">
                <a:latin typeface="+mj-lt"/>
              </a:rPr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7955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AREsp/ARE</a:t>
            </a:r>
          </a:p>
        </p:txBody>
      </p:sp>
    </p:spTree>
    <p:extLst>
      <p:ext uri="{BB962C8B-B14F-4D97-AF65-F5344CB8AC3E}">
        <p14:creationId xmlns:p14="http://schemas.microsoft.com/office/powerpoint/2010/main" val="5307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766146" y="1260189"/>
            <a:ext cx="10899740" cy="2398303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E se tivermos um REsp não admitido com base na súmula 7 + aplicação de tese repetitiva? Qual será o recurso cabível?</a:t>
            </a:r>
          </a:p>
          <a:p>
            <a:pPr marL="0" indent="0" algn="just">
              <a:spcBef>
                <a:spcPct val="0"/>
              </a:spcBef>
              <a:buNone/>
            </a:pPr>
            <a:endParaRPr lang="pt-BR" altLang="pt-BR" sz="500" dirty="0">
              <a:latin typeface="+mj-lt"/>
            </a:endParaRPr>
          </a:p>
          <a:p>
            <a:pPr marL="0" indent="0" algn="just">
              <a:buNone/>
            </a:pPr>
            <a:r>
              <a:rPr lang="pt-BR" i="1" dirty="0">
                <a:latin typeface="+mj-lt"/>
              </a:rPr>
              <a:t>ENUNCIADO 77 – Para impugnar decisão que obsta trânsito a recurso excepcional e que contenha </a:t>
            </a:r>
            <a:r>
              <a:rPr lang="pt-BR" i="1" u="sng" dirty="0">
                <a:latin typeface="+mj-lt"/>
              </a:rPr>
              <a:t>simultaneamente</a:t>
            </a:r>
            <a:r>
              <a:rPr lang="pt-BR" i="1" dirty="0">
                <a:latin typeface="+mj-lt"/>
              </a:rPr>
              <a:t> fundamento relacionado à sistemática dos </a:t>
            </a:r>
            <a:r>
              <a:rPr lang="pt-BR" i="1" u="sng" dirty="0">
                <a:latin typeface="+mj-lt"/>
              </a:rPr>
              <a:t>recursos repetitivos ou da repercussão geral</a:t>
            </a:r>
            <a:r>
              <a:rPr lang="pt-BR" i="1" dirty="0">
                <a:latin typeface="+mj-lt"/>
              </a:rPr>
              <a:t> (art. 1.030, I, do CPC) e fundamento relacionado à </a:t>
            </a:r>
            <a:r>
              <a:rPr lang="pt-BR" i="1" u="sng" dirty="0">
                <a:latin typeface="+mj-lt"/>
              </a:rPr>
              <a:t>análise dos pressupostos de admissibilidade recursais</a:t>
            </a:r>
            <a:r>
              <a:rPr lang="pt-BR" i="1" dirty="0">
                <a:latin typeface="+mj-lt"/>
              </a:rPr>
              <a:t> (art. 1.030, V, do CPC), a </a:t>
            </a:r>
            <a:r>
              <a:rPr lang="pt-BR" i="1" u="sng" dirty="0">
                <a:latin typeface="+mj-lt"/>
              </a:rPr>
              <a:t>parte sucumbente deve interpor, </a:t>
            </a:r>
            <a:r>
              <a:rPr lang="pt-BR" b="1" i="1" u="sng" dirty="0">
                <a:latin typeface="+mj-lt"/>
              </a:rPr>
              <a:t>simultaneamente</a:t>
            </a:r>
            <a:r>
              <a:rPr lang="pt-BR" i="1" dirty="0">
                <a:latin typeface="+mj-lt"/>
              </a:rPr>
              <a:t>, </a:t>
            </a:r>
            <a:r>
              <a:rPr lang="pt-BR" i="1" u="sng" dirty="0">
                <a:latin typeface="+mj-lt"/>
              </a:rPr>
              <a:t>agravo interno</a:t>
            </a:r>
            <a:r>
              <a:rPr lang="pt-BR" i="1" dirty="0">
                <a:latin typeface="+mj-lt"/>
              </a:rPr>
              <a:t> (art. 1.021 do CPC) caso queira impugnar a parte relativa aos recursos repetitivos ou repercussão geral </a:t>
            </a:r>
            <a:r>
              <a:rPr lang="pt-BR" i="1" u="sng" dirty="0">
                <a:latin typeface="+mj-lt"/>
              </a:rPr>
              <a:t>e agravo em recurso especial/extraordinário</a:t>
            </a:r>
            <a:r>
              <a:rPr lang="pt-BR" i="1" dirty="0">
                <a:latin typeface="+mj-lt"/>
              </a:rPr>
              <a:t> (art. 1.042 do CPC) caso queira impugnar a parte relativa aos fundamentos de inadmissão por ausência dos pressupostos recursais.</a:t>
            </a:r>
          </a:p>
          <a:p>
            <a:pPr marL="0" indent="0" algn="just">
              <a:buNone/>
            </a:pPr>
            <a:r>
              <a:rPr lang="en-US" sz="2700" dirty="0">
                <a:hlinkClick r:id="rId3"/>
              </a:rPr>
              <a:t>http://genjuridico.com.br/2017/11/13/ncpc-inadmissao-resp-dois-agravos/</a:t>
            </a: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7955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AREsp/ARE</a:t>
            </a:r>
          </a:p>
        </p:txBody>
      </p:sp>
    </p:spTree>
    <p:extLst>
      <p:ext uri="{BB962C8B-B14F-4D97-AF65-F5344CB8AC3E}">
        <p14:creationId xmlns:p14="http://schemas.microsoft.com/office/powerpoint/2010/main" val="30896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84903" y="422791"/>
            <a:ext cx="10392697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4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4400" dirty="0">
                <a:solidFill>
                  <a:srgbClr val="000000"/>
                </a:solidFill>
                <a:cs typeface="Times New Roman" pitchFamily="18" charset="0"/>
              </a:rPr>
              <a:t>Obrigado!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pt-BR" altLang="pt-BR" sz="4400" dirty="0">
              <a:hlinkClick r:id="rId2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>
                <a:hlinkClick r:id="rId2"/>
              </a:rPr>
              <a:t>www.dellore.com</a:t>
            </a:r>
            <a:br>
              <a:rPr lang="pt-BR" altLang="pt-BR" sz="4400" dirty="0"/>
            </a:br>
            <a:r>
              <a:rPr lang="pt-BR" altLang="pt-BR" sz="4400" dirty="0"/>
              <a:t>Instagram: @luizdellore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/>
              <a:t>Facebook.com/</a:t>
            </a:r>
            <a:r>
              <a:rPr lang="pt-BR" altLang="pt-BR" sz="4400" dirty="0" err="1"/>
              <a:t>luizdellore</a:t>
            </a:r>
            <a:endParaRPr lang="pt-BR" altLang="pt-BR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/>
              <a:t> Twitter: @</a:t>
            </a:r>
            <a:r>
              <a:rPr lang="pt-BR" altLang="pt-BR" sz="4400" dirty="0" err="1"/>
              <a:t>dellore</a:t>
            </a:r>
            <a:endParaRPr lang="pt-BR" altLang="pt-BR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/>
              <a:t>LinkedIn: Luiz Dellore</a:t>
            </a:r>
          </a:p>
        </p:txBody>
      </p:sp>
    </p:spTree>
    <p:extLst>
      <p:ext uri="{BB962C8B-B14F-4D97-AF65-F5344CB8AC3E}">
        <p14:creationId xmlns:p14="http://schemas.microsoft.com/office/powerpoint/2010/main" val="370181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84903" y="422791"/>
            <a:ext cx="10392697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4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4400" dirty="0">
                <a:solidFill>
                  <a:srgbClr val="000000"/>
                </a:solidFill>
                <a:cs typeface="Times New Roman" pitchFamily="18" charset="0"/>
              </a:rPr>
              <a:t>Prof. Luiz Dellore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pt-BR" altLang="pt-BR" sz="4400" dirty="0">
              <a:hlinkClick r:id="rId2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>
                <a:hlinkClick r:id="rId2"/>
              </a:rPr>
              <a:t>www.dellore.com</a:t>
            </a:r>
            <a:br>
              <a:rPr lang="pt-BR" altLang="pt-BR" sz="4400" dirty="0"/>
            </a:br>
            <a:r>
              <a:rPr lang="pt-BR" altLang="pt-BR" sz="4400" dirty="0"/>
              <a:t>Instagram: @luizdellore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/>
              <a:t>Facebook.com/</a:t>
            </a:r>
            <a:r>
              <a:rPr lang="pt-BR" altLang="pt-BR" sz="4400" dirty="0" err="1"/>
              <a:t>luizdellore</a:t>
            </a:r>
            <a:endParaRPr lang="pt-BR" altLang="pt-BR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/>
              <a:t> Twitter: @</a:t>
            </a:r>
            <a:r>
              <a:rPr lang="pt-BR" altLang="pt-BR" sz="4400" dirty="0" err="1"/>
              <a:t>dellore</a:t>
            </a:r>
            <a:endParaRPr lang="pt-BR" altLang="pt-BR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/>
              <a:t>LinkedIn: Luiz Dellore</a:t>
            </a:r>
          </a:p>
        </p:txBody>
      </p:sp>
    </p:spTree>
    <p:extLst>
      <p:ext uri="{BB962C8B-B14F-4D97-AF65-F5344CB8AC3E}">
        <p14:creationId xmlns:p14="http://schemas.microsoft.com/office/powerpoint/2010/main" val="132908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766146" y="1260189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O CPC15 nomeia como agravo diferentes tipos de recursos.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Cabimento: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- em 1º grau, decisão interlocutória;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- no âmbito do tribunal, decisão monocrática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Modalidades: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a) </a:t>
            </a:r>
            <a:r>
              <a:rPr lang="pt-BR" altLang="pt-BR" sz="3000" i="1" dirty="0">
                <a:latin typeface="+mj-lt"/>
              </a:rPr>
              <a:t>agravo</a:t>
            </a:r>
            <a:r>
              <a:rPr lang="pt-BR" altLang="pt-BR" sz="3000" dirty="0">
                <a:latin typeface="+mj-lt"/>
              </a:rPr>
              <a:t> de instrumento (CPC, art. 1.015 – 15 dias)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strike="sngStrike" dirty="0">
                <a:latin typeface="+mj-lt"/>
              </a:rPr>
              <a:t>b) agravo retido: extinto (CPC, art. 1.009, § 1º)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c) </a:t>
            </a:r>
            <a:r>
              <a:rPr lang="pt-BR" altLang="pt-BR" sz="3000" i="1" dirty="0">
                <a:latin typeface="+mj-lt"/>
              </a:rPr>
              <a:t>agravo</a:t>
            </a:r>
            <a:r>
              <a:rPr lang="pt-BR" altLang="pt-BR" sz="3000" dirty="0">
                <a:latin typeface="+mj-lt"/>
              </a:rPr>
              <a:t> interno (CPC, art. 1.021 – 15 dias)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d) </a:t>
            </a:r>
            <a:r>
              <a:rPr lang="pt-BR" altLang="pt-BR" sz="3000" i="1" dirty="0">
                <a:latin typeface="+mj-lt"/>
              </a:rPr>
              <a:t>agravo</a:t>
            </a:r>
            <a:r>
              <a:rPr lang="pt-BR" altLang="pt-BR" sz="3000" dirty="0">
                <a:latin typeface="+mj-lt"/>
              </a:rPr>
              <a:t> em REsp e em RE (CPC, art. 1.042 – 15 dias)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79551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Contextualização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766146" y="1260189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pt-BR" sz="3000" dirty="0" err="1">
                <a:latin typeface="+mj-lt"/>
              </a:rPr>
              <a:t>Objetivo</a:t>
            </a:r>
            <a:r>
              <a:rPr lang="en-US" altLang="pt-BR" sz="3000" dirty="0">
                <a:latin typeface="+mj-lt"/>
              </a:rPr>
              <a:t> do </a:t>
            </a:r>
            <a:r>
              <a:rPr lang="en-US" altLang="pt-BR" sz="3000" dirty="0" err="1">
                <a:latin typeface="+mj-lt"/>
              </a:rPr>
              <a:t>legislador</a:t>
            </a:r>
            <a:r>
              <a:rPr lang="en-US" altLang="pt-BR" sz="3000" dirty="0">
                <a:latin typeface="+mj-lt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- diminuir a quantidade dessa espécie de recurso (é mais importante que Tribunais julguem apelações)</a:t>
            </a:r>
            <a:endParaRPr lang="en-US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 err="1">
                <a:latin typeface="+mj-lt"/>
              </a:rPr>
              <a:t>Estratégia</a:t>
            </a:r>
            <a:r>
              <a:rPr lang="en-US" altLang="pt-BR" sz="3000" dirty="0">
                <a:latin typeface="+mj-lt"/>
              </a:rPr>
              <a:t>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pt-BR" sz="3000" dirty="0" err="1">
                <a:latin typeface="+mj-lt"/>
              </a:rPr>
              <a:t>rol</a:t>
            </a:r>
            <a:r>
              <a:rPr lang="en-US" altLang="pt-BR" sz="3000" dirty="0">
                <a:latin typeface="+mj-lt"/>
              </a:rPr>
              <a:t> que </a:t>
            </a:r>
            <a:r>
              <a:rPr lang="en-US" altLang="pt-BR" sz="3000" dirty="0" err="1">
                <a:latin typeface="+mj-lt"/>
              </a:rPr>
              <a:t>traga</a:t>
            </a:r>
            <a:r>
              <a:rPr lang="en-US" altLang="pt-BR" sz="3000" dirty="0">
                <a:latin typeface="+mj-lt"/>
              </a:rPr>
              <a:t> as </a:t>
            </a:r>
            <a:r>
              <a:rPr lang="en-US" altLang="pt-BR" sz="3000" dirty="0" err="1">
                <a:latin typeface="+mj-lt"/>
              </a:rPr>
              <a:t>hipóteses</a:t>
            </a:r>
            <a:r>
              <a:rPr lang="en-US" altLang="pt-BR" sz="3000" dirty="0">
                <a:latin typeface="+mj-lt"/>
              </a:rPr>
              <a:t> de </a:t>
            </a:r>
            <a:r>
              <a:rPr lang="en-US" altLang="pt-BR" sz="3000" dirty="0" err="1">
                <a:latin typeface="+mj-lt"/>
              </a:rPr>
              <a:t>cabimento</a:t>
            </a:r>
            <a:r>
              <a:rPr lang="en-US" altLang="pt-BR" sz="3000" dirty="0">
                <a:latin typeface="+mj-lt"/>
              </a:rPr>
              <a:t> do </a:t>
            </a:r>
            <a:r>
              <a:rPr lang="en-US" altLang="pt-BR" sz="3000" dirty="0" err="1">
                <a:latin typeface="+mj-lt"/>
              </a:rPr>
              <a:t>recurso</a:t>
            </a:r>
            <a:endParaRPr lang="en-US" altLang="pt-BR" sz="3000" dirty="0">
              <a:latin typeface="+mj-lt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pt-BR" sz="3000" dirty="0">
                <a:latin typeface="+mj-lt"/>
              </a:rPr>
              <a:t>fora </a:t>
            </a:r>
            <a:r>
              <a:rPr lang="en-US" altLang="pt-BR" sz="3000" dirty="0" err="1">
                <a:latin typeface="+mj-lt"/>
              </a:rPr>
              <a:t>desses</a:t>
            </a:r>
            <a:r>
              <a:rPr lang="en-US" altLang="pt-BR" sz="3000" dirty="0">
                <a:latin typeface="+mj-lt"/>
              </a:rPr>
              <a:t> </a:t>
            </a:r>
            <a:r>
              <a:rPr lang="en-US" altLang="pt-BR" sz="3000" dirty="0" err="1">
                <a:latin typeface="+mj-lt"/>
              </a:rPr>
              <a:t>casos</a:t>
            </a:r>
            <a:r>
              <a:rPr lang="en-US" altLang="pt-BR" sz="3000" dirty="0">
                <a:latin typeface="+mj-lt"/>
              </a:rPr>
              <a:t>, </a:t>
            </a:r>
            <a:r>
              <a:rPr lang="en-US" altLang="pt-BR" sz="3000" dirty="0" err="1">
                <a:latin typeface="+mj-lt"/>
              </a:rPr>
              <a:t>aguardar</a:t>
            </a:r>
            <a:r>
              <a:rPr lang="en-US" altLang="pt-BR" sz="3000" dirty="0">
                <a:latin typeface="+mj-lt"/>
              </a:rPr>
              <a:t> </a:t>
            </a:r>
            <a:r>
              <a:rPr lang="en-US" altLang="pt-BR" sz="3000" dirty="0" err="1">
                <a:latin typeface="+mj-lt"/>
              </a:rPr>
              <a:t>apelação</a:t>
            </a:r>
            <a:r>
              <a:rPr lang="en-US" altLang="pt-BR" sz="3000" dirty="0">
                <a:latin typeface="+mj-lt"/>
              </a:rPr>
              <a:t> (CPC, art. 1.009, § 1°)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i="1" dirty="0">
                <a:latin typeface="+mj-lt"/>
              </a:rPr>
              <a:t>CPC, art. 1.015. Cabe agravo de instrumento contra as decisões interlocutórias que versarem sobre: (...)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pt-BR" sz="3000" dirty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79551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Agravo de instrumento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79551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Agravo de instrumento</a:t>
            </a:r>
            <a:endParaRPr lang="pt-BR" i="1" dirty="0">
              <a:solidFill>
                <a:srgbClr val="002060"/>
              </a:solidFill>
            </a:endParaRPr>
          </a:p>
        </p:txBody>
      </p:sp>
      <p:pic>
        <p:nvPicPr>
          <p:cNvPr id="4" name="Espaço Reservado para Conteúdo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59D2BCC-B0F6-470B-9B99-5E98D0A1B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8" y="1189608"/>
            <a:ext cx="10401783" cy="52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7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766146" y="1260189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Não era previsto no CPC anterior, na sua versão original.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Após reformas, somente previsto como “agravo” (5 dias).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Expressamente previsto no CPC15: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3000" dirty="0">
                <a:latin typeface="+mj-lt"/>
              </a:rPr>
              <a:t>nomenclatura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3000" dirty="0">
                <a:latin typeface="+mj-lt"/>
              </a:rPr>
              <a:t>15 dias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3000" dirty="0">
                <a:latin typeface="+mj-lt"/>
              </a:rPr>
              <a:t>contraditório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t-BR" sz="3000" i="1" dirty="0">
                <a:latin typeface="+mj-lt"/>
              </a:rPr>
              <a:t>Art. 1.021.  Contra decisão proferida pelo relator caberá agravo interno para o respectivo órgão colegiado, observadas, quanto ao processamento, as regras do regimento interno do tribunal.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79551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Agravo interno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766146" y="1260189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000" i="1" dirty="0">
                <a:latin typeface="+mj-lt"/>
              </a:rPr>
              <a:t>§ 3º É vedado ao relator limitar-se à reprodução dos fundamentos da decisão agravada para julgar improcedente o agravo interno.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i="1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i="1" dirty="0">
                <a:latin typeface="+mj-lt"/>
              </a:rPr>
              <a:t>§ 4º Quando o agravo interno for declarado manifestamente inadmissível ou improcedente em votação unânime, o órgão colegiado, em decisão fundamentada, condenará o agravante a pagar ao agravado multa fixada entre um e cinco por cento do valor atualizado da causa.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Dúvidas: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3000" dirty="0">
                <a:latin typeface="+mj-lt"/>
              </a:rPr>
              <a:t>O § 3º é observado?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3000" dirty="0">
                <a:latin typeface="+mj-lt"/>
              </a:rPr>
              <a:t>A aplicação de multa é automática?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79551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Agravo interno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766146" y="1260189"/>
            <a:ext cx="10899740" cy="2398303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pt-BR" altLang="pt-BR" i="1" dirty="0">
                <a:latin typeface="+mj-lt"/>
              </a:rPr>
              <a:t>A Corte Especial do Superior Tribunal de Justiça já decidiu que a norma do art. 1.021, § 3o, do CPC/2015 ‘não pode ser interpretada no sentido de se exigir que o </a:t>
            </a:r>
            <a:r>
              <a:rPr lang="pt-BR" altLang="pt-BR" i="1" u="sng" dirty="0">
                <a:latin typeface="+mj-lt"/>
              </a:rPr>
              <a:t>julgador tenha de refazer o texto da decisão agravada</a:t>
            </a:r>
            <a:r>
              <a:rPr lang="pt-BR" altLang="pt-BR" i="1" dirty="0">
                <a:latin typeface="+mj-lt"/>
              </a:rPr>
              <a:t> com os mesmos fundamentos, </a:t>
            </a:r>
            <a:r>
              <a:rPr lang="pt-BR" altLang="pt-BR" i="1" u="sng" dirty="0">
                <a:latin typeface="+mj-lt"/>
              </a:rPr>
              <a:t>mas outras palavras</a:t>
            </a:r>
            <a:r>
              <a:rPr lang="pt-BR" altLang="pt-BR" i="1" dirty="0">
                <a:latin typeface="+mj-lt"/>
              </a:rPr>
              <a:t>, mesmo </a:t>
            </a:r>
            <a:r>
              <a:rPr lang="pt-BR" altLang="pt-BR" i="1" u="sng" dirty="0">
                <a:latin typeface="+mj-lt"/>
              </a:rPr>
              <a:t>não havendo nenhum fundamento novo</a:t>
            </a:r>
            <a:r>
              <a:rPr lang="pt-BR" altLang="pt-BR" i="1" dirty="0">
                <a:latin typeface="+mj-lt"/>
              </a:rPr>
              <a:t> trazido pela agravante na peça recursal’ (EDcl no AgRg nos EREsp 1.483.155/BA, Rel. Min. </a:t>
            </a:r>
            <a:r>
              <a:rPr lang="pt-BR" altLang="pt-BR" i="1" dirty="0" err="1">
                <a:latin typeface="+mj-lt"/>
              </a:rPr>
              <a:t>Og</a:t>
            </a:r>
            <a:r>
              <a:rPr lang="pt-BR" altLang="pt-BR" i="1" dirty="0">
                <a:latin typeface="+mj-lt"/>
              </a:rPr>
              <a:t> Fernandes, Corte Especial, </a:t>
            </a:r>
            <a:r>
              <a:rPr lang="pt-BR" altLang="pt-BR" i="1" dirty="0" err="1">
                <a:latin typeface="+mj-lt"/>
              </a:rPr>
              <a:t>Dje</a:t>
            </a:r>
            <a:r>
              <a:rPr lang="pt-BR" altLang="pt-BR" i="1" dirty="0">
                <a:latin typeface="+mj-lt"/>
              </a:rPr>
              <a:t> 03.08.2016)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latin typeface="+mj-lt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i="1" dirty="0">
                <a:latin typeface="+mj-lt"/>
              </a:rPr>
              <a:t>(...) a aplicação da multa prevista no § 4o do art. 1.021 do CPC/2015 </a:t>
            </a:r>
            <a:r>
              <a:rPr lang="pt-BR" altLang="pt-BR" i="1" u="sng" dirty="0">
                <a:latin typeface="+mj-lt"/>
              </a:rPr>
              <a:t>não é automática</a:t>
            </a:r>
            <a:r>
              <a:rPr lang="pt-BR" altLang="pt-BR" i="1" dirty="0">
                <a:latin typeface="+mj-lt"/>
              </a:rPr>
              <a:t>, não se tratando de mera decorrência lógica do desprovimento do agravo interno em votação unânime, devendo ser aferida a sua incidência caso a caso...” (AgInt no AREsp 1597206/RS, Rel. Ministro Marco Aurélio </a:t>
            </a:r>
            <a:r>
              <a:rPr lang="pt-BR" altLang="pt-BR" i="1" dirty="0" err="1">
                <a:latin typeface="+mj-lt"/>
              </a:rPr>
              <a:t>Bellizze</a:t>
            </a:r>
            <a:r>
              <a:rPr lang="pt-BR" altLang="pt-BR" i="1" dirty="0">
                <a:latin typeface="+mj-lt"/>
              </a:rPr>
              <a:t>, Terceira Turma, julgado em 23/11/2020, DJe 30/11/2020)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79551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Agravo interno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766146" y="1260189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Agravo para “destrancar” ou “fazer subir” o </a:t>
            </a:r>
            <a:r>
              <a:rPr lang="pt-BR" altLang="pt-BR" sz="3000" dirty="0" err="1">
                <a:latin typeface="+mj-lt"/>
              </a:rPr>
              <a:t>Resp</a:t>
            </a:r>
            <a:r>
              <a:rPr lang="pt-BR" altLang="pt-BR" sz="3000" dirty="0">
                <a:latin typeface="+mj-lt"/>
              </a:rPr>
              <a:t> / RE.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Agravo de “decisão denegatória”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7955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AREsp/ARE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C8FEB3-4EEF-4B9F-B3E5-0677DACDB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078" y="2350978"/>
            <a:ext cx="5903844" cy="429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830</Words>
  <Application>Microsoft Office PowerPoint</Application>
  <PresentationFormat>Widescreen</PresentationFormat>
  <Paragraphs>89</Paragraphs>
  <Slides>12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do Office</vt:lpstr>
      <vt:lpstr>1_Tema do Office</vt:lpstr>
      <vt:lpstr>II Fórum BrasileiRo da Advocacia 01.04.21</vt:lpstr>
      <vt:lpstr>Apresentação do PowerPoint</vt:lpstr>
      <vt:lpstr>Contextualização</vt:lpstr>
      <vt:lpstr>Agravo de instrumento</vt:lpstr>
      <vt:lpstr>Agravo de instrumento</vt:lpstr>
      <vt:lpstr>Agravo interno</vt:lpstr>
      <vt:lpstr>Agravo interno</vt:lpstr>
      <vt:lpstr>Agravo interno</vt:lpstr>
      <vt:lpstr>AREsp/ARE</vt:lpstr>
      <vt:lpstr>AREsp/ARE</vt:lpstr>
      <vt:lpstr>AREsp/ARE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EPM 1º Núcleo de Estudos em Litigiosidade e Demandas Repetitivas 11/12/20</dc:title>
  <dc:creator>LUIZ GUILHERME P DELLORE</dc:creator>
  <cp:lastModifiedBy>LUIZ GUILHERME P DELLORE</cp:lastModifiedBy>
  <cp:revision>26</cp:revision>
  <dcterms:created xsi:type="dcterms:W3CDTF">2020-12-11T08:26:07Z</dcterms:created>
  <dcterms:modified xsi:type="dcterms:W3CDTF">2021-04-01T19:54:16Z</dcterms:modified>
</cp:coreProperties>
</file>