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0"/>
  </p:notesMasterIdLst>
  <p:sldIdLst>
    <p:sldId id="394" r:id="rId3"/>
    <p:sldId id="259" r:id="rId4"/>
    <p:sldId id="261" r:id="rId5"/>
    <p:sldId id="262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95" r:id="rId125"/>
    <p:sldId id="396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notesMaster" Target="notesMasters/notesMaster1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viewProps" Target="view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E9912-1420-4324-B9A8-A92BD81FD1A8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BE002-C772-48AE-AA3E-14048516BF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25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38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30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610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083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071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3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85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58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66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672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3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20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184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75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74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586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970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814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0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759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000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74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433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776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818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218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0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097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27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372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3761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1223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5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348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891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4620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894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864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2131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250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2137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508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995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9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370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6546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2508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846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0984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1145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2534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8472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2533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0389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2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1889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6230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5724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278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481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695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5917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687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2887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5453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79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4306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3295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38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46667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031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7995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940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9061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8663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2964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37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61296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963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6577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284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199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8869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733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3095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4268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739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08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68F22-7DFC-417B-B978-239E3336F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8CC597-0230-4F7B-8A98-0717BD107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14D8A5-05BA-4363-9CD6-DEADD465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1BD862-1673-4BE0-B546-84E3FB21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B9719A-5250-400B-B7CA-B5EE2C75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14D67-8A71-4432-BBE0-A7288719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585232-0F01-4DAF-BDA1-2037386D5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F00FA-EE0C-4D8D-BB52-03C0BD76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A37E4-2965-4AFE-AE41-CED5C882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2DBF58-CCD7-4CFE-B6BD-96DB91D6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44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353758-B2E1-4BC3-B072-D0021956B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5EF016-8EC9-409B-A788-E86233B92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8B173C-CF7D-4660-B571-BF3E76E7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DEAEB8-48F5-433D-B887-40C4B8D1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66A89B-61B4-4D66-90A7-2220CF8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29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373381" y="1879351"/>
            <a:ext cx="156310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936488" y="1879352"/>
            <a:ext cx="0" cy="255852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B7CA2CE9-2889-46B0-AE36-D80196725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4040717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9EB43D3-A1C5-4A7B-9CFC-1A1076687DB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68800" y="1998134"/>
            <a:ext cx="10363200" cy="146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pt-BR" sz="3467" b="1" dirty="0">
                <a:solidFill>
                  <a:srgbClr val="1F497D"/>
                </a:solidFill>
                <a:latin typeface="Calibri" panose="020F0502020204030204" pitchFamily="34" charset="0"/>
              </a:rPr>
              <a:t>DIREITO PROCESSUAL CIVIL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1780E117-4187-4BF9-AED7-A4DED024F6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68" y="1864784"/>
            <a:ext cx="385233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D0500E6C-2FB3-4971-86C8-6BD1A3A5CE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787400"/>
            <a:ext cx="1879600" cy="56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8A106948-80C2-40BC-88EE-3236CB82D3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68" y="1864784"/>
            <a:ext cx="385233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F630CF5D-D9ED-40E3-BF39-3C898253A9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67" y="3632201"/>
            <a:ext cx="4233333" cy="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07BEA3A-5DBC-4531-9612-D8E6F0EE49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1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3D6EDF-58CD-4335-A65E-BF346D52493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PROCESSO CIVIL</a:t>
            </a:r>
          </a:p>
        </p:txBody>
      </p:sp>
    </p:spTree>
    <p:extLst>
      <p:ext uri="{BB962C8B-B14F-4D97-AF65-F5344CB8AC3E}">
        <p14:creationId xmlns:p14="http://schemas.microsoft.com/office/powerpoint/2010/main" val="104801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679765" y="1"/>
            <a:ext cx="4512235" cy="1265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D051A7A-8EE9-420A-8367-DA2A067FC8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85" y="2209800"/>
            <a:ext cx="10238316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76B34A0-C0D9-476F-B306-B06BBEE940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1087" y="2952077"/>
            <a:ext cx="9217909" cy="2336800"/>
          </a:xfrm>
          <a:prstGeom prst="rect">
            <a:avLst/>
          </a:prstGeom>
        </p:spPr>
        <p:txBody>
          <a:bodyPr/>
          <a:lstStyle>
            <a:lvl1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lvl1pPr>
          </a:lstStyle>
          <a:p>
            <a: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267">
                <a:solidFill>
                  <a:srgbClr val="404040"/>
                </a:solidFill>
              </a:rPr>
              <a:t>Lorem ipsum dolor sit amet, consectetur adipiscing elit, sed do eiusmod tempor incididunt ut labore et dolore magna aliqua. Ut enim ad minim veniam, quis nostrud exercitation ullamco</a:t>
            </a:r>
          </a:p>
          <a:p>
            <a:pPr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pt-BR" sz="2267">
              <a:solidFill>
                <a:srgbClr val="404040"/>
              </a:solidFill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395CF5AE-CABD-4715-A29A-B54B4756C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1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3E241A-47B8-4A98-8516-44AEB499E5F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PROCESSO PENAL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1FA2411-95C2-44AA-9A71-962A5E68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48" y="211621"/>
            <a:ext cx="10055552" cy="6223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30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>
            <a:extLst>
              <a:ext uri="{FF2B5EF4-FFF2-40B4-BE49-F238E27FC236}">
                <a16:creationId xmlns:a16="http://schemas.microsoft.com/office/drawing/2014/main" id="{8BCA2397-DA92-4D0F-AAE4-CEC8C7C62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1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611DA95-B781-432F-B49F-98E7E52B6B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>
                <a:solidFill>
                  <a:srgbClr val="17375E"/>
                </a:solidFill>
                <a:latin typeface="Calibri" panose="020F0502020204030204" pitchFamily="34" charset="0"/>
              </a:rPr>
              <a:t>NOME DA DISCIPLINA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87C41919-5E7A-4CD5-8A0D-2D5C7F4ED8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86133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403868B-E7C9-4FC8-8527-9C379A686A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6400" y="3530601"/>
            <a:ext cx="6705600" cy="218863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pt-BR" sz="2667" i="1" dirty="0">
                <a:solidFill>
                  <a:schemeClr val="bg1"/>
                </a:solidFill>
              </a:rPr>
              <a:t>Lorem ipsum dolor sit </a:t>
            </a:r>
            <a:r>
              <a:rPr lang="en-US" altLang="pt-BR" sz="2667" i="1" dirty="0" err="1">
                <a:solidFill>
                  <a:schemeClr val="bg1"/>
                </a:solidFill>
              </a:rPr>
              <a:t>amet</a:t>
            </a:r>
            <a:r>
              <a:rPr lang="en-US" altLang="pt-BR" sz="2667" i="1" dirty="0">
                <a:solidFill>
                  <a:schemeClr val="bg1"/>
                </a:solidFill>
              </a:rPr>
              <a:t>, </a:t>
            </a:r>
            <a:r>
              <a:rPr lang="en-US" altLang="pt-BR" sz="2667" i="1" dirty="0" err="1">
                <a:solidFill>
                  <a:schemeClr val="bg1"/>
                </a:solidFill>
              </a:rPr>
              <a:t>consectetur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adipiscing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elit</a:t>
            </a:r>
            <a:r>
              <a:rPr lang="en-US" altLang="pt-BR" sz="2667" i="1" dirty="0">
                <a:solidFill>
                  <a:schemeClr val="bg1"/>
                </a:solidFill>
              </a:rPr>
              <a:t>, </a:t>
            </a:r>
            <a:r>
              <a:rPr lang="en-US" altLang="pt-BR" sz="2667" i="1" dirty="0" err="1">
                <a:solidFill>
                  <a:schemeClr val="bg1"/>
                </a:solidFill>
              </a:rPr>
              <a:t>sed</a:t>
            </a:r>
            <a:r>
              <a:rPr lang="en-US" altLang="pt-BR" sz="2667" i="1" dirty="0">
                <a:solidFill>
                  <a:schemeClr val="bg1"/>
                </a:solidFill>
              </a:rPr>
              <a:t> do </a:t>
            </a:r>
            <a:r>
              <a:rPr lang="en-US" altLang="pt-BR" sz="2667" i="1" dirty="0" err="1">
                <a:solidFill>
                  <a:schemeClr val="bg1"/>
                </a:solidFill>
              </a:rPr>
              <a:t>eiusmod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tempor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incididunt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ut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labore</a:t>
            </a:r>
            <a:r>
              <a:rPr lang="en-US" altLang="pt-BR" sz="2667" i="1" dirty="0">
                <a:solidFill>
                  <a:schemeClr val="bg1"/>
                </a:solidFill>
              </a:rPr>
              <a:t> et </a:t>
            </a:r>
            <a:r>
              <a:rPr lang="en-US" altLang="pt-BR" sz="2667" i="1" dirty="0" err="1">
                <a:solidFill>
                  <a:schemeClr val="bg1"/>
                </a:solidFill>
              </a:rPr>
              <a:t>dolore</a:t>
            </a:r>
            <a:r>
              <a:rPr lang="en-US" altLang="pt-BR" sz="2667" i="1" dirty="0">
                <a:solidFill>
                  <a:schemeClr val="bg1"/>
                </a:solidFill>
              </a:rPr>
              <a:t> magna </a:t>
            </a:r>
            <a:r>
              <a:rPr lang="en-US" altLang="pt-BR" sz="2667" i="1" dirty="0" err="1">
                <a:solidFill>
                  <a:schemeClr val="bg1"/>
                </a:solidFill>
              </a:rPr>
              <a:t>aliqua</a:t>
            </a:r>
            <a:r>
              <a:rPr lang="en-US" altLang="pt-BR" sz="2667" i="1" dirty="0">
                <a:solidFill>
                  <a:schemeClr val="bg1"/>
                </a:solidFill>
              </a:rPr>
              <a:t>. </a:t>
            </a:r>
            <a:r>
              <a:rPr lang="en-US" altLang="pt-BR" sz="2667" i="1" dirty="0" err="1">
                <a:solidFill>
                  <a:schemeClr val="bg1"/>
                </a:solidFill>
              </a:rPr>
              <a:t>Ut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enim</a:t>
            </a:r>
            <a:r>
              <a:rPr lang="en-US" altLang="pt-BR" sz="2667" i="1" dirty="0">
                <a:solidFill>
                  <a:schemeClr val="bg1"/>
                </a:solidFill>
              </a:rPr>
              <a:t> ad minim </a:t>
            </a:r>
            <a:r>
              <a:rPr lang="en-US" altLang="pt-BR" sz="2667" i="1" dirty="0" err="1">
                <a:solidFill>
                  <a:schemeClr val="bg1"/>
                </a:solidFill>
              </a:rPr>
              <a:t>veniam</a:t>
            </a:r>
            <a:r>
              <a:rPr lang="en-US" altLang="pt-BR" sz="2667" i="1" dirty="0">
                <a:solidFill>
                  <a:schemeClr val="bg1"/>
                </a:solidFill>
              </a:rPr>
              <a:t>, </a:t>
            </a:r>
            <a:r>
              <a:rPr lang="en-US" altLang="pt-BR" sz="2667" i="1" dirty="0" err="1">
                <a:solidFill>
                  <a:schemeClr val="bg1"/>
                </a:solidFill>
              </a:rPr>
              <a:t>quis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nostrud</a:t>
            </a:r>
            <a:r>
              <a:rPr lang="en-US" altLang="pt-BR" sz="2667" i="1" dirty="0">
                <a:solidFill>
                  <a:schemeClr val="bg1"/>
                </a:solidFill>
              </a:rPr>
              <a:t> exercitation </a:t>
            </a:r>
            <a:r>
              <a:rPr lang="en-US" altLang="pt-BR" sz="2667" i="1" dirty="0" err="1">
                <a:solidFill>
                  <a:schemeClr val="bg1"/>
                </a:solidFill>
              </a:rPr>
              <a:t>ullamco</a:t>
            </a:r>
            <a:endParaRPr lang="en-US" altLang="pt-BR" sz="2667" i="1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pt-BR" sz="2400" i="1" dirty="0">
              <a:solidFill>
                <a:schemeClr val="bg1"/>
              </a:solidFill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6929E6B4-A430-432B-96FB-4F3985C833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701801"/>
            <a:ext cx="3606800" cy="279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679D7BE-581B-480D-82B6-E206DEF5AED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7067" y="2311401"/>
            <a:ext cx="3251200" cy="21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• </a:t>
            </a:r>
            <a:r>
              <a:rPr lang="en-US" altLang="pt-BR" sz="2667" i="1" dirty="0" err="1">
                <a:solidFill>
                  <a:srgbClr val="17375E"/>
                </a:solidFill>
                <a:latin typeface="Calibri" panose="020F0502020204030204" pitchFamily="34" charset="0"/>
              </a:rPr>
              <a:t>Destaques</a:t>
            </a: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 do </a:t>
            </a:r>
            <a:r>
              <a:rPr lang="en-US" altLang="pt-BR" sz="2667" i="1" dirty="0" err="1">
                <a:solidFill>
                  <a:srgbClr val="17375E"/>
                </a:solidFill>
                <a:latin typeface="Calibri" panose="020F0502020204030204" pitchFamily="34" charset="0"/>
              </a:rPr>
              <a:t>tema</a:t>
            </a:r>
            <a:endParaRPr lang="en-US" altLang="pt-BR" sz="2667" i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• Art. 7º - XXXIII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• CLT, 402 a 414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• ECA, 60 a 69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0A579111-4677-426D-83FB-E9F27BED4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34" y="2080685"/>
            <a:ext cx="283633" cy="23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1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8250B99-6CDA-49B5-B658-6E99E74137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60034"/>
            <a:ext cx="8483600" cy="411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7DBA63-64F1-4F29-BF05-3124AB1B18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76800" y="2366433"/>
            <a:ext cx="5080000" cy="3352800"/>
          </a:xfrm>
          <a:prstGeom prst="rect">
            <a:avLst/>
          </a:prstGeom>
        </p:spPr>
        <p:txBody>
          <a:bodyPr/>
          <a:lstStyle>
            <a:lvl1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lvl1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400">
                <a:solidFill>
                  <a:srgbClr val="17375E"/>
                </a:solidFill>
              </a:rPr>
              <a:t>• Lorem ipsum dolor sit amet,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pt-BR" sz="2400">
              <a:solidFill>
                <a:srgbClr val="17375E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400">
                <a:solidFill>
                  <a:srgbClr val="17375E"/>
                </a:solidFill>
              </a:rPr>
              <a:t>• Lorem ipsum dolor sit amet,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pt-BR" sz="2400">
              <a:solidFill>
                <a:srgbClr val="17375E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400">
                <a:solidFill>
                  <a:srgbClr val="17375E"/>
                </a:solidFill>
              </a:rPr>
              <a:t>• Lorem ipsum dolor sit amet, 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EE8DDE91-4436-480A-89D3-886821E67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0000"/>
            <a:ext cx="50800" cy="29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F0235CD-5E23-484E-BFF3-9063D569A6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95400"/>
            <a:ext cx="2722033" cy="408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5732128D-EA3F-4EF1-85F0-5C50FAFE16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1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B73A26-CBF8-4C5B-BEC4-2CDF87A277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>
                <a:solidFill>
                  <a:srgbClr val="17375E"/>
                </a:solidFill>
                <a:latin typeface="Calibri" panose="020F0502020204030204" pitchFamily="34" charset="0"/>
              </a:rPr>
              <a:t>NOME DA DISCIPLINA</a:t>
            </a:r>
          </a:p>
        </p:txBody>
      </p:sp>
    </p:spTree>
    <p:extLst>
      <p:ext uri="{BB962C8B-B14F-4D97-AF65-F5344CB8AC3E}">
        <p14:creationId xmlns:p14="http://schemas.microsoft.com/office/powerpoint/2010/main" val="72943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90467656-AEEF-4632-ADEF-BB91ADFEAF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632200"/>
            <a:ext cx="3486151" cy="1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1E9C8F3-3876-47E7-99B2-CBFAA68DB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022600"/>
            <a:ext cx="406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EC398D6-EFE7-4E48-81C7-2802889FA6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78968"/>
            <a:ext cx="3759200" cy="140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3B306EA-038B-4312-9A83-530C2A8E97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92201"/>
            <a:ext cx="3759200" cy="150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1FD909-326A-4433-B125-A8785F78B2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483" y="787400"/>
            <a:ext cx="5247117" cy="1864784"/>
          </a:xfrm>
          <a:prstGeom prst="rect">
            <a:avLst/>
          </a:prstGeom>
        </p:spPr>
        <p:txBody>
          <a:bodyPr/>
          <a:lstStyle>
            <a:lvl1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lvl1pPr>
          </a:lstStyle>
          <a:p>
            <a: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533" dirty="0">
                <a:solidFill>
                  <a:srgbClr val="17375E"/>
                </a:solidFill>
              </a:rPr>
              <a:t>TÍTULO DO ESQUEMA</a:t>
            </a:r>
          </a:p>
          <a:p>
            <a: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4933" dirty="0">
                <a:solidFill>
                  <a:srgbClr val="7F7F7F"/>
                </a:solidFill>
              </a:rPr>
              <a:t>SUBTÍTULO DO ESQUEMA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E955642-7891-4313-986B-A0638EB2BF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-25399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CC8CD60D-6150-407B-BC4A-F68343EE84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21600" y="1305984"/>
            <a:ext cx="3657600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a-DK" altLang="pt-BR" sz="2133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Lorem ipsum dolor sit amet, </a:t>
            </a:r>
          </a:p>
          <a:p>
            <a:pPr eaLnBrk="1" hangingPunct="1"/>
            <a:r>
              <a:rPr lang="da-DK" altLang="pt-BR" sz="2133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F4780C9-4EFE-4E87-92AF-9550B7A7FD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3124201"/>
            <a:ext cx="3657600" cy="17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a-DK" altLang="pt-BR" sz="2133" dirty="0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Lorem ipsum dolor sit amet, </a:t>
            </a:r>
          </a:p>
          <a:p>
            <a:pPr eaLnBrk="1" hangingPunct="1"/>
            <a:r>
              <a:rPr lang="da-DK" altLang="pt-BR" sz="2133" dirty="0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</a:t>
            </a:r>
          </a:p>
          <a:p>
            <a:pPr eaLnBrk="1" hangingPunct="1"/>
            <a:r>
              <a:rPr lang="da-DK" altLang="pt-BR" sz="2133" dirty="0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</a:t>
            </a:r>
          </a:p>
          <a:p>
            <a:pPr eaLnBrk="1" hangingPunct="1"/>
            <a:r>
              <a:rPr lang="da-DK" altLang="pt-BR" sz="2133" dirty="0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350A698-CD50-4F71-A882-CE03AFB56F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64000" y="5359400"/>
            <a:ext cx="3556000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a-DK" altLang="pt-BR" sz="2133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Lorem ipsum dolor sit amet, </a:t>
            </a:r>
          </a:p>
          <a:p>
            <a:pPr eaLnBrk="1" hangingPunct="1"/>
            <a:r>
              <a:rPr lang="da-DK" altLang="pt-BR" sz="2133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1A1CEC2-D5DA-434D-8829-5931206FD0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8151" y="3727451"/>
            <a:ext cx="3352800" cy="20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a-DK" altLang="pt-BR" sz="2133" dirty="0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Lorem ipsum dolor sit amet, </a:t>
            </a:r>
          </a:p>
          <a:p>
            <a:pPr eaLnBrk="1" hangingPunct="1"/>
            <a:r>
              <a:rPr lang="da-DK" altLang="pt-BR" sz="2133" dirty="0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</a:t>
            </a:r>
          </a:p>
          <a:p>
            <a:pPr eaLnBrk="1" hangingPunct="1"/>
            <a:r>
              <a:rPr lang="da-DK" altLang="pt-BR" sz="2133" dirty="0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</a:t>
            </a:r>
          </a:p>
          <a:p>
            <a:pPr eaLnBrk="1" hangingPunct="1"/>
            <a:r>
              <a:rPr lang="da-DK" altLang="pt-BR" sz="2133" dirty="0">
                <a:solidFill>
                  <a:srgbClr val="595959"/>
                </a:solidFill>
                <a:latin typeface="Calibri" panose="020F0502020204030204" pitchFamily="34" charset="0"/>
              </a:rPr>
              <a:t>Lorem ipsum dolor sit amet, </a:t>
            </a:r>
          </a:p>
          <a:p>
            <a:pPr eaLnBrk="1" hangingPunct="1"/>
            <a:endParaRPr lang="da-DK" altLang="pt-BR" sz="2133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5609F8EF-80EB-4BCA-B21A-F1C3B034D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436">
            <a:off x="4064000" y="2611967"/>
            <a:ext cx="332317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B4E02FF4-802E-47DC-AA04-E8C8864BED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33" y="2461685"/>
            <a:ext cx="1168400" cy="25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1F7B300F-3394-4EFE-B2DF-78C6219BDC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47385"/>
            <a:ext cx="2345267" cy="15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D43FAA9-C75B-45E2-81DC-191F26127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67" y="2129368"/>
            <a:ext cx="18457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542E1E5-6D4E-4B39-933B-AF1AD5BB34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>
                <a:solidFill>
                  <a:srgbClr val="17375E"/>
                </a:solidFill>
                <a:latin typeface="Calibri" panose="020F0502020204030204" pitchFamily="34" charset="0"/>
              </a:rPr>
              <a:t>NOME DA DISCIPLINA</a:t>
            </a:r>
          </a:p>
        </p:txBody>
      </p:sp>
    </p:spTree>
    <p:extLst>
      <p:ext uri="{BB962C8B-B14F-4D97-AF65-F5344CB8AC3E}">
        <p14:creationId xmlns:p14="http://schemas.microsoft.com/office/powerpoint/2010/main" val="79687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63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76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F9A05-8EA4-4BDF-AB4F-1CD2EFD6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F5AE81-AABC-4160-8D46-F1CDC7EA2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203869-F2D7-4785-923E-6EE5EB20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17C1FD-511F-44F2-BAC9-33EE94CC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4DDA8A-B5CF-4E13-86DA-F584E930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250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167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73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940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17-Feb-18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0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850A0-EFB0-473A-9E73-AEF9D864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A204E5-087B-4768-9754-628CE52C8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617E6D-D236-4E09-94D7-4EFEA2A9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76361B-54BA-4CDF-89C0-F73602A6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9E4808-FF45-489C-AA4B-55082459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F97-3B8F-41FC-8B1C-E1578764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847B95-9383-40F2-AA98-7B68A3B88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E175EB-7685-478F-968F-8A8C97594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AEBB-68C3-4404-B3A5-C59C80C4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DFD09B-6B3D-4DDF-B8A2-BA0323F8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B744F1-560D-4F5F-B982-79179C62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98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A989A-FB42-4F90-817A-0B31B40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8F7400-64B4-43C5-8811-7CBC7AEDF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2AB1BF-AD07-4CE9-B3A8-F0CF093B0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68BFAF-C230-411F-94A5-955024411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9E36A1-F5E0-461B-B856-F3CD524E0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7467CC-526D-4A1E-83DE-E346BDB8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741E6C9-ADE9-4E71-B3BE-D0684890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7746F8-6292-4B01-BBCA-A117A282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15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57FD9-9C28-4831-8A41-488E80C8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3ED623-5418-4E7F-9968-A71FBF7E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79C3B4-D6FF-4B72-A2B3-6B1224FF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4F2A28-27FB-4614-9133-B0872B2A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54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158EC1-63D3-44C5-ACAF-474B37F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A10147-16A9-4F5C-BE63-99B46483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5E4A11-12CC-481A-AE50-3EC78082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2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AC911-16F0-4C40-8323-3969DDC5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F5365-03FB-46FA-9B1E-F661B6C8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32150D-C4E6-46AC-8DBB-E6C7F1CE1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1B4718-D557-4498-951E-3B4B57A3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348631-5B1A-4463-8720-FFF969B0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145A41-7D19-42FA-8A5C-C5F91088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7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4D326-F4E7-435F-B950-A7028D42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C2AB16-3D5D-4040-A9C2-2348FC4E9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E9DC13-0985-49CE-83C8-701565EFA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48F1DA-9BD7-4D2B-86FB-07DAA186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533C37-C83B-4623-9731-8B68E08F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95A1E3-63E4-49CE-9DE2-DFC90736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4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1D17D5-544C-41D1-9D33-47A7029A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EFA728-591A-4998-B5D7-C5E9E1F21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E534BB-F315-4780-909B-4A6DC7044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8A6925-74AB-4905-A85B-10A60FD86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34F6C9-1AB3-4534-BD64-877F6FC3B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6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6848" y="211621"/>
            <a:ext cx="10055552" cy="622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733" y="1645968"/>
            <a:ext cx="102446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8965335" y="319923"/>
            <a:ext cx="10972800" cy="4759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b="1" dirty="0" err="1">
                <a:solidFill>
                  <a:srgbClr val="FFFFFF"/>
                </a:solidFill>
              </a:rPr>
              <a:t>Processo</a:t>
            </a:r>
            <a:r>
              <a:rPr lang="en-US" sz="2133" b="1" baseline="0" dirty="0">
                <a:solidFill>
                  <a:srgbClr val="FFFFFF"/>
                </a:solidFill>
              </a:rPr>
              <a:t> Civil</a:t>
            </a:r>
            <a:endParaRPr lang="en-US" sz="2133" b="1" dirty="0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AA1352-CB78-496B-B611-2D918ADA5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773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6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60943" indent="-351358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doncpc.com.br/" TargetMode="External"/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5-2018/2015/lei/l13105.htm#art695&#167;3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109F89B-7209-4C12-BD83-A47B486D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t="9500" r="63901" b="82339"/>
          <a:stretch>
            <a:fillRect/>
          </a:stretch>
        </p:blipFill>
        <p:spPr bwMode="auto">
          <a:xfrm>
            <a:off x="777239" y="910239"/>
            <a:ext cx="10637520" cy="270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848" y="4472674"/>
            <a:ext cx="10210862" cy="1065690"/>
          </a:xfrm>
        </p:spPr>
        <p:txBody>
          <a:bodyPr>
            <a:normAutofit/>
          </a:bodyPr>
          <a:lstStyle/>
          <a:p>
            <a:r>
              <a:rPr lang="pt-BR" sz="5500" dirty="0"/>
              <a:t>Processo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14" y="5617630"/>
            <a:ext cx="10180696" cy="542592"/>
          </a:xfrm>
        </p:spPr>
        <p:txBody>
          <a:bodyPr>
            <a:normAutofit/>
          </a:bodyPr>
          <a:lstStyle/>
          <a:p>
            <a:r>
              <a:rPr lang="pt-BR" sz="2800" dirty="0"/>
              <a:t>Luiz Dellore</a:t>
            </a:r>
          </a:p>
        </p:txBody>
      </p:sp>
    </p:spTree>
    <p:extLst>
      <p:ext uri="{BB962C8B-B14F-4D97-AF65-F5344CB8AC3E}">
        <p14:creationId xmlns:p14="http://schemas.microsoft.com/office/powerpoint/2010/main" val="300839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Ampla</a:t>
            </a:r>
            <a:r>
              <a:rPr lang="en-US" sz="3200" dirty="0"/>
              <a:t> </a:t>
            </a:r>
            <a:r>
              <a:rPr lang="en-US" sz="3200" dirty="0" err="1"/>
              <a:t>defesa</a:t>
            </a:r>
            <a:r>
              <a:rPr lang="en-US" sz="3200" dirty="0"/>
              <a:t> e </a:t>
            </a:r>
            <a:r>
              <a:rPr lang="en-US" sz="3200" dirty="0" err="1"/>
              <a:t>contraditório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75508" y="1635760"/>
            <a:ext cx="10019323" cy="475461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/>
              <a:t>a) conceito: </a:t>
            </a:r>
            <a:r>
              <a:rPr lang="pt-BR" altLang="en-US" dirty="0">
                <a:solidFill>
                  <a:srgbClr val="000000"/>
                </a:solidFill>
              </a:rPr>
              <a:t>“aos litigantes (...) são assegurados o contraditório e ampla defesa, com os meios e recursos a ela inerentes ”.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O réu </a:t>
            </a:r>
            <a:r>
              <a:rPr lang="pt-BR" altLang="en-US" b="1" dirty="0">
                <a:solidFill>
                  <a:srgbClr val="C00000"/>
                </a:solidFill>
              </a:rPr>
              <a:t>tem de ter </a:t>
            </a:r>
            <a:r>
              <a:rPr lang="pt-BR" altLang="en-US" dirty="0">
                <a:solidFill>
                  <a:srgbClr val="000000"/>
                </a:solidFill>
              </a:rPr>
              <a:t>condições de se defender no processo.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O contraditório significa: </a:t>
            </a:r>
            <a:r>
              <a:rPr lang="pt-BR" altLang="en-US" b="1" dirty="0"/>
              <a:t>necessidade de informaç</a:t>
            </a:r>
            <a:r>
              <a:rPr lang="pt-BR" altLang="en-US" b="1" dirty="0">
                <a:solidFill>
                  <a:srgbClr val="000000"/>
                </a:solidFill>
              </a:rPr>
              <a:t>ão </a:t>
            </a:r>
            <a:r>
              <a:rPr lang="pt-BR" altLang="en-US" dirty="0">
                <a:solidFill>
                  <a:srgbClr val="000000"/>
                </a:solidFill>
              </a:rPr>
              <a:t>+ </a:t>
            </a:r>
            <a:r>
              <a:rPr lang="pt-BR" altLang="en-US" b="1" dirty="0">
                <a:solidFill>
                  <a:srgbClr val="000000"/>
                </a:solidFill>
              </a:rPr>
              <a:t>possibilidade de manifestação</a:t>
            </a:r>
            <a:r>
              <a:rPr lang="pt-BR" altLang="en-US" dirty="0">
                <a:solidFill>
                  <a:srgbClr val="000000"/>
                </a:solidFill>
              </a:rPr>
              <a:t> + </a:t>
            </a:r>
            <a:r>
              <a:rPr lang="pt-BR" altLang="en-US" b="1" dirty="0">
                <a:solidFill>
                  <a:srgbClr val="000000"/>
                </a:solidFill>
              </a:rPr>
              <a:t>manifestação PJ</a:t>
            </a:r>
            <a:r>
              <a:rPr lang="pt-BR" altLang="en-US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/>
              <a:t>b) exemplo: </a:t>
            </a:r>
            <a:r>
              <a:rPr lang="pt-BR" altLang="en-US" dirty="0">
                <a:solidFill>
                  <a:srgbClr val="000000"/>
                </a:solidFill>
              </a:rPr>
              <a:t>se os autos do processo não estão em cartório no momento do prazo de contestação do réu, violados os dois princípios em questão (</a:t>
            </a:r>
            <a:r>
              <a:rPr lang="pt-BR" altLang="en-US" b="1" dirty="0">
                <a:solidFill>
                  <a:srgbClr val="000000"/>
                </a:solidFill>
              </a:rPr>
              <a:t>solução: devolução de prazo para contestar</a:t>
            </a:r>
            <a:r>
              <a:rPr lang="pt-BR" altLang="en-US" dirty="0">
                <a:solidFill>
                  <a:srgbClr val="000000"/>
                </a:solidFill>
              </a:rPr>
              <a:t>).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/>
              <a:t>c) discussão: </a:t>
            </a:r>
            <a:r>
              <a:rPr lang="pt-BR" altLang="en-US" dirty="0">
                <a:solidFill>
                  <a:srgbClr val="000000"/>
                </a:solidFill>
              </a:rPr>
              <a:t>a concessão de uma medida liminar sem ouvir a parte contrária não violaria o princípio?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Não, visto que </a:t>
            </a:r>
            <a:r>
              <a:rPr lang="pt-BR" altLang="en-US" b="1" dirty="0">
                <a:solidFill>
                  <a:srgbClr val="C00000"/>
                </a:solidFill>
              </a:rPr>
              <a:t>depois</a:t>
            </a:r>
            <a:r>
              <a:rPr lang="pt-BR" altLang="en-US" dirty="0">
                <a:solidFill>
                  <a:srgbClr val="000000"/>
                </a:solidFill>
              </a:rPr>
              <a:t> será ouvida a parte contrária (CPC, art. 9º, </a:t>
            </a:r>
            <a:r>
              <a:rPr lang="pt-BR" altLang="en-US" dirty="0" err="1">
                <a:solidFill>
                  <a:srgbClr val="000000"/>
                </a:solidFill>
              </a:rPr>
              <a:t>p.u</a:t>
            </a:r>
            <a:r>
              <a:rPr lang="pt-BR" altLang="en-US" dirty="0">
                <a:solidFill>
                  <a:srgbClr val="000000"/>
                </a:solidFill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9284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Citação por edital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Art. 257.  São </a:t>
            </a:r>
            <a:r>
              <a:rPr lang="pt-BR" altLang="pt-BR" sz="2400" i="1" dirty="0">
                <a:solidFill>
                  <a:srgbClr val="C00000"/>
                </a:solidFill>
                <a:cs typeface="Arial" panose="020B0604020202020204" pitchFamily="34" charset="0"/>
              </a:rPr>
              <a:t>requisitos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 da citação por edital: (...)</a:t>
            </a:r>
          </a:p>
          <a:p>
            <a:pPr algn="just"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II - a publicação do edital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na </a:t>
            </a:r>
            <a:r>
              <a:rPr lang="pt-BR" altLang="pt-BR" sz="2400" i="1" u="sng" dirty="0">
                <a:solidFill>
                  <a:srgbClr val="C00000"/>
                </a:solidFill>
                <a:cs typeface="Arial" panose="020B0604020202020204" pitchFamily="34" charset="0"/>
              </a:rPr>
              <a:t>rede mundial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de computadores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, no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sítio do respectivo tribunal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 e na plataforma de editais do Conselho Nacional de Justiça, que deve ser certificada nos autos;</a:t>
            </a:r>
          </a:p>
          <a:p>
            <a:pPr algn="just"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III - a determinação, pelo juiz, do prazo, que variará entre 20 (vinte) e 60 (sessenta) dias, fluindo da data da publicação única ou, havendo mais de uma, da primeira;</a:t>
            </a:r>
          </a:p>
          <a:p>
            <a:pPr algn="just"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IV - a advertência de que será nomeado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curador especial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 em caso de revelia.</a:t>
            </a:r>
          </a:p>
          <a:p>
            <a:pPr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Parágrafo único.  O juiz poderá determinar que a publicação do edital seja feita </a:t>
            </a:r>
            <a:r>
              <a:rPr lang="pt-BR" altLang="pt-BR" sz="2400" i="1" u="sng" dirty="0">
                <a:solidFill>
                  <a:srgbClr val="C00000"/>
                </a:solidFill>
                <a:cs typeface="Arial" panose="020B0604020202020204" pitchFamily="34" charset="0"/>
              </a:rPr>
              <a:t>também em jornal local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de ampla circulação ou por outros meios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, considerando as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peculiaridades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 da comarca, da seção ou da subseção judiciárias.</a:t>
            </a:r>
          </a:p>
        </p:txBody>
      </p:sp>
    </p:spTree>
    <p:extLst>
      <p:ext uri="{BB962C8B-B14F-4D97-AF65-F5344CB8AC3E}">
        <p14:creationId xmlns:p14="http://schemas.microsoft.com/office/powerpoint/2010/main" val="26641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Citação por </a:t>
            </a:r>
            <a:r>
              <a:rPr lang="pt-BR" sz="2667" dirty="0">
                <a:solidFill>
                  <a:srgbClr val="C00000"/>
                </a:solidFill>
              </a:rPr>
              <a:t>meio eletrônico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L. 11.419, Art. 6°  Observadas as formas e as cautelas do art. 5o desta Lei, as citações, inclusive da Fazenda Pública, excetuadas as dos Direitos Processuais Criminal e Infracional,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poderão ser feitas por meio eletrônico, desde que a íntegra dos autos seja acessível ao citando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pt-BR" altLang="pt-BR" sz="1200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Art. 5°  As intimações serão feitas por meio eletrônico em </a:t>
            </a:r>
            <a:r>
              <a:rPr lang="pt-BR" altLang="pt-BR" sz="2400" i="1" u="sng" dirty="0">
                <a:solidFill>
                  <a:srgbClr val="C00000"/>
                </a:solidFill>
                <a:cs typeface="Arial" panose="020B0604020202020204" pitchFamily="34" charset="0"/>
              </a:rPr>
              <a:t>portal próprio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aos que se cadastrarem na forma do art. 2° desta Lei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, dispensando-se a publicação no órgão oficial, inclusive eletrônico.</a:t>
            </a:r>
          </a:p>
          <a:p>
            <a:pPr algn="just">
              <a:defRPr/>
            </a:pPr>
            <a:endParaRPr lang="pt-BR" altLang="pt-BR" sz="1200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Art. 2° O envio de petições, de recursos e a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prática de atos processuais em geral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 por meio eletrônico serão admitidos mediante uso de assinatura eletrônica, na forma do art. 1o desta Lei,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sendo obrigatório o credenciamento prévio no Poder Judiciário, 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conforme disciplinado pelos órgãos respectivos.</a:t>
            </a:r>
          </a:p>
          <a:p>
            <a:pPr algn="just">
              <a:defRPr/>
            </a:pPr>
            <a:endParaRPr lang="pt-BR" altLang="pt-BR" sz="2400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24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1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Forma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/>
              <a:t>Duas </a:t>
            </a:r>
            <a:r>
              <a:rPr lang="pt-BR" b="1" dirty="0">
                <a:solidFill>
                  <a:srgbClr val="C00000"/>
                </a:solidFill>
              </a:rPr>
              <a:t>forças opostas</a:t>
            </a:r>
            <a:r>
              <a:rPr lang="pt-BR" dirty="0"/>
              <a:t>: </a:t>
            </a:r>
          </a:p>
          <a:p>
            <a:pPr algn="just"/>
            <a:endParaRPr lang="pt-BR" dirty="0"/>
          </a:p>
          <a:p>
            <a:pPr algn="ctr"/>
            <a:r>
              <a:rPr lang="pt-BR" dirty="0"/>
              <a:t>necessidade de forma para garantia da sociedade</a:t>
            </a:r>
          </a:p>
          <a:p>
            <a:pPr algn="ctr"/>
            <a:r>
              <a:rPr lang="pt-BR" dirty="0"/>
              <a:t>(certeza e segurança) </a:t>
            </a:r>
          </a:p>
          <a:p>
            <a:pPr algn="ctr"/>
            <a:r>
              <a:rPr lang="pt-BR" dirty="0"/>
              <a:t>X </a:t>
            </a:r>
          </a:p>
          <a:p>
            <a:pPr algn="ctr"/>
            <a:r>
              <a:rPr lang="pt-BR" dirty="0"/>
              <a:t>evitar que o processo se reduza a mera observância de formas </a:t>
            </a:r>
          </a:p>
          <a:p>
            <a:pPr algn="ctr"/>
            <a:r>
              <a:rPr lang="pt-BR" dirty="0"/>
              <a:t>(formalidades / burocracia).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Assim: devido processo legal x instrumentalidade das formas</a:t>
            </a:r>
          </a:p>
        </p:txBody>
      </p:sp>
    </p:spTree>
    <p:extLst>
      <p:ext uri="{BB962C8B-B14F-4D97-AF65-F5344CB8AC3E}">
        <p14:creationId xmlns:p14="http://schemas.microsoft.com/office/powerpoint/2010/main" val="8451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Forma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/>
              <a:t>Conceito: </a:t>
            </a:r>
          </a:p>
          <a:p>
            <a:pPr algn="just"/>
            <a:r>
              <a:rPr lang="pt-BR" dirty="0"/>
              <a:t>aquilo que dá eficácia e validade ao ato processual, conforme observância de </a:t>
            </a:r>
            <a:r>
              <a:rPr lang="pt-BR" b="1" dirty="0">
                <a:solidFill>
                  <a:srgbClr val="C00000"/>
                </a:solidFill>
              </a:rPr>
              <a:t>tempo, lugar e modo </a:t>
            </a:r>
            <a:r>
              <a:rPr lang="pt-BR" dirty="0"/>
              <a:t>referente a tal ato.</a:t>
            </a:r>
          </a:p>
          <a:p>
            <a:pPr algn="just"/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Onde?</a:t>
            </a:r>
          </a:p>
          <a:p>
            <a:pPr algn="ctr"/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Quando?</a:t>
            </a:r>
          </a:p>
          <a:p>
            <a:pPr algn="ctr"/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Como?</a:t>
            </a:r>
          </a:p>
          <a:p>
            <a:pPr algn="just"/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Não observada a forma: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nulidade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pt-BR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error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procedendo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23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Previsões do CPC quanto à forma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a) forma determinada </a:t>
            </a:r>
            <a:r>
              <a:rPr lang="pt-BR" sz="2400" b="1" dirty="0">
                <a:solidFill>
                  <a:srgbClr val="C00000"/>
                </a:solidFill>
              </a:rPr>
              <a:t>somente quando a lei obriga </a:t>
            </a:r>
            <a:r>
              <a:rPr lang="pt-BR" sz="2400" dirty="0"/>
              <a:t>(critério da utilidade).</a:t>
            </a:r>
          </a:p>
          <a:p>
            <a:pPr algn="just"/>
            <a:r>
              <a:rPr lang="pt-BR" sz="2400" i="1" dirty="0"/>
              <a:t>Art. 188.  Os atos e os termos processuais independem de forma determinada, </a:t>
            </a:r>
            <a:r>
              <a:rPr lang="pt-BR" sz="2400" i="1" u="sng" dirty="0"/>
              <a:t>salvo quando a lei expressamente a exigir</a:t>
            </a:r>
            <a:r>
              <a:rPr lang="pt-BR" sz="2400" i="1" dirty="0"/>
              <a:t>, considerando-se válidos os que, realizados de outro modo, lhe </a:t>
            </a:r>
            <a:r>
              <a:rPr lang="pt-BR" sz="2400" i="1" u="sng" dirty="0"/>
              <a:t>preencham a finalidade essencial</a:t>
            </a:r>
            <a:r>
              <a:rPr lang="pt-BR" sz="2400" i="1" dirty="0"/>
              <a:t>.</a:t>
            </a:r>
          </a:p>
          <a:p>
            <a:r>
              <a:rPr lang="pt-BR" sz="2400" dirty="0"/>
              <a:t>* Princípio da liberdade das formas</a:t>
            </a:r>
          </a:p>
          <a:p>
            <a:endParaRPr lang="pt-BR" sz="2400" dirty="0"/>
          </a:p>
          <a:p>
            <a:r>
              <a:rPr lang="pt-BR" sz="2400" dirty="0"/>
              <a:t>b) quem deu causa à nulidade não pode requerer o reconhecimento da nulidade (vedado “alegar a </a:t>
            </a:r>
            <a:r>
              <a:rPr lang="pt-BR" sz="2400" b="1" dirty="0">
                <a:solidFill>
                  <a:srgbClr val="C00000"/>
                </a:solidFill>
              </a:rPr>
              <a:t>própria torpeza</a:t>
            </a:r>
            <a:r>
              <a:rPr lang="pt-BR" sz="2400" dirty="0"/>
              <a:t>”)</a:t>
            </a:r>
          </a:p>
          <a:p>
            <a:pPr algn="just"/>
            <a:r>
              <a:rPr lang="pt-BR" sz="2400" i="1" dirty="0"/>
              <a:t>Art. 276.  Quando a lei prescrever determinada forma sob pena de </a:t>
            </a:r>
            <a:r>
              <a:rPr lang="pt-BR" sz="2400" i="1" u="sng" dirty="0"/>
              <a:t>nulidade</a:t>
            </a:r>
            <a:r>
              <a:rPr lang="pt-BR" sz="2400" i="1" dirty="0"/>
              <a:t>, a decretação desta </a:t>
            </a:r>
            <a:r>
              <a:rPr lang="pt-BR" sz="2400" i="1" u="sng" dirty="0"/>
              <a:t>não pode ser requerida pela parte que lhe deu causa</a:t>
            </a:r>
            <a:r>
              <a:rPr lang="pt-B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3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Previsões do CPC quanto à forma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/>
              <a:t>c) se a forma determinada não for observada: </a:t>
            </a:r>
            <a:r>
              <a:rPr lang="pt-BR" sz="2400" b="1" dirty="0">
                <a:solidFill>
                  <a:srgbClr val="C00000"/>
                </a:solidFill>
              </a:rPr>
              <a:t>nulidade</a:t>
            </a:r>
            <a:r>
              <a:rPr lang="pt-BR" sz="2400" dirty="0"/>
              <a:t>, se houver cominação na lei; </a:t>
            </a:r>
            <a:r>
              <a:rPr lang="pt-BR" sz="2400" b="1" dirty="0">
                <a:solidFill>
                  <a:srgbClr val="C00000"/>
                </a:solidFill>
              </a:rPr>
              <a:t>salvo se não houver prejuízo</a:t>
            </a:r>
            <a:r>
              <a:rPr lang="pt-BR" sz="2400" dirty="0"/>
              <a:t>.</a:t>
            </a:r>
          </a:p>
          <a:p>
            <a:pPr algn="just"/>
            <a:r>
              <a:rPr lang="pt-BR" sz="2400" i="1" dirty="0"/>
              <a:t>Art. 276.  Quando a lei prescrever determinada </a:t>
            </a:r>
            <a:r>
              <a:rPr lang="pt-BR" sz="2400" i="1" u="sng" dirty="0"/>
              <a:t>forma sob pena de nulidade</a:t>
            </a:r>
            <a:r>
              <a:rPr lang="pt-BR" sz="2400" i="1" dirty="0"/>
              <a:t>, a decretação desta não pode ser requerida pela parte que lhe deu causa.</a:t>
            </a:r>
          </a:p>
          <a:p>
            <a:pPr algn="just"/>
            <a:r>
              <a:rPr lang="pt-BR" sz="2400" i="1" dirty="0"/>
              <a:t>Art. 277.  Quando a lei prescrever </a:t>
            </a:r>
            <a:r>
              <a:rPr lang="pt-BR" sz="2400" i="1" u="sng" dirty="0"/>
              <a:t>determinada forma</a:t>
            </a:r>
            <a:r>
              <a:rPr lang="pt-BR" sz="2400" i="1" dirty="0"/>
              <a:t>, o juiz considerará válido o ato se, </a:t>
            </a:r>
            <a:r>
              <a:rPr lang="pt-BR" sz="2400" i="1" u="sng" dirty="0"/>
              <a:t>realizado de outro modo, lhe alcançar a finalidade</a:t>
            </a:r>
            <a:r>
              <a:rPr lang="pt-BR" sz="2400" i="1" dirty="0"/>
              <a:t>.</a:t>
            </a:r>
          </a:p>
          <a:p>
            <a:r>
              <a:rPr lang="pt-BR" sz="2400" dirty="0"/>
              <a:t>* Princípio da instrumentalidade das formas</a:t>
            </a:r>
          </a:p>
          <a:p>
            <a:endParaRPr lang="pt-BR" sz="2400" dirty="0"/>
          </a:p>
          <a:p>
            <a:r>
              <a:rPr lang="pt-BR" sz="2400" dirty="0"/>
              <a:t>Assim, só haverá nulidade se houver prejuízo (</a:t>
            </a:r>
            <a:r>
              <a:rPr lang="pt-BR" sz="2400" i="1" dirty="0" err="1"/>
              <a:t>pas</a:t>
            </a:r>
            <a:r>
              <a:rPr lang="pt-BR" sz="2400" i="1" dirty="0"/>
              <a:t> de </a:t>
            </a:r>
            <a:r>
              <a:rPr lang="pt-BR" sz="2400" i="1" dirty="0" err="1"/>
              <a:t>nullitè</a:t>
            </a:r>
            <a:r>
              <a:rPr lang="pt-BR" sz="2400" i="1" dirty="0"/>
              <a:t> </a:t>
            </a:r>
            <a:r>
              <a:rPr lang="pt-BR" sz="2400" i="1" dirty="0" err="1"/>
              <a:t>sans</a:t>
            </a:r>
            <a:r>
              <a:rPr lang="pt-BR" sz="2400" i="1" dirty="0"/>
              <a:t> </a:t>
            </a:r>
            <a:r>
              <a:rPr lang="pt-BR" sz="2400" i="1" dirty="0" err="1"/>
              <a:t>grief</a:t>
            </a:r>
            <a:r>
              <a:rPr lang="pt-BR" sz="2400" dirty="0"/>
              <a:t>)</a:t>
            </a:r>
          </a:p>
          <a:p>
            <a:pPr algn="just"/>
            <a:r>
              <a:rPr lang="pt-BR" sz="2400" i="1" dirty="0"/>
              <a:t>Art. 282, § 1</a:t>
            </a:r>
            <a:r>
              <a:rPr lang="pt-BR" sz="2400" i="1" u="sng" baseline="30000" dirty="0"/>
              <a:t>o</a:t>
            </a:r>
            <a:r>
              <a:rPr lang="pt-BR" sz="2400" i="1" dirty="0"/>
              <a:t> O ato </a:t>
            </a:r>
            <a:r>
              <a:rPr lang="pt-BR" sz="2400" i="1" u="sng" dirty="0"/>
              <a:t>não será repetido nem sua falta será suprida</a:t>
            </a:r>
            <a:r>
              <a:rPr lang="pt-BR" sz="2400" i="1" dirty="0"/>
              <a:t> quando </a:t>
            </a:r>
            <a:r>
              <a:rPr lang="pt-BR" sz="2400" i="1" u="sng" dirty="0"/>
              <a:t>não prejudicar a parte</a:t>
            </a:r>
            <a:r>
              <a:rPr lang="pt-B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9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Previsões do CPC quanto à forma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/>
              <a:t>E se o </a:t>
            </a:r>
            <a:r>
              <a:rPr lang="pt-BR" sz="2400" b="1" dirty="0">
                <a:solidFill>
                  <a:srgbClr val="C00000"/>
                </a:solidFill>
              </a:rPr>
              <a:t>Ministério Público </a:t>
            </a:r>
            <a:r>
              <a:rPr lang="pt-BR" sz="2400" dirty="0"/>
              <a:t>tiver de ser ouvido e não for?</a:t>
            </a:r>
          </a:p>
          <a:p>
            <a:pPr algn="just"/>
            <a:r>
              <a:rPr lang="pt-BR" sz="2400" i="1" dirty="0"/>
              <a:t>Art. 279.  </a:t>
            </a:r>
            <a:r>
              <a:rPr lang="pt-BR" sz="2400" i="1" u="sng" dirty="0"/>
              <a:t>É nulo</a:t>
            </a:r>
            <a:r>
              <a:rPr lang="pt-BR" sz="2400" i="1" dirty="0"/>
              <a:t> o processo quando o membro do Ministério Público não for intimado a acompanhar o feito em que deva intervir.</a:t>
            </a:r>
          </a:p>
          <a:p>
            <a:pPr algn="just"/>
            <a:r>
              <a:rPr lang="pt-BR" sz="2400" i="1" dirty="0"/>
              <a:t>§ 2</a:t>
            </a:r>
            <a:r>
              <a:rPr lang="pt-BR" sz="2400" i="1" u="sng" baseline="30000" dirty="0"/>
              <a:t>o</a:t>
            </a:r>
            <a:r>
              <a:rPr lang="pt-BR" sz="2400" i="1" dirty="0"/>
              <a:t> A nulidade </a:t>
            </a:r>
            <a:r>
              <a:rPr lang="pt-BR" sz="2400" i="1" u="sng" dirty="0"/>
              <a:t>só pode ser decretada após a intimação do Ministério Público</a:t>
            </a:r>
            <a:r>
              <a:rPr lang="pt-BR" sz="2400" i="1" dirty="0"/>
              <a:t>, que se manifestará sobre a </a:t>
            </a:r>
            <a:r>
              <a:rPr lang="pt-BR" sz="2400" i="1" u="sng" dirty="0"/>
              <a:t>existência ou a inexistência de prejuízo</a:t>
            </a:r>
            <a:r>
              <a:rPr lang="pt-BR" sz="2400" i="1" dirty="0"/>
              <a:t>.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dirty="0"/>
              <a:t>Tem-se a </a:t>
            </a:r>
            <a:r>
              <a:rPr lang="pt-BR" sz="2400" b="1" dirty="0">
                <a:solidFill>
                  <a:srgbClr val="C00000"/>
                </a:solidFill>
              </a:rPr>
              <a:t>primazia do mérito</a:t>
            </a:r>
            <a:r>
              <a:rPr lang="pt-BR" sz="2400" dirty="0"/>
              <a:t>.</a:t>
            </a:r>
          </a:p>
          <a:p>
            <a:pPr algn="just"/>
            <a:r>
              <a:rPr lang="pt-BR" sz="2400" i="1" dirty="0"/>
              <a:t>Art. 282, § 2</a:t>
            </a:r>
            <a:r>
              <a:rPr lang="pt-BR" sz="2400" i="1" u="sng" baseline="30000" dirty="0"/>
              <a:t>o</a:t>
            </a:r>
            <a:r>
              <a:rPr lang="pt-BR" sz="2400" i="1" dirty="0"/>
              <a:t> Quando puder </a:t>
            </a:r>
            <a:r>
              <a:rPr lang="pt-BR" sz="2400" i="1" u="sng" dirty="0"/>
              <a:t>decidir o mérito a favor da parte a quem aproveite a decretação da nulidade</a:t>
            </a:r>
            <a:r>
              <a:rPr lang="pt-BR" sz="2400" i="1" dirty="0"/>
              <a:t>, o juiz não a pronunciará nem mandará repetir o ato ou suprir-lhe a falta.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1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Previsões do CPC quanto à forma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d) princípio da </a:t>
            </a:r>
            <a:r>
              <a:rPr lang="pt-BR" sz="2400" b="1" dirty="0">
                <a:solidFill>
                  <a:srgbClr val="C00000"/>
                </a:solidFill>
              </a:rPr>
              <a:t>causalidade</a:t>
            </a:r>
            <a:r>
              <a:rPr lang="pt-BR" sz="2400" dirty="0"/>
              <a:t>: decretada a nulidade de um ato, os que dele decorrerem também devem ser reconhecidos como nulos.</a:t>
            </a:r>
          </a:p>
          <a:p>
            <a:r>
              <a:rPr lang="pt-BR" sz="2400" i="1" dirty="0"/>
              <a:t>Art. 281.  Anulado o ato, consideram-se de nenhum efeito </a:t>
            </a:r>
            <a:r>
              <a:rPr lang="pt-BR" sz="2400" i="1" u="sng" dirty="0"/>
              <a:t>todos os subsequentes que dele dependam</a:t>
            </a:r>
            <a:r>
              <a:rPr lang="pt-BR" sz="2400" i="1" dirty="0"/>
              <a:t>, (...).</a:t>
            </a:r>
          </a:p>
          <a:p>
            <a:endParaRPr lang="pt-BR" sz="533" dirty="0"/>
          </a:p>
          <a:p>
            <a:r>
              <a:rPr lang="pt-BR" sz="2400" dirty="0"/>
              <a:t>e) princípio da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</a:rPr>
              <a:t>conservação</a:t>
            </a:r>
            <a:r>
              <a:rPr lang="pt-BR" sz="2400" dirty="0"/>
              <a:t>: </a:t>
            </a:r>
            <a:r>
              <a:rPr lang="pt-BR" sz="2400" i="1" dirty="0"/>
              <a:t>não há nulidade dos atos posteriores que sejam independentes daquele que foi anteriormente anulado</a:t>
            </a:r>
            <a:r>
              <a:rPr lang="pt-BR" sz="2400" dirty="0"/>
              <a:t>.</a:t>
            </a:r>
          </a:p>
          <a:p>
            <a:r>
              <a:rPr lang="pt-BR" sz="2400" i="1" dirty="0"/>
              <a:t>Art. 281.  Anulado o ato, consideram-se de nenhum efeito todos os subsequentes que dele dependam, todavia, </a:t>
            </a:r>
            <a:r>
              <a:rPr lang="pt-BR" sz="2400" i="1" u="sng" dirty="0"/>
              <a:t>a nulidade de uma parte do ato não prejudicará as outras que dela sejam independentes</a:t>
            </a:r>
            <a:r>
              <a:rPr lang="pt-BR" sz="2400" i="1" dirty="0"/>
              <a:t>.</a:t>
            </a:r>
          </a:p>
          <a:p>
            <a:r>
              <a:rPr lang="pt-BR" sz="2400" i="1" dirty="0"/>
              <a:t>Art. 283.  O erro de forma do processo acarreta unicamente a </a:t>
            </a:r>
            <a:r>
              <a:rPr lang="pt-BR" sz="2400" i="1" u="sng" dirty="0"/>
              <a:t>anulação dos atos que não possam ser aproveitados</a:t>
            </a:r>
            <a:r>
              <a:rPr lang="pt-BR" sz="2400" i="1" dirty="0"/>
              <a:t>, devendo ser praticados os que forem necessários a fim de se observarem as prescrições legais.</a:t>
            </a: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16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Tutela Provisória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C00000"/>
                </a:solidFill>
              </a:rPr>
              <a:t>Finalidade</a:t>
            </a:r>
            <a:r>
              <a:rPr lang="pt-BR" b="1" dirty="0">
                <a:solidFill>
                  <a:srgbClr val="000000"/>
                </a:solidFill>
              </a:rPr>
              <a:t> dos processos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Processo de conhecimento: crise de incerteza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Processo de execução: crise de inadimplemento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Tutela </a:t>
            </a:r>
            <a:r>
              <a:rPr lang="pt-BR" b="1" dirty="0">
                <a:solidFill>
                  <a:srgbClr val="C00000"/>
                </a:solidFill>
              </a:rPr>
              <a:t>Provisória</a:t>
            </a:r>
            <a:r>
              <a:rPr lang="pt-BR" b="1" dirty="0">
                <a:solidFill>
                  <a:srgbClr val="000000"/>
                </a:solidFill>
              </a:rPr>
              <a:t> (CPC, art. 294)</a:t>
            </a: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Sob esse nome, o CPC reuniu o regramento referente à </a:t>
            </a:r>
            <a:r>
              <a:rPr lang="pt-BR" u="sng" dirty="0">
                <a:solidFill>
                  <a:srgbClr val="000000"/>
                </a:solidFill>
              </a:rPr>
              <a:t>tutela de urgência</a:t>
            </a:r>
            <a:r>
              <a:rPr lang="pt-BR" dirty="0">
                <a:solidFill>
                  <a:srgbClr val="000000"/>
                </a:solidFill>
              </a:rPr>
              <a:t> e à </a:t>
            </a:r>
            <a:r>
              <a:rPr lang="pt-BR" u="sng" dirty="0">
                <a:solidFill>
                  <a:srgbClr val="000000"/>
                </a:solidFill>
              </a:rPr>
              <a:t>tutela de evidência</a:t>
            </a:r>
            <a:r>
              <a:rPr lang="pt-BR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6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Tutela Provisória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A tutela de </a:t>
            </a:r>
            <a:r>
              <a:rPr lang="pt-BR" altLang="en-US" b="1" dirty="0">
                <a:solidFill>
                  <a:srgbClr val="C00000"/>
                </a:solidFill>
              </a:rPr>
              <a:t>urgência</a:t>
            </a:r>
            <a:r>
              <a:rPr lang="pt-BR" altLang="en-US" b="1" dirty="0">
                <a:solidFill>
                  <a:srgbClr val="000000"/>
                </a:solidFill>
              </a:rPr>
              <a:t> se subdivide em:</a:t>
            </a:r>
          </a:p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dirty="0">
                <a:solidFill>
                  <a:srgbClr val="000000"/>
                </a:solidFill>
              </a:rPr>
              <a:t>Cautelar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dirty="0">
                <a:solidFill>
                  <a:srgbClr val="000000"/>
                </a:solidFill>
              </a:rPr>
              <a:t>Antecipação de tutela</a:t>
            </a:r>
          </a:p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C00000"/>
                </a:solidFill>
              </a:rPr>
              <a:t>Finalidade</a:t>
            </a:r>
            <a:r>
              <a:rPr lang="pt-BR" altLang="en-US" b="1" dirty="0">
                <a:solidFill>
                  <a:srgbClr val="000000"/>
                </a:solidFill>
              </a:rPr>
              <a:t>:</a:t>
            </a:r>
          </a:p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dirty="0">
                <a:solidFill>
                  <a:srgbClr val="000000"/>
                </a:solidFill>
              </a:rPr>
              <a:t>Da cautelar: </a:t>
            </a:r>
            <a:r>
              <a:rPr lang="pt-BR" altLang="en-US" i="1" dirty="0">
                <a:solidFill>
                  <a:srgbClr val="000000"/>
                </a:solidFill>
              </a:rPr>
              <a:t>resguardar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dirty="0">
                <a:solidFill>
                  <a:srgbClr val="000000"/>
                </a:solidFill>
              </a:rPr>
              <a:t>Da antecipação de tutela: </a:t>
            </a:r>
            <a:r>
              <a:rPr lang="pt-BR" altLang="en-US" i="1" dirty="0">
                <a:solidFill>
                  <a:srgbClr val="000000"/>
                </a:solidFill>
              </a:rPr>
              <a:t>satisfazer</a:t>
            </a:r>
          </a:p>
        </p:txBody>
      </p:sp>
    </p:spTree>
    <p:extLst>
      <p:ext uri="{BB962C8B-B14F-4D97-AF65-F5344CB8AC3E}">
        <p14:creationId xmlns:p14="http://schemas.microsoft.com/office/powerpoint/2010/main" val="2964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Vedação</a:t>
            </a:r>
            <a:r>
              <a:rPr lang="en-US" sz="3200" dirty="0"/>
              <a:t> de </a:t>
            </a:r>
            <a:r>
              <a:rPr lang="en-US" sz="3200" dirty="0" err="1"/>
              <a:t>decisões</a:t>
            </a:r>
            <a:r>
              <a:rPr lang="en-US" sz="3200" dirty="0"/>
              <a:t> </a:t>
            </a:r>
            <a:r>
              <a:rPr lang="en-US" sz="3200" dirty="0" err="1"/>
              <a:t>surpresa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59877" y="1386840"/>
            <a:ext cx="10222523" cy="487653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a) novidade?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i="1" dirty="0">
                <a:solidFill>
                  <a:srgbClr val="000000"/>
                </a:solidFill>
              </a:rPr>
              <a:t>CPC, art. 9º. Não se proferirá decisão contra uma das partes sem que ela seja previamente ouvida</a:t>
            </a:r>
            <a:r>
              <a:rPr lang="pt-BR" altLang="en-US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i="1" dirty="0">
                <a:solidFill>
                  <a:srgbClr val="000000"/>
                </a:solidFill>
              </a:rPr>
              <a:t>Art. 10.  O juiz não pode decidir, em grau algum de jurisdição, com base em fundamento a respeito do qual não se tenha dado às partes oportunidade de se manifestar, ainda que se trate de matéria sobre a qual deva decidir de ofício.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i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b) exemplo: </a:t>
            </a:r>
            <a:r>
              <a:rPr lang="pt-BR" altLang="en-US" dirty="0">
                <a:solidFill>
                  <a:srgbClr val="000000"/>
                </a:solidFill>
              </a:rPr>
              <a:t>necessidade de ouvir as partes antes de decidir, de ofício, na sentença, a respeito da prescrição.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c) discussão: </a:t>
            </a:r>
            <a:r>
              <a:rPr lang="pt-BR" altLang="en-US" dirty="0">
                <a:solidFill>
                  <a:srgbClr val="000000"/>
                </a:solidFill>
              </a:rPr>
              <a:t>aplica-se a </a:t>
            </a:r>
            <a:r>
              <a:rPr lang="pt-BR" altLang="en-US" b="1" dirty="0">
                <a:solidFill>
                  <a:srgbClr val="C00000"/>
                </a:solidFill>
              </a:rPr>
              <a:t>todos</a:t>
            </a:r>
            <a:r>
              <a:rPr lang="pt-BR" altLang="en-US" dirty="0">
                <a:solidFill>
                  <a:srgbClr val="000000"/>
                </a:solidFill>
              </a:rPr>
              <a:t> os casos?</a:t>
            </a:r>
          </a:p>
        </p:txBody>
      </p:sp>
    </p:spTree>
    <p:extLst>
      <p:ext uri="{BB962C8B-B14F-4D97-AF65-F5344CB8AC3E}">
        <p14:creationId xmlns:p14="http://schemas.microsoft.com/office/powerpoint/2010/main" val="33861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Tutela Provisória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idx="1"/>
          </p:nvPr>
        </p:nvSpPr>
        <p:spPr>
          <a:xfrm>
            <a:off x="1337733" y="1126679"/>
            <a:ext cx="10244667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133" i="1" dirty="0">
                <a:solidFill>
                  <a:srgbClr val="000000"/>
                </a:solidFill>
                <a:latin typeface="Tahoma" pitchFamily="34" charset="0"/>
              </a:rPr>
              <a:t>Art. 294.  A tutela provisória pode fundamentar-se em </a:t>
            </a:r>
            <a:r>
              <a:rPr lang="pt-BR" altLang="pt-BR" sz="2133" i="1" u="sng" dirty="0">
                <a:solidFill>
                  <a:srgbClr val="000000"/>
                </a:solidFill>
                <a:latin typeface="Tahoma" pitchFamily="34" charset="0"/>
              </a:rPr>
              <a:t>urgência ou evidência</a:t>
            </a:r>
            <a:r>
              <a:rPr lang="pt-BR" altLang="pt-BR" sz="2133" i="1" dirty="0">
                <a:solidFill>
                  <a:srgbClr val="000000"/>
                </a:solidFill>
                <a:latin typeface="Tahoma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pt-BR" altLang="pt-BR" sz="2133" i="1" dirty="0">
                <a:solidFill>
                  <a:srgbClr val="000000"/>
                </a:solidFill>
                <a:latin typeface="Tahoma" pitchFamily="34" charset="0"/>
              </a:rPr>
              <a:t>Parágrafo único.  A tutela provisória de urgência, </a:t>
            </a:r>
            <a:r>
              <a:rPr lang="pt-BR" altLang="pt-BR" sz="2133" i="1" u="sng" dirty="0">
                <a:solidFill>
                  <a:srgbClr val="000000"/>
                </a:solidFill>
                <a:latin typeface="Tahoma" pitchFamily="34" charset="0"/>
              </a:rPr>
              <a:t>cautelar ou antecipada</a:t>
            </a:r>
            <a:r>
              <a:rPr lang="pt-BR" altLang="pt-BR" sz="2133" i="1" dirty="0">
                <a:solidFill>
                  <a:srgbClr val="000000"/>
                </a:solidFill>
                <a:latin typeface="Tahoma" pitchFamily="34" charset="0"/>
              </a:rPr>
              <a:t>, pode ser concedida em caráter antecedente ou incidental.</a:t>
            </a:r>
            <a:endParaRPr lang="pt-BR" sz="2133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9110"/>
              </p:ext>
            </p:extLst>
          </p:nvPr>
        </p:nvGraphicFramePr>
        <p:xfrm>
          <a:off x="2318209" y="2487414"/>
          <a:ext cx="7698769" cy="416812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9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GÊNERO</a:t>
                      </a:r>
                      <a:endParaRPr lang="pt-BR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ESPÉCIES</a:t>
                      </a:r>
                      <a:endParaRPr lang="pt-BR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SUBESPÉCIES</a:t>
                      </a:r>
                      <a:endParaRPr lang="pt-BR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Tutela </a:t>
                      </a:r>
                    </a:p>
                    <a:p>
                      <a:pPr algn="ctr"/>
                      <a:r>
                        <a:rPr lang="pt-BR" sz="3200" dirty="0"/>
                        <a:t>Provisória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Tutela de urgência</a:t>
                      </a:r>
                    </a:p>
                    <a:p>
                      <a:pPr algn="ctr"/>
                      <a:endParaRPr lang="pt-BR" sz="32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3200" dirty="0"/>
                        <a:t>Tutela cautelar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32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3200" dirty="0"/>
                        <a:t>Tutela antecipada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887">
                <a:tc>
                  <a:txBody>
                    <a:bodyPr/>
                    <a:lstStyle/>
                    <a:p>
                      <a:endParaRPr lang="pt-BR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Tutela de evidência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_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1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Tutela de urgência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31632"/>
              </p:ext>
            </p:extLst>
          </p:nvPr>
        </p:nvGraphicFramePr>
        <p:xfrm>
          <a:off x="1323481" y="966346"/>
          <a:ext cx="9616615" cy="56929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6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111">
                <a:tc>
                  <a:txBody>
                    <a:bodyPr/>
                    <a:lstStyle/>
                    <a:p>
                      <a:pPr algn="ctr"/>
                      <a:endParaRPr lang="pt-BR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CAUTELAR</a:t>
                      </a:r>
                      <a:endParaRPr lang="pt-BR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AT</a:t>
                      </a:r>
                      <a:endParaRPr lang="pt-BR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241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Objetivo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/>
                        <a:t>Resguardar</a:t>
                      </a:r>
                    </a:p>
                    <a:p>
                      <a:pPr algn="ctr"/>
                      <a:endParaRPr lang="pt-BR" sz="32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BR" sz="3200" dirty="0"/>
                        <a:t>Satisfazer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889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Requisitos </a:t>
                      </a:r>
                    </a:p>
                    <a:p>
                      <a:pPr algn="ctr"/>
                      <a:r>
                        <a:rPr lang="pt-BR" sz="3200" dirty="0"/>
                        <a:t>(CPC,</a:t>
                      </a:r>
                      <a:r>
                        <a:rPr lang="pt-BR" sz="3200" baseline="0" dirty="0"/>
                        <a:t> art. 300)</a:t>
                      </a:r>
                      <a:endParaRPr lang="pt-BR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>
                          <a:effectLst/>
                        </a:rPr>
                        <a:t>probabilidade do direito + </a:t>
                      </a:r>
                    </a:p>
                    <a:p>
                      <a:pPr algn="ctr"/>
                      <a:r>
                        <a:rPr lang="pt-BR" sz="2400" kern="1200" dirty="0">
                          <a:effectLst/>
                        </a:rPr>
                        <a:t>perigo de dano ou o risco ao resultado útil do processo.</a:t>
                      </a:r>
                      <a:endParaRPr lang="pt-BR" sz="32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Idem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124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Local e momento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Durante o processo</a:t>
                      </a:r>
                      <a:r>
                        <a:rPr lang="pt-BR" sz="2400" baseline="0" dirty="0"/>
                        <a:t> que já tramita (incidentalmente) ou antes de se debater o pedido principal (tutela de urgência antecedente)</a:t>
                      </a:r>
                      <a:endParaRPr lang="pt-BR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Idem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5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Tutela de urgência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C00000"/>
                </a:solidFill>
              </a:rPr>
              <a:t>Fungibilidade </a:t>
            </a:r>
            <a:r>
              <a:rPr lang="pt-BR" b="1" dirty="0">
                <a:solidFill>
                  <a:srgbClr val="000000"/>
                </a:solidFill>
              </a:rPr>
              <a:t>entre as tutelas de urgência?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O CPC apenas prevê que o pedido cautelar possa ser apreciado, pelo juiz, como de tutela antecipada (CPC, art. 305, </a:t>
            </a:r>
            <a:r>
              <a:rPr lang="pt-BR" dirty="0" err="1">
                <a:solidFill>
                  <a:srgbClr val="000000"/>
                </a:solidFill>
              </a:rPr>
              <a:t>p.u</a:t>
            </a:r>
            <a:r>
              <a:rPr lang="pt-BR" dirty="0">
                <a:solidFill>
                  <a:srgbClr val="000000"/>
                </a:solidFill>
              </a:rPr>
              <a:t>).</a:t>
            </a:r>
            <a:endParaRPr lang="pt-BR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Pode existir também o contrário, ou seja, o juiz receber um </a:t>
            </a:r>
            <a:r>
              <a:rPr lang="pt-BR" b="1" dirty="0">
                <a:solidFill>
                  <a:srgbClr val="000000"/>
                </a:solidFill>
              </a:rPr>
              <a:t>pedido de tutela antecipada como se fosse cautelar</a:t>
            </a:r>
            <a:r>
              <a:rPr lang="pt-BR" dirty="0">
                <a:solidFill>
                  <a:srgbClr val="000000"/>
                </a:solidFill>
              </a:rPr>
              <a:t>? Não há previsão.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No CPC, </a:t>
            </a:r>
            <a:r>
              <a:rPr lang="pt-BR" u="sng" dirty="0">
                <a:solidFill>
                  <a:srgbClr val="000000"/>
                </a:solidFill>
              </a:rPr>
              <a:t>apenas a tutela antecipada pode ser estabilizada</a:t>
            </a:r>
            <a:r>
              <a:rPr lang="pt-BR" dirty="0">
                <a:solidFill>
                  <a:srgbClr val="000000"/>
                </a:solidFill>
              </a:rPr>
              <a:t>, e não o pedido cautelar (art. 304). Resta verificar a jurisprudência.</a:t>
            </a:r>
          </a:p>
        </p:txBody>
      </p:sp>
    </p:spTree>
    <p:extLst>
      <p:ext uri="{BB962C8B-B14F-4D97-AF65-F5344CB8AC3E}">
        <p14:creationId xmlns:p14="http://schemas.microsoft.com/office/powerpoint/2010/main" val="41348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Procedimento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pt-BR" sz="2400" b="1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O juiz poderá determinar as </a:t>
            </a:r>
            <a:r>
              <a:rPr lang="pt-BR" altLang="pt-BR" sz="2400" u="sng" dirty="0">
                <a:solidFill>
                  <a:srgbClr val="000000"/>
                </a:solidFill>
              </a:rPr>
              <a:t>medidas que considerar adequadas</a:t>
            </a:r>
            <a:r>
              <a:rPr lang="pt-BR" altLang="pt-BR" sz="2400" dirty="0">
                <a:solidFill>
                  <a:srgbClr val="000000"/>
                </a:solidFill>
              </a:rPr>
              <a:t> para efetivar a tutela provisória, que observará, no que couber, as normas referentes ao cumprimento provisório da sentença (CPC, art. 297).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Na decisão que conceder, negar, modificar ou revogar a tutela provisória o juiz </a:t>
            </a:r>
            <a:r>
              <a:rPr lang="pt-BR" altLang="pt-BR" sz="2400" u="sng" dirty="0">
                <a:solidFill>
                  <a:srgbClr val="000000"/>
                </a:solidFill>
              </a:rPr>
              <a:t>motivará seu convencimento</a:t>
            </a:r>
            <a:r>
              <a:rPr lang="pt-BR" altLang="pt-BR" sz="2400" dirty="0">
                <a:solidFill>
                  <a:srgbClr val="000000"/>
                </a:solidFill>
              </a:rPr>
              <a:t> de modo claro e preciso (CPC art. 298).</a:t>
            </a:r>
          </a:p>
        </p:txBody>
      </p:sp>
    </p:spTree>
    <p:extLst>
      <p:ext uri="{BB962C8B-B14F-4D97-AF65-F5344CB8AC3E}">
        <p14:creationId xmlns:p14="http://schemas.microsoft.com/office/powerpoint/2010/main" val="21731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Procedimento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133600"/>
            <a:ext cx="10244667" cy="4038331"/>
          </a:xfrm>
        </p:spPr>
        <p:txBody>
          <a:bodyPr>
            <a:noAutofit/>
          </a:bodyPr>
          <a:lstStyle/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A concessão da tutela de urgência </a:t>
            </a:r>
            <a:r>
              <a:rPr lang="pt-BR" altLang="pt-BR" u="sng" dirty="0">
                <a:solidFill>
                  <a:srgbClr val="000000"/>
                </a:solidFill>
              </a:rPr>
              <a:t>poderá se verificar liminarmente ou após audiência de justificação prévia</a:t>
            </a:r>
            <a:r>
              <a:rPr lang="pt-BR" altLang="pt-BR" dirty="0">
                <a:solidFill>
                  <a:srgbClr val="000000"/>
                </a:solidFill>
              </a:rPr>
              <a:t> (CPC, 300, § 2º).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Há dispositivo vedando a concessão de tutela antecipada se houver </a:t>
            </a:r>
            <a:r>
              <a:rPr lang="pt-BR" altLang="pt-BR" u="sng" dirty="0">
                <a:solidFill>
                  <a:srgbClr val="000000"/>
                </a:solidFill>
              </a:rPr>
              <a:t>perigo de irreversibilidade</a:t>
            </a:r>
            <a:r>
              <a:rPr lang="pt-BR" altLang="pt-BR" dirty="0">
                <a:solidFill>
                  <a:srgbClr val="000000"/>
                </a:solidFill>
              </a:rPr>
              <a:t> (CPC, 300, § 3º). 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Procedimento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Para deferir a tutela de urgência o juiz poderá, </a:t>
            </a:r>
            <a:r>
              <a:rPr lang="pt-BR" altLang="pt-BR" u="sng" dirty="0">
                <a:solidFill>
                  <a:srgbClr val="000000"/>
                </a:solidFill>
              </a:rPr>
              <a:t>conforme o caso, exigir caução</a:t>
            </a:r>
            <a:r>
              <a:rPr lang="pt-BR" altLang="pt-BR" dirty="0">
                <a:solidFill>
                  <a:srgbClr val="000000"/>
                </a:solidFill>
              </a:rPr>
              <a:t>, podendo a caução ser dispensada se a parte economicamente hipossuficiente não puder oferecê-la (CPC, 300, § 1º).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Art. 302.  Independentemente da reparação por dano processual, a parte responde pelo </a:t>
            </a:r>
            <a:r>
              <a:rPr lang="pt-BR" altLang="pt-BR" i="1" u="sng" dirty="0">
                <a:solidFill>
                  <a:srgbClr val="000000"/>
                </a:solidFill>
              </a:rPr>
              <a:t>prejuízo que a efetivação da tutela de urgência causar à parte adversa</a:t>
            </a:r>
            <a:r>
              <a:rPr lang="pt-BR" altLang="pt-BR" i="1" dirty="0">
                <a:solidFill>
                  <a:srgbClr val="000000"/>
                </a:solidFill>
              </a:rPr>
              <a:t>, se: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(...)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Parágrafo único.  A </a:t>
            </a:r>
            <a:r>
              <a:rPr lang="pt-BR" altLang="pt-BR" i="1" u="sng" dirty="0">
                <a:solidFill>
                  <a:srgbClr val="000000"/>
                </a:solidFill>
              </a:rPr>
              <a:t>indenização será liquidada nos autos</a:t>
            </a:r>
            <a:r>
              <a:rPr lang="pt-BR" altLang="pt-BR" i="1" dirty="0">
                <a:solidFill>
                  <a:srgbClr val="000000"/>
                </a:solidFill>
              </a:rPr>
              <a:t> em que a medida tiver sido concedida, </a:t>
            </a:r>
            <a:r>
              <a:rPr lang="pt-BR" altLang="pt-BR" i="1" u="sng" dirty="0">
                <a:solidFill>
                  <a:srgbClr val="000000"/>
                </a:solidFill>
              </a:rPr>
              <a:t>sempre que possível</a:t>
            </a:r>
            <a:r>
              <a:rPr lang="pt-BR" altLang="pt-BR" i="1" dirty="0">
                <a:solidFill>
                  <a:srgbClr val="000000"/>
                </a:solidFill>
              </a:rPr>
              <a:t>. 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Tutela de urgência incidental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Quanto à tutela de urgência </a:t>
            </a:r>
            <a:r>
              <a:rPr lang="pt-BR" altLang="pt-BR" b="1" dirty="0">
                <a:solidFill>
                  <a:srgbClr val="C00000"/>
                </a:solidFill>
              </a:rPr>
              <a:t>incidental</a:t>
            </a:r>
            <a:r>
              <a:rPr lang="pt-BR" altLang="pt-BR" dirty="0">
                <a:solidFill>
                  <a:srgbClr val="000000"/>
                </a:solidFill>
              </a:rPr>
              <a:t>, o procedimento é </a:t>
            </a:r>
            <a:r>
              <a:rPr lang="pt-BR" altLang="pt-BR" u="sng" dirty="0">
                <a:solidFill>
                  <a:srgbClr val="000000"/>
                </a:solidFill>
              </a:rPr>
              <a:t>simples</a:t>
            </a:r>
            <a:r>
              <a:rPr lang="pt-BR" altLang="pt-BR" dirty="0">
                <a:solidFill>
                  <a:srgbClr val="000000"/>
                </a:solidFill>
              </a:rPr>
              <a:t>: em processo que já tramita, basta apresentar uma petição apontando os requisitos e requerendo uma medida de urgência. 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Sem custas (CPC, art. 295), sem cópias de autos ou qualquer outra formalidade.</a:t>
            </a:r>
          </a:p>
        </p:txBody>
      </p:sp>
    </p:spTree>
    <p:extLst>
      <p:ext uri="{BB962C8B-B14F-4D97-AF65-F5344CB8AC3E}">
        <p14:creationId xmlns:p14="http://schemas.microsoft.com/office/powerpoint/2010/main" val="30686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Tutela de urgência antecedente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É possível pedir a </a:t>
            </a:r>
            <a:r>
              <a:rPr lang="pt-BR" altLang="pt-BR" b="1" dirty="0">
                <a:solidFill>
                  <a:srgbClr val="C00000"/>
                </a:solidFill>
              </a:rPr>
              <a:t>tutela antecedente</a:t>
            </a: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altLang="pt-BR" dirty="0">
                <a:solidFill>
                  <a:srgbClr val="000000"/>
                </a:solidFill>
              </a:rPr>
              <a:t>junto com o pedido principal, na mesma petição inicial. 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Não se pede em processo apartado, e há </a:t>
            </a:r>
            <a:r>
              <a:rPr lang="pt-BR" altLang="pt-BR" u="sng" dirty="0">
                <a:solidFill>
                  <a:srgbClr val="000000"/>
                </a:solidFill>
              </a:rPr>
              <a:t>recolhimento de custas</a:t>
            </a:r>
            <a:r>
              <a:rPr lang="pt-BR" altLang="pt-BR" dirty="0">
                <a:solidFill>
                  <a:srgbClr val="000000"/>
                </a:solidFill>
              </a:rPr>
              <a:t>. 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Se só for pleiteada a tutela de urgência, há necessidade de se </a:t>
            </a:r>
            <a:r>
              <a:rPr lang="pt-BR" altLang="pt-BR" u="sng" dirty="0">
                <a:solidFill>
                  <a:srgbClr val="000000"/>
                </a:solidFill>
              </a:rPr>
              <a:t>aditar a petição inicial</a:t>
            </a:r>
            <a:r>
              <a:rPr lang="pt-BR" altLang="pt-BR" dirty="0">
                <a:solidFill>
                  <a:srgbClr val="000000"/>
                </a:solidFill>
              </a:rPr>
              <a:t>, para se formular o pedido principal.</a:t>
            </a:r>
          </a:p>
        </p:txBody>
      </p:sp>
    </p:spTree>
    <p:extLst>
      <p:ext uri="{BB962C8B-B14F-4D97-AF65-F5344CB8AC3E}">
        <p14:creationId xmlns:p14="http://schemas.microsoft.com/office/powerpoint/2010/main" val="4689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/>
              <a:t>Do procedimento da tutela antecipada requerida </a:t>
            </a:r>
            <a:br>
              <a:rPr lang="pt-BR" sz="2667"/>
            </a:br>
            <a:r>
              <a:rPr lang="pt-BR" sz="2667"/>
              <a:t>em caráter antecedente</a:t>
            </a:r>
            <a:endParaRPr lang="pt-BR" sz="2667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340864"/>
            <a:ext cx="10244667" cy="38310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0000"/>
                </a:solidFill>
              </a:rPr>
              <a:t>Art. 303.  Nos casos em que a urgência for contemporânea à propositura da ação, a </a:t>
            </a:r>
            <a:r>
              <a:rPr lang="pt-BR" altLang="pt-BR" u="sng" dirty="0">
                <a:solidFill>
                  <a:srgbClr val="000000"/>
                </a:solidFill>
              </a:rPr>
              <a:t>petição inicial pode limitar-se ao requerimento da tutela antecipada</a:t>
            </a:r>
            <a:r>
              <a:rPr lang="pt-BR" altLang="pt-BR" dirty="0">
                <a:solidFill>
                  <a:srgbClr val="000000"/>
                </a:solidFill>
              </a:rPr>
              <a:t> e à indicação do pedido de tutela final, com a exposição da lide, do direito que se busca realizar e do perigo de dano ou do risco ao resultado útil do processo.</a:t>
            </a:r>
          </a:p>
        </p:txBody>
      </p:sp>
    </p:spTree>
    <p:extLst>
      <p:ext uri="{BB962C8B-B14F-4D97-AF65-F5344CB8AC3E}">
        <p14:creationId xmlns:p14="http://schemas.microsoft.com/office/powerpoint/2010/main" val="4338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Do procedimento da tutela antecipada requerida </a:t>
            </a:r>
            <a:br>
              <a:rPr lang="pt-BR" sz="2667" dirty="0"/>
            </a:br>
            <a:r>
              <a:rPr lang="pt-BR" sz="2667" dirty="0"/>
              <a:t>em caráter antecedente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altLang="pt-BR" dirty="0">
                <a:solidFill>
                  <a:srgbClr val="000000"/>
                </a:solidFill>
              </a:rPr>
              <a:t>§ 1º Concedida a tutela antecipada a que se refere o caput deste artigo:</a:t>
            </a:r>
          </a:p>
          <a:p>
            <a:pPr algn="just"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altLang="pt-BR" dirty="0">
                <a:solidFill>
                  <a:srgbClr val="000000"/>
                </a:solidFill>
              </a:rPr>
              <a:t>I - o </a:t>
            </a:r>
            <a:r>
              <a:rPr lang="pt-BR" altLang="pt-BR" u="sng" dirty="0">
                <a:solidFill>
                  <a:srgbClr val="000000"/>
                </a:solidFill>
              </a:rPr>
              <a:t>autor deverá aditar a petição inicial</a:t>
            </a:r>
            <a:r>
              <a:rPr lang="pt-BR" altLang="pt-BR" dirty="0">
                <a:solidFill>
                  <a:srgbClr val="000000"/>
                </a:solidFill>
              </a:rPr>
              <a:t>, com a complementação de sua argumentação, a juntada de novos documentos e a confirmação do pedido de tutela final, em 15 (quinze) dias ou em outro prazo maior que o juiz fixar;</a:t>
            </a:r>
          </a:p>
          <a:p>
            <a:pPr algn="just"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altLang="pt-BR" dirty="0">
                <a:solidFill>
                  <a:srgbClr val="000000"/>
                </a:solidFill>
              </a:rPr>
              <a:t>II - o </a:t>
            </a:r>
            <a:r>
              <a:rPr lang="pt-BR" altLang="pt-BR" u="sng" dirty="0">
                <a:solidFill>
                  <a:srgbClr val="000000"/>
                </a:solidFill>
              </a:rPr>
              <a:t>réu será citado e intimado para a audiência de conciliação </a:t>
            </a:r>
            <a:r>
              <a:rPr lang="pt-BR" altLang="pt-BR" dirty="0">
                <a:solidFill>
                  <a:srgbClr val="000000"/>
                </a:solidFill>
              </a:rPr>
              <a:t>ou de mediação na forma do art. 334;</a:t>
            </a:r>
          </a:p>
        </p:txBody>
      </p:sp>
    </p:spTree>
    <p:extLst>
      <p:ext uri="{BB962C8B-B14F-4D97-AF65-F5344CB8AC3E}">
        <p14:creationId xmlns:p14="http://schemas.microsoft.com/office/powerpoint/2010/main" val="4011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6848" y="352299"/>
            <a:ext cx="10055552" cy="622371"/>
          </a:xfrm>
        </p:spPr>
        <p:txBody>
          <a:bodyPr>
            <a:normAutofit/>
          </a:bodyPr>
          <a:lstStyle/>
          <a:p>
            <a:r>
              <a:rPr lang="en-US" sz="3200" dirty="0"/>
              <a:t>Juiz natural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81723" y="1735016"/>
            <a:ext cx="10300677" cy="452835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a) conceito: “não haverá juízo ou tribunal de exceção”. </a:t>
            </a:r>
            <a:r>
              <a:rPr lang="pt-BR" altLang="en-US" dirty="0">
                <a:solidFill>
                  <a:srgbClr val="000000"/>
                </a:solidFill>
              </a:rPr>
              <a:t>O juiz natural é o juiz competente previsto em lei (Constituição e Códigos) para julgar a lide, antes mesmo de sua ocorrência.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b) exemplo: </a:t>
            </a:r>
            <a:r>
              <a:rPr lang="pt-BR" altLang="en-US" dirty="0">
                <a:solidFill>
                  <a:srgbClr val="000000"/>
                </a:solidFill>
              </a:rPr>
              <a:t>não pode existir a escolha da vara ou magistrado que irá julgar uma causa após a ocorrência do fato. O objetivo é garantir a </a:t>
            </a:r>
            <a:r>
              <a:rPr lang="pt-BR" altLang="en-US" b="1" dirty="0">
                <a:solidFill>
                  <a:srgbClr val="C00000"/>
                </a:solidFill>
              </a:rPr>
              <a:t>imparcialidade</a:t>
            </a:r>
            <a:r>
              <a:rPr lang="pt-BR" altLang="en-US" dirty="0">
                <a:solidFill>
                  <a:srgbClr val="000000"/>
                </a:solidFill>
              </a:rPr>
              <a:t> do magistrado.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c) discussão: </a:t>
            </a:r>
            <a:r>
              <a:rPr lang="pt-BR" altLang="en-US" dirty="0">
                <a:solidFill>
                  <a:srgbClr val="000000"/>
                </a:solidFill>
              </a:rPr>
              <a:t>a existência de varas especializadas violaria o princípio? Turmas de Tribunais compostas por juízes convocados violaria o princípio?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b="1" dirty="0">
                <a:solidFill>
                  <a:srgbClr val="C00000"/>
                </a:solidFill>
              </a:rPr>
              <a:t>Não, exatamente porque há previsão em lei.</a:t>
            </a:r>
          </a:p>
        </p:txBody>
      </p:sp>
    </p:spTree>
    <p:extLst>
      <p:ext uri="{BB962C8B-B14F-4D97-AF65-F5344CB8AC3E}">
        <p14:creationId xmlns:p14="http://schemas.microsoft.com/office/powerpoint/2010/main" val="26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Do procedimento da tutela antecipada requerida </a:t>
            </a:r>
            <a:br>
              <a:rPr lang="pt-BR" sz="2667" dirty="0"/>
            </a:br>
            <a:r>
              <a:rPr lang="pt-BR" sz="2667" dirty="0"/>
              <a:t>em caráter antecedente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altLang="pt-BR" dirty="0">
                <a:solidFill>
                  <a:srgbClr val="000000"/>
                </a:solidFill>
              </a:rPr>
              <a:t>§ 2º </a:t>
            </a:r>
            <a:r>
              <a:rPr lang="pt-BR" altLang="pt-BR" u="sng" dirty="0">
                <a:solidFill>
                  <a:srgbClr val="000000"/>
                </a:solidFill>
              </a:rPr>
              <a:t>Não realizado o aditamento</a:t>
            </a:r>
            <a:r>
              <a:rPr lang="pt-BR" altLang="pt-BR" dirty="0">
                <a:solidFill>
                  <a:srgbClr val="000000"/>
                </a:solidFill>
              </a:rPr>
              <a:t> a que se refere o inciso I do § 1º deste artigo, </a:t>
            </a:r>
            <a:r>
              <a:rPr lang="pt-BR" altLang="pt-BR" u="sng" dirty="0">
                <a:solidFill>
                  <a:srgbClr val="000000"/>
                </a:solidFill>
              </a:rPr>
              <a:t>o processo será extinto</a:t>
            </a:r>
            <a:r>
              <a:rPr lang="pt-BR" altLang="pt-BR" dirty="0">
                <a:solidFill>
                  <a:srgbClr val="000000"/>
                </a:solidFill>
              </a:rPr>
              <a:t> sem resolução do mérito.</a:t>
            </a:r>
          </a:p>
          <a:p>
            <a:pPr algn="just"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altLang="pt-BR" dirty="0">
                <a:solidFill>
                  <a:srgbClr val="000000"/>
                </a:solidFill>
              </a:rPr>
              <a:t>(...)</a:t>
            </a:r>
          </a:p>
          <a:p>
            <a:pPr algn="just"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altLang="pt-BR" dirty="0">
                <a:solidFill>
                  <a:srgbClr val="000000"/>
                </a:solidFill>
              </a:rPr>
              <a:t>§ 6º Caso entenda que não há elementos para a concessão de tutela antecipada, </a:t>
            </a:r>
            <a:r>
              <a:rPr lang="pt-BR" altLang="pt-BR" u="sng" dirty="0">
                <a:solidFill>
                  <a:srgbClr val="000000"/>
                </a:solidFill>
              </a:rPr>
              <a:t>o órgão jurisdicional determinará a emenda da petição inicial em até 5 (cinco) dias</a:t>
            </a:r>
            <a:r>
              <a:rPr lang="pt-BR" altLang="pt-BR" dirty="0">
                <a:solidFill>
                  <a:srgbClr val="000000"/>
                </a:solidFill>
              </a:rPr>
              <a:t>, sob pena de ser indeferida e de o processo ser extinto sem resolução de mérito.</a:t>
            </a:r>
          </a:p>
        </p:txBody>
      </p:sp>
    </p:spTree>
    <p:extLst>
      <p:ext uri="{BB962C8B-B14F-4D97-AF65-F5344CB8AC3E}">
        <p14:creationId xmlns:p14="http://schemas.microsoft.com/office/powerpoint/2010/main" val="181625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Do procedimento da tutela antecipada requerida </a:t>
            </a:r>
            <a:br>
              <a:rPr lang="pt-BR" sz="2667" dirty="0"/>
            </a:br>
            <a:r>
              <a:rPr lang="pt-BR" sz="2667" dirty="0"/>
              <a:t>em caráter antecedente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altLang="pt-BR" dirty="0">
                <a:solidFill>
                  <a:srgbClr val="000000"/>
                </a:solidFill>
              </a:rPr>
              <a:t>Art. 304.  </a:t>
            </a:r>
            <a:r>
              <a:rPr lang="pt-BR" altLang="pt-BR" u="sng" dirty="0">
                <a:solidFill>
                  <a:srgbClr val="000000"/>
                </a:solidFill>
              </a:rPr>
              <a:t>A tutela antecipada, concedida nos termos do art. 303, torna-se estável</a:t>
            </a:r>
            <a:r>
              <a:rPr lang="pt-BR" altLang="pt-BR" dirty="0">
                <a:solidFill>
                  <a:srgbClr val="000000"/>
                </a:solidFill>
              </a:rPr>
              <a:t> se da decisão que a conceder </a:t>
            </a:r>
            <a:r>
              <a:rPr lang="pt-BR" altLang="pt-BR" u="sng" dirty="0">
                <a:solidFill>
                  <a:srgbClr val="000000"/>
                </a:solidFill>
              </a:rPr>
              <a:t>não for interposto o respectivo recurso</a:t>
            </a:r>
            <a:r>
              <a:rPr lang="pt-BR" altLang="pt-BR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§ 1º No caso previsto no caput, </a:t>
            </a:r>
            <a:r>
              <a:rPr lang="pt-BR" altLang="pt-BR" u="sng" dirty="0">
                <a:solidFill>
                  <a:srgbClr val="000000"/>
                </a:solidFill>
              </a:rPr>
              <a:t>o processo será extinto</a:t>
            </a:r>
            <a:r>
              <a:rPr lang="pt-BR" altLang="pt-BR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§ 2º Qualquer das partes poderá </a:t>
            </a:r>
            <a:r>
              <a:rPr lang="pt-BR" altLang="pt-BR" u="sng" dirty="0">
                <a:solidFill>
                  <a:srgbClr val="000000"/>
                </a:solidFill>
              </a:rPr>
              <a:t>demandar a outra com o intuito de rever, reformar ou invalidar a tutela antecipada estabilizada</a:t>
            </a:r>
            <a:r>
              <a:rPr lang="pt-BR" altLang="pt-BR" dirty="0">
                <a:solidFill>
                  <a:srgbClr val="000000"/>
                </a:solidFill>
              </a:rPr>
              <a:t> nos termos do caput.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Do procedimento da tutela antecipada requerida </a:t>
            </a:r>
            <a:br>
              <a:rPr lang="pt-BR" sz="2667" dirty="0"/>
            </a:br>
            <a:r>
              <a:rPr lang="pt-BR" sz="2667" dirty="0"/>
              <a:t>em caráter antecedente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Art. 304.  (...)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§ 5</a:t>
            </a:r>
            <a:r>
              <a:rPr lang="pt-BR" altLang="pt-BR" u="sng" dirty="0">
                <a:solidFill>
                  <a:srgbClr val="000000"/>
                </a:solidFill>
              </a:rPr>
              <a:t>o</a:t>
            </a:r>
            <a:r>
              <a:rPr lang="pt-BR" altLang="pt-BR" dirty="0">
                <a:solidFill>
                  <a:srgbClr val="000000"/>
                </a:solidFill>
              </a:rPr>
              <a:t> O direito de rever, reformar ou invalidar a tutela antecipada, previsto no § 2</a:t>
            </a:r>
            <a:r>
              <a:rPr lang="pt-BR" altLang="pt-BR" u="sng" dirty="0">
                <a:solidFill>
                  <a:srgbClr val="000000"/>
                </a:solidFill>
              </a:rPr>
              <a:t>o</a:t>
            </a:r>
            <a:r>
              <a:rPr lang="pt-BR" altLang="pt-BR" dirty="0">
                <a:solidFill>
                  <a:srgbClr val="000000"/>
                </a:solidFill>
              </a:rPr>
              <a:t> deste artigo, </a:t>
            </a:r>
            <a:r>
              <a:rPr lang="pt-BR" altLang="pt-BR" u="sng" dirty="0">
                <a:solidFill>
                  <a:srgbClr val="000000"/>
                </a:solidFill>
              </a:rPr>
              <a:t>extingue-se após 2 (dois) anos, contados da ciência da decisão que extinguiu o processo, nos termos do § 1o.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pt-BR" altLang="pt-BR" dirty="0">
                <a:solidFill>
                  <a:srgbClr val="000000"/>
                </a:solidFill>
              </a:rPr>
              <a:t>§ 6</a:t>
            </a:r>
            <a:r>
              <a:rPr lang="pt-BR" altLang="pt-BR" u="sng" dirty="0">
                <a:solidFill>
                  <a:srgbClr val="000000"/>
                </a:solidFill>
              </a:rPr>
              <a:t>o</a:t>
            </a:r>
            <a:r>
              <a:rPr lang="pt-BR" altLang="pt-BR" dirty="0">
                <a:solidFill>
                  <a:srgbClr val="000000"/>
                </a:solidFill>
              </a:rPr>
              <a:t> </a:t>
            </a:r>
            <a:r>
              <a:rPr lang="pt-BR" altLang="pt-BR" u="sng" dirty="0">
                <a:solidFill>
                  <a:srgbClr val="000000"/>
                </a:solidFill>
              </a:rPr>
              <a:t>A decisão que concede a tutela não fará coisa julgada</a:t>
            </a:r>
            <a:r>
              <a:rPr lang="pt-BR" altLang="pt-BR" dirty="0">
                <a:solidFill>
                  <a:srgbClr val="000000"/>
                </a:solidFill>
              </a:rPr>
              <a:t>, mas a </a:t>
            </a:r>
            <a:r>
              <a:rPr lang="pt-BR" altLang="pt-BR" u="sng" dirty="0">
                <a:solidFill>
                  <a:srgbClr val="000000"/>
                </a:solidFill>
              </a:rPr>
              <a:t>estabilidade dos respectivos efeitos só será afastada</a:t>
            </a:r>
            <a:r>
              <a:rPr lang="pt-BR" altLang="pt-BR" dirty="0">
                <a:solidFill>
                  <a:srgbClr val="000000"/>
                </a:solidFill>
              </a:rPr>
              <a:t> por decisão que a revir, reformar ou invalidar, proferida em ação ajuizada por uma das partes, nos termos do § 2</a:t>
            </a:r>
            <a:r>
              <a:rPr lang="pt-BR" altLang="pt-BR" u="sng" dirty="0">
                <a:solidFill>
                  <a:srgbClr val="000000"/>
                </a:solidFill>
              </a:rPr>
              <a:t>o</a:t>
            </a:r>
            <a:r>
              <a:rPr lang="pt-BR" altLang="pt-BR" dirty="0">
                <a:solidFill>
                  <a:srgbClr val="000000"/>
                </a:solidFill>
              </a:rPr>
              <a:t> deste artigo.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Do procedimento da tutela cautelar requerida </a:t>
            </a:r>
            <a:br>
              <a:rPr lang="pt-BR" sz="2667" dirty="0"/>
            </a:br>
            <a:r>
              <a:rPr lang="pt-BR" sz="2667" dirty="0"/>
              <a:t>em caráter antecedente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Art. 305.  A petição inicial da ação que visa à prestação de tutela cautelar em caráter antecedente indicará a </a:t>
            </a:r>
            <a:r>
              <a:rPr lang="pt-BR" u="sng" dirty="0"/>
              <a:t>lide e seu fundamento</a:t>
            </a:r>
            <a:r>
              <a:rPr lang="pt-BR" dirty="0"/>
              <a:t>, a </a:t>
            </a:r>
            <a:r>
              <a:rPr lang="pt-BR" u="sng" dirty="0"/>
              <a:t>exposição sumária do direito</a:t>
            </a:r>
            <a:r>
              <a:rPr lang="pt-BR" dirty="0"/>
              <a:t> que se objetiva assegurar e o </a:t>
            </a:r>
            <a:r>
              <a:rPr lang="pt-BR" u="sng" dirty="0"/>
              <a:t>perigo de dano</a:t>
            </a:r>
            <a:r>
              <a:rPr lang="pt-BR" dirty="0"/>
              <a:t> ou o risco ao resultado útil do processo. </a:t>
            </a:r>
          </a:p>
          <a:p>
            <a:r>
              <a:rPr lang="pt-BR" dirty="0"/>
              <a:t>(...)</a:t>
            </a:r>
          </a:p>
          <a:p>
            <a:endParaRPr lang="pt-BR" dirty="0"/>
          </a:p>
          <a:p>
            <a:r>
              <a:rPr lang="pt-BR" dirty="0"/>
              <a:t>Art. 306.  O réu será citado para, </a:t>
            </a:r>
            <a:r>
              <a:rPr lang="pt-BR" u="sng" dirty="0"/>
              <a:t>no prazo de 5 (cinco) dias, contestar</a:t>
            </a:r>
            <a:r>
              <a:rPr lang="pt-BR" dirty="0"/>
              <a:t> o pedido e indicar as provas que pretende produzir. (...)</a:t>
            </a:r>
          </a:p>
          <a:p>
            <a:r>
              <a:rPr lang="pt-BR" dirty="0"/>
              <a:t>Art. 308.  Efetivada a tutela cautelar, o pedido principal terá de ser formulado pelo autor no prazo de 30 (trinta) dias, caso em que será apresentado nos mesmos autos em que deduzido o pedido de tutela cautelar, não dependendo do adiantamento de novas custas processuais.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O pedido principal pode ser formulado conjuntamente com o pedido de tutela cautelar.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30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Do procedimento da tutela cautelar requerida </a:t>
            </a:r>
            <a:br>
              <a:rPr lang="pt-BR" sz="2667" dirty="0"/>
            </a:br>
            <a:r>
              <a:rPr lang="pt-BR" sz="2667" dirty="0"/>
              <a:t>em caráter antecedente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Art. 308.  </a:t>
            </a:r>
            <a:r>
              <a:rPr lang="pt-BR" u="sng" dirty="0"/>
              <a:t>Efetivada a tutela cautelar</a:t>
            </a:r>
            <a:r>
              <a:rPr lang="pt-BR" dirty="0"/>
              <a:t>, o </a:t>
            </a:r>
            <a:r>
              <a:rPr lang="pt-BR" u="sng" dirty="0"/>
              <a:t>pedido principal</a:t>
            </a:r>
            <a:r>
              <a:rPr lang="pt-BR" dirty="0"/>
              <a:t> terá de ser formulado pelo autor no prazo de </a:t>
            </a:r>
            <a:r>
              <a:rPr lang="pt-BR" u="sng" dirty="0"/>
              <a:t>30 (trinta) dias</a:t>
            </a:r>
            <a:r>
              <a:rPr lang="pt-BR" dirty="0"/>
              <a:t>, caso em que será apresentado nos mesmos autos em que deduzido o pedido de tutela cautelar, não dependendo do adiantamento de novas custas processuais.</a:t>
            </a:r>
          </a:p>
          <a:p>
            <a:endParaRPr lang="pt-BR" dirty="0"/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O pedido principal </a:t>
            </a:r>
            <a:r>
              <a:rPr lang="pt-BR" u="sng" dirty="0"/>
              <a:t>pode ser formulado conjuntamente</a:t>
            </a:r>
            <a:r>
              <a:rPr lang="pt-BR" dirty="0"/>
              <a:t> com o pedido de tutela cautelar.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7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Tutela de evidência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O CPC traz tutela provisória fundada no </a:t>
            </a:r>
            <a:r>
              <a:rPr lang="pt-BR" b="1" dirty="0">
                <a:solidFill>
                  <a:srgbClr val="C00000"/>
                </a:solidFill>
              </a:rPr>
              <a:t>direito evidente</a:t>
            </a:r>
            <a:r>
              <a:rPr lang="pt-BR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A finalidade da tutela de evidência é </a:t>
            </a:r>
            <a:r>
              <a:rPr lang="pt-BR" u="sng" dirty="0">
                <a:solidFill>
                  <a:srgbClr val="000000"/>
                </a:solidFill>
              </a:rPr>
              <a:t>inverter o ônus do tempo</a:t>
            </a:r>
            <a:r>
              <a:rPr lang="pt-BR" dirty="0">
                <a:solidFill>
                  <a:srgbClr val="000000"/>
                </a:solidFill>
              </a:rPr>
              <a:t> do processo: 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se já existe direito razoavelmente plausível em favor do autor, por que haveria necessidade de se aguardar a sentença para sua fruição?</a:t>
            </a:r>
          </a:p>
        </p:txBody>
      </p:sp>
    </p:spTree>
    <p:extLst>
      <p:ext uri="{BB962C8B-B14F-4D97-AF65-F5344CB8AC3E}">
        <p14:creationId xmlns:p14="http://schemas.microsoft.com/office/powerpoint/2010/main" val="39000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Cabimento da tutela de evidência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sz="2400" dirty="0">
                <a:solidFill>
                  <a:srgbClr val="000000"/>
                </a:solidFill>
              </a:rPr>
              <a:t>A tutela de evidência será concedida, </a:t>
            </a:r>
            <a:r>
              <a:rPr lang="pt-BR" sz="2400" b="1" dirty="0">
                <a:solidFill>
                  <a:srgbClr val="C00000"/>
                </a:solidFill>
              </a:rPr>
              <a:t>independentemente</a:t>
            </a:r>
            <a:r>
              <a:rPr lang="pt-BR" sz="2400" dirty="0">
                <a:solidFill>
                  <a:srgbClr val="000000"/>
                </a:solidFill>
              </a:rPr>
              <a:t> da demonstração de perigo de dano ou de risco ao resultado útil do processo.</a:t>
            </a:r>
          </a:p>
          <a:p>
            <a:pPr algn="just">
              <a:spcBef>
                <a:spcPts val="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O Código a prevê em 4 situações (CPC, 311): 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I – ficar caracterizado abuso do direito de defesa ou manifesto propósito protelatório da parte (</a:t>
            </a:r>
            <a:r>
              <a:rPr lang="pt-BR" altLang="pt-BR" sz="2400" u="sng" dirty="0">
                <a:solidFill>
                  <a:srgbClr val="000000"/>
                </a:solidFill>
              </a:rPr>
              <a:t>tutela de evidência </a:t>
            </a:r>
            <a:r>
              <a:rPr lang="pt-BR" altLang="pt-BR" sz="2400" u="sng" dirty="0" err="1">
                <a:solidFill>
                  <a:srgbClr val="C00000"/>
                </a:solidFill>
              </a:rPr>
              <a:t>penalizadora</a:t>
            </a:r>
            <a:r>
              <a:rPr lang="pt-BR" altLang="pt-BR" sz="2400" u="sng" dirty="0">
                <a:solidFill>
                  <a:srgbClr val="C00000"/>
                </a:solidFill>
              </a:rPr>
              <a:t> da má-fé</a:t>
            </a:r>
            <a:r>
              <a:rPr lang="pt-BR" altLang="pt-BR" sz="2400" dirty="0">
                <a:solidFill>
                  <a:srgbClr val="000000"/>
                </a:solidFill>
              </a:rPr>
              <a:t>);</a:t>
            </a:r>
          </a:p>
          <a:p>
            <a:pPr algn="just">
              <a:spcBef>
                <a:spcPts val="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II – as alegações de fato puderem ser comprovadas apenas documentalmente e houver tese firmada em julgamento de casos repetitivos ou súmula vinculante (</a:t>
            </a:r>
            <a:r>
              <a:rPr lang="pt-BR" altLang="pt-BR" sz="2400" u="sng" dirty="0">
                <a:solidFill>
                  <a:srgbClr val="000000"/>
                </a:solidFill>
              </a:rPr>
              <a:t>tutela de evidência fundada em </a:t>
            </a:r>
            <a:r>
              <a:rPr lang="pt-BR" altLang="pt-BR" sz="2400" u="sng" dirty="0">
                <a:solidFill>
                  <a:srgbClr val="C00000"/>
                </a:solidFill>
              </a:rPr>
              <a:t>tese</a:t>
            </a:r>
            <a:r>
              <a:rPr lang="pt-BR" altLang="pt-BR" sz="24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altLang="pt-BR" sz="2400" u="sng" dirty="0">
                <a:solidFill>
                  <a:srgbClr val="C00000"/>
                </a:solidFill>
              </a:rPr>
              <a:t>firmada em tribunal superior</a:t>
            </a:r>
            <a:r>
              <a:rPr lang="pt-BR" altLang="pt-BR" sz="2400" dirty="0">
                <a:solidFill>
                  <a:srgbClr val="000000"/>
                </a:solidFill>
              </a:rPr>
              <a:t>);</a:t>
            </a:r>
          </a:p>
          <a:p>
            <a:pPr algn="just">
              <a:spcBef>
                <a:spcPts val="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3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Cabimento da tutela de evidência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solidFill>
                  <a:srgbClr val="000000"/>
                </a:solidFill>
              </a:rPr>
              <a:t>III – se tratar de pedido reipersecutório fundado em prova documental adequada do contrato de depósito, caso em que será decretada a ordem de entrega do objeto custodiado sob cominação de multa (</a:t>
            </a:r>
            <a:r>
              <a:rPr lang="pt-BR" altLang="pt-BR" u="sng" dirty="0">
                <a:solidFill>
                  <a:srgbClr val="000000"/>
                </a:solidFill>
              </a:rPr>
              <a:t>tutela de evidência em </a:t>
            </a:r>
            <a:r>
              <a:rPr lang="pt-BR" altLang="pt-BR" u="sng" dirty="0">
                <a:solidFill>
                  <a:srgbClr val="C00000"/>
                </a:solidFill>
              </a:rPr>
              <a:t>contrato de depósito</a:t>
            </a:r>
            <a:r>
              <a:rPr lang="pt-BR" altLang="pt-BR" dirty="0">
                <a:solidFill>
                  <a:srgbClr val="000000"/>
                </a:solidFill>
              </a:rPr>
              <a:t>); 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solidFill>
                  <a:srgbClr val="000000"/>
                </a:solidFill>
              </a:rPr>
              <a:t>IV – a petição inicial for instruída com prova documental suficiente dos fatos constitutivos do direito do autor, a que o réu não oponha prova capaz de gerar dúvida razoável (</a:t>
            </a:r>
            <a:r>
              <a:rPr lang="pt-BR" altLang="pt-BR" u="sng" dirty="0">
                <a:solidFill>
                  <a:srgbClr val="000000"/>
                </a:solidFill>
              </a:rPr>
              <a:t>tutela de evidência fundada em </a:t>
            </a:r>
            <a:r>
              <a:rPr lang="pt-BR" altLang="pt-BR" u="sng" dirty="0">
                <a:solidFill>
                  <a:srgbClr val="C00000"/>
                </a:solidFill>
              </a:rPr>
              <a:t>prova incontroversa</a:t>
            </a:r>
            <a:r>
              <a:rPr lang="pt-BR" altLang="pt-BR" dirty="0">
                <a:solidFill>
                  <a:srgbClr val="000000"/>
                </a:solidFill>
              </a:rPr>
              <a:t>).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Formação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194560"/>
            <a:ext cx="9342459" cy="397737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 err="1"/>
              <a:t>Propositura</a:t>
            </a:r>
            <a:r>
              <a:rPr lang="en-US" b="1" dirty="0"/>
              <a:t> da </a:t>
            </a:r>
            <a:r>
              <a:rPr lang="en-US" b="1" dirty="0" err="1"/>
              <a:t>demanda</a:t>
            </a:r>
            <a:endParaRPr lang="en-US" b="1" i="1" dirty="0"/>
          </a:p>
          <a:p>
            <a:pPr marL="609585" lvl="1" indent="0" algn="just">
              <a:buNone/>
              <a:defRPr/>
            </a:pPr>
            <a:endParaRPr lang="en-US" sz="2667" i="1" dirty="0"/>
          </a:p>
          <a:p>
            <a:pPr marL="609585" lvl="1" indent="0" algn="ctr">
              <a:buNone/>
              <a:defRPr/>
            </a:pPr>
            <a:r>
              <a:rPr lang="en-US" sz="2667" i="1" dirty="0"/>
              <a:t>Art. 312.  </a:t>
            </a:r>
            <a:r>
              <a:rPr lang="en-US" sz="2667" i="1" dirty="0" err="1"/>
              <a:t>Considera</a:t>
            </a:r>
            <a:r>
              <a:rPr lang="en-US" sz="2667" i="1" dirty="0"/>
              <a:t>-se </a:t>
            </a:r>
            <a:r>
              <a:rPr lang="en-US" sz="2667" i="1" u="sng" dirty="0" err="1">
                <a:solidFill>
                  <a:srgbClr val="C00000"/>
                </a:solidFill>
              </a:rPr>
              <a:t>proposta</a:t>
            </a:r>
            <a:r>
              <a:rPr lang="en-US" sz="2667" i="1" dirty="0"/>
              <a:t> a </a:t>
            </a:r>
            <a:r>
              <a:rPr lang="en-US" sz="2667" i="1" dirty="0" err="1"/>
              <a:t>ação</a:t>
            </a:r>
            <a:r>
              <a:rPr lang="en-US" sz="2667" i="1" dirty="0"/>
              <a:t> </a:t>
            </a:r>
            <a:r>
              <a:rPr lang="en-US" sz="2667" i="1" dirty="0" err="1"/>
              <a:t>quando</a:t>
            </a:r>
            <a:r>
              <a:rPr lang="en-US" sz="2667" i="1" dirty="0"/>
              <a:t> a </a:t>
            </a:r>
            <a:r>
              <a:rPr lang="en-US" sz="2667" i="1" dirty="0" err="1"/>
              <a:t>petição</a:t>
            </a:r>
            <a:r>
              <a:rPr lang="en-US" sz="2667" i="1" dirty="0"/>
              <a:t> </a:t>
            </a:r>
            <a:r>
              <a:rPr lang="en-US" sz="2667" i="1" dirty="0" err="1"/>
              <a:t>inicial</a:t>
            </a:r>
            <a:r>
              <a:rPr lang="en-US" sz="2667" i="1" dirty="0"/>
              <a:t> for </a:t>
            </a:r>
            <a:r>
              <a:rPr lang="en-US" sz="2667" i="1" u="sng" dirty="0" err="1">
                <a:solidFill>
                  <a:srgbClr val="C00000"/>
                </a:solidFill>
              </a:rPr>
              <a:t>protocolada</a:t>
            </a:r>
            <a:r>
              <a:rPr lang="en-US" sz="2667" i="1" dirty="0"/>
              <a:t>, </a:t>
            </a:r>
            <a:r>
              <a:rPr lang="en-US" sz="2667" i="1" dirty="0" err="1"/>
              <a:t>todavia</a:t>
            </a:r>
            <a:r>
              <a:rPr lang="en-US" sz="2667" i="1" dirty="0"/>
              <a:t>, a </a:t>
            </a:r>
            <a:r>
              <a:rPr lang="en-US" sz="2667" i="1" dirty="0" err="1"/>
              <a:t>propositura</a:t>
            </a:r>
            <a:r>
              <a:rPr lang="en-US" sz="2667" i="1" dirty="0"/>
              <a:t> da </a:t>
            </a:r>
            <a:r>
              <a:rPr lang="en-US" sz="2667" i="1" dirty="0" err="1"/>
              <a:t>ação</a:t>
            </a:r>
            <a:r>
              <a:rPr lang="en-US" sz="2667" i="1" dirty="0"/>
              <a:t> </a:t>
            </a:r>
            <a:r>
              <a:rPr lang="en-US" sz="2667" i="1" dirty="0" err="1"/>
              <a:t>só</a:t>
            </a:r>
            <a:r>
              <a:rPr lang="en-US" sz="2667" i="1" dirty="0"/>
              <a:t> </a:t>
            </a:r>
            <a:r>
              <a:rPr lang="en-US" sz="2667" i="1" dirty="0" err="1"/>
              <a:t>produz</a:t>
            </a:r>
            <a:r>
              <a:rPr lang="en-US" sz="2667" i="1" dirty="0"/>
              <a:t> </a:t>
            </a:r>
            <a:r>
              <a:rPr lang="en-US" sz="2667" i="1" dirty="0" err="1"/>
              <a:t>quanto</a:t>
            </a:r>
            <a:r>
              <a:rPr lang="en-US" sz="2667" i="1" dirty="0"/>
              <a:t> </a:t>
            </a:r>
            <a:r>
              <a:rPr lang="en-US" sz="2667" i="1" dirty="0" err="1"/>
              <a:t>ao</a:t>
            </a:r>
            <a:r>
              <a:rPr lang="en-US" sz="2667" i="1" dirty="0"/>
              <a:t> </a:t>
            </a:r>
            <a:r>
              <a:rPr lang="en-US" sz="2667" i="1" dirty="0" err="1"/>
              <a:t>réu</a:t>
            </a:r>
            <a:r>
              <a:rPr lang="en-US" sz="2667" i="1" dirty="0"/>
              <a:t> </a:t>
            </a:r>
            <a:r>
              <a:rPr lang="en-US" sz="2667" i="1" dirty="0" err="1"/>
              <a:t>os</a:t>
            </a:r>
            <a:r>
              <a:rPr lang="en-US" sz="2667" i="1" dirty="0"/>
              <a:t> </a:t>
            </a:r>
            <a:r>
              <a:rPr lang="en-US" sz="2667" i="1" dirty="0" err="1"/>
              <a:t>efeitos</a:t>
            </a:r>
            <a:r>
              <a:rPr lang="en-US" sz="2667" i="1" dirty="0"/>
              <a:t> </a:t>
            </a:r>
            <a:r>
              <a:rPr lang="en-US" sz="2667" i="1" dirty="0" err="1"/>
              <a:t>mencionados</a:t>
            </a:r>
            <a:r>
              <a:rPr lang="en-US" sz="2667" i="1" dirty="0"/>
              <a:t> no art. 240 </a:t>
            </a:r>
            <a:r>
              <a:rPr lang="en-US" sz="2667" i="1" dirty="0" err="1"/>
              <a:t>depois</a:t>
            </a:r>
            <a:r>
              <a:rPr lang="en-US" sz="2667" i="1" dirty="0"/>
              <a:t> que for </a:t>
            </a:r>
            <a:r>
              <a:rPr lang="en-US" sz="2667" i="1" dirty="0" err="1"/>
              <a:t>validamente</a:t>
            </a:r>
            <a:r>
              <a:rPr lang="en-US" sz="2667" i="1" dirty="0"/>
              <a:t> </a:t>
            </a:r>
            <a:r>
              <a:rPr lang="en-US" sz="2667" i="1" dirty="0" err="1"/>
              <a:t>citado</a:t>
            </a:r>
            <a:r>
              <a:rPr lang="en-US" sz="2667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3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Formação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err="1"/>
              <a:t>Pendência</a:t>
            </a:r>
            <a:r>
              <a:rPr lang="en-US" sz="2400" b="1" dirty="0"/>
              <a:t> do </a:t>
            </a:r>
            <a:r>
              <a:rPr lang="en-US" sz="2400" b="1" dirty="0" err="1"/>
              <a:t>processo</a:t>
            </a:r>
            <a:r>
              <a:rPr lang="en-US" sz="2400" b="1" dirty="0"/>
              <a:t> para o </a:t>
            </a:r>
            <a:r>
              <a:rPr lang="en-US" sz="2400" b="1" dirty="0" err="1"/>
              <a:t>réu</a:t>
            </a:r>
            <a:r>
              <a:rPr lang="en-US" sz="2400" b="1" dirty="0"/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24357" y="2113199"/>
            <a:ext cx="10504967" cy="370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algn="just" defTabSz="609585">
              <a:defRPr/>
            </a:pPr>
            <a:r>
              <a:rPr lang="en-US" sz="2133" i="1" dirty="0">
                <a:solidFill>
                  <a:prstClr val="black"/>
                </a:solidFill>
                <a:latin typeface="Calibri"/>
              </a:rPr>
              <a:t>Art. 240.  A </a:t>
            </a:r>
            <a:r>
              <a:rPr lang="en-US" sz="2133" i="1" u="sng" dirty="0" err="1">
                <a:solidFill>
                  <a:srgbClr val="C00000"/>
                </a:solidFill>
                <a:latin typeface="Calibri"/>
              </a:rPr>
              <a:t>citação</a:t>
            </a:r>
            <a:r>
              <a:rPr lang="en-US" sz="2133" i="1" u="sng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133" i="1" u="sng" dirty="0" err="1">
                <a:solidFill>
                  <a:srgbClr val="C00000"/>
                </a:solidFill>
                <a:latin typeface="Calibri"/>
              </a:rPr>
              <a:t>válida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ainda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quando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ordenada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por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juízo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incompetente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induz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u="sng" dirty="0" err="1">
                <a:solidFill>
                  <a:prstClr val="black"/>
                </a:solidFill>
                <a:latin typeface="Calibri"/>
              </a:rPr>
              <a:t>litispendência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Calibri"/>
              </a:rPr>
              <a:t>torna</a:t>
            </a:r>
            <a:r>
              <a:rPr lang="en-US" sz="2133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Calibri"/>
              </a:rPr>
              <a:t>litigiosa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133" i="1" u="sng" dirty="0" err="1">
                <a:solidFill>
                  <a:prstClr val="black"/>
                </a:solidFill>
                <a:latin typeface="Calibri"/>
              </a:rPr>
              <a:t>coisa</a:t>
            </a:r>
            <a:r>
              <a:rPr lang="en-US" sz="2133" i="1" u="sng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sz="2133" i="1" u="sng" dirty="0" err="1">
                <a:solidFill>
                  <a:prstClr val="black"/>
                </a:solidFill>
                <a:latin typeface="Calibri"/>
              </a:rPr>
              <a:t>constitui</a:t>
            </a:r>
            <a:r>
              <a:rPr lang="en-US" sz="2133" i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u="sng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2133" i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u="sng" dirty="0" err="1">
                <a:solidFill>
                  <a:prstClr val="black"/>
                </a:solidFill>
                <a:latin typeface="Calibri"/>
              </a:rPr>
              <a:t>mora</a:t>
            </a:r>
            <a:r>
              <a:rPr lang="en-US" sz="2133" i="1" u="sng" dirty="0">
                <a:solidFill>
                  <a:prstClr val="black"/>
                </a:solidFill>
                <a:latin typeface="Calibri"/>
              </a:rPr>
              <a:t> o </a:t>
            </a:r>
            <a:r>
              <a:rPr lang="en-US" sz="2133" i="1" u="sng" dirty="0" err="1">
                <a:solidFill>
                  <a:prstClr val="black"/>
                </a:solidFill>
                <a:latin typeface="Calibri"/>
              </a:rPr>
              <a:t>devedor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ressalvado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o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disposto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nos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arts. 397 e 398 da Lei n</a:t>
            </a:r>
            <a:r>
              <a:rPr lang="en-US" sz="2133" i="1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10.406, de 10 de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janeiro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de 2002 (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Código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Civil).</a:t>
            </a:r>
          </a:p>
          <a:p>
            <a:pPr marL="609585" lvl="1" algn="just" defTabSz="609585">
              <a:defRPr/>
            </a:pPr>
            <a:r>
              <a:rPr lang="en-US" sz="2133" i="1" dirty="0">
                <a:solidFill>
                  <a:prstClr val="black"/>
                </a:solidFill>
                <a:latin typeface="Calibri"/>
              </a:rPr>
              <a:t>§ 1</a:t>
            </a:r>
            <a:r>
              <a:rPr lang="en-US" sz="2133" i="1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interrupção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da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prescrição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operada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pelo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despacho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que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ordena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citação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ainda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que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proferido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por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juízo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incompetente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retroagirá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à data de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propositura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da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ação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609585" lvl="1" algn="just" defTabSz="609585">
              <a:defRPr/>
            </a:pPr>
            <a:r>
              <a:rPr lang="en-US" sz="2133" i="1" dirty="0">
                <a:solidFill>
                  <a:prstClr val="black"/>
                </a:solidFill>
                <a:latin typeface="Calibri"/>
              </a:rPr>
              <a:t>§ 2</a:t>
            </a:r>
            <a:r>
              <a:rPr lang="en-US" sz="2133" i="1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Incumbe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autor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adotar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no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prazo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de 10 (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dez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dias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as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providências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necessárias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para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viabilizar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citação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, sob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pena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não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se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aplicar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o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disposto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no § 1</a:t>
            </a:r>
            <a:r>
              <a:rPr lang="en-US" sz="2133" i="1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609585" lvl="1" algn="just" defTabSz="609585">
              <a:defRPr/>
            </a:pPr>
            <a:r>
              <a:rPr lang="en-US" sz="2133" i="1" dirty="0">
                <a:solidFill>
                  <a:prstClr val="black"/>
                </a:solidFill>
                <a:latin typeface="Calibri"/>
              </a:rPr>
              <a:t>§ 3</a:t>
            </a:r>
            <a:r>
              <a:rPr lang="en-US" sz="2133" i="1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A parte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não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será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prejudicada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pela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demora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imputável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exclusivamente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serviço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judiciário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609585" lvl="1" algn="just" defTabSz="609585">
              <a:defRPr/>
            </a:pPr>
            <a:r>
              <a:rPr lang="en-US" sz="2133" i="1" dirty="0">
                <a:solidFill>
                  <a:prstClr val="black"/>
                </a:solidFill>
                <a:latin typeface="Calibri"/>
              </a:rPr>
              <a:t>§ 4</a:t>
            </a:r>
            <a:r>
              <a:rPr lang="en-US" sz="2133" i="1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O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efeito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retroativo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que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se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refere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o § 1</a:t>
            </a:r>
            <a:r>
              <a:rPr lang="en-US" sz="2133" i="1" baseline="30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aplica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-se à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decadência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aos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demais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prazos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extintivos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previstos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2133" i="1" dirty="0">
                <a:solidFill>
                  <a:prstClr val="black"/>
                </a:solidFill>
                <a:latin typeface="Calibri"/>
              </a:rPr>
              <a:t> lei.</a:t>
            </a:r>
            <a:endParaRPr lang="pt-BR" sz="2133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4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38030" y="289775"/>
            <a:ext cx="10144369" cy="622371"/>
          </a:xfrm>
        </p:spPr>
        <p:txBody>
          <a:bodyPr>
            <a:normAutofit/>
          </a:bodyPr>
          <a:lstStyle/>
          <a:p>
            <a:r>
              <a:rPr lang="pt-BR" altLang="en-US" sz="3200" dirty="0">
                <a:solidFill>
                  <a:schemeClr val="tx2">
                    <a:lumMod val="75000"/>
                  </a:schemeClr>
                </a:solidFill>
              </a:rPr>
              <a:t>Publicidade e motivação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0460" y="1696720"/>
            <a:ext cx="10144371" cy="4495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altLang="en-US" b="1" dirty="0">
                <a:solidFill>
                  <a:srgbClr val="000000"/>
                </a:solidFill>
              </a:rPr>
              <a:t>a) conceito: </a:t>
            </a:r>
            <a:r>
              <a:rPr lang="pt-BR" altLang="en-US" dirty="0">
                <a:solidFill>
                  <a:srgbClr val="000000"/>
                </a:solidFill>
              </a:rPr>
              <a:t>“todos os julgamentos dos órgãos do Poder Judiciário serão públicos, e fundamentadas todas as decisões”, sob pena de </a:t>
            </a:r>
            <a:r>
              <a:rPr lang="pt-BR" altLang="en-US" b="1" dirty="0">
                <a:solidFill>
                  <a:srgbClr val="000000"/>
                </a:solidFill>
              </a:rPr>
              <a:t>nulidade</a:t>
            </a:r>
            <a:r>
              <a:rPr lang="pt-BR" altLang="en-US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altLang="en-US" b="1" dirty="0">
                <a:solidFill>
                  <a:srgbClr val="000000"/>
                </a:solidFill>
              </a:rPr>
              <a:t>b) exemplo: </a:t>
            </a:r>
            <a:r>
              <a:rPr lang="pt-BR" altLang="en-US" dirty="0">
                <a:solidFill>
                  <a:srgbClr val="000000"/>
                </a:solidFill>
              </a:rPr>
              <a:t>não podem existir julgamentos secretos ou decisões não publicadas. E não cabe o magistrado simplesmente afirmar “acolho o pedido pois estão presentes os requisitos” – há necessidade de se </a:t>
            </a:r>
            <a:r>
              <a:rPr lang="pt-BR" altLang="en-US" b="1" dirty="0">
                <a:solidFill>
                  <a:srgbClr val="000000"/>
                </a:solidFill>
              </a:rPr>
              <a:t>fundamentar</a:t>
            </a:r>
            <a:r>
              <a:rPr lang="pt-BR" altLang="en-US" dirty="0">
                <a:solidFill>
                  <a:srgbClr val="000000"/>
                </a:solidFill>
              </a:rPr>
              <a:t> a decisão judicial (*CPC, 489).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en-US" b="1" dirty="0">
                <a:solidFill>
                  <a:srgbClr val="000000"/>
                </a:solidFill>
              </a:rPr>
              <a:t>c) discussão: </a:t>
            </a:r>
            <a:r>
              <a:rPr lang="pt-BR" altLang="en-US" dirty="0">
                <a:solidFill>
                  <a:srgbClr val="000000"/>
                </a:solidFill>
              </a:rPr>
              <a:t>sempre haverá a publicidade?</a:t>
            </a:r>
          </a:p>
          <a:p>
            <a:pPr algn="just">
              <a:lnSpc>
                <a:spcPct val="90000"/>
              </a:lnSpc>
            </a:pPr>
            <a:r>
              <a:rPr lang="pt-BR" altLang="en-US" dirty="0">
                <a:solidFill>
                  <a:srgbClr val="000000"/>
                </a:solidFill>
              </a:rPr>
              <a:t>Não: </a:t>
            </a:r>
            <a:r>
              <a:rPr lang="pt-BR" altLang="en-US" b="1" dirty="0">
                <a:solidFill>
                  <a:srgbClr val="C00000"/>
                </a:solidFill>
              </a:rPr>
              <a:t>segredo de justiça </a:t>
            </a:r>
            <a:r>
              <a:rPr lang="pt-BR" altLang="en-US" dirty="0">
                <a:solidFill>
                  <a:srgbClr val="000000"/>
                </a:solidFill>
              </a:rPr>
              <a:t>(CPC, 189).</a:t>
            </a:r>
          </a:p>
        </p:txBody>
      </p:sp>
    </p:spTree>
    <p:extLst>
      <p:ext uri="{BB962C8B-B14F-4D97-AF65-F5344CB8AC3E}">
        <p14:creationId xmlns:p14="http://schemas.microsoft.com/office/powerpoint/2010/main" val="35093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Suspensão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dirty="0"/>
              <a:t>Crise quanto aos </a:t>
            </a:r>
            <a:r>
              <a:rPr lang="pt-BR" altLang="pt-BR" b="1" dirty="0">
                <a:solidFill>
                  <a:srgbClr val="C00000"/>
                </a:solidFill>
              </a:rPr>
              <a:t>Sujeitos Processuais</a:t>
            </a:r>
          </a:p>
          <a:p>
            <a:pPr marL="609585" lvl="1" indent="0">
              <a:buNone/>
            </a:pPr>
            <a:endParaRPr lang="pt-BR" altLang="pt-BR" sz="2667" b="1" i="1" dirty="0"/>
          </a:p>
        </p:txBody>
      </p:sp>
      <p:sp>
        <p:nvSpPr>
          <p:cNvPr id="4" name="Retângulo 3"/>
          <p:cNvSpPr/>
          <p:nvPr/>
        </p:nvSpPr>
        <p:spPr>
          <a:xfrm>
            <a:off x="2736111" y="2438401"/>
            <a:ext cx="6096000" cy="3375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lvl="1" defTabSz="609585"/>
            <a:r>
              <a:rPr lang="pt-BR" altLang="pt-BR" sz="2667" i="1" dirty="0">
                <a:solidFill>
                  <a:prstClr val="black"/>
                </a:solidFill>
                <a:latin typeface="Calibri"/>
              </a:rPr>
              <a:t>Art. 313.  Suspende-se o processo: </a:t>
            </a:r>
          </a:p>
          <a:p>
            <a:pPr marL="609585" lvl="1" defTabSz="609585"/>
            <a:r>
              <a:rPr lang="pt-BR" altLang="pt-BR" sz="2667" i="1" dirty="0">
                <a:solidFill>
                  <a:prstClr val="black"/>
                </a:solidFill>
                <a:latin typeface="Calibri"/>
              </a:rPr>
              <a:t>I - pela morte ou pela perda da capacidade processual de qualquer das partes, de seu representante legal ou de seu procurador;</a:t>
            </a:r>
          </a:p>
          <a:p>
            <a:pPr marL="609585" lvl="1" defTabSz="609585"/>
            <a:r>
              <a:rPr lang="pt-BR" altLang="pt-BR" sz="2667" i="1" dirty="0">
                <a:solidFill>
                  <a:prstClr val="black"/>
                </a:solidFill>
                <a:latin typeface="Calibri"/>
              </a:rPr>
              <a:t>II - pela convenção das partes;</a:t>
            </a:r>
          </a:p>
          <a:p>
            <a:pPr marL="609585" lvl="1" defTabSz="609585"/>
            <a:r>
              <a:rPr lang="pt-BR" altLang="pt-BR" sz="2667" i="1" dirty="0">
                <a:solidFill>
                  <a:prstClr val="black"/>
                </a:solidFill>
                <a:latin typeface="Calibri"/>
              </a:rPr>
              <a:t>III - pela arguição de impedimento ou de suspeição;</a:t>
            </a:r>
          </a:p>
        </p:txBody>
      </p:sp>
    </p:spTree>
    <p:extLst>
      <p:ext uri="{BB962C8B-B14F-4D97-AF65-F5344CB8AC3E}">
        <p14:creationId xmlns:p14="http://schemas.microsoft.com/office/powerpoint/2010/main" val="38897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Suspensão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dirty="0"/>
              <a:t>Crises quanto ao </a:t>
            </a:r>
            <a:r>
              <a:rPr lang="pt-BR" dirty="0">
                <a:solidFill>
                  <a:srgbClr val="C00000"/>
                </a:solidFill>
              </a:rPr>
              <a:t>objeto do processo</a:t>
            </a:r>
            <a:r>
              <a:rPr lang="pt-BR" dirty="0"/>
              <a:t>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72092" y="2268280"/>
            <a:ext cx="9058941" cy="403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  <a:latin typeface="Calibri"/>
              </a:rPr>
              <a:t>Art. 313.  Suspende-se o processo: 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  <a:latin typeface="Calibri"/>
              </a:rPr>
              <a:t>IV- pela admissão de incidente de resolução de demandas repetitivas (IRDR);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  <a:latin typeface="Calibri"/>
              </a:rPr>
              <a:t>V - quando a sentença de mérito: a) depender do julgamento de outra causa ou da declaração de existência ou de inexistência de relação jurídica que constitua o objeto principal de outro processo pendente; b) tiver de ser proferida somente após a verificação de determinado fato ou a produção de certa prova, requisitada a outro juízo;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  <a:latin typeface="Calibri"/>
              </a:rPr>
              <a:t>VI - por motivo de força maior;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  <a:latin typeface="Calibri"/>
              </a:rPr>
              <a:t>VII - quando se discutir em juízo questão decorrente de acidentes e fatos da navegação de competência do Tribunal Marítimo;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  <a:latin typeface="Calibri"/>
              </a:rPr>
              <a:t>VIII - nos demais casos que este Código regula.</a:t>
            </a:r>
          </a:p>
        </p:txBody>
      </p:sp>
    </p:spTree>
    <p:extLst>
      <p:ext uri="{BB962C8B-B14F-4D97-AF65-F5344CB8AC3E}">
        <p14:creationId xmlns:p14="http://schemas.microsoft.com/office/powerpoint/2010/main" val="13049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Suspensão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923479"/>
            <a:ext cx="10244667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</a:rPr>
              <a:t>Novidade </a:t>
            </a:r>
            <a:r>
              <a:rPr lang="pt-BR" dirty="0"/>
              <a:t>(Incluído pela Lei nº 13.363, de 2016):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0579" y="1658680"/>
            <a:ext cx="11232444" cy="468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  <a:latin typeface="Calibri"/>
              </a:rPr>
              <a:t>Art. 313.  Suspende-se o processo: 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</a:rPr>
              <a:t>IX - pelo </a:t>
            </a:r>
            <a:r>
              <a:rPr lang="pt-BR" sz="2133" i="1" u="sng" dirty="0">
                <a:solidFill>
                  <a:prstClr val="black"/>
                </a:solidFill>
              </a:rPr>
              <a:t>parto</a:t>
            </a:r>
            <a:r>
              <a:rPr lang="pt-BR" sz="2133" i="1" dirty="0">
                <a:solidFill>
                  <a:prstClr val="black"/>
                </a:solidFill>
              </a:rPr>
              <a:t> ou pela concessão de </a:t>
            </a:r>
            <a:r>
              <a:rPr lang="pt-BR" sz="2133" i="1" u="sng" dirty="0">
                <a:solidFill>
                  <a:prstClr val="black"/>
                </a:solidFill>
              </a:rPr>
              <a:t>adoção</a:t>
            </a:r>
            <a:r>
              <a:rPr lang="pt-BR" sz="2133" i="1" dirty="0">
                <a:solidFill>
                  <a:prstClr val="black"/>
                </a:solidFill>
              </a:rPr>
              <a:t>, quando a advogada responsável pelo processo constituir a </a:t>
            </a:r>
            <a:r>
              <a:rPr lang="pt-BR" sz="2133" i="1" u="sng" dirty="0">
                <a:solidFill>
                  <a:prstClr val="black"/>
                </a:solidFill>
              </a:rPr>
              <a:t>única patrona</a:t>
            </a:r>
            <a:r>
              <a:rPr lang="pt-BR" sz="2133" i="1" dirty="0">
                <a:solidFill>
                  <a:prstClr val="black"/>
                </a:solidFill>
              </a:rPr>
              <a:t> da causa;          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</a:rPr>
              <a:t>X - quando o </a:t>
            </a:r>
            <a:r>
              <a:rPr lang="pt-BR" sz="2133" i="1" u="sng" dirty="0">
                <a:solidFill>
                  <a:prstClr val="black"/>
                </a:solidFill>
              </a:rPr>
              <a:t>advogado</a:t>
            </a:r>
            <a:r>
              <a:rPr lang="pt-BR" sz="2133" i="1" dirty="0">
                <a:solidFill>
                  <a:prstClr val="black"/>
                </a:solidFill>
              </a:rPr>
              <a:t> responsável pelo processo constituir o único patrono da causa e tornar-se </a:t>
            </a:r>
            <a:r>
              <a:rPr lang="pt-BR" sz="2133" i="1" u="sng" dirty="0">
                <a:solidFill>
                  <a:prstClr val="black"/>
                </a:solidFill>
              </a:rPr>
              <a:t>pai</a:t>
            </a:r>
            <a:r>
              <a:rPr lang="pt-BR" sz="2133" i="1" dirty="0">
                <a:solidFill>
                  <a:prstClr val="black"/>
                </a:solidFill>
              </a:rPr>
              <a:t>.</a:t>
            </a:r>
          </a:p>
          <a:p>
            <a:pPr marL="609585" lvl="1" algn="just" defTabSz="609585">
              <a:defRPr/>
            </a:pPr>
            <a:endParaRPr lang="pt-BR" sz="2133" i="1" dirty="0">
              <a:solidFill>
                <a:prstClr val="black"/>
              </a:solidFill>
            </a:endParaRP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</a:rPr>
              <a:t>§ 6o  No caso do </a:t>
            </a:r>
            <a:r>
              <a:rPr lang="pt-BR" sz="2133" i="1" u="sng" dirty="0">
                <a:solidFill>
                  <a:prstClr val="black"/>
                </a:solidFill>
              </a:rPr>
              <a:t>inciso IX</a:t>
            </a:r>
            <a:r>
              <a:rPr lang="pt-BR" sz="2133" i="1" dirty="0">
                <a:solidFill>
                  <a:prstClr val="black"/>
                </a:solidFill>
              </a:rPr>
              <a:t>, o período de suspensão será de </a:t>
            </a:r>
            <a:r>
              <a:rPr lang="pt-BR" sz="2133" i="1" u="sng" dirty="0">
                <a:solidFill>
                  <a:prstClr val="black"/>
                </a:solidFill>
              </a:rPr>
              <a:t>30 (trinta) dias</a:t>
            </a:r>
            <a:r>
              <a:rPr lang="pt-BR" sz="2133" i="1" dirty="0">
                <a:solidFill>
                  <a:prstClr val="black"/>
                </a:solidFill>
              </a:rPr>
              <a:t>, contado a partir da data do parto ou da concessão da adoção, mediante apresentação de certidão de nascimento ou documento similar que comprove a realização do parto, ou de termo judicial que tenha concedido a adoção, desde que haja notificação ao cliente.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</a:rPr>
              <a:t>§ 7o No caso do </a:t>
            </a:r>
            <a:r>
              <a:rPr lang="pt-BR" sz="2133" i="1" u="sng" dirty="0">
                <a:solidFill>
                  <a:prstClr val="black"/>
                </a:solidFill>
              </a:rPr>
              <a:t>inciso X</a:t>
            </a:r>
            <a:r>
              <a:rPr lang="pt-BR" sz="2133" i="1" dirty="0">
                <a:solidFill>
                  <a:prstClr val="black"/>
                </a:solidFill>
              </a:rPr>
              <a:t>, o período de suspensão será de </a:t>
            </a:r>
            <a:r>
              <a:rPr lang="pt-BR" sz="2133" i="1" u="sng" dirty="0">
                <a:solidFill>
                  <a:prstClr val="black"/>
                </a:solidFill>
              </a:rPr>
              <a:t>8 (oito) dias</a:t>
            </a:r>
            <a:r>
              <a:rPr lang="pt-BR" sz="2133" i="1" dirty="0">
                <a:solidFill>
                  <a:prstClr val="black"/>
                </a:solidFill>
              </a:rPr>
              <a:t>, contado a partir da data do parto ou da concessão da adoção, mediante apresentação de certidão de nascimento ou documento similar que comprove a realização do parto, ou de termo judicial que tenha concedido a adoção, desde que haja notificação ao cliente. </a:t>
            </a:r>
            <a:endParaRPr lang="pt-BR" sz="2133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9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Suspensão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353056"/>
            <a:ext cx="9269307" cy="3818875"/>
          </a:xfrm>
        </p:spPr>
        <p:txBody>
          <a:bodyPr>
            <a:noAutofit/>
          </a:bodyPr>
          <a:lstStyle/>
          <a:p>
            <a:pPr algn="ctr"/>
            <a:r>
              <a:rPr lang="pt-BR" altLang="pt-BR" dirty="0"/>
              <a:t>E </a:t>
            </a:r>
            <a:r>
              <a:rPr lang="pt-BR" altLang="pt-BR" dirty="0">
                <a:solidFill>
                  <a:srgbClr val="C00000"/>
                </a:solidFill>
              </a:rPr>
              <a:t>atos urgentes</a:t>
            </a:r>
            <a:r>
              <a:rPr lang="pt-BR" altLang="pt-BR" dirty="0"/>
              <a:t>?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marL="609585" lvl="1" indent="0" algn="ctr">
              <a:buNone/>
            </a:pPr>
            <a:r>
              <a:rPr lang="pt-BR" altLang="pt-BR" sz="2667" i="1" dirty="0"/>
              <a:t>Art. 314.  Durante a suspensão é vedado praticar qualquer ato processual, podendo o juiz, todavia, determinar a realização de </a:t>
            </a:r>
            <a:r>
              <a:rPr lang="pt-BR" altLang="pt-BR" sz="2667" i="1" u="sng" dirty="0"/>
              <a:t>atos urgentes</a:t>
            </a:r>
            <a:r>
              <a:rPr lang="pt-BR" altLang="pt-BR" sz="2667" i="1" dirty="0"/>
              <a:t> a fim de evitar dano irreparável, salvo no caso de arguição de impedimento e de suspeição.</a:t>
            </a:r>
          </a:p>
        </p:txBody>
      </p:sp>
    </p:spTree>
    <p:extLst>
      <p:ext uri="{BB962C8B-B14F-4D97-AF65-F5344CB8AC3E}">
        <p14:creationId xmlns:p14="http://schemas.microsoft.com/office/powerpoint/2010/main" val="7391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Extinção sem resolução do mérito (atípica)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en-US" i="1" dirty="0"/>
              <a:t>Art. 485.  O </a:t>
            </a:r>
            <a:r>
              <a:rPr lang="en-US" i="1" dirty="0" err="1"/>
              <a:t>juiz</a:t>
            </a:r>
            <a:r>
              <a:rPr lang="en-US" i="1" dirty="0"/>
              <a:t>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resolverá</a:t>
            </a:r>
            <a:r>
              <a:rPr lang="en-US" i="1" dirty="0"/>
              <a:t> o </a:t>
            </a:r>
            <a:r>
              <a:rPr lang="en-US" i="1" dirty="0" err="1"/>
              <a:t>mérito</a:t>
            </a:r>
            <a:r>
              <a:rPr lang="en-US" i="1" dirty="0"/>
              <a:t> </a:t>
            </a:r>
            <a:r>
              <a:rPr lang="en-US" i="1" dirty="0" err="1"/>
              <a:t>quando</a:t>
            </a:r>
            <a:r>
              <a:rPr lang="en-US" i="1" dirty="0"/>
              <a:t>:</a:t>
            </a:r>
          </a:p>
          <a:p>
            <a:pPr algn="just">
              <a:defRPr/>
            </a:pPr>
            <a:endParaRPr lang="en-US" i="1" dirty="0"/>
          </a:p>
          <a:p>
            <a:pPr algn="just">
              <a:defRPr/>
            </a:pPr>
            <a:r>
              <a:rPr lang="en-US" i="1" dirty="0"/>
              <a:t>I - </a:t>
            </a:r>
            <a:r>
              <a:rPr lang="en-US" i="1" u="sng" dirty="0" err="1"/>
              <a:t>indeferir</a:t>
            </a:r>
            <a:r>
              <a:rPr lang="en-US" i="1" u="sng" dirty="0"/>
              <a:t> </a:t>
            </a:r>
            <a:r>
              <a:rPr lang="en-US" i="1" dirty="0"/>
              <a:t>a </a:t>
            </a:r>
            <a:r>
              <a:rPr lang="en-US" i="1" dirty="0" err="1"/>
              <a:t>petição</a:t>
            </a:r>
            <a:r>
              <a:rPr lang="en-US" i="1" dirty="0"/>
              <a:t> </a:t>
            </a:r>
            <a:r>
              <a:rPr lang="en-US" i="1" dirty="0" err="1"/>
              <a:t>inicial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II - o </a:t>
            </a:r>
            <a:r>
              <a:rPr lang="en-US" i="1" dirty="0" err="1"/>
              <a:t>processo</a:t>
            </a:r>
            <a:r>
              <a:rPr lang="en-US" i="1" dirty="0"/>
              <a:t> </a:t>
            </a:r>
            <a:r>
              <a:rPr lang="en-US" i="1" dirty="0" err="1"/>
              <a:t>ficar</a:t>
            </a:r>
            <a:r>
              <a:rPr lang="en-US" i="1" dirty="0"/>
              <a:t> </a:t>
            </a:r>
            <a:r>
              <a:rPr lang="en-US" i="1" u="sng" dirty="0" err="1"/>
              <a:t>parado</a:t>
            </a:r>
            <a:r>
              <a:rPr lang="en-US" i="1" u="sng" dirty="0"/>
              <a:t> </a:t>
            </a:r>
            <a:r>
              <a:rPr lang="en-US" i="1" u="sng" dirty="0" err="1"/>
              <a:t>durante</a:t>
            </a:r>
            <a:r>
              <a:rPr lang="en-US" i="1" u="sng" dirty="0"/>
              <a:t> </a:t>
            </a:r>
            <a:r>
              <a:rPr lang="en-US" i="1" u="sng" dirty="0" err="1"/>
              <a:t>mais</a:t>
            </a:r>
            <a:r>
              <a:rPr lang="en-US" i="1" u="sng" dirty="0"/>
              <a:t> de 1 (um) </a:t>
            </a:r>
            <a:r>
              <a:rPr lang="en-US" i="1" u="sng" dirty="0" err="1"/>
              <a:t>ano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negligência</a:t>
            </a:r>
            <a:r>
              <a:rPr lang="en-US" i="1" dirty="0"/>
              <a:t> das </a:t>
            </a:r>
            <a:r>
              <a:rPr lang="en-US" i="1" dirty="0" err="1"/>
              <a:t>partes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III -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promover</a:t>
            </a:r>
            <a:r>
              <a:rPr lang="en-US" i="1" dirty="0"/>
              <a:t> </a:t>
            </a:r>
            <a:r>
              <a:rPr lang="en-US" i="1" dirty="0" err="1"/>
              <a:t>os</a:t>
            </a:r>
            <a:r>
              <a:rPr lang="en-US" i="1" dirty="0"/>
              <a:t> </a:t>
            </a:r>
            <a:r>
              <a:rPr lang="en-US" i="1" dirty="0" err="1"/>
              <a:t>atos</a:t>
            </a:r>
            <a:r>
              <a:rPr lang="en-US" i="1" dirty="0"/>
              <a:t> e as </a:t>
            </a:r>
            <a:r>
              <a:rPr lang="en-US" i="1" dirty="0" err="1"/>
              <a:t>diligências</a:t>
            </a:r>
            <a:r>
              <a:rPr lang="en-US" i="1" dirty="0"/>
              <a:t> que </a:t>
            </a:r>
            <a:r>
              <a:rPr lang="en-US" i="1" dirty="0" err="1"/>
              <a:t>lhe</a:t>
            </a:r>
            <a:r>
              <a:rPr lang="en-US" i="1" dirty="0"/>
              <a:t> </a:t>
            </a:r>
            <a:r>
              <a:rPr lang="en-US" i="1" dirty="0" err="1"/>
              <a:t>incumbir</a:t>
            </a:r>
            <a:r>
              <a:rPr lang="en-US" i="1" dirty="0"/>
              <a:t>, </a:t>
            </a:r>
            <a:r>
              <a:rPr lang="en-US" i="1" u="sng" dirty="0"/>
              <a:t>o </a:t>
            </a:r>
            <a:r>
              <a:rPr lang="en-US" i="1" u="sng" dirty="0" err="1"/>
              <a:t>autor</a:t>
            </a:r>
            <a:r>
              <a:rPr lang="en-US" i="1" u="sng" dirty="0"/>
              <a:t> </a:t>
            </a:r>
            <a:r>
              <a:rPr lang="en-US" i="1" u="sng" dirty="0" err="1"/>
              <a:t>abandonar</a:t>
            </a:r>
            <a:r>
              <a:rPr lang="en-US" i="1" u="sng" dirty="0"/>
              <a:t> a causa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mais</a:t>
            </a:r>
            <a:r>
              <a:rPr lang="en-US" i="1" dirty="0"/>
              <a:t> de 30 (</a:t>
            </a:r>
            <a:r>
              <a:rPr lang="en-US" i="1" dirty="0" err="1"/>
              <a:t>trinta</a:t>
            </a:r>
            <a:r>
              <a:rPr lang="en-US" i="1" dirty="0"/>
              <a:t>) </a:t>
            </a:r>
            <a:r>
              <a:rPr lang="en-US" i="1" dirty="0" err="1"/>
              <a:t>dias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IV - </a:t>
            </a:r>
            <a:r>
              <a:rPr lang="en-US" i="1" dirty="0" err="1"/>
              <a:t>verificar</a:t>
            </a:r>
            <a:r>
              <a:rPr lang="en-US" i="1" dirty="0"/>
              <a:t> a </a:t>
            </a:r>
            <a:r>
              <a:rPr lang="en-US" i="1" dirty="0" err="1"/>
              <a:t>ausência</a:t>
            </a:r>
            <a:r>
              <a:rPr lang="en-US" i="1" dirty="0"/>
              <a:t> de </a:t>
            </a:r>
            <a:r>
              <a:rPr lang="en-US" i="1" u="sng" dirty="0" err="1"/>
              <a:t>pressupostos</a:t>
            </a:r>
            <a:r>
              <a:rPr lang="en-US" i="1" u="sng" dirty="0"/>
              <a:t> de </a:t>
            </a:r>
            <a:r>
              <a:rPr lang="en-US" i="1" u="sng" dirty="0" err="1"/>
              <a:t>constituição</a:t>
            </a:r>
            <a:r>
              <a:rPr lang="en-US" i="1" u="sng" dirty="0"/>
              <a:t> e de </a:t>
            </a:r>
            <a:r>
              <a:rPr lang="en-US" i="1" u="sng" dirty="0" err="1"/>
              <a:t>desenvolvimento</a:t>
            </a:r>
            <a:r>
              <a:rPr lang="en-US" i="1" u="sng" dirty="0"/>
              <a:t> </a:t>
            </a:r>
            <a:r>
              <a:rPr lang="en-US" i="1" u="sng" dirty="0" err="1"/>
              <a:t>válido</a:t>
            </a:r>
            <a:r>
              <a:rPr lang="en-US" i="1" u="sng" dirty="0"/>
              <a:t> e regular do </a:t>
            </a:r>
            <a:r>
              <a:rPr lang="en-US" i="1" u="sng" dirty="0" err="1"/>
              <a:t>processo</a:t>
            </a:r>
            <a:r>
              <a:rPr lang="en-US" i="1" dirty="0"/>
              <a:t>;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Extinção sem resolução do mérito (atípica)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en-US" i="1" dirty="0"/>
              <a:t>Art. 485. (…)</a:t>
            </a:r>
          </a:p>
          <a:p>
            <a:pPr algn="just">
              <a:defRPr/>
            </a:pPr>
            <a:r>
              <a:rPr lang="en-US" i="1" dirty="0"/>
              <a:t>V - </a:t>
            </a:r>
            <a:r>
              <a:rPr lang="en-US" i="1" dirty="0" err="1"/>
              <a:t>reconhecer</a:t>
            </a:r>
            <a:r>
              <a:rPr lang="en-US" i="1" dirty="0"/>
              <a:t> a </a:t>
            </a:r>
            <a:r>
              <a:rPr lang="en-US" i="1" dirty="0" err="1"/>
              <a:t>existência</a:t>
            </a:r>
            <a:r>
              <a:rPr lang="en-US" i="1" dirty="0"/>
              <a:t> de </a:t>
            </a:r>
            <a:r>
              <a:rPr lang="en-US" i="1" u="sng" dirty="0" err="1"/>
              <a:t>perempção</a:t>
            </a:r>
            <a:r>
              <a:rPr lang="en-US" i="1" u="sng" dirty="0"/>
              <a:t>, de </a:t>
            </a:r>
            <a:r>
              <a:rPr lang="en-US" i="1" u="sng" dirty="0" err="1"/>
              <a:t>litispendência</a:t>
            </a:r>
            <a:r>
              <a:rPr lang="en-US" i="1" u="sng" dirty="0"/>
              <a:t> </a:t>
            </a:r>
            <a:r>
              <a:rPr lang="en-US" i="1" u="sng" dirty="0" err="1"/>
              <a:t>ou</a:t>
            </a:r>
            <a:r>
              <a:rPr lang="en-US" i="1" u="sng" dirty="0"/>
              <a:t> de </a:t>
            </a:r>
            <a:r>
              <a:rPr lang="en-US" i="1" u="sng" dirty="0" err="1"/>
              <a:t>coisa</a:t>
            </a:r>
            <a:r>
              <a:rPr lang="en-US" i="1" u="sng" dirty="0"/>
              <a:t> </a:t>
            </a:r>
            <a:r>
              <a:rPr lang="en-US" i="1" u="sng" dirty="0" err="1"/>
              <a:t>julgada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VI - </a:t>
            </a:r>
            <a:r>
              <a:rPr lang="en-US" i="1" dirty="0" err="1"/>
              <a:t>verificar</a:t>
            </a:r>
            <a:r>
              <a:rPr lang="en-US" i="1" dirty="0"/>
              <a:t> </a:t>
            </a:r>
            <a:r>
              <a:rPr lang="en-US" i="1" dirty="0" err="1"/>
              <a:t>ausência</a:t>
            </a:r>
            <a:r>
              <a:rPr lang="en-US" i="1" dirty="0"/>
              <a:t> de </a:t>
            </a:r>
            <a:r>
              <a:rPr lang="en-US" i="1" u="sng" dirty="0" err="1"/>
              <a:t>legitimidade</a:t>
            </a:r>
            <a:r>
              <a:rPr lang="en-US" i="1" u="sng" dirty="0"/>
              <a:t> </a:t>
            </a:r>
            <a:r>
              <a:rPr lang="en-US" i="1" u="sng" dirty="0" err="1"/>
              <a:t>ou</a:t>
            </a:r>
            <a:r>
              <a:rPr lang="en-US" i="1" u="sng" dirty="0"/>
              <a:t> de </a:t>
            </a:r>
            <a:r>
              <a:rPr lang="en-US" i="1" u="sng" dirty="0" err="1"/>
              <a:t>interesse</a:t>
            </a:r>
            <a:r>
              <a:rPr lang="en-US" i="1" u="sng" dirty="0"/>
              <a:t> processual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VII - </a:t>
            </a:r>
            <a:r>
              <a:rPr lang="en-US" i="1" dirty="0" err="1"/>
              <a:t>acolher</a:t>
            </a:r>
            <a:r>
              <a:rPr lang="en-US" i="1" dirty="0"/>
              <a:t> a </a:t>
            </a:r>
            <a:r>
              <a:rPr lang="en-US" i="1" dirty="0" err="1"/>
              <a:t>alegação</a:t>
            </a:r>
            <a:r>
              <a:rPr lang="en-US" i="1" dirty="0"/>
              <a:t> de </a:t>
            </a:r>
            <a:r>
              <a:rPr lang="en-US" i="1" dirty="0" err="1"/>
              <a:t>existência</a:t>
            </a:r>
            <a:r>
              <a:rPr lang="en-US" i="1" dirty="0"/>
              <a:t> de </a:t>
            </a:r>
            <a:r>
              <a:rPr lang="en-US" i="1" dirty="0" err="1"/>
              <a:t>convenção</a:t>
            </a:r>
            <a:r>
              <a:rPr lang="en-US" i="1" dirty="0"/>
              <a:t> de </a:t>
            </a:r>
            <a:r>
              <a:rPr lang="en-US" i="1" u="sng" dirty="0" err="1"/>
              <a:t>arbitragem</a:t>
            </a:r>
            <a:r>
              <a:rPr lang="en-US" i="1" u="sng" dirty="0"/>
              <a:t> </a:t>
            </a:r>
            <a:r>
              <a:rPr lang="en-US" i="1" dirty="0" err="1"/>
              <a:t>ou</a:t>
            </a:r>
            <a:r>
              <a:rPr lang="en-US" i="1" dirty="0"/>
              <a:t> </a:t>
            </a:r>
            <a:r>
              <a:rPr lang="en-US" i="1" dirty="0" err="1"/>
              <a:t>quando</a:t>
            </a:r>
            <a:r>
              <a:rPr lang="en-US" i="1" dirty="0"/>
              <a:t> o </a:t>
            </a:r>
            <a:r>
              <a:rPr lang="en-US" i="1" dirty="0" err="1"/>
              <a:t>juízo</a:t>
            </a:r>
            <a:r>
              <a:rPr lang="en-US" i="1" dirty="0"/>
              <a:t> arbitral </a:t>
            </a:r>
            <a:r>
              <a:rPr lang="en-US" i="1" dirty="0" err="1"/>
              <a:t>reconhecer</a:t>
            </a:r>
            <a:r>
              <a:rPr lang="en-US" i="1" dirty="0"/>
              <a:t> </a:t>
            </a:r>
            <a:r>
              <a:rPr lang="en-US" i="1" dirty="0" err="1"/>
              <a:t>sua</a:t>
            </a:r>
            <a:r>
              <a:rPr lang="en-US" i="1" dirty="0"/>
              <a:t> </a:t>
            </a:r>
            <a:r>
              <a:rPr lang="en-US" i="1" dirty="0" err="1"/>
              <a:t>competência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VIII - </a:t>
            </a:r>
            <a:r>
              <a:rPr lang="en-US" i="1" dirty="0" err="1"/>
              <a:t>homologar</a:t>
            </a:r>
            <a:r>
              <a:rPr lang="en-US" i="1" dirty="0"/>
              <a:t> a </a:t>
            </a:r>
            <a:r>
              <a:rPr lang="en-US" i="1" u="sng" dirty="0" err="1"/>
              <a:t>desistência</a:t>
            </a:r>
            <a:r>
              <a:rPr lang="en-US" i="1" dirty="0"/>
              <a:t> da </a:t>
            </a:r>
            <a:r>
              <a:rPr lang="en-US" i="1" dirty="0" err="1"/>
              <a:t>ação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IX -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caso</a:t>
            </a:r>
            <a:r>
              <a:rPr lang="en-US" i="1" dirty="0"/>
              <a:t> de </a:t>
            </a:r>
            <a:r>
              <a:rPr lang="en-US" i="1" u="sng" dirty="0" err="1"/>
              <a:t>morte</a:t>
            </a:r>
            <a:r>
              <a:rPr lang="en-US" i="1" u="sng" dirty="0"/>
              <a:t> da parte</a:t>
            </a:r>
            <a:r>
              <a:rPr lang="en-US" i="1" dirty="0"/>
              <a:t>, a </a:t>
            </a:r>
            <a:r>
              <a:rPr lang="en-US" i="1" dirty="0" err="1"/>
              <a:t>ação</a:t>
            </a:r>
            <a:r>
              <a:rPr lang="en-US" i="1" dirty="0"/>
              <a:t> for </a:t>
            </a:r>
            <a:r>
              <a:rPr lang="en-US" i="1" dirty="0" err="1"/>
              <a:t>considerada</a:t>
            </a:r>
            <a:r>
              <a:rPr lang="en-US" i="1" dirty="0"/>
              <a:t> </a:t>
            </a:r>
            <a:r>
              <a:rPr lang="en-US" i="1" u="sng" dirty="0" err="1"/>
              <a:t>intransmissível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disposição</a:t>
            </a:r>
            <a:r>
              <a:rPr lang="en-US" i="1" dirty="0"/>
              <a:t> legal; e</a:t>
            </a:r>
          </a:p>
          <a:p>
            <a:pPr algn="just">
              <a:defRPr/>
            </a:pPr>
            <a:r>
              <a:rPr lang="en-US" i="1" dirty="0"/>
              <a:t>X - </a:t>
            </a:r>
            <a:r>
              <a:rPr lang="en-US" i="1" dirty="0" err="1"/>
              <a:t>nos</a:t>
            </a:r>
            <a:r>
              <a:rPr lang="en-US" i="1" dirty="0"/>
              <a:t> </a:t>
            </a:r>
            <a:r>
              <a:rPr lang="en-US" i="1" dirty="0" err="1"/>
              <a:t>demais</a:t>
            </a:r>
            <a:r>
              <a:rPr lang="en-US" i="1" dirty="0"/>
              <a:t> </a:t>
            </a:r>
            <a:r>
              <a:rPr lang="en-US" i="1" dirty="0" err="1"/>
              <a:t>casos</a:t>
            </a:r>
            <a:r>
              <a:rPr lang="en-US" i="1" dirty="0"/>
              <a:t> </a:t>
            </a:r>
            <a:r>
              <a:rPr lang="en-US" i="1" dirty="0" err="1"/>
              <a:t>prescritos</a:t>
            </a:r>
            <a:r>
              <a:rPr lang="en-US" i="1" dirty="0"/>
              <a:t> </a:t>
            </a:r>
            <a:r>
              <a:rPr lang="en-US" i="1" dirty="0" err="1"/>
              <a:t>neste</a:t>
            </a:r>
            <a:r>
              <a:rPr lang="en-US" i="1" dirty="0"/>
              <a:t> </a:t>
            </a:r>
            <a:r>
              <a:rPr lang="en-US" i="1" dirty="0" err="1"/>
              <a:t>Código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8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Extinção sem resolução do mérito (atípica)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 N</a:t>
            </a:r>
            <a:r>
              <a:rPr lang="en-US" sz="2400" dirty="0" err="1"/>
              <a:t>ão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cobertas</a:t>
            </a:r>
            <a:r>
              <a:rPr lang="en-US" sz="2400" dirty="0"/>
              <a:t> pela </a:t>
            </a:r>
            <a:r>
              <a:rPr lang="en-US" sz="2400" dirty="0" err="1"/>
              <a:t>coisa</a:t>
            </a:r>
            <a:r>
              <a:rPr lang="en-US" sz="2400" dirty="0"/>
              <a:t> </a:t>
            </a:r>
            <a:r>
              <a:rPr lang="en-US" sz="2400" dirty="0" err="1"/>
              <a:t>julgada</a:t>
            </a:r>
            <a:r>
              <a:rPr lang="en-US" sz="2400" dirty="0"/>
              <a:t> material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133" dirty="0"/>
          </a:p>
          <a:p>
            <a:pPr marL="609585" lvl="1" indent="0" algn="just">
              <a:buNone/>
              <a:defRPr/>
            </a:pPr>
            <a:r>
              <a:rPr lang="en-US" sz="2133" i="1" dirty="0"/>
              <a:t>Art. 502.  </a:t>
            </a:r>
            <a:r>
              <a:rPr lang="en-US" sz="2133" i="1" dirty="0" err="1"/>
              <a:t>Denomina</a:t>
            </a:r>
            <a:r>
              <a:rPr lang="en-US" sz="2133" i="1" dirty="0"/>
              <a:t>-se </a:t>
            </a:r>
            <a:r>
              <a:rPr lang="en-US" sz="2133" i="1" u="sng" dirty="0" err="1"/>
              <a:t>coisa</a:t>
            </a:r>
            <a:r>
              <a:rPr lang="en-US" sz="2133" i="1" u="sng" dirty="0"/>
              <a:t> </a:t>
            </a:r>
            <a:r>
              <a:rPr lang="en-US" sz="2133" i="1" u="sng" dirty="0" err="1"/>
              <a:t>julgada</a:t>
            </a:r>
            <a:r>
              <a:rPr lang="en-US" sz="2133" i="1" u="sng" dirty="0"/>
              <a:t> material</a:t>
            </a:r>
            <a:r>
              <a:rPr lang="en-US" sz="2133" i="1" dirty="0"/>
              <a:t> a </a:t>
            </a:r>
            <a:r>
              <a:rPr lang="en-US" sz="2133" i="1" dirty="0" err="1"/>
              <a:t>autoridade</a:t>
            </a:r>
            <a:r>
              <a:rPr lang="en-US" sz="2133" i="1" dirty="0"/>
              <a:t> que </a:t>
            </a:r>
            <a:r>
              <a:rPr lang="en-US" sz="2133" i="1" dirty="0" err="1"/>
              <a:t>torna</a:t>
            </a:r>
            <a:r>
              <a:rPr lang="en-US" sz="2133" i="1" dirty="0"/>
              <a:t> </a:t>
            </a:r>
            <a:r>
              <a:rPr lang="en-US" sz="2133" i="1" dirty="0" err="1"/>
              <a:t>imutável</a:t>
            </a:r>
            <a:r>
              <a:rPr lang="en-US" sz="2133" i="1" dirty="0"/>
              <a:t> e </a:t>
            </a:r>
            <a:r>
              <a:rPr lang="en-US" sz="2133" i="1" dirty="0" err="1"/>
              <a:t>indiscutível</a:t>
            </a:r>
            <a:r>
              <a:rPr lang="en-US" sz="2133" i="1" dirty="0"/>
              <a:t> a </a:t>
            </a:r>
            <a:r>
              <a:rPr lang="en-US" sz="2133" i="1" u="sng" dirty="0" err="1">
                <a:solidFill>
                  <a:srgbClr val="C00000"/>
                </a:solidFill>
              </a:rPr>
              <a:t>decisão</a:t>
            </a:r>
            <a:r>
              <a:rPr lang="en-US" sz="2133" i="1" u="sng" dirty="0">
                <a:solidFill>
                  <a:srgbClr val="C00000"/>
                </a:solidFill>
              </a:rPr>
              <a:t> de </a:t>
            </a:r>
            <a:r>
              <a:rPr lang="en-US" sz="2133" i="1" u="sng" dirty="0" err="1">
                <a:solidFill>
                  <a:srgbClr val="C00000"/>
                </a:solidFill>
              </a:rPr>
              <a:t>mérito</a:t>
            </a:r>
            <a:r>
              <a:rPr lang="en-US" sz="2133" i="1" dirty="0">
                <a:solidFill>
                  <a:srgbClr val="C00000"/>
                </a:solidFill>
              </a:rPr>
              <a:t> </a:t>
            </a:r>
            <a:r>
              <a:rPr lang="en-US" sz="2133" i="1" dirty="0" err="1"/>
              <a:t>não</a:t>
            </a:r>
            <a:r>
              <a:rPr lang="en-US" sz="2133" i="1" dirty="0"/>
              <a:t> </a:t>
            </a:r>
            <a:r>
              <a:rPr lang="en-US" sz="2133" i="1" dirty="0" err="1"/>
              <a:t>mais</a:t>
            </a:r>
            <a:r>
              <a:rPr lang="en-US" sz="2133" i="1" dirty="0"/>
              <a:t> </a:t>
            </a:r>
            <a:r>
              <a:rPr lang="en-US" sz="2133" i="1" dirty="0" err="1"/>
              <a:t>sujeita</a:t>
            </a:r>
            <a:r>
              <a:rPr lang="en-US" sz="2133" i="1" dirty="0"/>
              <a:t> a </a:t>
            </a:r>
            <a:r>
              <a:rPr lang="en-US" sz="2133" i="1" dirty="0" err="1"/>
              <a:t>recurso</a:t>
            </a:r>
            <a:r>
              <a:rPr lang="en-US" sz="2133" i="1" dirty="0"/>
              <a:t>.</a:t>
            </a:r>
          </a:p>
          <a:p>
            <a:pPr marL="609585" lvl="1" indent="0">
              <a:buNone/>
              <a:defRPr/>
            </a:pPr>
            <a:endParaRPr lang="en-US" sz="2133" b="1" i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impedem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regra</a:t>
            </a:r>
            <a:r>
              <a:rPr lang="en-US" sz="2400" dirty="0"/>
              <a:t>, a </a:t>
            </a:r>
            <a:r>
              <a:rPr lang="en-US" sz="2400" dirty="0" err="1"/>
              <a:t>repropositura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133" dirty="0"/>
          </a:p>
          <a:p>
            <a:pPr marL="609585" lvl="1" indent="0" algn="just">
              <a:buNone/>
              <a:defRPr/>
            </a:pPr>
            <a:r>
              <a:rPr lang="en-US" sz="2133" i="1" dirty="0"/>
              <a:t>Art. 486.  O </a:t>
            </a:r>
            <a:r>
              <a:rPr lang="en-US" sz="2133" i="1" dirty="0" err="1"/>
              <a:t>pronunciamento</a:t>
            </a:r>
            <a:r>
              <a:rPr lang="en-US" sz="2133" i="1" dirty="0"/>
              <a:t> judicial que </a:t>
            </a:r>
            <a:r>
              <a:rPr lang="en-US" sz="2133" i="1" u="sng" dirty="0" err="1"/>
              <a:t>não</a:t>
            </a:r>
            <a:r>
              <a:rPr lang="en-US" sz="2133" i="1" u="sng" dirty="0"/>
              <a:t> resolve o </a:t>
            </a:r>
            <a:r>
              <a:rPr lang="en-US" sz="2133" i="1" u="sng" dirty="0" err="1"/>
              <a:t>mérito</a:t>
            </a:r>
            <a:r>
              <a:rPr lang="en-US" sz="2133" i="1" dirty="0"/>
              <a:t> </a:t>
            </a:r>
            <a:r>
              <a:rPr lang="en-US" sz="2133" i="1" dirty="0" err="1"/>
              <a:t>não</a:t>
            </a:r>
            <a:r>
              <a:rPr lang="en-US" sz="2133" i="1" dirty="0"/>
              <a:t> </a:t>
            </a:r>
            <a:r>
              <a:rPr lang="en-US" sz="2133" i="1" dirty="0" err="1"/>
              <a:t>obsta</a:t>
            </a:r>
            <a:r>
              <a:rPr lang="en-US" sz="2133" i="1" dirty="0"/>
              <a:t> a que a parte </a:t>
            </a:r>
            <a:r>
              <a:rPr lang="en-US" sz="2133" i="1" dirty="0" err="1">
                <a:solidFill>
                  <a:srgbClr val="C00000"/>
                </a:solidFill>
              </a:rPr>
              <a:t>proponha</a:t>
            </a:r>
            <a:r>
              <a:rPr lang="en-US" sz="2133" i="1" dirty="0">
                <a:solidFill>
                  <a:srgbClr val="C00000"/>
                </a:solidFill>
              </a:rPr>
              <a:t> de novo a </a:t>
            </a:r>
            <a:r>
              <a:rPr lang="en-US" sz="2133" i="1" dirty="0" err="1">
                <a:solidFill>
                  <a:srgbClr val="C00000"/>
                </a:solidFill>
              </a:rPr>
              <a:t>ação</a:t>
            </a:r>
            <a:r>
              <a:rPr lang="en-US" sz="2133" i="1" dirty="0"/>
              <a:t>. </a:t>
            </a:r>
          </a:p>
          <a:p>
            <a:pPr marL="609585" lvl="1" indent="0" algn="just">
              <a:buNone/>
              <a:defRPr/>
            </a:pPr>
            <a:r>
              <a:rPr lang="en-US" sz="2133" i="1" dirty="0"/>
              <a:t>§ 1</a:t>
            </a:r>
            <a:r>
              <a:rPr lang="en-US" sz="2133" i="1" baseline="30000" dirty="0"/>
              <a:t>o</a:t>
            </a:r>
            <a:r>
              <a:rPr lang="en-US" sz="2133" i="1" dirty="0"/>
              <a:t> No </a:t>
            </a:r>
            <a:r>
              <a:rPr lang="en-US" sz="2133" i="1" dirty="0" err="1"/>
              <a:t>caso</a:t>
            </a:r>
            <a:r>
              <a:rPr lang="en-US" sz="2133" i="1" dirty="0"/>
              <a:t> de </a:t>
            </a:r>
            <a:r>
              <a:rPr lang="en-US" sz="2133" i="1" dirty="0" err="1"/>
              <a:t>extinção</a:t>
            </a:r>
            <a:r>
              <a:rPr lang="en-US" sz="2133" i="1" dirty="0"/>
              <a:t> </a:t>
            </a:r>
            <a:r>
              <a:rPr lang="en-US" sz="2133" i="1" dirty="0" err="1"/>
              <a:t>em</a:t>
            </a:r>
            <a:r>
              <a:rPr lang="en-US" sz="2133" i="1" dirty="0"/>
              <a:t> </a:t>
            </a:r>
            <a:r>
              <a:rPr lang="en-US" sz="2133" i="1" dirty="0" err="1"/>
              <a:t>razão</a:t>
            </a:r>
            <a:r>
              <a:rPr lang="en-US" sz="2133" i="1" dirty="0"/>
              <a:t> de </a:t>
            </a:r>
            <a:r>
              <a:rPr lang="en-US" sz="2133" i="1" dirty="0" err="1"/>
              <a:t>litispendência</a:t>
            </a:r>
            <a:r>
              <a:rPr lang="en-US" sz="2133" i="1" dirty="0"/>
              <a:t> e </a:t>
            </a:r>
            <a:r>
              <a:rPr lang="en-US" sz="2133" i="1" dirty="0" err="1"/>
              <a:t>nos</a:t>
            </a:r>
            <a:r>
              <a:rPr lang="en-US" sz="2133" i="1" dirty="0"/>
              <a:t> </a:t>
            </a:r>
            <a:r>
              <a:rPr lang="en-US" sz="2133" i="1" dirty="0" err="1"/>
              <a:t>casos</a:t>
            </a:r>
            <a:r>
              <a:rPr lang="en-US" sz="2133" i="1" dirty="0"/>
              <a:t> dos </a:t>
            </a:r>
            <a:r>
              <a:rPr lang="en-US" sz="2133" i="1" dirty="0" err="1"/>
              <a:t>incisos</a:t>
            </a:r>
            <a:r>
              <a:rPr lang="en-US" sz="2133" i="1" dirty="0"/>
              <a:t> I, IV, VI e VII do art. 485, a </a:t>
            </a:r>
            <a:r>
              <a:rPr lang="en-US" sz="2133" i="1" dirty="0" err="1"/>
              <a:t>propositura</a:t>
            </a:r>
            <a:r>
              <a:rPr lang="en-US" sz="2133" i="1" dirty="0"/>
              <a:t> da nova </a:t>
            </a:r>
            <a:r>
              <a:rPr lang="en-US" sz="2133" i="1" dirty="0" err="1"/>
              <a:t>ação</a:t>
            </a:r>
            <a:r>
              <a:rPr lang="en-US" sz="2133" i="1" dirty="0"/>
              <a:t> </a:t>
            </a:r>
            <a:r>
              <a:rPr lang="en-US" sz="2133" i="1" u="sng" dirty="0" err="1"/>
              <a:t>depende</a:t>
            </a:r>
            <a:r>
              <a:rPr lang="en-US" sz="2133" i="1" u="sng" dirty="0"/>
              <a:t> da </a:t>
            </a:r>
            <a:r>
              <a:rPr lang="en-US" sz="2133" i="1" u="sng" dirty="0" err="1"/>
              <a:t>correção</a:t>
            </a:r>
            <a:r>
              <a:rPr lang="en-US" sz="2133" i="1" u="sng" dirty="0"/>
              <a:t> do </a:t>
            </a:r>
            <a:r>
              <a:rPr lang="en-US" sz="2133" i="1" u="sng" dirty="0" err="1"/>
              <a:t>vício</a:t>
            </a:r>
            <a:r>
              <a:rPr lang="en-US" sz="2133" i="1" dirty="0"/>
              <a:t> que </a:t>
            </a:r>
            <a:r>
              <a:rPr lang="en-US" sz="2133" i="1" dirty="0" err="1"/>
              <a:t>levou</a:t>
            </a:r>
            <a:r>
              <a:rPr lang="en-US" sz="2133" i="1" dirty="0"/>
              <a:t> à </a:t>
            </a:r>
            <a:r>
              <a:rPr lang="en-US" sz="2133" i="1" dirty="0" err="1"/>
              <a:t>sentença</a:t>
            </a:r>
            <a:r>
              <a:rPr lang="en-US" sz="2133" i="1" dirty="0"/>
              <a:t> </a:t>
            </a:r>
            <a:r>
              <a:rPr lang="en-US" sz="2133" i="1" dirty="0" err="1"/>
              <a:t>sem</a:t>
            </a:r>
            <a:r>
              <a:rPr lang="en-US" sz="2133" i="1" dirty="0"/>
              <a:t> </a:t>
            </a:r>
            <a:r>
              <a:rPr lang="en-US" sz="2133" i="1" dirty="0" err="1"/>
              <a:t>resolução</a:t>
            </a:r>
            <a:r>
              <a:rPr lang="en-US" sz="2133" i="1" dirty="0"/>
              <a:t> do </a:t>
            </a:r>
            <a:r>
              <a:rPr lang="en-US" sz="2133" i="1" dirty="0" err="1"/>
              <a:t>mérito</a:t>
            </a:r>
            <a:r>
              <a:rPr lang="en-US" sz="2133" i="1" dirty="0"/>
              <a:t>.</a:t>
            </a:r>
            <a:endParaRPr lang="pt-BR" sz="2133" i="1" dirty="0"/>
          </a:p>
        </p:txBody>
      </p:sp>
    </p:spTree>
    <p:extLst>
      <p:ext uri="{BB962C8B-B14F-4D97-AF65-F5344CB8AC3E}">
        <p14:creationId xmlns:p14="http://schemas.microsoft.com/office/powerpoint/2010/main" val="921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Extinção com resolução do mérito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i="1" dirty="0"/>
              <a:t>Art. 487.  Haverá resolução de mérito quando o juiz:</a:t>
            </a:r>
          </a:p>
          <a:p>
            <a:pPr algn="just">
              <a:spcBef>
                <a:spcPct val="0"/>
              </a:spcBef>
            </a:pPr>
            <a:r>
              <a:rPr lang="pt-BR" altLang="pt-BR" i="1" dirty="0"/>
              <a:t>I - </a:t>
            </a:r>
            <a:r>
              <a:rPr lang="pt-BR" altLang="pt-BR" i="1" u="sng" dirty="0"/>
              <a:t>acolher ou rejeitar</a:t>
            </a:r>
            <a:r>
              <a:rPr lang="pt-BR" altLang="pt-BR" i="1" dirty="0"/>
              <a:t> o pedido formulado na ação ou na reconvenção;</a:t>
            </a:r>
          </a:p>
          <a:p>
            <a:pPr algn="just">
              <a:spcBef>
                <a:spcPct val="0"/>
              </a:spcBef>
            </a:pPr>
            <a:r>
              <a:rPr lang="pt-BR" altLang="pt-BR" i="1" dirty="0"/>
              <a:t>II - decidir, de ofício ou a requerimento, sobre a ocorrência de </a:t>
            </a:r>
            <a:r>
              <a:rPr lang="pt-BR" altLang="pt-BR" i="1" u="sng" dirty="0"/>
              <a:t>decadência ou prescrição</a:t>
            </a:r>
            <a:r>
              <a:rPr lang="pt-BR" altLang="pt-BR" i="1" dirty="0"/>
              <a:t>;</a:t>
            </a:r>
          </a:p>
          <a:p>
            <a:pPr algn="just">
              <a:spcBef>
                <a:spcPct val="0"/>
              </a:spcBef>
            </a:pPr>
            <a:r>
              <a:rPr lang="pt-BR" altLang="pt-BR" i="1" dirty="0"/>
              <a:t>III - homologar: </a:t>
            </a:r>
          </a:p>
          <a:p>
            <a:pPr marL="609585" indent="-609585" algn="just">
              <a:spcBef>
                <a:spcPct val="0"/>
              </a:spcBef>
              <a:buAutoNum type="alphaLcParenR"/>
            </a:pPr>
            <a:r>
              <a:rPr lang="pt-BR" altLang="pt-BR" i="1" dirty="0"/>
              <a:t>o </a:t>
            </a:r>
            <a:r>
              <a:rPr lang="pt-BR" altLang="pt-BR" i="1" u="sng" dirty="0"/>
              <a:t>reconhecimento da procedência</a:t>
            </a:r>
            <a:r>
              <a:rPr lang="pt-BR" altLang="pt-BR" i="1" dirty="0"/>
              <a:t> do pedido formulado na ação ou na reconvenção; </a:t>
            </a:r>
          </a:p>
          <a:p>
            <a:pPr marL="609585" indent="-609585" algn="just">
              <a:spcBef>
                <a:spcPct val="0"/>
              </a:spcBef>
              <a:buAutoNum type="alphaLcParenR"/>
            </a:pPr>
            <a:r>
              <a:rPr lang="pt-BR" altLang="pt-BR" i="1" dirty="0"/>
              <a:t>a </a:t>
            </a:r>
            <a:r>
              <a:rPr lang="pt-BR" altLang="pt-BR" i="1" u="sng" dirty="0"/>
              <a:t>transação</a:t>
            </a:r>
            <a:r>
              <a:rPr lang="pt-BR" altLang="pt-BR" i="1" dirty="0"/>
              <a:t>; </a:t>
            </a:r>
          </a:p>
          <a:p>
            <a:pPr marL="609585" indent="-609585" algn="just">
              <a:spcBef>
                <a:spcPct val="0"/>
              </a:spcBef>
              <a:buAutoNum type="alphaLcParenR"/>
            </a:pPr>
            <a:r>
              <a:rPr lang="pt-BR" altLang="pt-BR" i="1" dirty="0"/>
              <a:t>a </a:t>
            </a:r>
            <a:r>
              <a:rPr lang="pt-BR" altLang="pt-BR" i="1" u="sng" dirty="0"/>
              <a:t>renúncia</a:t>
            </a:r>
            <a:r>
              <a:rPr lang="pt-BR" altLang="pt-BR" i="1" dirty="0"/>
              <a:t> à pretensão formulada na ação ou na reconvenção.</a:t>
            </a:r>
          </a:p>
        </p:txBody>
      </p:sp>
    </p:spTree>
    <p:extLst>
      <p:ext uri="{BB962C8B-B14F-4D97-AF65-F5344CB8AC3E}">
        <p14:creationId xmlns:p14="http://schemas.microsoft.com/office/powerpoint/2010/main" val="11911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7127" y="522807"/>
            <a:ext cx="10055552" cy="622371"/>
          </a:xfrm>
        </p:spPr>
        <p:txBody>
          <a:bodyPr>
            <a:normAutofit/>
          </a:bodyPr>
          <a:lstStyle/>
          <a:p>
            <a:r>
              <a:rPr lang="en-US" sz="3200" dirty="0"/>
              <a:t>ADR (Alternative Dispute Resolution) </a:t>
            </a:r>
            <a:r>
              <a:rPr lang="en-US" sz="3200" dirty="0" err="1"/>
              <a:t>ou</a:t>
            </a:r>
            <a:r>
              <a:rPr lang="en-US" sz="3200" dirty="0"/>
              <a:t> MASC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03569" y="1386840"/>
            <a:ext cx="10622671" cy="4876531"/>
          </a:xfrm>
        </p:spPr>
        <p:txBody>
          <a:bodyPr>
            <a:normAutofit/>
          </a:bodyPr>
          <a:lstStyle/>
          <a:p>
            <a:r>
              <a:rPr lang="pt-BR" b="1" dirty="0"/>
              <a:t>Considerando: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dirty="0"/>
              <a:t>morosidade do Judiciário; 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dirty="0"/>
              <a:t>por vezes a pouca especialização do Judiciário para determinadas matérias;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dirty="0"/>
              <a:t>tentativa de se mudar o paradigma litigante da sociedade;</a:t>
            </a:r>
          </a:p>
          <a:p>
            <a:pPr marL="457189" indent="-457189">
              <a:buFontTx/>
              <a:buChar char="-"/>
            </a:pPr>
            <a:endParaRPr lang="pt-BR" dirty="0"/>
          </a:p>
          <a:p>
            <a:pPr algn="ctr"/>
            <a:r>
              <a:rPr lang="pt-BR" dirty="0"/>
              <a:t>ganham força em nosso país os denominados</a:t>
            </a:r>
          </a:p>
          <a:p>
            <a:pPr algn="ctr"/>
            <a:r>
              <a:rPr lang="pt-BR" dirty="0"/>
              <a:t> </a:t>
            </a:r>
            <a:r>
              <a:rPr lang="pt-BR" b="1" dirty="0">
                <a:solidFill>
                  <a:srgbClr val="C00000"/>
                </a:solidFill>
              </a:rPr>
              <a:t>meios alternativos de pacificação social (</a:t>
            </a:r>
            <a:r>
              <a:rPr lang="pt-BR" b="1" dirty="0" err="1">
                <a:solidFill>
                  <a:srgbClr val="C00000"/>
                </a:solidFill>
              </a:rPr>
              <a:t>MASCs</a:t>
            </a:r>
            <a:r>
              <a:rPr lang="pt-BR" b="1" dirty="0">
                <a:solidFill>
                  <a:srgbClr val="C00000"/>
                </a:solidFill>
              </a:rPr>
              <a:t>)</a:t>
            </a:r>
            <a:endParaRPr lang="pt-BR" dirty="0">
              <a:solidFill>
                <a:srgbClr val="C00000"/>
              </a:solidFill>
            </a:endParaRPr>
          </a:p>
          <a:p>
            <a:endParaRPr lang="pt-BR" dirty="0"/>
          </a:p>
        </p:txBody>
      </p:sp>
      <p:sp>
        <p:nvSpPr>
          <p:cNvPr id="2" name="Texto explicativo retangular 1"/>
          <p:cNvSpPr/>
          <p:nvPr/>
        </p:nvSpPr>
        <p:spPr>
          <a:xfrm>
            <a:off x="5300312" y="5426471"/>
            <a:ext cx="2566737" cy="1078563"/>
          </a:xfrm>
          <a:prstGeom prst="wedgeRectCallout">
            <a:avLst>
              <a:gd name="adj1" fmla="val -21833"/>
              <a:gd name="adj2" fmla="val -7394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sz="2133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Seriam realmente alternativos?</a:t>
            </a:r>
          </a:p>
        </p:txBody>
      </p:sp>
    </p:spTree>
    <p:extLst>
      <p:ext uri="{BB962C8B-B14F-4D97-AF65-F5344CB8AC3E}">
        <p14:creationId xmlns:p14="http://schemas.microsoft.com/office/powerpoint/2010/main" val="23279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12984" y="1386840"/>
            <a:ext cx="10513256" cy="4876531"/>
          </a:xfrm>
        </p:spPr>
        <p:txBody>
          <a:bodyPr>
            <a:normAutofit/>
          </a:bodyPr>
          <a:lstStyle/>
          <a:p>
            <a:r>
              <a:rPr lang="pt-BR" dirty="0"/>
              <a:t>Podemos destacar como exemplos atuais de métodos alternativos:</a:t>
            </a:r>
            <a:endParaRPr lang="en-US" dirty="0"/>
          </a:p>
          <a:p>
            <a:pPr marL="457189" indent="-457189">
              <a:buFont typeface="Arial" pitchFamily="34" charset="0"/>
              <a:buChar char="•"/>
            </a:pPr>
            <a:r>
              <a:rPr lang="pt-BR" dirty="0"/>
              <a:t>conciliação;</a:t>
            </a:r>
            <a:endParaRPr lang="en-US" dirty="0"/>
          </a:p>
          <a:p>
            <a:pPr marL="457189" indent="-457189">
              <a:buFont typeface="Arial" pitchFamily="34" charset="0"/>
              <a:buChar char="•"/>
            </a:pPr>
            <a:r>
              <a:rPr lang="pt-BR" dirty="0"/>
              <a:t>mediação;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dirty="0"/>
              <a:t>arbitragem. </a:t>
            </a:r>
          </a:p>
          <a:p>
            <a:endParaRPr lang="pt-BR" dirty="0"/>
          </a:p>
          <a:p>
            <a:r>
              <a:rPr lang="pt-BR" dirty="0"/>
              <a:t>Na </a:t>
            </a:r>
            <a:r>
              <a:rPr lang="pt-BR" b="1" dirty="0"/>
              <a:t>conciliação</a:t>
            </a:r>
            <a:r>
              <a:rPr lang="pt-BR" dirty="0"/>
              <a:t> e </a:t>
            </a:r>
            <a:r>
              <a:rPr lang="pt-BR" b="1" dirty="0"/>
              <a:t>mediação</a:t>
            </a:r>
            <a:r>
              <a:rPr lang="pt-BR" dirty="0"/>
              <a:t> busca-se obter um acordo:</a:t>
            </a:r>
            <a:endParaRPr lang="en-US" dirty="0"/>
          </a:p>
          <a:p>
            <a:r>
              <a:rPr lang="pt-BR" dirty="0"/>
              <a:t>a) </a:t>
            </a:r>
            <a:r>
              <a:rPr lang="pt-BR" b="1" dirty="0">
                <a:solidFill>
                  <a:srgbClr val="C00000"/>
                </a:solidFill>
              </a:rPr>
              <a:t>transação</a:t>
            </a:r>
            <a:r>
              <a:rPr lang="pt-BR" dirty="0"/>
              <a:t> (mútuas concessões): CPC, art. 487, III, b – forma preferencial;</a:t>
            </a:r>
            <a:endParaRPr lang="en-US" dirty="0"/>
          </a:p>
          <a:p>
            <a:r>
              <a:rPr lang="pt-BR" dirty="0"/>
              <a:t>b) </a:t>
            </a:r>
            <a:r>
              <a:rPr lang="pt-BR" b="1" dirty="0">
                <a:solidFill>
                  <a:srgbClr val="C00000"/>
                </a:solidFill>
              </a:rPr>
              <a:t>reconhecimento da procedência </a:t>
            </a:r>
            <a:r>
              <a:rPr lang="pt-BR" dirty="0"/>
              <a:t>do pedido: CPC, art. 487, III, a;</a:t>
            </a:r>
            <a:endParaRPr lang="en-US" dirty="0"/>
          </a:p>
          <a:p>
            <a:r>
              <a:rPr lang="pt-BR" dirty="0"/>
              <a:t>c)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dirty="0">
                <a:solidFill>
                  <a:srgbClr val="C00000"/>
                </a:solidFill>
              </a:rPr>
              <a:t>renúncia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/>
              <a:t>à pretensão: CPC, art. 487, III, c).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Conciliação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04817" y="2094521"/>
            <a:ext cx="10055552" cy="415321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Na </a:t>
            </a:r>
            <a:r>
              <a:rPr lang="pt-BR" altLang="en-US" b="1" dirty="0">
                <a:solidFill>
                  <a:srgbClr val="000000"/>
                </a:solidFill>
              </a:rPr>
              <a:t>conciliação</a:t>
            </a:r>
            <a:r>
              <a:rPr lang="pt-BR" altLang="en-US" dirty="0">
                <a:solidFill>
                  <a:srgbClr val="000000"/>
                </a:solidFill>
              </a:rPr>
              <a:t>, terceiro busca o fim do litígio mediante a apresentação de uma solução, a ser acolhida pelos litigantes.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Art. 165, § 2º </a:t>
            </a:r>
            <a:r>
              <a:rPr lang="pt-BR" altLang="en-US" i="1" dirty="0">
                <a:solidFill>
                  <a:srgbClr val="000000"/>
                </a:solidFill>
              </a:rPr>
              <a:t>O conciliador, que atuará preferencialmente nos casos em que </a:t>
            </a:r>
            <a:r>
              <a:rPr lang="pt-BR" altLang="en-US" i="1" u="sng" dirty="0">
                <a:solidFill>
                  <a:srgbClr val="000000"/>
                </a:solidFill>
              </a:rPr>
              <a:t>não houver vínculo anterior entre as partes</a:t>
            </a:r>
            <a:r>
              <a:rPr lang="pt-BR" altLang="en-US" i="1" dirty="0">
                <a:solidFill>
                  <a:srgbClr val="000000"/>
                </a:solidFill>
              </a:rPr>
              <a:t>, poderá sugerir soluções para o litígio, sendo vedada a utilização de qualquer tipo de constrangimento ou intimidação para que as partes conciliem</a:t>
            </a:r>
            <a:r>
              <a:rPr lang="pt-BR" altLang="en-US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b="1" dirty="0">
                <a:solidFill>
                  <a:srgbClr val="C00000"/>
                </a:solidFill>
              </a:rPr>
              <a:t>Mais adequada para situações episódicas</a:t>
            </a:r>
            <a:r>
              <a:rPr lang="pt-B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Mediação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66091" y="1386840"/>
            <a:ext cx="10316308" cy="487653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Na </a:t>
            </a:r>
            <a:r>
              <a:rPr lang="pt-BR" altLang="en-US" b="1" dirty="0">
                <a:solidFill>
                  <a:srgbClr val="000000"/>
                </a:solidFill>
              </a:rPr>
              <a:t>mediação</a:t>
            </a:r>
            <a:r>
              <a:rPr lang="pt-BR" altLang="en-US" dirty="0">
                <a:solidFill>
                  <a:srgbClr val="000000"/>
                </a:solidFill>
              </a:rPr>
              <a:t>, terceiro busca resgatar o diálogo entre os litigantes, para que eles próprias construam a solução.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Art. 165, § 3º </a:t>
            </a:r>
            <a:r>
              <a:rPr lang="pt-BR" altLang="en-US" i="1" dirty="0">
                <a:solidFill>
                  <a:srgbClr val="000000"/>
                </a:solidFill>
              </a:rPr>
              <a:t>O mediador, que atuará preferencialmente nos casos em que houver </a:t>
            </a:r>
            <a:r>
              <a:rPr lang="pt-BR" altLang="en-US" i="1" u="sng" dirty="0">
                <a:solidFill>
                  <a:srgbClr val="000000"/>
                </a:solidFill>
              </a:rPr>
              <a:t>vínculo anterior entre as partes</a:t>
            </a:r>
            <a:r>
              <a:rPr lang="pt-BR" altLang="en-US" i="1" dirty="0">
                <a:solidFill>
                  <a:srgbClr val="000000"/>
                </a:solidFill>
              </a:rPr>
              <a:t>, </a:t>
            </a:r>
            <a:r>
              <a:rPr lang="pt-BR" altLang="en-US" i="1" u="sng" dirty="0">
                <a:solidFill>
                  <a:srgbClr val="000000"/>
                </a:solidFill>
              </a:rPr>
              <a:t>auxiliará</a:t>
            </a:r>
            <a:r>
              <a:rPr lang="pt-BR" altLang="en-US" i="1" dirty="0">
                <a:solidFill>
                  <a:srgbClr val="000000"/>
                </a:solidFill>
              </a:rPr>
              <a:t> aos interessados a compreender as questões e os interesses em conflito, de modo que eles possam, pelo restabelecimento da comunicação, </a:t>
            </a:r>
            <a:r>
              <a:rPr lang="pt-BR" altLang="en-US" i="1" u="sng" dirty="0">
                <a:solidFill>
                  <a:srgbClr val="000000"/>
                </a:solidFill>
              </a:rPr>
              <a:t>identificar, por si próprios, soluções consensuais</a:t>
            </a:r>
            <a:r>
              <a:rPr lang="pt-BR" altLang="en-US" i="1" dirty="0">
                <a:solidFill>
                  <a:srgbClr val="000000"/>
                </a:solidFill>
              </a:rPr>
              <a:t> que gerem benefícios mútuos.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b="1" dirty="0">
                <a:solidFill>
                  <a:srgbClr val="C00000"/>
                </a:solidFill>
              </a:rPr>
              <a:t>Mais adequada para situações não episódicas em que há vínculo entre as partes (família, vizinhança, sociedade).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dirty="0"/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dirty="0"/>
              <a:t>Além do CPC, regulada pela L. 13.140/2015.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Audiência</a:t>
            </a:r>
            <a:r>
              <a:rPr lang="en-US" sz="3200" dirty="0"/>
              <a:t> de </a:t>
            </a:r>
            <a:r>
              <a:rPr lang="en-US" sz="3200" dirty="0" err="1"/>
              <a:t>conciliação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mediação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67340" y="2000739"/>
            <a:ext cx="10055552" cy="445086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Art. 334.  </a:t>
            </a:r>
            <a:r>
              <a:rPr lang="pt-BR" altLang="en-US" i="1" dirty="0">
                <a:solidFill>
                  <a:srgbClr val="000000"/>
                </a:solidFill>
              </a:rPr>
              <a:t>Se a petição inicial preencher os requisitos essenciais e não for o caso de improcedência liminar do pedido, </a:t>
            </a:r>
            <a:r>
              <a:rPr lang="pt-BR" altLang="en-US" i="1" u="sng" dirty="0">
                <a:solidFill>
                  <a:srgbClr val="000000"/>
                </a:solidFill>
              </a:rPr>
              <a:t>o juiz designará audiência de conciliação ou de mediação</a:t>
            </a:r>
            <a:r>
              <a:rPr lang="pt-BR" altLang="en-US" i="1" dirty="0">
                <a:solidFill>
                  <a:srgbClr val="000000"/>
                </a:solidFill>
              </a:rPr>
              <a:t> com antecedência mínima de 30 (trinta) dias, devendo ser citado o réu com pelo menos 20 (vinte) dias de antecedência.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pt-BR" dirty="0"/>
              <a:t>§ 1º </a:t>
            </a:r>
            <a:r>
              <a:rPr lang="pt-BR" i="1" dirty="0"/>
              <a:t>O conciliador ou mediador, onde houver, atuará necessariamente na audiência de conciliação ou de mediação, observando o disposto neste Código, bem como as disposições da lei de organização judiciária.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29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Arbitragem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97353" y="1386840"/>
            <a:ext cx="10285047" cy="4876531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Já a </a:t>
            </a:r>
            <a:r>
              <a:rPr lang="pt-BR" b="1" dirty="0"/>
              <a:t>arbitragem</a:t>
            </a:r>
            <a:r>
              <a:rPr lang="pt-BR" dirty="0"/>
              <a:t> é regulada pela L. 9.307/1996, alterada pela L. 13.129/2015.</a:t>
            </a:r>
            <a:r>
              <a:rPr lang="en-US" dirty="0"/>
              <a:t> O </a:t>
            </a:r>
            <a:r>
              <a:rPr lang="pt-BR" dirty="0"/>
              <a:t>Art. 1º preceitua: </a:t>
            </a:r>
            <a:r>
              <a:rPr lang="pt-BR" i="1" dirty="0"/>
              <a:t>"as pessoas capazes de contratar poderão valer-se da </a:t>
            </a:r>
            <a:r>
              <a:rPr lang="pt-BR" i="1" u="sng" dirty="0"/>
              <a:t>arbitragem para dirimir litígios relativos a direitos patrimoniais disponíveis</a:t>
            </a:r>
            <a:r>
              <a:rPr lang="pt-BR" i="1" dirty="0"/>
              <a:t>"</a:t>
            </a:r>
            <a:r>
              <a:rPr lang="pt-BR" dirty="0"/>
              <a:t>.</a:t>
            </a:r>
            <a:endParaRPr lang="en-US" dirty="0"/>
          </a:p>
          <a:p>
            <a:pPr algn="just"/>
            <a:r>
              <a:rPr lang="pt-BR" dirty="0"/>
              <a:t> </a:t>
            </a:r>
            <a:endParaRPr lang="en-US" dirty="0"/>
          </a:p>
          <a:p>
            <a:pPr algn="just"/>
            <a:r>
              <a:rPr lang="pt-BR" b="1" dirty="0">
                <a:solidFill>
                  <a:srgbClr val="C00000"/>
                </a:solidFill>
              </a:rPr>
              <a:t>A arbitragem é facultativa</a:t>
            </a:r>
            <a:r>
              <a:rPr lang="pt-BR" dirty="0"/>
              <a:t>. Usualmente isso se dá via contrato em que se inclui a “cláusula compromissória”, ou cláusula arbitral.</a:t>
            </a:r>
            <a:endParaRPr lang="en-US" dirty="0"/>
          </a:p>
          <a:p>
            <a:pPr algn="just"/>
            <a:r>
              <a:rPr lang="pt-BR" dirty="0"/>
              <a:t> </a:t>
            </a:r>
            <a:endParaRPr lang="en-US" dirty="0"/>
          </a:p>
          <a:p>
            <a:pPr algn="just"/>
            <a:r>
              <a:rPr lang="pt-BR" dirty="0"/>
              <a:t>Feita a opção, a sentença arbitral é impositiva (art. 23) e </a:t>
            </a:r>
            <a:r>
              <a:rPr lang="pt-BR" i="1" dirty="0"/>
              <a:t>"produz, entre as partes e seus sucessores, os mesmos efeitos da sentença proferida pelos órgãos do Poder Judiciário e, sendo condenatória, constitui título executivo"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Trata-se de um título executivo </a:t>
            </a:r>
            <a:r>
              <a:rPr lang="pt-BR" u="sng" dirty="0"/>
              <a:t>judicial</a:t>
            </a:r>
            <a:r>
              <a:rPr lang="pt-BR" dirty="0"/>
              <a:t> (CPC, art. 515, VII).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B0AB4A4-E29B-4775-9151-1A32817DD4CD}"/>
              </a:ext>
            </a:extLst>
          </p:cNvPr>
          <p:cNvSpPr txBox="1"/>
          <p:nvPr/>
        </p:nvSpPr>
        <p:spPr>
          <a:xfrm>
            <a:off x="1612490" y="973394"/>
            <a:ext cx="93898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+mj-lt"/>
                <a:hlinkClick r:id="rId2"/>
              </a:rPr>
              <a:t>www.dellore.com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 e 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+mj-lt"/>
                <a:hlinkClick r:id="rId3"/>
              </a:rPr>
              <a:t>www.tudodoncpc.com.br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 </a:t>
            </a:r>
          </a:p>
          <a:p>
            <a:pPr defTabSz="609585">
              <a:spcBef>
                <a:spcPct val="0"/>
              </a:spcBef>
            </a:pPr>
            <a:r>
              <a:rPr lang="en-US" sz="2800" dirty="0">
                <a:solidFill>
                  <a:srgbClr val="1F497D"/>
                </a:solidFill>
                <a:latin typeface="+mj-lt"/>
              </a:rPr>
              <a:t>facebook.com/</a:t>
            </a:r>
            <a:r>
              <a:rPr lang="en-US" sz="2800" dirty="0" err="1">
                <a:solidFill>
                  <a:srgbClr val="1F497D"/>
                </a:solidFill>
                <a:latin typeface="+mj-lt"/>
              </a:rPr>
              <a:t>luizdellore</a:t>
            </a:r>
            <a:r>
              <a:rPr lang="en-US" sz="2800" dirty="0">
                <a:solidFill>
                  <a:srgbClr val="1F497D"/>
                </a:solidFill>
                <a:latin typeface="+mj-lt"/>
              </a:rPr>
              <a:t> (Prof Luiz Dellore)</a:t>
            </a:r>
          </a:p>
          <a:p>
            <a:pPr defTabSz="609585">
              <a:spcBef>
                <a:spcPct val="0"/>
              </a:spcBef>
            </a:pPr>
            <a:r>
              <a:rPr lang="en-US" sz="2800" dirty="0">
                <a:solidFill>
                  <a:srgbClr val="1F497D"/>
                </a:solidFill>
                <a:latin typeface="+mj-lt"/>
              </a:rPr>
              <a:t>Instagram e Periscope: @</a:t>
            </a:r>
            <a:r>
              <a:rPr lang="en-US" sz="2800" dirty="0" err="1">
                <a:solidFill>
                  <a:srgbClr val="1F497D"/>
                </a:solidFill>
                <a:latin typeface="+mj-lt"/>
              </a:rPr>
              <a:t>luizdellore</a:t>
            </a:r>
            <a:endParaRPr lang="pt-BR" altLang="en-US" sz="2800" dirty="0">
              <a:solidFill>
                <a:srgbClr val="1F497D"/>
              </a:solidFill>
              <a:latin typeface="+mj-lt"/>
            </a:endParaRPr>
          </a:p>
          <a:p>
            <a:pPr defTabSz="609585"/>
            <a:r>
              <a:rPr lang="en-US" sz="2800" dirty="0">
                <a:solidFill>
                  <a:srgbClr val="1F497D"/>
                </a:solidFill>
                <a:latin typeface="+mj-lt"/>
              </a:rPr>
              <a:t>Twitter: @</a:t>
            </a:r>
            <a:r>
              <a:rPr lang="en-US" sz="2800" dirty="0" err="1">
                <a:solidFill>
                  <a:srgbClr val="1F497D"/>
                </a:solidFill>
                <a:latin typeface="+mj-lt"/>
              </a:rPr>
              <a:t>dellore</a:t>
            </a:r>
            <a:endParaRPr lang="en-US" sz="2800" dirty="0">
              <a:solidFill>
                <a:srgbClr val="1F497D"/>
              </a:solidFill>
              <a:latin typeface="+mj-lt"/>
            </a:endParaRPr>
          </a:p>
          <a:p>
            <a:pPr defTabSz="609585"/>
            <a:r>
              <a:rPr lang="en-US" sz="2800" dirty="0">
                <a:solidFill>
                  <a:srgbClr val="1F497D"/>
                </a:solidFill>
                <a:latin typeface="+mj-lt"/>
              </a:rPr>
              <a:t>LinkedIn: Luiz </a:t>
            </a:r>
            <a:r>
              <a:rPr lang="en-US" sz="2800" dirty="0" err="1">
                <a:solidFill>
                  <a:srgbClr val="1F497D"/>
                </a:solidFill>
                <a:latin typeface="+mj-lt"/>
              </a:rPr>
              <a:t>Dellore</a:t>
            </a:r>
            <a:endParaRPr lang="en-US" sz="2800" dirty="0">
              <a:solidFill>
                <a:srgbClr val="1F497D"/>
              </a:solidFill>
              <a:latin typeface="+mj-lt"/>
            </a:endParaRPr>
          </a:p>
          <a:p>
            <a:pPr defTabSz="609585"/>
            <a:endParaRPr lang="pt-BR" sz="2800" dirty="0">
              <a:solidFill>
                <a:srgbClr val="1F497D"/>
              </a:solidFill>
              <a:latin typeface="+mj-lt"/>
            </a:endParaRPr>
          </a:p>
          <a:p>
            <a:pPr algn="just" defTabSz="609585"/>
            <a:r>
              <a:rPr lang="pt-BR" sz="2800" dirty="0">
                <a:solidFill>
                  <a:srgbClr val="1F497D"/>
                </a:solidFill>
                <a:latin typeface="+mj-lt"/>
              </a:rPr>
              <a:t>Mestre e doutor em processo civil pela USP e mestre em constitucional pela PUC/SP.</a:t>
            </a:r>
          </a:p>
          <a:p>
            <a:pPr algn="just" defTabSz="609585"/>
            <a:r>
              <a:rPr lang="pt-BR" sz="2800" dirty="0">
                <a:solidFill>
                  <a:srgbClr val="1F497D"/>
                </a:solidFill>
                <a:latin typeface="+mj-lt"/>
              </a:rPr>
              <a:t>Advogado concursado da Caixa. Ex-assessor de Ministro no STJ.</a:t>
            </a:r>
          </a:p>
          <a:p>
            <a:pPr algn="just" defTabSz="609585"/>
            <a:r>
              <a:rPr lang="pt-BR" sz="2800" dirty="0">
                <a:solidFill>
                  <a:srgbClr val="1F497D"/>
                </a:solidFill>
                <a:latin typeface="+mj-lt"/>
              </a:rPr>
              <a:t>Professor do </a:t>
            </a:r>
            <a:r>
              <a:rPr lang="pt-BR" sz="2800" dirty="0" err="1">
                <a:solidFill>
                  <a:srgbClr val="1F497D"/>
                </a:solidFill>
                <a:latin typeface="+mj-lt"/>
              </a:rPr>
              <a:t>Proordem</a:t>
            </a:r>
            <a:r>
              <a:rPr lang="pt-BR" sz="2800" dirty="0">
                <a:solidFill>
                  <a:srgbClr val="1F497D"/>
                </a:solidFill>
                <a:latin typeface="+mj-lt"/>
              </a:rPr>
              <a:t> e de graduação, especialização, mestrado e doutorado.</a:t>
            </a:r>
          </a:p>
          <a:p>
            <a:pPr algn="just" defTabSz="609585"/>
            <a:r>
              <a:rPr lang="pt-BR" sz="2800" dirty="0">
                <a:solidFill>
                  <a:srgbClr val="1F497D"/>
                </a:solidFill>
                <a:latin typeface="+mj-lt"/>
              </a:rPr>
              <a:t>Membro de associações de processo civil (IBDP e </a:t>
            </a:r>
            <a:r>
              <a:rPr lang="pt-BR" sz="2800" dirty="0" err="1">
                <a:solidFill>
                  <a:srgbClr val="1F497D"/>
                </a:solidFill>
                <a:latin typeface="+mj-lt"/>
              </a:rPr>
              <a:t>Ceapro</a:t>
            </a:r>
            <a:r>
              <a:rPr lang="pt-BR" sz="2800" dirty="0">
                <a:solidFill>
                  <a:srgbClr val="1F497D"/>
                </a:solidFill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612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Jurisdição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609600" y="1578543"/>
            <a:ext cx="10972800" cy="46086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pt-BR" b="1" dirty="0">
                <a:solidFill>
                  <a:srgbClr val="C00000"/>
                </a:solidFill>
              </a:rPr>
              <a:t>Poder de aplicar o direito (decidir) em relação a um caso concreto (lide).</a:t>
            </a:r>
          </a:p>
          <a:p>
            <a:pPr marL="457189" indent="-457189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189" indent="-457189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Jurisdição é </a:t>
            </a:r>
            <a:r>
              <a:rPr lang="pt-B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una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 </a:t>
            </a:r>
            <a:r>
              <a:rPr lang="pt-B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indivisível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como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função estatal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Mas, para melhor compreensão do tema, há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divisões e classificações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7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Divisão</a:t>
            </a:r>
            <a:r>
              <a:rPr lang="en-US" sz="3200" dirty="0"/>
              <a:t> da </a:t>
            </a:r>
            <a:r>
              <a:rPr lang="en-US" sz="3200" dirty="0" err="1"/>
              <a:t>jurisdição</a:t>
            </a:r>
            <a:r>
              <a:rPr lang="en-US" sz="3200" dirty="0"/>
              <a:t> </a:t>
            </a:r>
            <a:r>
              <a:rPr lang="en-US" sz="3200" dirty="0" err="1"/>
              <a:t>quanto</a:t>
            </a:r>
            <a:r>
              <a:rPr lang="en-US" sz="3200" dirty="0"/>
              <a:t> à </a:t>
            </a:r>
            <a:r>
              <a:rPr lang="en-US" sz="3200" dirty="0" err="1"/>
              <a:t>matéria</a:t>
            </a:r>
            <a:r>
              <a:rPr lang="en-US" sz="3200" dirty="0"/>
              <a:t>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2887579" y="1430956"/>
            <a:ext cx="4966637" cy="487653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Justiça Especializada: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a)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Trabalhista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(CF, art. 114)</a:t>
            </a: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b)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Eleitoral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(CF, art. 125)</a:t>
            </a: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c)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Penal Militar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(CF, art. 122)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Justiça Comum: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pt-BR" dirty="0">
                <a:solidFill>
                  <a:srgbClr val="000000"/>
                </a:solidFill>
              </a:rPr>
              <a:t>d)</a:t>
            </a:r>
            <a:r>
              <a:rPr lang="pt-BR" b="1" dirty="0">
                <a:solidFill>
                  <a:srgbClr val="000000"/>
                </a:solidFill>
              </a:rPr>
              <a:t> Federal </a:t>
            </a:r>
            <a:r>
              <a:rPr lang="pt-BR" dirty="0">
                <a:solidFill>
                  <a:srgbClr val="000000"/>
                </a:solidFill>
              </a:rPr>
              <a:t>(CF, art. 109, I)</a:t>
            </a:r>
          </a:p>
          <a:p>
            <a:pPr algn="just">
              <a:spcAft>
                <a:spcPts val="800"/>
              </a:spcAft>
              <a:buClr>
                <a:schemeClr val="hlink"/>
              </a:buClr>
              <a:buSzPct val="70000"/>
              <a:defRPr/>
            </a:pPr>
            <a:r>
              <a:rPr lang="pt-BR" dirty="0">
                <a:solidFill>
                  <a:srgbClr val="000000"/>
                </a:solidFill>
              </a:rPr>
              <a:t>	e)</a:t>
            </a:r>
            <a:r>
              <a:rPr lang="pt-BR" b="1" dirty="0">
                <a:solidFill>
                  <a:srgbClr val="000000"/>
                </a:solidFill>
              </a:rPr>
              <a:t> Estadual </a:t>
            </a:r>
            <a:r>
              <a:rPr lang="pt-BR" dirty="0">
                <a:solidFill>
                  <a:srgbClr val="000000"/>
                </a:solidFill>
              </a:rPr>
              <a:t>(CF, art. 125)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Órgãos jurisdicionais</a:t>
            </a:r>
            <a:endParaRPr lang="en-US" sz="32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75298"/>
              </p:ext>
            </p:extLst>
          </p:nvPr>
        </p:nvGraphicFramePr>
        <p:xfrm>
          <a:off x="609600" y="1491320"/>
          <a:ext cx="11130116" cy="427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432">
                  <a:extLst>
                    <a:ext uri="{9D8B030D-6E8A-4147-A177-3AD203B41FA5}">
                      <a16:colId xmlns:a16="http://schemas.microsoft.com/office/drawing/2014/main" val="274364212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27832807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2077007952"/>
                    </a:ext>
                  </a:extLst>
                </a:gridCol>
                <a:gridCol w="3460955">
                  <a:extLst>
                    <a:ext uri="{9D8B030D-6E8A-4147-A177-3AD203B41FA5}">
                      <a16:colId xmlns:a16="http://schemas.microsoft.com/office/drawing/2014/main" val="815895979"/>
                    </a:ext>
                  </a:extLst>
                </a:gridCol>
              </a:tblGrid>
              <a:tr h="20726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>
                          <a:solidFill>
                            <a:schemeClr val="tx1"/>
                          </a:solidFill>
                        </a:rPr>
                        <a:t>1º grau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>
                          <a:solidFill>
                            <a:schemeClr val="tx1"/>
                          </a:solidFill>
                        </a:rPr>
                        <a:t>Tribunal</a:t>
                      </a:r>
                      <a:r>
                        <a:rPr lang="pt-BR" sz="3200" baseline="0" dirty="0">
                          <a:solidFill>
                            <a:schemeClr val="tx1"/>
                          </a:solidFill>
                        </a:rPr>
                        <a:t> intermediário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>
                          <a:solidFill>
                            <a:schemeClr val="tx1"/>
                          </a:solidFill>
                        </a:rPr>
                        <a:t>Tribunal Superior infraconstitucional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52196368"/>
                  </a:ext>
                </a:extLst>
              </a:tr>
              <a:tr h="1102821"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/>
                        <a:t>Justiça Federal</a:t>
                      </a:r>
                      <a:endParaRPr lang="en-US" sz="32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Varas federais</a:t>
                      </a:r>
                      <a:endParaRPr lang="en-US" sz="32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TRF</a:t>
                      </a:r>
                      <a:endParaRPr lang="en-US" sz="32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STJ</a:t>
                      </a:r>
                      <a:endParaRPr lang="en-US" sz="32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585104485"/>
                  </a:ext>
                </a:extLst>
              </a:tr>
              <a:tr h="1102821"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/>
                        <a:t>Justiça Estadual</a:t>
                      </a:r>
                      <a:endParaRPr lang="en-US" sz="32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Varas estaduais</a:t>
                      </a:r>
                      <a:endParaRPr lang="en-US" sz="32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TJ</a:t>
                      </a:r>
                      <a:endParaRPr lang="en-US" sz="32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STJ</a:t>
                      </a:r>
                      <a:endParaRPr lang="en-US" sz="32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4449310"/>
                  </a:ext>
                </a:extLst>
              </a:tr>
            </a:tbl>
          </a:graphicData>
        </a:graphic>
      </p:graphicFrame>
      <p:sp>
        <p:nvSpPr>
          <p:cNvPr id="8" name="Text Placeholder 8"/>
          <p:cNvSpPr txBox="1">
            <a:spLocks/>
          </p:cNvSpPr>
          <p:nvPr/>
        </p:nvSpPr>
        <p:spPr>
          <a:xfrm>
            <a:off x="609600" y="5378744"/>
            <a:ext cx="10972800" cy="241346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09585">
              <a:lnSpc>
                <a:spcPct val="150000"/>
              </a:lnSpc>
              <a:spcBef>
                <a:spcPts val="0"/>
              </a:spcBef>
              <a:defRPr/>
            </a:pPr>
            <a:endParaRPr lang="pt-BR" sz="2667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algn="just" defTabSz="609585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667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							</a:t>
            </a:r>
            <a:r>
              <a:rPr lang="pt-BR" sz="3200" b="1" dirty="0">
                <a:solidFill>
                  <a:srgbClr val="C00000"/>
                </a:solidFill>
                <a:latin typeface="Calibri"/>
              </a:rPr>
              <a:t>E o STF?</a:t>
            </a:r>
            <a:endParaRPr lang="pt-BR" sz="2667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2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Competência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3477" y="1528688"/>
            <a:ext cx="10628923" cy="4754611"/>
          </a:xfrm>
        </p:spPr>
        <p:txBody>
          <a:bodyPr>
            <a:normAutofit/>
          </a:bodyPr>
          <a:lstStyle/>
          <a:p>
            <a:pPr marL="609585" indent="-609585" algn="just">
              <a:spcBef>
                <a:spcPts val="0"/>
              </a:spcBef>
              <a:buAutoNum type="alphaLcParenR"/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Conceito: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medida, parcela, parte da Jurisdição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Art. 62.  A competência determinada em razão da </a:t>
            </a:r>
            <a:r>
              <a:rPr lang="pt-BR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matéria, da pessoa ou da função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é inderrogável por convenção das partes.</a:t>
            </a:r>
          </a:p>
          <a:p>
            <a:pPr algn="just">
              <a:spcBef>
                <a:spcPts val="0"/>
              </a:spcBef>
              <a:defRPr/>
            </a:pP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Art. 63.  As partes podem modificar a competência em razão do </a:t>
            </a:r>
            <a:r>
              <a:rPr lang="pt-BR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valor e do território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elegendo foro onde será proposta ação oriunda de direitos e obrigações.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b) Tipos de competência: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absoluta e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relativa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c) Espécies de competência: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matéria, pessoa, hierarquia,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valor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território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Competência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razão</a:t>
            </a:r>
            <a:r>
              <a:rPr lang="en-US" sz="3200" dirty="0"/>
              <a:t> da…..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66091" y="1524000"/>
            <a:ext cx="10316308" cy="487653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(i)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matéria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Federal, Estadual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Trabalhista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 Vara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Cível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ou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Família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pt-B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pessoa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ente federal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participa do processo?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pt-B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iii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hierarquia / função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causa ajuizada em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1º grau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ou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Tribunal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-x-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pt-B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iv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valor: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JEC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ou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vara tradicional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(v)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território: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São Paulo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ou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Goiânia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BH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ou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Curitiba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Distinções</a:t>
            </a:r>
            <a:r>
              <a:rPr lang="en-US" sz="3200" dirty="0"/>
              <a:t> </a:t>
            </a:r>
            <a:r>
              <a:rPr lang="en-US" sz="3200" dirty="0" err="1"/>
              <a:t>incompetência</a:t>
            </a:r>
            <a:r>
              <a:rPr lang="en-US" sz="3200" dirty="0"/>
              <a:t> </a:t>
            </a:r>
            <a:r>
              <a:rPr lang="en-US" sz="3200" dirty="0" err="1"/>
              <a:t>absoluta</a:t>
            </a:r>
            <a:r>
              <a:rPr lang="en-US" sz="3200" dirty="0"/>
              <a:t> e </a:t>
            </a:r>
            <a:r>
              <a:rPr lang="en-US" sz="3200" dirty="0" err="1"/>
              <a:t>relativa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0462" y="1341120"/>
            <a:ext cx="10331937" cy="4754611"/>
          </a:xfrm>
        </p:spPr>
        <p:txBody>
          <a:bodyPr>
            <a:normAutofit fontScale="92500" lnSpcReduction="20000"/>
          </a:bodyPr>
          <a:lstStyle/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Juiz pode conhecer de ofício?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Absoluta: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b="1" dirty="0"/>
              <a:t>Sim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deve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(CPC, 64, § 1º)</a:t>
            </a: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Relativa: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Não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(CPC, 65) 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sz="1067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Como arguir a incompetência?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Absoluta: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contestação, preliminar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(CPC, 64)</a:t>
            </a: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Relativa: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idem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sz="1067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E se não arguir? (</a:t>
            </a:r>
            <a:r>
              <a:rPr lang="pt-BR" dirty="0" err="1">
                <a:solidFill>
                  <a:srgbClr val="000000"/>
                </a:solidFill>
              </a:rPr>
              <a:t>preclui</a:t>
            </a:r>
            <a:r>
              <a:rPr lang="pt-BR" dirty="0">
                <a:solidFill>
                  <a:srgbClr val="000000"/>
                </a:solidFill>
              </a:rPr>
              <a:t>?)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Absoluta: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qualquer tempo e grau / Ação Rescisória</a:t>
            </a: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Relativa: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prorrogação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(CPC, 65)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09857" y="2252312"/>
            <a:ext cx="3105752" cy="1244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sz="2133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* 63, § 3º. eleição de foro, com cláusula abusiva.</a:t>
            </a:r>
            <a:endParaRPr lang="pt-BR" sz="2133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Conector angulado 6"/>
          <p:cNvCxnSpPr>
            <a:cxnSpLocks/>
            <a:endCxn id="5" idx="1"/>
          </p:cNvCxnSpPr>
          <p:nvPr/>
        </p:nvCxnSpPr>
        <p:spPr>
          <a:xfrm>
            <a:off x="4611078" y="2451233"/>
            <a:ext cx="2498780" cy="423513"/>
          </a:xfrm>
          <a:prstGeom prst="bentConnector3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062893" y="1625601"/>
            <a:ext cx="10504268" cy="507609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Competência concorrente </a:t>
            </a:r>
            <a:r>
              <a:rPr lang="pt-BR" sz="2400" dirty="0">
                <a:solidFill>
                  <a:srgbClr val="000000"/>
                </a:solidFill>
              </a:rPr>
              <a:t>(CPC, 21 e 22</a:t>
            </a:r>
            <a:r>
              <a:rPr lang="pt-BR" sz="2400" i="1" dirty="0">
                <a:solidFill>
                  <a:srgbClr val="000000"/>
                </a:solidFill>
              </a:rPr>
              <a:t>)</a:t>
            </a:r>
            <a:r>
              <a:rPr lang="pt-BR" sz="2400" dirty="0">
                <a:solidFill>
                  <a:srgbClr val="000000"/>
                </a:solidFill>
              </a:rPr>
              <a:t>: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133" i="1" dirty="0">
                <a:solidFill>
                  <a:srgbClr val="000000"/>
                </a:solidFill>
              </a:rPr>
              <a:t>réu domiciliado</a:t>
            </a:r>
            <a:r>
              <a:rPr lang="pt-BR" sz="2133" dirty="0">
                <a:solidFill>
                  <a:srgbClr val="000000"/>
                </a:solidFill>
              </a:rPr>
              <a:t> no Brasil;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133" i="1" dirty="0">
                <a:solidFill>
                  <a:srgbClr val="000000"/>
                </a:solidFill>
              </a:rPr>
              <a:t>obrigação</a:t>
            </a:r>
            <a:r>
              <a:rPr lang="pt-BR" sz="2133" dirty="0">
                <a:solidFill>
                  <a:srgbClr val="000000"/>
                </a:solidFill>
              </a:rPr>
              <a:t> tiver de ser cumprida no Brasil;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133" dirty="0">
                <a:solidFill>
                  <a:srgbClr val="000000"/>
                </a:solidFill>
              </a:rPr>
              <a:t>o fundamento da causa seja </a:t>
            </a:r>
            <a:r>
              <a:rPr lang="pt-BR" sz="2133" i="1" dirty="0">
                <a:solidFill>
                  <a:srgbClr val="000000"/>
                </a:solidFill>
              </a:rPr>
              <a:t>fato ocorrido / ato praticado</a:t>
            </a:r>
            <a:r>
              <a:rPr lang="pt-BR" sz="2133" dirty="0">
                <a:solidFill>
                  <a:srgbClr val="000000"/>
                </a:solidFill>
              </a:rPr>
              <a:t> no Brasil;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133" i="1" dirty="0">
                <a:solidFill>
                  <a:srgbClr val="000000"/>
                </a:solidFill>
              </a:rPr>
              <a:t>ação de alimentos</a:t>
            </a:r>
            <a:r>
              <a:rPr lang="pt-BR" sz="2133" dirty="0">
                <a:solidFill>
                  <a:srgbClr val="000000"/>
                </a:solidFill>
              </a:rPr>
              <a:t>, se credor tiver domicílio, residência ou vínculos (bens ou renda) no Brasil;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133" i="1" dirty="0">
                <a:solidFill>
                  <a:srgbClr val="000000"/>
                </a:solidFill>
              </a:rPr>
              <a:t>consumidor</a:t>
            </a:r>
            <a:r>
              <a:rPr lang="pt-BR" sz="2133" dirty="0">
                <a:solidFill>
                  <a:srgbClr val="000000"/>
                </a:solidFill>
              </a:rPr>
              <a:t> domiciliado no Brasil;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133" dirty="0">
                <a:solidFill>
                  <a:srgbClr val="000000"/>
                </a:solidFill>
              </a:rPr>
              <a:t>partes se submetem à jurisdição brasileira (há o processo no Brasil e não há impugnação pelo réu, ainda que não se esteja diante de uma das hipóteses).</a:t>
            </a:r>
          </a:p>
          <a:p>
            <a:pPr algn="just">
              <a:spcBef>
                <a:spcPts val="0"/>
              </a:spcBef>
              <a:defRPr/>
            </a:pPr>
            <a:endParaRPr lang="pt-BR" sz="533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133" dirty="0">
                <a:solidFill>
                  <a:srgbClr val="000000"/>
                </a:solidFill>
              </a:rPr>
              <a:t>Para cumprir a decisão, </a:t>
            </a:r>
            <a:r>
              <a:rPr lang="pt-BR" sz="2133" b="1" dirty="0">
                <a:solidFill>
                  <a:srgbClr val="C00000"/>
                </a:solidFill>
              </a:rPr>
              <a:t>homologação de sentença estrangeira </a:t>
            </a:r>
            <a:r>
              <a:rPr lang="pt-BR" sz="2133" dirty="0">
                <a:solidFill>
                  <a:srgbClr val="000000"/>
                </a:solidFill>
              </a:rPr>
              <a:t>no STJ (CPC, 960).</a:t>
            </a:r>
          </a:p>
          <a:p>
            <a:pPr algn="just">
              <a:spcBef>
                <a:spcPts val="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dirty="0">
                <a:solidFill>
                  <a:srgbClr val="000000"/>
                </a:solidFill>
              </a:rPr>
              <a:t>* A </a:t>
            </a:r>
            <a:r>
              <a:rPr lang="pt-BR" sz="2400" b="1" dirty="0">
                <a:solidFill>
                  <a:srgbClr val="C00000"/>
                </a:solidFill>
              </a:rPr>
              <a:t>decisão estrangeira de tutela de urgência</a:t>
            </a:r>
            <a:r>
              <a:rPr lang="pt-BR" sz="2400" dirty="0">
                <a:solidFill>
                  <a:srgbClr val="000000"/>
                </a:solidFill>
              </a:rPr>
              <a:t>, poderá ser executada, via rogatória, </a:t>
            </a:r>
            <a:r>
              <a:rPr lang="pt-BR" sz="2400" i="1" dirty="0">
                <a:solidFill>
                  <a:srgbClr val="000000"/>
                </a:solidFill>
              </a:rPr>
              <a:t>pelo juiz competente para cumprir a medida, sem homologação </a:t>
            </a:r>
            <a:r>
              <a:rPr lang="pt-BR" sz="2400" dirty="0">
                <a:solidFill>
                  <a:srgbClr val="000000"/>
                </a:solidFill>
              </a:rPr>
              <a:t>(CPC, 960, § 4º)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453661" y="416127"/>
            <a:ext cx="10113499" cy="6223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2B5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en-US" sz="3200" dirty="0">
                <a:solidFill>
                  <a:srgbClr val="1F497D"/>
                </a:solidFill>
                <a:latin typeface="Calibri"/>
              </a:rPr>
              <a:t>Juiz </a:t>
            </a:r>
            <a:r>
              <a:rPr lang="en-US" sz="3200" u="sng" dirty="0" err="1">
                <a:solidFill>
                  <a:srgbClr val="1F497D"/>
                </a:solidFill>
                <a:latin typeface="Calibri"/>
              </a:rPr>
              <a:t>brasileiro</a:t>
            </a:r>
            <a:r>
              <a:rPr lang="en-US" sz="32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1F497D"/>
                </a:solidFill>
                <a:latin typeface="Calibri"/>
              </a:rPr>
              <a:t>ou</a:t>
            </a:r>
            <a:r>
              <a:rPr lang="en-US" sz="32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u="sng" dirty="0" err="1">
                <a:solidFill>
                  <a:srgbClr val="1F497D"/>
                </a:solidFill>
                <a:latin typeface="Calibri"/>
              </a:rPr>
              <a:t>estrangeiro</a:t>
            </a:r>
            <a:r>
              <a:rPr lang="en-US" sz="3200" dirty="0">
                <a:solidFill>
                  <a:srgbClr val="1F497D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39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66091" y="1906953"/>
            <a:ext cx="10544908" cy="495104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t-BR" b="1" dirty="0">
                <a:solidFill>
                  <a:srgbClr val="000000"/>
                </a:solidFill>
              </a:rPr>
              <a:t>Competência exclusiva</a:t>
            </a:r>
            <a:r>
              <a:rPr lang="pt-BR" dirty="0">
                <a:solidFill>
                  <a:srgbClr val="000000"/>
                </a:solidFill>
              </a:rPr>
              <a:t> (</a:t>
            </a:r>
            <a:r>
              <a:rPr lang="pt-BR" b="1" dirty="0">
                <a:solidFill>
                  <a:srgbClr val="C00000"/>
                </a:solidFill>
              </a:rPr>
              <a:t>só</a:t>
            </a:r>
            <a:r>
              <a:rPr lang="pt-BR" dirty="0">
                <a:solidFill>
                  <a:srgbClr val="000000"/>
                </a:solidFill>
              </a:rPr>
              <a:t> juiz brasileiro – CPC, 23)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pt-BR" dirty="0">
              <a:solidFill>
                <a:srgbClr val="000000"/>
              </a:solidFill>
            </a:endParaRPr>
          </a:p>
          <a:p>
            <a:pPr marL="457189" indent="-457189" algn="just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pt-BR" b="1" dirty="0">
                <a:solidFill>
                  <a:srgbClr val="000000"/>
                </a:solidFill>
              </a:rPr>
              <a:t>Imóveis</a:t>
            </a:r>
            <a:r>
              <a:rPr lang="pt-BR" dirty="0">
                <a:solidFill>
                  <a:srgbClr val="000000"/>
                </a:solidFill>
              </a:rPr>
              <a:t> situados no Brasil</a:t>
            </a:r>
          </a:p>
          <a:p>
            <a:pPr marL="457189" indent="-457189" algn="just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Ações relativas a sucessão hereditária de </a:t>
            </a:r>
            <a:r>
              <a:rPr lang="pt-BR" b="1" dirty="0">
                <a:solidFill>
                  <a:srgbClr val="000000"/>
                </a:solidFill>
              </a:rPr>
              <a:t>bens aqui situados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Em </a:t>
            </a:r>
            <a:r>
              <a:rPr lang="pt-BR" b="1" dirty="0">
                <a:solidFill>
                  <a:srgbClr val="000000"/>
                </a:solidFill>
              </a:rPr>
              <a:t>divórcio, separação judicial ou dissolução de união estável</a:t>
            </a:r>
            <a:r>
              <a:rPr lang="pt-BR" dirty="0">
                <a:solidFill>
                  <a:srgbClr val="000000"/>
                </a:solidFill>
              </a:rPr>
              <a:t>, para</a:t>
            </a:r>
            <a:r>
              <a:rPr lang="pt-BR" i="1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proceder à </a:t>
            </a:r>
            <a:r>
              <a:rPr lang="pt-BR" b="1" dirty="0">
                <a:solidFill>
                  <a:srgbClr val="000000"/>
                </a:solidFill>
              </a:rPr>
              <a:t>partilha de bens situados no Brasil</a:t>
            </a:r>
            <a:r>
              <a:rPr lang="pt-BR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t-BR" i="1" dirty="0">
                <a:solidFill>
                  <a:srgbClr val="000000"/>
                </a:solidFill>
              </a:rPr>
              <a:t>Não compete à Justiça brasileira</a:t>
            </a:r>
            <a:r>
              <a:rPr lang="pt-BR" dirty="0">
                <a:solidFill>
                  <a:srgbClr val="000000"/>
                </a:solidFill>
              </a:rPr>
              <a:t> julgar quando houver </a:t>
            </a:r>
            <a:r>
              <a:rPr lang="pt-BR" b="1" dirty="0">
                <a:solidFill>
                  <a:srgbClr val="C00000"/>
                </a:solidFill>
              </a:rPr>
              <a:t>cláusula de eleição de foro exclusivo estrangeiro em contrato internacional</a:t>
            </a:r>
            <a:r>
              <a:rPr lang="pt-BR" dirty="0">
                <a:solidFill>
                  <a:srgbClr val="000000"/>
                </a:solidFill>
              </a:rPr>
              <a:t>, arguida pelo réu na contestação (CPC, 25)</a:t>
            </a:r>
            <a:endParaRPr lang="pt-BR" i="1" dirty="0">
              <a:solidFill>
                <a:srgbClr val="000000"/>
              </a:solidFill>
            </a:endParaRPr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1453661" y="259029"/>
            <a:ext cx="9969412" cy="6223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42B5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en-US" sz="3200" dirty="0">
                <a:solidFill>
                  <a:srgbClr val="1F497D"/>
                </a:solidFill>
                <a:latin typeface="Calibri"/>
              </a:rPr>
              <a:t>Juiz </a:t>
            </a:r>
            <a:r>
              <a:rPr lang="en-US" sz="3200" u="sng" dirty="0" err="1">
                <a:solidFill>
                  <a:srgbClr val="1F497D"/>
                </a:solidFill>
                <a:latin typeface="Calibri"/>
              </a:rPr>
              <a:t>brasileiro</a:t>
            </a:r>
            <a:r>
              <a:rPr lang="en-US" sz="32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1F497D"/>
                </a:solidFill>
                <a:latin typeface="Calibri"/>
              </a:rPr>
              <a:t>ou</a:t>
            </a:r>
            <a:r>
              <a:rPr lang="en-US" sz="32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u="sng" dirty="0" err="1">
                <a:solidFill>
                  <a:srgbClr val="1F497D"/>
                </a:solidFill>
                <a:latin typeface="Calibri"/>
              </a:rPr>
              <a:t>estrangeiro</a:t>
            </a:r>
            <a:r>
              <a:rPr lang="en-US" sz="3200" dirty="0">
                <a:solidFill>
                  <a:srgbClr val="1F497D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3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16183" y="352299"/>
            <a:ext cx="10294812" cy="622371"/>
          </a:xfrm>
        </p:spPr>
        <p:txBody>
          <a:bodyPr>
            <a:normAutofit/>
          </a:bodyPr>
          <a:lstStyle/>
          <a:p>
            <a:r>
              <a:rPr lang="en-US" sz="3200" dirty="0" err="1"/>
              <a:t>Qual</a:t>
            </a:r>
            <a:r>
              <a:rPr lang="en-US" sz="3200" dirty="0"/>
              <a:t> o </a:t>
            </a:r>
            <a:r>
              <a:rPr lang="en-US" sz="3200" u="sng" dirty="0" err="1"/>
              <a:t>foro</a:t>
            </a:r>
            <a:r>
              <a:rPr lang="en-US" sz="3200" dirty="0"/>
              <a:t> </a:t>
            </a:r>
            <a:r>
              <a:rPr lang="en-US" sz="3200" dirty="0" err="1"/>
              <a:t>competente</a:t>
            </a:r>
            <a:r>
              <a:rPr lang="en-US" sz="3200" dirty="0"/>
              <a:t>?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34831" y="1524000"/>
            <a:ext cx="9789304" cy="4876531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spcAft>
                <a:spcPts val="1600"/>
              </a:spcAft>
            </a:pPr>
            <a:r>
              <a:rPr lang="pt-BR" altLang="en-US" b="1" dirty="0">
                <a:solidFill>
                  <a:srgbClr val="000000"/>
                </a:solidFill>
              </a:rPr>
              <a:t>Duas Regras gerais</a:t>
            </a:r>
          </a:p>
          <a:p>
            <a:pPr marL="609585" indent="-609585" algn="just">
              <a:spcBef>
                <a:spcPct val="0"/>
              </a:spcBef>
              <a:spcAft>
                <a:spcPts val="1600"/>
              </a:spcAft>
              <a:buAutoNum type="alphaLcParenR"/>
            </a:pPr>
            <a:r>
              <a:rPr lang="pt-BR" altLang="en-US" dirty="0">
                <a:solidFill>
                  <a:srgbClr val="000000"/>
                </a:solidFill>
              </a:rPr>
              <a:t>Direito </a:t>
            </a:r>
            <a:r>
              <a:rPr lang="pt-BR" altLang="en-US" u="sng" dirty="0">
                <a:solidFill>
                  <a:srgbClr val="000000"/>
                </a:solidFill>
              </a:rPr>
              <a:t>pessoal</a:t>
            </a:r>
            <a:r>
              <a:rPr lang="pt-BR" altLang="en-US" dirty="0">
                <a:solidFill>
                  <a:srgbClr val="000000"/>
                </a:solidFill>
              </a:rPr>
              <a:t> ou direito </a:t>
            </a:r>
            <a:r>
              <a:rPr lang="pt-BR" altLang="en-US" u="sng" dirty="0">
                <a:solidFill>
                  <a:srgbClr val="000000"/>
                </a:solidFill>
              </a:rPr>
              <a:t>real sobre bens móveis</a:t>
            </a:r>
            <a:r>
              <a:rPr lang="pt-BR" altLang="en-US" dirty="0">
                <a:solidFill>
                  <a:srgbClr val="000000"/>
                </a:solidFill>
              </a:rPr>
              <a:t>: domicílio do </a:t>
            </a:r>
            <a:r>
              <a:rPr lang="pt-BR" altLang="en-US" b="1" dirty="0">
                <a:solidFill>
                  <a:srgbClr val="000000"/>
                </a:solidFill>
              </a:rPr>
              <a:t>réu</a:t>
            </a:r>
            <a:r>
              <a:rPr lang="pt-BR" altLang="en-US" dirty="0">
                <a:solidFill>
                  <a:srgbClr val="000000"/>
                </a:solidFill>
              </a:rPr>
              <a:t> (CPC, 46);</a:t>
            </a:r>
          </a:p>
          <a:p>
            <a:pPr algn="just">
              <a:spcBef>
                <a:spcPct val="0"/>
              </a:spcBef>
              <a:spcAft>
                <a:spcPts val="1600"/>
              </a:spcAft>
            </a:pPr>
            <a:r>
              <a:rPr lang="pt-BR" altLang="en-US" dirty="0">
                <a:solidFill>
                  <a:srgbClr val="000000"/>
                </a:solidFill>
              </a:rPr>
              <a:t>b) Direito </a:t>
            </a:r>
            <a:r>
              <a:rPr lang="pt-BR" altLang="en-US" u="sng" dirty="0">
                <a:solidFill>
                  <a:srgbClr val="000000"/>
                </a:solidFill>
              </a:rPr>
              <a:t>real sobre bens imóveis</a:t>
            </a:r>
            <a:r>
              <a:rPr lang="pt-BR" altLang="en-US" dirty="0">
                <a:solidFill>
                  <a:srgbClr val="000000"/>
                </a:solidFill>
              </a:rPr>
              <a:t>: </a:t>
            </a:r>
            <a:r>
              <a:rPr lang="pt-BR" altLang="en-US" b="1" dirty="0">
                <a:solidFill>
                  <a:srgbClr val="000000"/>
                </a:solidFill>
              </a:rPr>
              <a:t>local da coisa </a:t>
            </a:r>
            <a:r>
              <a:rPr lang="pt-BR" altLang="en-US" dirty="0">
                <a:solidFill>
                  <a:srgbClr val="000000"/>
                </a:solidFill>
              </a:rPr>
              <a:t>(CPC, 47).</a:t>
            </a:r>
          </a:p>
          <a:p>
            <a:pPr algn="just">
              <a:spcBef>
                <a:spcPct val="0"/>
              </a:spcBef>
              <a:spcAft>
                <a:spcPts val="1600"/>
              </a:spcAft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spcAft>
                <a:spcPts val="1600"/>
              </a:spcAft>
            </a:pPr>
            <a:r>
              <a:rPr lang="pt-BR" altLang="pt-BR" dirty="0">
                <a:solidFill>
                  <a:srgbClr val="000000"/>
                </a:solidFill>
              </a:rPr>
              <a:t>Quanto ao art. 47, apesar de se tratar de competência </a:t>
            </a:r>
            <a:r>
              <a:rPr lang="pt-BR" altLang="pt-BR" u="sng" dirty="0">
                <a:solidFill>
                  <a:srgbClr val="000000"/>
                </a:solidFill>
              </a:rPr>
              <a:t>territorial</a:t>
            </a:r>
            <a:r>
              <a:rPr lang="pt-BR" altLang="pt-BR" dirty="0">
                <a:solidFill>
                  <a:srgbClr val="000000"/>
                </a:solidFill>
              </a:rPr>
              <a:t> o § 1º traz casos em que </a:t>
            </a:r>
            <a:r>
              <a:rPr lang="pt-BR" altLang="pt-BR" b="1" dirty="0">
                <a:solidFill>
                  <a:srgbClr val="C00000"/>
                </a:solidFill>
              </a:rPr>
              <a:t>não cabe foro de eleição</a:t>
            </a:r>
            <a:r>
              <a:rPr lang="pt-BR" altLang="pt-BR" dirty="0">
                <a:solidFill>
                  <a:srgbClr val="C00000"/>
                </a:solidFill>
              </a:rPr>
              <a:t> </a:t>
            </a:r>
          </a:p>
          <a:p>
            <a:pPr algn="just">
              <a:spcBef>
                <a:spcPct val="0"/>
              </a:spcBef>
              <a:spcAft>
                <a:spcPts val="1600"/>
              </a:spcAft>
            </a:pPr>
            <a:r>
              <a:rPr lang="pt-BR" altLang="pt-BR" dirty="0">
                <a:solidFill>
                  <a:srgbClr val="000000"/>
                </a:solidFill>
              </a:rPr>
              <a:t>(“O autor pode optar pelo foro (...) </a:t>
            </a:r>
            <a:r>
              <a:rPr lang="pt-BR" altLang="pt-BR" b="1" dirty="0">
                <a:solidFill>
                  <a:srgbClr val="C00000"/>
                </a:solidFill>
              </a:rPr>
              <a:t>se o litígio</a:t>
            </a:r>
            <a:r>
              <a:rPr lang="pt-BR" altLang="pt-BR" dirty="0">
                <a:solidFill>
                  <a:srgbClr val="C00000"/>
                </a:solidFill>
              </a:rPr>
              <a:t> </a:t>
            </a:r>
            <a:r>
              <a:rPr lang="pt-BR" altLang="pt-BR" b="1" dirty="0">
                <a:solidFill>
                  <a:srgbClr val="C00000"/>
                </a:solidFill>
              </a:rPr>
              <a:t>não recair</a:t>
            </a:r>
            <a:r>
              <a:rPr lang="pt-BR" altLang="pt-BR" dirty="0">
                <a:solidFill>
                  <a:srgbClr val="C00000"/>
                </a:solidFill>
              </a:rPr>
              <a:t> </a:t>
            </a:r>
            <a:r>
              <a:rPr lang="pt-BR" altLang="pt-BR" dirty="0">
                <a:solidFill>
                  <a:srgbClr val="000000"/>
                </a:solidFill>
              </a:rPr>
              <a:t>sobre </a:t>
            </a:r>
            <a:r>
              <a:rPr lang="pt-BR" altLang="pt-BR" i="1" dirty="0">
                <a:solidFill>
                  <a:srgbClr val="000000"/>
                </a:solidFill>
              </a:rPr>
              <a:t>direito de propriedade, vizinhança, servidão, divisão e demarcação de terras e nunciação de obra nova</a:t>
            </a:r>
            <a:r>
              <a:rPr lang="pt-BR" altLang="pt-BR" dirty="0">
                <a:solidFill>
                  <a:srgbClr val="000000"/>
                </a:solidFill>
              </a:rPr>
              <a:t>”).</a:t>
            </a:r>
            <a:endParaRPr lang="pt-B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3661" y="237455"/>
            <a:ext cx="9762979" cy="622371"/>
          </a:xfrm>
        </p:spPr>
        <p:txBody>
          <a:bodyPr>
            <a:normAutofit/>
          </a:bodyPr>
          <a:lstStyle/>
          <a:p>
            <a:r>
              <a:rPr lang="en-US" sz="3200" dirty="0" err="1"/>
              <a:t>Qual</a:t>
            </a:r>
            <a:r>
              <a:rPr lang="en-US" sz="3200" dirty="0"/>
              <a:t> o </a:t>
            </a:r>
            <a:r>
              <a:rPr lang="en-US" sz="3200" u="sng" dirty="0" err="1"/>
              <a:t>foro</a:t>
            </a:r>
            <a:r>
              <a:rPr lang="en-US" sz="3200" dirty="0"/>
              <a:t> </a:t>
            </a:r>
            <a:r>
              <a:rPr lang="en-US" sz="3200" dirty="0" err="1"/>
              <a:t>competente</a:t>
            </a:r>
            <a:r>
              <a:rPr lang="en-US" sz="3200" dirty="0"/>
              <a:t>?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69109" y="1117276"/>
            <a:ext cx="10690719" cy="501396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400" b="1" dirty="0" err="1">
                <a:solidFill>
                  <a:srgbClr val="C00000"/>
                </a:solidFill>
              </a:rPr>
              <a:t>Exceções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proteção</a:t>
            </a:r>
            <a:r>
              <a:rPr lang="en-US" sz="2400" dirty="0"/>
              <a:t> da parte </a:t>
            </a:r>
            <a:r>
              <a:rPr lang="en-US" sz="2400" dirty="0" err="1"/>
              <a:t>mais</a:t>
            </a:r>
            <a:r>
              <a:rPr lang="en-US" sz="2400" dirty="0"/>
              <a:t> FRACA):</a:t>
            </a:r>
          </a:p>
          <a:p>
            <a:pPr algn="just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dirty="0">
                <a:solidFill>
                  <a:srgbClr val="000000"/>
                </a:solidFill>
              </a:rPr>
              <a:t>nas </a:t>
            </a:r>
            <a:r>
              <a:rPr lang="pt-BR" altLang="en-US" sz="2400" b="1" dirty="0">
                <a:solidFill>
                  <a:srgbClr val="000000"/>
                </a:solidFill>
              </a:rPr>
              <a:t>ações relativas a sucessão</a:t>
            </a:r>
            <a:r>
              <a:rPr lang="pt-BR" altLang="en-US" sz="2400" dirty="0">
                <a:solidFill>
                  <a:srgbClr val="000000"/>
                </a:solidFill>
              </a:rPr>
              <a:t>: foro do </a:t>
            </a:r>
            <a:r>
              <a:rPr lang="pt-BR" altLang="en-US" sz="2400" i="1" dirty="0">
                <a:solidFill>
                  <a:srgbClr val="000000"/>
                </a:solidFill>
              </a:rPr>
              <a:t>último domicílio do falecido </a:t>
            </a:r>
            <a:r>
              <a:rPr lang="pt-BR" altLang="en-US" sz="2400" dirty="0">
                <a:solidFill>
                  <a:srgbClr val="000000"/>
                </a:solidFill>
              </a:rPr>
              <a:t>(CPC, 48);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quando o </a:t>
            </a:r>
            <a:r>
              <a:rPr lang="pt-BR" altLang="pt-BR" sz="2400" b="1" dirty="0">
                <a:solidFill>
                  <a:srgbClr val="000000"/>
                </a:solidFill>
              </a:rPr>
              <a:t>ausente for réu</a:t>
            </a:r>
            <a:r>
              <a:rPr lang="pt-BR" altLang="pt-BR" sz="2400" dirty="0">
                <a:solidFill>
                  <a:srgbClr val="000000"/>
                </a:solidFill>
              </a:rPr>
              <a:t>: </a:t>
            </a:r>
            <a:r>
              <a:rPr lang="pt-BR" altLang="pt-BR" sz="2400" i="1" dirty="0">
                <a:solidFill>
                  <a:srgbClr val="000000"/>
                </a:solidFill>
              </a:rPr>
              <a:t>foro de seu último domicílio</a:t>
            </a:r>
            <a:r>
              <a:rPr lang="pt-BR" altLang="pt-BR" sz="2400" dirty="0">
                <a:solidFill>
                  <a:srgbClr val="000000"/>
                </a:solidFill>
              </a:rPr>
              <a:t> (CPC, 49);</a:t>
            </a:r>
            <a:endParaRPr lang="pt-BR" altLang="en-US" sz="2400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dirty="0">
                <a:solidFill>
                  <a:srgbClr val="000000"/>
                </a:solidFill>
              </a:rPr>
              <a:t>quando o </a:t>
            </a:r>
            <a:r>
              <a:rPr lang="pt-BR" altLang="en-US" sz="2400" b="1" dirty="0">
                <a:solidFill>
                  <a:srgbClr val="000000"/>
                </a:solidFill>
              </a:rPr>
              <a:t>réu for incapaz</a:t>
            </a:r>
            <a:r>
              <a:rPr lang="pt-BR" altLang="en-US" sz="2400" dirty="0">
                <a:solidFill>
                  <a:srgbClr val="000000"/>
                </a:solidFill>
              </a:rPr>
              <a:t>: foro do </a:t>
            </a:r>
            <a:r>
              <a:rPr lang="pt-BR" altLang="en-US" sz="2400" i="1" dirty="0">
                <a:solidFill>
                  <a:srgbClr val="000000"/>
                </a:solidFill>
              </a:rPr>
              <a:t>domicílio de seu representante ou assistente</a:t>
            </a:r>
            <a:r>
              <a:rPr lang="pt-BR" altLang="en-US" sz="2400" dirty="0">
                <a:solidFill>
                  <a:srgbClr val="000000"/>
                </a:solidFill>
              </a:rPr>
              <a:t> (CPC, art. 50);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no </a:t>
            </a:r>
            <a:r>
              <a:rPr lang="pt-BR" altLang="pt-BR" sz="2400" b="1" dirty="0">
                <a:solidFill>
                  <a:srgbClr val="000000"/>
                </a:solidFill>
              </a:rPr>
              <a:t>divórcio (e ações correlatas)</a:t>
            </a:r>
            <a:r>
              <a:rPr lang="pt-BR" altLang="pt-BR" sz="2400" dirty="0">
                <a:solidFill>
                  <a:srgbClr val="000000"/>
                </a:solidFill>
              </a:rPr>
              <a:t>: 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a) foro do </a:t>
            </a:r>
            <a:r>
              <a:rPr lang="pt-BR" altLang="pt-BR" sz="2400" i="1" dirty="0">
                <a:solidFill>
                  <a:srgbClr val="000000"/>
                </a:solidFill>
              </a:rPr>
              <a:t>domicílio do guardião do filho incapaz; </a:t>
            </a: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</a:rPr>
              <a:t>b) </a:t>
            </a:r>
            <a:r>
              <a:rPr lang="pt-BR" altLang="pt-BR" sz="2400" dirty="0">
                <a:solidFill>
                  <a:srgbClr val="000000"/>
                </a:solidFill>
              </a:rPr>
              <a:t>se não houver filho incapaz, do último domicílio do casal; 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c) se nenhum morar no último domicílio, no do réu (CPC, 53, I);</a:t>
            </a:r>
            <a:endParaRPr lang="pt-BR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7" dirty="0" err="1"/>
              <a:t>Princípios</a:t>
            </a:r>
            <a:r>
              <a:rPr lang="en-US" sz="2667" dirty="0"/>
              <a:t> no CPC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12800" y="1866753"/>
            <a:ext cx="10972800" cy="4525963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Primeiro capítulo do primeiro livro do CPC: </a:t>
            </a: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DAS NORMAS FUNDAMENTAIS DO PROCESSO CIVIL</a:t>
            </a:r>
          </a:p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b="1" i="1" dirty="0">
                <a:solidFill>
                  <a:srgbClr val="000000"/>
                </a:solidFill>
              </a:rPr>
              <a:t>Art. 1º</a:t>
            </a:r>
            <a:r>
              <a:rPr lang="pt-BR" altLang="en-US" i="1" dirty="0">
                <a:solidFill>
                  <a:srgbClr val="000000"/>
                </a:solidFill>
              </a:rPr>
              <a:t> O processo civil será ordenado, disciplinado e interpretado conforme os </a:t>
            </a:r>
            <a:r>
              <a:rPr lang="pt-BR" altLang="en-US" i="1" u="sng" dirty="0">
                <a:solidFill>
                  <a:srgbClr val="000000"/>
                </a:solidFill>
              </a:rPr>
              <a:t>valores e as normas fundamentais estabelecidos na Constituição da República Federativa do Brasil</a:t>
            </a:r>
            <a:r>
              <a:rPr lang="pt-BR" altLang="en-US" i="1" dirty="0">
                <a:solidFill>
                  <a:srgbClr val="000000"/>
                </a:solidFill>
              </a:rPr>
              <a:t>, observando-se as disposições deste Código.</a:t>
            </a:r>
          </a:p>
          <a:p>
            <a:pPr algn="just">
              <a:spcBef>
                <a:spcPct val="0"/>
              </a:spcBef>
            </a:pPr>
            <a:br>
              <a:rPr lang="pt-BR" altLang="en-US" b="1" dirty="0">
                <a:solidFill>
                  <a:srgbClr val="000000"/>
                </a:solidFill>
              </a:rPr>
            </a:br>
            <a:r>
              <a:rPr lang="pt-BR" altLang="en-US" dirty="0">
                <a:solidFill>
                  <a:srgbClr val="000000"/>
                </a:solidFill>
              </a:rPr>
              <a:t>Previsão, no CPC, de princípios processuais </a:t>
            </a:r>
            <a:r>
              <a:rPr lang="pt-BR" altLang="en-US" b="1" dirty="0">
                <a:solidFill>
                  <a:srgbClr val="C00000"/>
                </a:solidFill>
              </a:rPr>
              <a:t>constitucionais</a:t>
            </a:r>
            <a:r>
              <a:rPr lang="pt-BR" alt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38030" y="237455"/>
            <a:ext cx="9778609" cy="622371"/>
          </a:xfrm>
        </p:spPr>
        <p:txBody>
          <a:bodyPr>
            <a:normAutofit/>
          </a:bodyPr>
          <a:lstStyle/>
          <a:p>
            <a:r>
              <a:rPr lang="en-US" sz="3200" dirty="0" err="1"/>
              <a:t>Qual</a:t>
            </a:r>
            <a:r>
              <a:rPr lang="en-US" sz="3200" dirty="0"/>
              <a:t> o </a:t>
            </a:r>
            <a:r>
              <a:rPr lang="en-US" sz="3200" u="sng" dirty="0" err="1"/>
              <a:t>foro</a:t>
            </a:r>
            <a:r>
              <a:rPr lang="en-US" sz="3200" dirty="0"/>
              <a:t> </a:t>
            </a:r>
            <a:r>
              <a:rPr lang="en-US" sz="3200" dirty="0" err="1"/>
              <a:t>competente</a:t>
            </a:r>
            <a:r>
              <a:rPr lang="en-US" sz="3200" dirty="0"/>
              <a:t>?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25416" y="1191064"/>
            <a:ext cx="10456984" cy="5013960"/>
          </a:xfrm>
        </p:spPr>
        <p:txBody>
          <a:bodyPr>
            <a:normAutofit fontScale="92500"/>
          </a:bodyPr>
          <a:lstStyle/>
          <a:p>
            <a:pPr algn="just">
              <a:spcBef>
                <a:spcPct val="0"/>
              </a:spcBef>
            </a:pPr>
            <a:r>
              <a:rPr lang="en-US" b="1" dirty="0" err="1">
                <a:solidFill>
                  <a:srgbClr val="C00000"/>
                </a:solidFill>
              </a:rPr>
              <a:t>Exceções</a:t>
            </a:r>
            <a:r>
              <a:rPr lang="en-US" b="1" dirty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</a:rPr>
              <a:t>na </a:t>
            </a:r>
            <a:r>
              <a:rPr lang="pt-BR" altLang="pt-BR" b="1" dirty="0">
                <a:solidFill>
                  <a:srgbClr val="000000"/>
                </a:solidFill>
              </a:rPr>
              <a:t>ação de alimentos</a:t>
            </a:r>
            <a:r>
              <a:rPr lang="pt-BR" altLang="pt-BR" dirty="0">
                <a:solidFill>
                  <a:srgbClr val="000000"/>
                </a:solidFill>
              </a:rPr>
              <a:t>: foro do domicílio de </a:t>
            </a:r>
            <a:r>
              <a:rPr lang="pt-BR" altLang="pt-BR" i="1" dirty="0">
                <a:solidFill>
                  <a:srgbClr val="000000"/>
                </a:solidFill>
              </a:rPr>
              <a:t>quem pede alimentos</a:t>
            </a:r>
            <a:r>
              <a:rPr lang="pt-BR" altLang="pt-BR" dirty="0">
                <a:solidFill>
                  <a:srgbClr val="000000"/>
                </a:solidFill>
              </a:rPr>
              <a:t> (CPC, 53, II);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</a:rPr>
              <a:t>na ação envolvendo</a:t>
            </a:r>
            <a:r>
              <a:rPr lang="pt-BR" altLang="pt-BR" b="1" dirty="0">
                <a:solidFill>
                  <a:srgbClr val="000000"/>
                </a:solidFill>
              </a:rPr>
              <a:t> estatuto do idoso </a:t>
            </a:r>
            <a:r>
              <a:rPr lang="pt-BR" altLang="pt-BR" dirty="0">
                <a:solidFill>
                  <a:srgbClr val="000000"/>
                </a:solidFill>
              </a:rPr>
              <a:t>(Lei 10.741/2003), na sua residência(CPC, 53, III);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</a:rPr>
              <a:t>nas ações de </a:t>
            </a:r>
            <a:r>
              <a:rPr lang="pt-BR" altLang="pt-BR" b="1" dirty="0">
                <a:solidFill>
                  <a:srgbClr val="000000"/>
                </a:solidFill>
              </a:rPr>
              <a:t>reparação de danos</a:t>
            </a:r>
            <a:r>
              <a:rPr lang="pt-BR" altLang="pt-BR" dirty="0">
                <a:solidFill>
                  <a:srgbClr val="000000"/>
                </a:solidFill>
              </a:rPr>
              <a:t>, no </a:t>
            </a:r>
            <a:r>
              <a:rPr lang="pt-BR" altLang="pt-BR" i="1" dirty="0">
                <a:solidFill>
                  <a:srgbClr val="000000"/>
                </a:solidFill>
              </a:rPr>
              <a:t>lugar do ato ou fato</a:t>
            </a:r>
            <a:r>
              <a:rPr lang="pt-BR" altLang="pt-BR" dirty="0">
                <a:solidFill>
                  <a:srgbClr val="000000"/>
                </a:solidFill>
              </a:rPr>
              <a:t> (CPC, 53, IV, </a:t>
            </a:r>
            <a:r>
              <a:rPr lang="pt-BR" altLang="pt-BR" i="1" dirty="0">
                <a:solidFill>
                  <a:srgbClr val="000000"/>
                </a:solidFill>
              </a:rPr>
              <a:t>a</a:t>
            </a:r>
            <a:r>
              <a:rPr lang="pt-BR" altLang="pt-BR" dirty="0">
                <a:solidFill>
                  <a:srgbClr val="000000"/>
                </a:solidFill>
              </a:rPr>
              <a:t>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</a:rPr>
              <a:t>nas indenizações decorrentes de </a:t>
            </a:r>
            <a:r>
              <a:rPr lang="pt-BR" altLang="pt-BR" b="1" dirty="0">
                <a:solidFill>
                  <a:srgbClr val="000000"/>
                </a:solidFill>
              </a:rPr>
              <a:t>acidente de veículo (inclusive aeronave) ou delito</a:t>
            </a:r>
            <a:r>
              <a:rPr lang="pt-BR" altLang="pt-BR" dirty="0">
                <a:solidFill>
                  <a:srgbClr val="000000"/>
                </a:solidFill>
              </a:rPr>
              <a:t>: foro do </a:t>
            </a:r>
            <a:r>
              <a:rPr lang="pt-BR" altLang="pt-BR" i="1" dirty="0">
                <a:solidFill>
                  <a:srgbClr val="000000"/>
                </a:solidFill>
              </a:rPr>
              <a:t>local do fato</a:t>
            </a:r>
            <a:r>
              <a:rPr lang="pt-BR" altLang="pt-BR" dirty="0">
                <a:solidFill>
                  <a:srgbClr val="000000"/>
                </a:solidFill>
              </a:rPr>
              <a:t> ou do </a:t>
            </a:r>
            <a:r>
              <a:rPr lang="pt-BR" altLang="pt-BR" i="1" dirty="0">
                <a:solidFill>
                  <a:srgbClr val="000000"/>
                </a:solidFill>
              </a:rPr>
              <a:t>domicílio do autor</a:t>
            </a:r>
            <a:r>
              <a:rPr lang="pt-BR" altLang="pt-BR" dirty="0">
                <a:solidFill>
                  <a:srgbClr val="000000"/>
                </a:solidFill>
              </a:rPr>
              <a:t> (CPC, 53, V);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dirty="0">
                <a:solidFill>
                  <a:srgbClr val="000000"/>
                </a:solidFill>
              </a:rPr>
              <a:t>nas </a:t>
            </a:r>
            <a:r>
              <a:rPr lang="pt-BR" altLang="en-US" b="1" dirty="0">
                <a:solidFill>
                  <a:srgbClr val="000000"/>
                </a:solidFill>
              </a:rPr>
              <a:t>relações de consumo</a:t>
            </a:r>
            <a:r>
              <a:rPr lang="pt-BR" altLang="en-US" dirty="0">
                <a:solidFill>
                  <a:srgbClr val="000000"/>
                </a:solidFill>
              </a:rPr>
              <a:t>: domicílio do </a:t>
            </a:r>
            <a:r>
              <a:rPr lang="pt-BR" altLang="en-US" i="1" dirty="0">
                <a:solidFill>
                  <a:srgbClr val="000000"/>
                </a:solidFill>
              </a:rPr>
              <a:t>consumidor</a:t>
            </a:r>
            <a:r>
              <a:rPr lang="pt-BR" altLang="en-US" dirty="0">
                <a:solidFill>
                  <a:srgbClr val="000000"/>
                </a:solidFill>
              </a:rPr>
              <a:t> (CDC, art. 101, I);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dirty="0">
                <a:solidFill>
                  <a:srgbClr val="000000"/>
                </a:solidFill>
              </a:rPr>
              <a:t>nas ações </a:t>
            </a:r>
            <a:r>
              <a:rPr lang="pt-BR" altLang="en-US" b="1" dirty="0">
                <a:solidFill>
                  <a:srgbClr val="000000"/>
                </a:solidFill>
              </a:rPr>
              <a:t>locatícias</a:t>
            </a:r>
            <a:r>
              <a:rPr lang="pt-BR" altLang="en-US" dirty="0">
                <a:solidFill>
                  <a:srgbClr val="000000"/>
                </a:solidFill>
              </a:rPr>
              <a:t>: foro da </a:t>
            </a:r>
            <a:r>
              <a:rPr lang="pt-BR" altLang="en-US" i="1" dirty="0">
                <a:solidFill>
                  <a:srgbClr val="000000"/>
                </a:solidFill>
              </a:rPr>
              <a:t>situação do imóvel, </a:t>
            </a:r>
            <a:r>
              <a:rPr lang="pt-BR" altLang="en-US" dirty="0">
                <a:solidFill>
                  <a:srgbClr val="000000"/>
                </a:solidFill>
              </a:rPr>
              <a:t>caso não haja foro de eleição (L. 8.245/91, 58, II).</a:t>
            </a:r>
          </a:p>
        </p:txBody>
      </p:sp>
    </p:spTree>
    <p:extLst>
      <p:ext uri="{BB962C8B-B14F-4D97-AF65-F5344CB8AC3E}">
        <p14:creationId xmlns:p14="http://schemas.microsoft.com/office/powerpoint/2010/main" val="29794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38030" y="237455"/>
            <a:ext cx="9785537" cy="622371"/>
          </a:xfrm>
        </p:spPr>
        <p:txBody>
          <a:bodyPr>
            <a:normAutofit/>
          </a:bodyPr>
          <a:lstStyle/>
          <a:p>
            <a:r>
              <a:rPr lang="en-US" sz="3200" i="1" dirty="0" err="1"/>
              <a:t>Perpetutio</a:t>
            </a:r>
            <a:r>
              <a:rPr lang="en-US" sz="3200" i="1" dirty="0"/>
              <a:t> </a:t>
            </a:r>
            <a:r>
              <a:rPr lang="en-US" sz="3200" i="1" dirty="0" err="1"/>
              <a:t>jurisdictionis</a:t>
            </a:r>
            <a:endParaRPr lang="en-US" sz="2667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031630" y="1781907"/>
            <a:ext cx="10550769" cy="461862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CPC, art. 43.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Determina-se a competência </a:t>
            </a:r>
            <a:r>
              <a:rPr lang="pt-BR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momento do registro ou da distribuição da petição inicial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sendo </a:t>
            </a:r>
            <a:r>
              <a:rPr lang="pt-BR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irrelevantes as modificações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do estado de fato ou de direito ocorridas posteriormente, </a:t>
            </a:r>
            <a:r>
              <a:rPr lang="pt-BR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salvo quando suprimirem órgão judiciário ou alterarem a competência absoluta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se o réu mudar de endereço?</a:t>
            </a:r>
          </a:p>
          <a:p>
            <a:pPr algn="ctr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se na Comarca, antes Vara Única, for criada Vara Cível e Criminal?</a:t>
            </a:r>
          </a:p>
          <a:p>
            <a:pPr algn="ctr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Vara de família?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38030" y="211621"/>
            <a:ext cx="9885289" cy="622371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Alterações</a:t>
            </a:r>
            <a:r>
              <a:rPr lang="en-US" sz="3200" dirty="0"/>
              <a:t> da </a:t>
            </a:r>
            <a:r>
              <a:rPr lang="en-US" sz="3200" dirty="0" err="1"/>
              <a:t>competência</a:t>
            </a:r>
            <a:endParaRPr lang="en-US" sz="2667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72307" y="1719383"/>
            <a:ext cx="10410092" cy="473683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1600"/>
              </a:spcAft>
            </a:pPr>
            <a:r>
              <a:rPr lang="pt-BR" altLang="en-US" sz="3200" b="1" dirty="0">
                <a:solidFill>
                  <a:srgbClr val="000000"/>
                </a:solidFill>
              </a:rPr>
              <a:t>Regra</a:t>
            </a:r>
            <a:r>
              <a:rPr lang="pt-BR" altLang="en-US" sz="3200" dirty="0">
                <a:solidFill>
                  <a:srgbClr val="000000"/>
                </a:solidFill>
              </a:rPr>
              <a:t>: fixa-se a competência no momento da propositura </a:t>
            </a:r>
          </a:p>
          <a:p>
            <a:pPr algn="just">
              <a:spcBef>
                <a:spcPct val="0"/>
              </a:spcBef>
              <a:spcAft>
                <a:spcPts val="1600"/>
              </a:spcAft>
            </a:pPr>
            <a:r>
              <a:rPr lang="pt-BR" altLang="en-US" b="1" dirty="0">
                <a:solidFill>
                  <a:srgbClr val="C00000"/>
                </a:solidFill>
              </a:rPr>
              <a:t>Mas há exceções:</a:t>
            </a:r>
            <a:endParaRPr lang="pt-BR" altLang="en-US" dirty="0">
              <a:solidFill>
                <a:srgbClr val="C00000"/>
              </a:solidFill>
            </a:endParaRPr>
          </a:p>
          <a:p>
            <a:pPr algn="just">
              <a:spcBef>
                <a:spcPct val="0"/>
              </a:spcBef>
              <a:spcAft>
                <a:spcPts val="1600"/>
              </a:spcAft>
            </a:pPr>
            <a:r>
              <a:rPr lang="pt-BR" altLang="en-US" dirty="0">
                <a:solidFill>
                  <a:srgbClr val="000000"/>
                </a:solidFill>
              </a:rPr>
              <a:t>a) conexão – </a:t>
            </a:r>
            <a:r>
              <a:rPr lang="pt-BR" altLang="en-US" i="1" dirty="0">
                <a:solidFill>
                  <a:srgbClr val="000000"/>
                </a:solidFill>
              </a:rPr>
              <a:t>mesma causa de pedir ou pedido</a:t>
            </a:r>
            <a:r>
              <a:rPr lang="pt-BR" altLang="en-US" dirty="0">
                <a:solidFill>
                  <a:srgbClr val="000000"/>
                </a:solidFill>
              </a:rPr>
              <a:t> (CPC, 55).</a:t>
            </a:r>
          </a:p>
          <a:p>
            <a:pPr algn="just">
              <a:spcBef>
                <a:spcPct val="0"/>
              </a:spcBef>
              <a:spcAft>
                <a:spcPts val="1600"/>
              </a:spcAft>
            </a:pPr>
            <a:r>
              <a:rPr lang="pt-BR" altLang="pt-BR" dirty="0">
                <a:solidFill>
                  <a:srgbClr val="000000"/>
                </a:solidFill>
              </a:rPr>
              <a:t>inovação do CPC é a possibilidade de </a:t>
            </a:r>
            <a:r>
              <a:rPr lang="pt-BR" altLang="pt-BR" b="1" dirty="0">
                <a:solidFill>
                  <a:srgbClr val="C00000"/>
                </a:solidFill>
              </a:rPr>
              <a:t>reunião de processos semelhantes</a:t>
            </a:r>
            <a:r>
              <a:rPr lang="pt-BR" altLang="pt-BR" dirty="0">
                <a:solidFill>
                  <a:srgbClr val="000000"/>
                </a:solidFill>
              </a:rPr>
              <a:t>, </a:t>
            </a:r>
            <a:r>
              <a:rPr lang="pt-BR" altLang="pt-BR" i="1" dirty="0">
                <a:solidFill>
                  <a:srgbClr val="000000"/>
                </a:solidFill>
              </a:rPr>
              <a:t>mesmo que não haja conexão</a:t>
            </a:r>
            <a:r>
              <a:rPr lang="pt-BR" altLang="pt-BR" dirty="0">
                <a:solidFill>
                  <a:srgbClr val="000000"/>
                </a:solidFill>
              </a:rPr>
              <a:t> (CPC, 55, § 3º)</a:t>
            </a:r>
            <a:endParaRPr lang="pt-BR" altLang="en-US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spcAft>
                <a:spcPts val="1600"/>
              </a:spcAft>
            </a:pPr>
            <a:r>
              <a:rPr lang="pt-BR" altLang="en-US" dirty="0">
                <a:solidFill>
                  <a:srgbClr val="000000"/>
                </a:solidFill>
              </a:rPr>
              <a:t>b) continência – identidade de partes e causa de pedir, </a:t>
            </a:r>
            <a:r>
              <a:rPr lang="pt-BR" altLang="en-US" i="1" dirty="0">
                <a:solidFill>
                  <a:srgbClr val="000000"/>
                </a:solidFill>
              </a:rPr>
              <a:t>pedido de uma das causas é mais amplo</a:t>
            </a:r>
            <a:r>
              <a:rPr lang="pt-BR" altLang="en-US" dirty="0">
                <a:solidFill>
                  <a:srgbClr val="000000"/>
                </a:solidFill>
              </a:rPr>
              <a:t> (CPC, 56).</a:t>
            </a:r>
          </a:p>
        </p:txBody>
      </p:sp>
    </p:spTree>
    <p:extLst>
      <p:ext uri="{BB962C8B-B14F-4D97-AF65-F5344CB8AC3E}">
        <p14:creationId xmlns:p14="http://schemas.microsoft.com/office/powerpoint/2010/main" val="12506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91139" y="211621"/>
            <a:ext cx="9932181" cy="622371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Alterações</a:t>
            </a:r>
            <a:r>
              <a:rPr lang="en-US" sz="3200" dirty="0"/>
              <a:t> da </a:t>
            </a:r>
            <a:r>
              <a:rPr lang="en-US" sz="3200" dirty="0" err="1"/>
              <a:t>competência</a:t>
            </a:r>
            <a:endParaRPr lang="en-US" sz="2667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34830" y="1828800"/>
            <a:ext cx="10347569" cy="4627419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</a:pPr>
            <a:r>
              <a:rPr lang="pt-BR" altLang="en-US" b="1" dirty="0">
                <a:solidFill>
                  <a:srgbClr val="C00000"/>
                </a:solidFill>
              </a:rPr>
              <a:t>Conflito de competência </a:t>
            </a:r>
            <a:r>
              <a:rPr lang="pt-BR" altLang="en-US" dirty="0">
                <a:solidFill>
                  <a:srgbClr val="000000"/>
                </a:solidFill>
              </a:rPr>
              <a:t>(CPC, 66)</a:t>
            </a: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</a:pPr>
            <a:r>
              <a:rPr lang="pt-BR" altLang="en-US" dirty="0">
                <a:solidFill>
                  <a:srgbClr val="000000"/>
                </a:solidFill>
              </a:rPr>
              <a:t>a) </a:t>
            </a:r>
            <a:r>
              <a:rPr lang="pt-BR" altLang="en-US" b="1" dirty="0">
                <a:solidFill>
                  <a:srgbClr val="000000"/>
                </a:solidFill>
              </a:rPr>
              <a:t>Positivo</a:t>
            </a:r>
            <a:r>
              <a:rPr lang="pt-BR" altLang="en-US" dirty="0">
                <a:solidFill>
                  <a:srgbClr val="000000"/>
                </a:solidFill>
              </a:rPr>
              <a:t> – dois ou mais juízes se declaram </a:t>
            </a:r>
            <a:r>
              <a:rPr lang="pt-BR" altLang="en-US" i="1" dirty="0">
                <a:solidFill>
                  <a:srgbClr val="000000"/>
                </a:solidFill>
              </a:rPr>
              <a:t>competentes</a:t>
            </a: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</a:pPr>
            <a:r>
              <a:rPr lang="pt-BR" altLang="en-US" dirty="0">
                <a:solidFill>
                  <a:srgbClr val="000000"/>
                </a:solidFill>
              </a:rPr>
              <a:t>b) </a:t>
            </a:r>
            <a:r>
              <a:rPr lang="pt-BR" altLang="en-US" b="1" dirty="0">
                <a:solidFill>
                  <a:srgbClr val="000000"/>
                </a:solidFill>
              </a:rPr>
              <a:t>Negativo</a:t>
            </a:r>
            <a:r>
              <a:rPr lang="pt-BR" altLang="en-US" dirty="0">
                <a:solidFill>
                  <a:srgbClr val="000000"/>
                </a:solidFill>
              </a:rPr>
              <a:t> – dois ou mais juízes se declaram </a:t>
            </a:r>
            <a:r>
              <a:rPr lang="pt-BR" altLang="en-US" i="1" dirty="0">
                <a:solidFill>
                  <a:srgbClr val="000000"/>
                </a:solidFill>
              </a:rPr>
              <a:t>incompetentes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</a:pPr>
            <a:r>
              <a:rPr lang="pt-BR" altLang="en-US" dirty="0">
                <a:solidFill>
                  <a:srgbClr val="000000"/>
                </a:solidFill>
              </a:rPr>
              <a:t>Conflito é </a:t>
            </a:r>
            <a:r>
              <a:rPr lang="pt-BR" altLang="en-US" b="1" dirty="0">
                <a:solidFill>
                  <a:srgbClr val="C00000"/>
                </a:solidFill>
              </a:rPr>
              <a:t>suscitado</a:t>
            </a:r>
            <a:r>
              <a:rPr lang="pt-BR" altLang="en-US" dirty="0">
                <a:solidFill>
                  <a:srgbClr val="000000"/>
                </a:solidFill>
              </a:rPr>
              <a:t> pelo </a:t>
            </a:r>
            <a:r>
              <a:rPr lang="pt-BR" altLang="en-US" i="1" dirty="0">
                <a:solidFill>
                  <a:srgbClr val="000000"/>
                </a:solidFill>
              </a:rPr>
              <a:t>juiz, partes, MP</a:t>
            </a:r>
            <a:r>
              <a:rPr lang="pt-BR" altLang="en-US" dirty="0">
                <a:solidFill>
                  <a:srgbClr val="000000"/>
                </a:solidFill>
              </a:rPr>
              <a:t>  (CPC, 951).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</a:pPr>
            <a:r>
              <a:rPr lang="pt-BR" altLang="en-US" dirty="0">
                <a:solidFill>
                  <a:srgbClr val="000000"/>
                </a:solidFill>
              </a:rPr>
              <a:t>Conflito é </a:t>
            </a:r>
            <a:r>
              <a:rPr lang="pt-BR" altLang="en-US" b="1" dirty="0">
                <a:solidFill>
                  <a:srgbClr val="C00000"/>
                </a:solidFill>
              </a:rPr>
              <a:t>decidido</a:t>
            </a:r>
            <a:r>
              <a:rPr lang="pt-BR" altLang="en-US" b="1" dirty="0">
                <a:solidFill>
                  <a:srgbClr val="000000"/>
                </a:solidFill>
              </a:rPr>
              <a:t> </a:t>
            </a:r>
            <a:r>
              <a:rPr lang="pt-BR" altLang="en-US" dirty="0">
                <a:solidFill>
                  <a:srgbClr val="000000"/>
                </a:solidFill>
              </a:rPr>
              <a:t>pelo </a:t>
            </a:r>
            <a:r>
              <a:rPr lang="pt-BR" altLang="en-US" i="1" dirty="0">
                <a:solidFill>
                  <a:srgbClr val="000000"/>
                </a:solidFill>
              </a:rPr>
              <a:t>Tribunal</a:t>
            </a:r>
            <a:r>
              <a:rPr lang="pt-BR" altLang="en-US" dirty="0">
                <a:solidFill>
                  <a:srgbClr val="000000"/>
                </a:solidFill>
              </a:rPr>
              <a:t> (hierarquicamente superior ao juízo suscitante e suscitado).</a:t>
            </a:r>
            <a:endParaRPr lang="pt-BR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87939" y="2563447"/>
            <a:ext cx="10242061" cy="45086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Considerando o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princípio da inércia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parte deve provocar o Judiciário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isso se dá mediante o processo.</a:t>
            </a:r>
          </a:p>
          <a:p>
            <a:pPr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189" indent="-457189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Processo: </a:t>
            </a: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instrumento que o Estado coloca à disposição dos litigantes para decidir a lide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1816" y="237455"/>
            <a:ext cx="9898184" cy="622371"/>
          </a:xfrm>
        </p:spPr>
        <p:txBody>
          <a:bodyPr/>
          <a:lstStyle/>
          <a:p>
            <a:r>
              <a:rPr lang="pt-BR" sz="3200" dirty="0"/>
              <a:t>Processo</a:t>
            </a:r>
          </a:p>
        </p:txBody>
      </p:sp>
    </p:spTree>
    <p:extLst>
      <p:ext uri="{BB962C8B-B14F-4D97-AF65-F5344CB8AC3E}">
        <p14:creationId xmlns:p14="http://schemas.microsoft.com/office/powerpoint/2010/main" val="6776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Tipos</a:t>
            </a:r>
            <a:r>
              <a:rPr lang="en-US" sz="3200" dirty="0"/>
              <a:t> de </a:t>
            </a:r>
            <a:r>
              <a:rPr lang="en-US" sz="3200" dirty="0" err="1"/>
              <a:t>Processo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5760" y="1516184"/>
            <a:ext cx="11445240" cy="488434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dirty="0">
                <a:solidFill>
                  <a:srgbClr val="C00000"/>
                </a:solidFill>
              </a:rPr>
              <a:t>O CPC conhece 2 instrumentos: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a) Conhecimento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(tutela cognitiva)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crise de incerteza,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visa a uma sentença de mérito</a:t>
            </a:r>
            <a:r>
              <a:rPr lang="pt-BR" dirty="0">
                <a:solidFill>
                  <a:srgbClr val="000000"/>
                </a:solidFill>
              </a:rPr>
              <a:t> </a:t>
            </a: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b) Execução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(tutela satisfativa) -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crise de inadimplemento</a:t>
            </a: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No CPC/73 havia o Processo Cautelar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(tutela acautelatória) -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crise de urgência.</a:t>
            </a: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Substituído pela </a:t>
            </a:r>
            <a:r>
              <a:rPr lang="pt-BR" b="1" dirty="0">
                <a:solidFill>
                  <a:srgbClr val="C00000"/>
                </a:solidFill>
              </a:rPr>
              <a:t>tutela provisória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CPC</a:t>
            </a:r>
            <a:r>
              <a:rPr lang="pt-BR" dirty="0">
                <a:solidFill>
                  <a:srgbClr val="000000"/>
                </a:solidFill>
              </a:rPr>
              <a:t> </a:t>
            </a: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4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Procedimento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50277" y="1652172"/>
            <a:ext cx="10269416" cy="4754611"/>
          </a:xfrm>
        </p:spPr>
        <p:txBody>
          <a:bodyPr>
            <a:normAutofit/>
          </a:bodyPr>
          <a:lstStyle/>
          <a:p>
            <a:pPr marL="457189" indent="-457189" algn="ctr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forma, modo, maneira pela qual o processo se desenvolve</a:t>
            </a:r>
          </a:p>
          <a:p>
            <a:pPr algn="just">
              <a:spcBef>
                <a:spcPts val="0"/>
              </a:spcBef>
              <a:defRPr/>
            </a:pPr>
            <a:endParaRPr lang="pt-BR" sz="1067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processo de conhecimento se divide no procedimento comum e especial.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processo de execução tem procedimentos variáveis, conforme o tipo de obrigação.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b="1" dirty="0">
                <a:solidFill>
                  <a:srgbClr val="C00000"/>
                </a:solidFill>
              </a:rPr>
              <a:t>Rito: forma, modo, maneira pela qual o procedimento se desenvolve.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Não mais existe no CPC a divisão entre rito ordinário e sumário</a:t>
            </a:r>
            <a:endParaRPr lang="pt-BR" sz="3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3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38030" y="211621"/>
            <a:ext cx="9885289" cy="622371"/>
          </a:xfrm>
        </p:spPr>
        <p:txBody>
          <a:bodyPr>
            <a:normAutofit/>
          </a:bodyPr>
          <a:lstStyle/>
          <a:p>
            <a:r>
              <a:rPr lang="en-US" sz="3200" dirty="0"/>
              <a:t>CPC 73</a:t>
            </a:r>
            <a:endParaRPr lang="en-US" sz="2667" b="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947593"/>
          <a:ext cx="10972800" cy="442743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295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Processo</a:t>
                      </a:r>
                      <a:endParaRPr lang="pt-BR" sz="2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Procedimento</a:t>
                      </a:r>
                      <a:endParaRPr lang="pt-BR" sz="2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Rito</a:t>
                      </a:r>
                      <a:endParaRPr lang="pt-BR" sz="2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944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Conhecimento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Comum</a:t>
                      </a:r>
                    </a:p>
                    <a:p>
                      <a:pPr algn="ctr"/>
                      <a:endParaRPr lang="pt-BR" sz="2700" dirty="0"/>
                    </a:p>
                    <a:p>
                      <a:pPr algn="ctr"/>
                      <a:r>
                        <a:rPr lang="pt-BR" sz="2700" dirty="0"/>
                        <a:t>Especial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Sumário/Ordinário</a:t>
                      </a:r>
                    </a:p>
                    <a:p>
                      <a:pPr algn="ctr"/>
                      <a:endParaRPr lang="pt-BR" sz="2700" dirty="0"/>
                    </a:p>
                    <a:p>
                      <a:pPr algn="ctr"/>
                      <a:r>
                        <a:rPr lang="pt-BR" sz="2700" dirty="0"/>
                        <a:t>--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597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Execução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Diversos</a:t>
                      </a:r>
                    </a:p>
                    <a:p>
                      <a:pPr algn="ctr"/>
                      <a:r>
                        <a:rPr lang="pt-BR" sz="2700" dirty="0"/>
                        <a:t>(conforme a obrigação)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--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597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Cautelar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Nominada</a:t>
                      </a:r>
                    </a:p>
                    <a:p>
                      <a:pPr algn="ctr"/>
                      <a:r>
                        <a:rPr lang="pt-BR" sz="2700" dirty="0"/>
                        <a:t>Inominada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--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46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2400" y="211621"/>
            <a:ext cx="9900920" cy="622371"/>
          </a:xfrm>
        </p:spPr>
        <p:txBody>
          <a:bodyPr>
            <a:normAutofit/>
          </a:bodyPr>
          <a:lstStyle/>
          <a:p>
            <a:r>
              <a:rPr lang="en-US" sz="2667" dirty="0"/>
              <a:t>CPC 15</a:t>
            </a:r>
            <a:endParaRPr lang="en-US" sz="2400" b="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/>
          </p:nvPr>
        </p:nvGraphicFramePr>
        <p:xfrm>
          <a:off x="969107" y="1744394"/>
          <a:ext cx="10488249" cy="442743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9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295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Processo</a:t>
                      </a:r>
                      <a:endParaRPr lang="pt-BR" sz="2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Procedimento</a:t>
                      </a:r>
                      <a:endParaRPr lang="pt-BR" sz="2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Rito</a:t>
                      </a:r>
                      <a:endParaRPr lang="pt-BR" sz="2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944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Conhecimento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Comum</a:t>
                      </a:r>
                    </a:p>
                    <a:p>
                      <a:pPr algn="ctr"/>
                      <a:endParaRPr lang="pt-BR" sz="2700" dirty="0"/>
                    </a:p>
                    <a:p>
                      <a:pPr algn="ctr"/>
                      <a:r>
                        <a:rPr lang="pt-BR" sz="2700" dirty="0"/>
                        <a:t>Especial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pt-BR" sz="2700" dirty="0"/>
                    </a:p>
                    <a:p>
                      <a:pPr algn="ctr"/>
                      <a:r>
                        <a:rPr lang="pt-BR" sz="2700" dirty="0"/>
                        <a:t>--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597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Execução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Diversos</a:t>
                      </a:r>
                    </a:p>
                    <a:p>
                      <a:pPr algn="ctr"/>
                      <a:r>
                        <a:rPr lang="pt-BR" sz="2700" dirty="0"/>
                        <a:t>(conforme a obrigação)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--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597"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--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--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700" dirty="0"/>
                        <a:t>--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791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33463" y="1155080"/>
            <a:ext cx="10447997" cy="533896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Tx/>
              <a:buChar char="-"/>
              <a:defRPr/>
            </a:pPr>
            <a:endParaRPr lang="pt-BR" sz="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Requisitos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que devem estar presentes para que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considere </a:t>
            </a:r>
            <a:r>
              <a:rPr lang="pt-BR" b="1" dirty="0">
                <a:solidFill>
                  <a:srgbClr val="C00000"/>
                </a:solidFill>
              </a:rPr>
              <a:t>existente</a:t>
            </a:r>
            <a:r>
              <a:rPr lang="pt-BR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processo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pressupostos de existência / constituição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e para que haja o </a:t>
            </a:r>
            <a:r>
              <a:rPr lang="pt-BR" i="1" dirty="0">
                <a:solidFill>
                  <a:srgbClr val="000000"/>
                </a:solidFill>
              </a:rPr>
              <a:t>desenvolvimento de forma regular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pressupostos de validade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).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a) pressupostos de constituição:</a:t>
            </a:r>
          </a:p>
          <a:p>
            <a:pPr marL="457189" indent="-457189" algn="just">
              <a:spcBef>
                <a:spcPts val="0"/>
              </a:spcBef>
              <a:buFontTx/>
              <a:buChar char="-"/>
              <a:defRPr/>
            </a:pPr>
            <a:endParaRPr lang="pt-B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jurisdição, capacidade postulatória, petição inicial e citação*</a:t>
            </a:r>
          </a:p>
          <a:p>
            <a:pPr algn="just">
              <a:spcBef>
                <a:spcPts val="0"/>
              </a:spcBef>
              <a:defRPr/>
            </a:pPr>
            <a:endParaRPr lang="pt-BR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b) pressupostos de desenvolvimento válido e regular: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pt-B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petição inicial apta, citação válida, capacidade processual do autor, competência do juízo e imparcialidade do juiz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923" y="237455"/>
            <a:ext cx="9945077" cy="622371"/>
          </a:xfrm>
        </p:spPr>
        <p:txBody>
          <a:bodyPr/>
          <a:lstStyle/>
          <a:p>
            <a:r>
              <a:rPr lang="pt-BR" sz="3200" dirty="0"/>
              <a:t>Pressupostos processuais</a:t>
            </a:r>
          </a:p>
        </p:txBody>
      </p:sp>
    </p:spTree>
    <p:extLst>
      <p:ext uri="{BB962C8B-B14F-4D97-AF65-F5344CB8AC3E}">
        <p14:creationId xmlns:p14="http://schemas.microsoft.com/office/powerpoint/2010/main" val="40329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7" dirty="0" err="1"/>
              <a:t>Princípios</a:t>
            </a:r>
            <a:r>
              <a:rPr lang="en-US" sz="2667" dirty="0"/>
              <a:t> no CPC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19200" y="1386840"/>
            <a:ext cx="10363200" cy="4876531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Princípios também previstos na CF:</a:t>
            </a:r>
          </a:p>
          <a:p>
            <a:pPr algn="just">
              <a:spcBef>
                <a:spcPts val="0"/>
              </a:spcBef>
              <a:defRPr/>
            </a:pPr>
            <a:endParaRPr lang="pt-BR" sz="1067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altLang="pt-BR" b="1" i="1" dirty="0">
                <a:solidFill>
                  <a:srgbClr val="000000"/>
                </a:solidFill>
              </a:rPr>
              <a:t>Art. 3</a:t>
            </a:r>
            <a:r>
              <a:rPr lang="pt-BR" altLang="pt-BR" b="1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</a:t>
            </a:r>
            <a:r>
              <a:rPr lang="pt-BR" altLang="pt-BR" i="1" u="sng" dirty="0">
                <a:solidFill>
                  <a:srgbClr val="000000"/>
                </a:solidFill>
              </a:rPr>
              <a:t>Não se excluirá da apreciação jurisdicional</a:t>
            </a:r>
            <a:r>
              <a:rPr lang="pt-BR" altLang="pt-BR" i="1" dirty="0">
                <a:solidFill>
                  <a:srgbClr val="000000"/>
                </a:solidFill>
              </a:rPr>
              <a:t> ameaça ou lesão a direito.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altLang="pt-BR" b="1" i="1" dirty="0">
                <a:solidFill>
                  <a:srgbClr val="000000"/>
                </a:solidFill>
              </a:rPr>
              <a:t>Art. 4</a:t>
            </a:r>
            <a:r>
              <a:rPr lang="pt-BR" altLang="pt-BR" b="1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As partes têm o direito de obter em </a:t>
            </a:r>
            <a:r>
              <a:rPr lang="pt-BR" altLang="pt-BR" i="1" u="sng" dirty="0">
                <a:solidFill>
                  <a:srgbClr val="000000"/>
                </a:solidFill>
              </a:rPr>
              <a:t>prazo razoável</a:t>
            </a:r>
            <a:r>
              <a:rPr lang="pt-BR" altLang="pt-BR" i="1" dirty="0">
                <a:solidFill>
                  <a:srgbClr val="000000"/>
                </a:solidFill>
              </a:rPr>
              <a:t> a solução integral do mérito, incluída a atividade satisfativa.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altLang="pt-BR" b="1" i="1" dirty="0">
                <a:solidFill>
                  <a:srgbClr val="000000"/>
                </a:solidFill>
              </a:rPr>
              <a:t>Art. 7</a:t>
            </a:r>
            <a:r>
              <a:rPr lang="pt-BR" altLang="pt-BR" b="1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É assegurada às partes </a:t>
            </a:r>
            <a:r>
              <a:rPr lang="pt-BR" altLang="pt-BR" i="1" u="sng" dirty="0">
                <a:solidFill>
                  <a:srgbClr val="000000"/>
                </a:solidFill>
              </a:rPr>
              <a:t>paridade de tratamento</a:t>
            </a:r>
            <a:r>
              <a:rPr lang="pt-BR" altLang="pt-BR" i="1" dirty="0">
                <a:solidFill>
                  <a:srgbClr val="000000"/>
                </a:solidFill>
              </a:rPr>
              <a:t> em relação ao exercício de direitos e faculdades processuais, aos meios de defesa, aos ônus, aos deveres e à aplicação de sanções processuais, competindo ao juiz zelar pelo efetivo contraditório.</a:t>
            </a:r>
            <a:endParaRPr lang="pt-BR" alt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56677" y="1565112"/>
            <a:ext cx="10889656" cy="57607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c) pressupostos negativos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(se presentes, acarretam a extinção do processo):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litispendência (CPC, 337, § 3º)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coisa julgada (CPC, 337, § 4º)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perempção (CPC, 486, § 3º)</a:t>
            </a: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</a:rPr>
              <a:t>convenção de arbitragem (CPC, art. 337, X)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ts val="0"/>
              </a:spcBef>
              <a:buFontTx/>
              <a:buChar char="-"/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39" y="237455"/>
            <a:ext cx="9835661" cy="622371"/>
          </a:xfrm>
        </p:spPr>
        <p:txBody>
          <a:bodyPr/>
          <a:lstStyle/>
          <a:p>
            <a:r>
              <a:rPr lang="pt-BR" sz="3200" dirty="0"/>
              <a:t>Pressupostos processuais</a:t>
            </a:r>
          </a:p>
        </p:txBody>
      </p:sp>
    </p:spTree>
    <p:extLst>
      <p:ext uri="{BB962C8B-B14F-4D97-AF65-F5344CB8AC3E}">
        <p14:creationId xmlns:p14="http://schemas.microsoft.com/office/powerpoint/2010/main" val="19567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243840" y="2348563"/>
            <a:ext cx="11689080" cy="46161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dirty="0">
                <a:solidFill>
                  <a:srgbClr val="C00000"/>
                </a:solidFill>
              </a:rPr>
              <a:t>Ação: direito ao processo</a:t>
            </a:r>
          </a:p>
          <a:p>
            <a:pPr algn="ctr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Ação (direito) não se confunde com o processo (instrumento)</a:t>
            </a:r>
          </a:p>
          <a:p>
            <a:pPr algn="ctr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O direito de ação não pode ser limitado (princípio processual do _____?)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1816" y="237455"/>
            <a:ext cx="9898184" cy="622371"/>
          </a:xfrm>
        </p:spPr>
        <p:txBody>
          <a:bodyPr/>
          <a:lstStyle/>
          <a:p>
            <a:r>
              <a:rPr lang="pt-BR" sz="3200" dirty="0"/>
              <a:t>Ação</a:t>
            </a:r>
          </a:p>
        </p:txBody>
      </p:sp>
    </p:spTree>
    <p:extLst>
      <p:ext uri="{BB962C8B-B14F-4D97-AF65-F5344CB8AC3E}">
        <p14:creationId xmlns:p14="http://schemas.microsoft.com/office/powerpoint/2010/main" val="265007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32096" y="1203960"/>
            <a:ext cx="10197904" cy="57607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C00000"/>
                </a:solidFill>
              </a:rPr>
              <a:t>Elementos identificadores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 ação ou da demanda são critérios para saber se uma demanda é igual à outra: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a) partes </a:t>
            </a:r>
            <a:r>
              <a:rPr lang="pt-BR" sz="2400" dirty="0">
                <a:solidFill>
                  <a:srgbClr val="000000"/>
                </a:solidFill>
              </a:rPr>
              <a:t>– </a:t>
            </a:r>
            <a:r>
              <a:rPr lang="pt-BR" sz="2400" i="1" dirty="0">
                <a:solidFill>
                  <a:srgbClr val="000000"/>
                </a:solidFill>
              </a:rPr>
              <a:t>autor e réu</a:t>
            </a:r>
            <a:r>
              <a:rPr lang="pt-BR" sz="2400" dirty="0">
                <a:solidFill>
                  <a:srgbClr val="000000"/>
                </a:solidFill>
              </a:rPr>
              <a:t> no processo;</a:t>
            </a:r>
          </a:p>
          <a:p>
            <a:pPr algn="just">
              <a:spcBef>
                <a:spcPts val="0"/>
              </a:spcBef>
              <a:defRPr/>
            </a:pPr>
            <a:endParaRPr lang="pt-BR" sz="2400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b) causa de pedir </a:t>
            </a:r>
            <a:r>
              <a:rPr lang="pt-BR" sz="2400" dirty="0">
                <a:solidFill>
                  <a:srgbClr val="000000"/>
                </a:solidFill>
              </a:rPr>
              <a:t>– </a:t>
            </a:r>
            <a:r>
              <a:rPr lang="pt-BR" sz="2400" i="1" dirty="0">
                <a:solidFill>
                  <a:srgbClr val="000000"/>
                </a:solidFill>
              </a:rPr>
              <a:t>fatos e fundamentos do pedido</a:t>
            </a:r>
            <a:r>
              <a:rPr lang="pt-BR" sz="2400" dirty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0"/>
              </a:spcBef>
              <a:defRPr/>
            </a:pPr>
            <a:endParaRPr lang="pt-BR" sz="2400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c) pedido </a:t>
            </a:r>
            <a:r>
              <a:rPr lang="pt-BR" sz="2400" dirty="0">
                <a:solidFill>
                  <a:srgbClr val="000000"/>
                </a:solidFill>
              </a:rPr>
              <a:t>– </a:t>
            </a:r>
            <a:r>
              <a:rPr lang="pt-BR" sz="2400" i="1" dirty="0">
                <a:solidFill>
                  <a:srgbClr val="000000"/>
                </a:solidFill>
              </a:rPr>
              <a:t>objetivo</a:t>
            </a:r>
            <a:r>
              <a:rPr lang="pt-BR" sz="2400" dirty="0">
                <a:solidFill>
                  <a:srgbClr val="000000"/>
                </a:solidFill>
              </a:rPr>
              <a:t> da parte.</a:t>
            </a:r>
          </a:p>
          <a:p>
            <a:pPr algn="just">
              <a:spcBef>
                <a:spcPts val="0"/>
              </a:spcBef>
              <a:defRPr/>
            </a:pPr>
            <a:endParaRPr lang="pt-BR" sz="267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sz="267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pt-BR" sz="2400" i="1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Se houver demandas idênticas?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Litispendência e coisa julgada</a:t>
            </a:r>
          </a:p>
          <a:p>
            <a:pPr algn="ctr">
              <a:spcBef>
                <a:spcPts val="0"/>
              </a:spcBef>
              <a:defRPr/>
            </a:pPr>
            <a:endParaRPr lang="pt-BR" sz="2400" b="1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E se houver demandas parecidas?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Conexão e continência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9877" y="237455"/>
            <a:ext cx="10070123" cy="622371"/>
          </a:xfrm>
        </p:spPr>
        <p:txBody>
          <a:bodyPr/>
          <a:lstStyle/>
          <a:p>
            <a:r>
              <a:rPr lang="pt-BR" sz="3200" dirty="0"/>
              <a:t>Elementos da ação</a:t>
            </a:r>
          </a:p>
        </p:txBody>
      </p:sp>
    </p:spTree>
    <p:extLst>
      <p:ext uri="{BB962C8B-B14F-4D97-AF65-F5344CB8AC3E}">
        <p14:creationId xmlns:p14="http://schemas.microsoft.com/office/powerpoint/2010/main" val="4769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12984" y="1203960"/>
            <a:ext cx="10330376" cy="57607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C00000"/>
                </a:solidFill>
              </a:rPr>
              <a:t>Busca evitar o trâmite de demandas inviáveis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Sua ausência leva à extinção sem mérito (CPC, 337, XI, c/c 485, VI):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a) legitimidade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identidade entre as partes na relação jurídica processual e material</a:t>
            </a:r>
            <a:r>
              <a:rPr lang="pt-BR" dirty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b) interesse de agir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necessidade e adequação </a:t>
            </a:r>
            <a:r>
              <a:rPr lang="pt-BR" dirty="0">
                <a:solidFill>
                  <a:srgbClr val="000000"/>
                </a:solidFill>
              </a:rPr>
              <a:t>do provimento jurisdicional;</a:t>
            </a:r>
          </a:p>
          <a:p>
            <a:pPr algn="just">
              <a:spcBef>
                <a:spcPts val="0"/>
              </a:spcBef>
              <a:defRPr/>
            </a:pPr>
            <a:endParaRPr lang="pt-BR" b="1" strike="sngStrike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strike="sngStrike" dirty="0">
                <a:solidFill>
                  <a:srgbClr val="000000"/>
                </a:solidFill>
              </a:rPr>
              <a:t>c) possibilidade jurídica do pedido</a:t>
            </a:r>
            <a:r>
              <a:rPr lang="pt-BR" strike="sngStrike" dirty="0">
                <a:solidFill>
                  <a:srgbClr val="000000"/>
                </a:solidFill>
              </a:rPr>
              <a:t>: o pedido formulado </a:t>
            </a:r>
            <a:r>
              <a:rPr lang="pt-BR" i="1" strike="sngStrike" dirty="0">
                <a:solidFill>
                  <a:srgbClr val="000000"/>
                </a:solidFill>
              </a:rPr>
              <a:t>não deve ser vedado pelo sistema jurídico.</a:t>
            </a:r>
            <a:endParaRPr lang="pt-BR" strike="sngStrike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923" y="237455"/>
            <a:ext cx="9945077" cy="622371"/>
          </a:xfrm>
        </p:spPr>
        <p:txBody>
          <a:bodyPr/>
          <a:lstStyle/>
          <a:p>
            <a:r>
              <a:rPr lang="pt-BR" sz="3200" dirty="0"/>
              <a:t>Condições da ação </a:t>
            </a:r>
          </a:p>
        </p:txBody>
      </p:sp>
    </p:spTree>
    <p:extLst>
      <p:ext uri="{BB962C8B-B14F-4D97-AF65-F5344CB8AC3E}">
        <p14:creationId xmlns:p14="http://schemas.microsoft.com/office/powerpoint/2010/main" val="23753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Partes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056379" y="1505291"/>
            <a:ext cx="10244667" cy="45259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dirty="0">
                <a:solidFill>
                  <a:srgbClr val="C00000"/>
                </a:solidFill>
              </a:rPr>
              <a:t>Quem figura no polo ativo e passivo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Capacidades</a:t>
            </a: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a) Capacidade de ser parte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pode ser parte em um processo judicial quem tem a possibilidade de ser titular de direitos – conceito ligado à personalidade jurídica</a:t>
            </a:r>
            <a:r>
              <a:rPr lang="pt-BR" dirty="0">
                <a:solidFill>
                  <a:srgbClr val="000000"/>
                </a:solidFill>
              </a:rPr>
              <a:t> (CC, art. 1º).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Porém, a legislação processual por vezes concede capacidade de ser parte a </a:t>
            </a:r>
            <a:r>
              <a:rPr lang="pt-BR" b="1" dirty="0">
                <a:solidFill>
                  <a:srgbClr val="C00000"/>
                </a:solidFill>
              </a:rPr>
              <a:t>entes sem personalidade</a:t>
            </a:r>
            <a:r>
              <a:rPr lang="pt-BR" dirty="0">
                <a:solidFill>
                  <a:srgbClr val="000000"/>
                </a:solidFill>
              </a:rPr>
              <a:t>. Ex. </a:t>
            </a:r>
            <a:r>
              <a:rPr lang="pt-BR" i="1" dirty="0">
                <a:solidFill>
                  <a:srgbClr val="000000"/>
                </a:solidFill>
              </a:rPr>
              <a:t>espólio, massa falida, condomínio</a:t>
            </a:r>
            <a:r>
              <a:rPr lang="pt-BR" dirty="0">
                <a:solidFill>
                  <a:srgbClr val="000000"/>
                </a:solidFill>
              </a:rPr>
              <a:t> (CPC, 75, incisos).</a:t>
            </a:r>
          </a:p>
          <a:p>
            <a:pPr algn="just"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1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Partes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28317" y="1520923"/>
            <a:ext cx="10244667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b) Capacidade processual</a:t>
            </a:r>
            <a:r>
              <a:rPr lang="pt-BR" altLang="en-US" dirty="0">
                <a:solidFill>
                  <a:srgbClr val="000000"/>
                </a:solidFill>
              </a:rPr>
              <a:t>: </a:t>
            </a:r>
            <a:r>
              <a:rPr lang="pt-BR" altLang="en-US" b="1" dirty="0">
                <a:solidFill>
                  <a:srgbClr val="C00000"/>
                </a:solidFill>
              </a:rPr>
              <a:t>é a capacidade de figurar no processo judicial por si, sem o auxílio de outrem</a:t>
            </a:r>
            <a:r>
              <a:rPr lang="pt-BR" altLang="en-US" i="1" dirty="0">
                <a:solidFill>
                  <a:srgbClr val="C00000"/>
                </a:solidFill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en-US" i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Os absolutamente incapazes (CC, 3º) devem ser </a:t>
            </a:r>
            <a:r>
              <a:rPr lang="pt-BR" altLang="en-US" i="1" dirty="0">
                <a:solidFill>
                  <a:srgbClr val="000000"/>
                </a:solidFill>
              </a:rPr>
              <a:t>representados</a:t>
            </a:r>
            <a:r>
              <a:rPr lang="pt-BR" altLang="en-US" dirty="0">
                <a:solidFill>
                  <a:srgbClr val="000000"/>
                </a:solidFill>
              </a:rPr>
              <a:t>; os relativamente incapazes (CC, 4º) devem ser </a:t>
            </a:r>
            <a:r>
              <a:rPr lang="pt-BR" altLang="en-US" i="1" dirty="0">
                <a:solidFill>
                  <a:srgbClr val="000000"/>
                </a:solidFill>
              </a:rPr>
              <a:t>assistidos</a:t>
            </a:r>
            <a:r>
              <a:rPr lang="pt-BR" altLang="en-US" dirty="0">
                <a:solidFill>
                  <a:srgbClr val="000000"/>
                </a:solidFill>
              </a:rPr>
              <a:t>. </a:t>
            </a: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* Atenção a quem é incapaz (Estatuto da Pessoa com Deficiência – L. 13.146/2015)</a:t>
            </a: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Diferentemente da incapacidade de ser parte, a </a:t>
            </a:r>
            <a:r>
              <a:rPr lang="pt-BR" altLang="en-US" i="1" dirty="0">
                <a:solidFill>
                  <a:srgbClr val="000000"/>
                </a:solidFill>
              </a:rPr>
              <a:t>incapacidade processual pode ser suprida</a:t>
            </a:r>
            <a:r>
              <a:rPr lang="pt-BR" altLang="en-US" dirty="0">
                <a:solidFill>
                  <a:srgbClr val="000000"/>
                </a:solidFill>
              </a:rPr>
              <a:t> (CPC, 76). </a:t>
            </a:r>
          </a:p>
        </p:txBody>
      </p:sp>
    </p:spTree>
    <p:extLst>
      <p:ext uri="{BB962C8B-B14F-4D97-AF65-F5344CB8AC3E}">
        <p14:creationId xmlns:p14="http://schemas.microsoft.com/office/powerpoint/2010/main" val="17770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Partes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00480"/>
            <a:ext cx="10244667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</a:rPr>
              <a:t>c) Capacidade postulatória</a:t>
            </a:r>
            <a:r>
              <a:rPr lang="pt-BR" altLang="en-US" sz="2400" dirty="0">
                <a:solidFill>
                  <a:srgbClr val="000000"/>
                </a:solidFill>
              </a:rPr>
              <a:t>: </a:t>
            </a:r>
            <a:r>
              <a:rPr lang="pt-BR" altLang="en-US" sz="2400" b="1" dirty="0">
                <a:solidFill>
                  <a:srgbClr val="C00000"/>
                </a:solidFill>
              </a:rPr>
              <a:t>é a capacidade de representar as partes em juízo; de falar perante o Poder Judiciário</a:t>
            </a:r>
            <a:r>
              <a:rPr lang="pt-BR" altLang="en-US" sz="2400" i="1" dirty="0">
                <a:solidFill>
                  <a:srgbClr val="C00000"/>
                </a:solidFill>
              </a:rPr>
              <a:t>. </a:t>
            </a:r>
          </a:p>
          <a:p>
            <a:pPr algn="just">
              <a:spcBef>
                <a:spcPct val="0"/>
              </a:spcBef>
            </a:pPr>
            <a:endParaRPr lang="pt-BR" altLang="en-US" sz="2400" i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Em regra o </a:t>
            </a:r>
            <a:r>
              <a:rPr lang="pt-BR" altLang="en-US" sz="2400" i="1" dirty="0">
                <a:solidFill>
                  <a:srgbClr val="000000"/>
                </a:solidFill>
              </a:rPr>
              <a:t>advogado é o titular</a:t>
            </a:r>
            <a:r>
              <a:rPr lang="pt-BR" altLang="en-US" sz="2400" dirty="0">
                <a:solidFill>
                  <a:srgbClr val="000000"/>
                </a:solidFill>
              </a:rPr>
              <a:t> da capacidade postulatória.</a:t>
            </a:r>
          </a:p>
          <a:p>
            <a:pPr algn="just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Mas há exceções:</a:t>
            </a:r>
          </a:p>
          <a:p>
            <a:pPr algn="just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133" dirty="0">
                <a:solidFill>
                  <a:srgbClr val="000000"/>
                </a:solidFill>
              </a:rPr>
              <a:t>JEC, até 20 salários-mínimos (Lei 9.099/95, 9º);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133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133" dirty="0">
                <a:solidFill>
                  <a:srgbClr val="000000"/>
                </a:solidFill>
              </a:rPr>
              <a:t>ação de alimentos (Lei 5.478/68, 2.º);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133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133" i="1" dirty="0">
                <a:solidFill>
                  <a:srgbClr val="000000"/>
                </a:solidFill>
              </a:rPr>
              <a:t>habeas corpus</a:t>
            </a:r>
            <a:r>
              <a:rPr lang="pt-BR" altLang="en-US" sz="2133" dirty="0">
                <a:solidFill>
                  <a:srgbClr val="000000"/>
                </a:solidFill>
              </a:rPr>
              <a:t> (Lei 8.906/1994, 1.º, § 2.º);</a:t>
            </a: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133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133" dirty="0">
                <a:solidFill>
                  <a:srgbClr val="000000"/>
                </a:solidFill>
              </a:rPr>
              <a:t>reclamações trabalhistas (CLT, 791).</a:t>
            </a:r>
          </a:p>
          <a:p>
            <a:pPr algn="just">
              <a:spcBef>
                <a:spcPts val="0"/>
              </a:spcBef>
              <a:defRPr/>
            </a:pPr>
            <a:endParaRPr lang="pt-BR" sz="24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1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MP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09636"/>
            <a:ext cx="10244667" cy="45259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2400" i="1" dirty="0">
                <a:solidFill>
                  <a:srgbClr val="000000"/>
                </a:solidFill>
              </a:rPr>
              <a:t>Instituição permanente, essencial à função jurisdicional e destinada à preservação dos valores fundamentais do Estado</a:t>
            </a:r>
            <a:r>
              <a:rPr lang="pt-BR" sz="2400" dirty="0">
                <a:solidFill>
                  <a:srgbClr val="000000"/>
                </a:solidFill>
              </a:rPr>
              <a:t> .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400" dirty="0">
                <a:solidFill>
                  <a:srgbClr val="000000"/>
                </a:solidFill>
              </a:rPr>
              <a:t>(defesa da ordem jurídica, regime democrático e interesses sociais – CF, 127; CPC, 176).</a:t>
            </a:r>
          </a:p>
          <a:p>
            <a:pPr algn="just">
              <a:spcBef>
                <a:spcPts val="0"/>
              </a:spcBef>
              <a:defRPr/>
            </a:pPr>
            <a:endParaRPr lang="pt-BR" sz="1867" i="1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C00000"/>
                </a:solidFill>
              </a:rPr>
              <a:t>Atuação no processo civil: </a:t>
            </a:r>
            <a:r>
              <a:rPr lang="pt-BR" sz="2400" i="1" dirty="0">
                <a:solidFill>
                  <a:srgbClr val="C00000"/>
                </a:solidFill>
              </a:rPr>
              <a:t>parte</a:t>
            </a:r>
            <a:r>
              <a:rPr lang="pt-BR" sz="2400" dirty="0">
                <a:solidFill>
                  <a:srgbClr val="C00000"/>
                </a:solidFill>
              </a:rPr>
              <a:t> ou </a:t>
            </a:r>
            <a:r>
              <a:rPr lang="pt-BR" sz="2400" i="1" dirty="0">
                <a:solidFill>
                  <a:srgbClr val="C00000"/>
                </a:solidFill>
              </a:rPr>
              <a:t>fiscal da ordem jurídica.</a:t>
            </a:r>
          </a:p>
          <a:p>
            <a:pPr>
              <a:spcBef>
                <a:spcPts val="0"/>
              </a:spcBef>
              <a:defRPr/>
            </a:pPr>
            <a:endParaRPr lang="pt-BR" sz="533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t-BR" sz="2400" dirty="0">
                <a:solidFill>
                  <a:srgbClr val="C00000"/>
                </a:solidFill>
              </a:rPr>
              <a:t>Como fiscal (CPC, art. 178):</a:t>
            </a:r>
          </a:p>
          <a:p>
            <a:r>
              <a:rPr lang="pt-BR" sz="2400" i="1" dirty="0"/>
              <a:t>I - interesse público ou social;</a:t>
            </a:r>
          </a:p>
          <a:p>
            <a:r>
              <a:rPr lang="pt-BR" sz="2400" i="1" dirty="0"/>
              <a:t>II - interesse de incapaz;</a:t>
            </a:r>
          </a:p>
          <a:p>
            <a:r>
              <a:rPr lang="pt-BR" sz="2400" i="1" dirty="0"/>
              <a:t>III - litígios coletivos pela posse de terra rural ou urbana.</a:t>
            </a:r>
          </a:p>
          <a:p>
            <a:r>
              <a:rPr lang="pt-BR" sz="2400" i="1" dirty="0"/>
              <a:t>Parágrafo único.  A participação da Fazenda Pública não configura, por si só, hipótese de intervenção do Ministério Público.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400" i="1" dirty="0">
                <a:solidFill>
                  <a:srgbClr val="C00000"/>
                </a:solidFill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endParaRPr lang="pt-BR" sz="2400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Defensoria Pública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2400" i="1" dirty="0">
                <a:solidFill>
                  <a:srgbClr val="000000"/>
                </a:solidFill>
              </a:rPr>
              <a:t>Instituição permanente, essencial à função jurisdicional, incumbindo-lhe a orientação jurídica, a promoção dos direitos humanos e a defesa dos direitos individuais e coletivos aos necessitados. 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400" dirty="0">
                <a:solidFill>
                  <a:srgbClr val="000000"/>
                </a:solidFill>
              </a:rPr>
              <a:t>(CF, art. 134; CPC, art. 185)</a:t>
            </a:r>
          </a:p>
          <a:p>
            <a:pPr algn="just">
              <a:spcBef>
                <a:spcPts val="0"/>
              </a:spcBef>
              <a:defRPr/>
            </a:pPr>
            <a:endParaRPr lang="pt-BR" sz="2400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Atuação no processo civil: </a:t>
            </a:r>
            <a:r>
              <a:rPr lang="pt-BR" sz="2400" dirty="0">
                <a:solidFill>
                  <a:srgbClr val="000000"/>
                </a:solidFill>
              </a:rPr>
              <a:t>postulação em prol da população carente.</a:t>
            </a:r>
            <a:endParaRPr lang="pt-BR" sz="2400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sz="2400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Prerrogativas processuais: </a:t>
            </a:r>
            <a:r>
              <a:rPr lang="pt-BR" sz="2400" dirty="0">
                <a:solidFill>
                  <a:srgbClr val="000000"/>
                </a:solidFill>
              </a:rPr>
              <a:t>prazo em dobro (CPC, art. 186), intimação pessoal (art. 186, </a:t>
            </a:r>
            <a:r>
              <a:rPr lang="en-US" sz="2133" dirty="0"/>
              <a:t>§ 1</a:t>
            </a:r>
            <a:r>
              <a:rPr lang="en-US" sz="2133" u="sng" baseline="30000" dirty="0"/>
              <a:t>o</a:t>
            </a:r>
            <a:r>
              <a:rPr lang="pt-BR" sz="2133" dirty="0">
                <a:solidFill>
                  <a:srgbClr val="000000"/>
                </a:solidFill>
              </a:rPr>
              <a:t>).</a:t>
            </a:r>
          </a:p>
          <a:p>
            <a:pPr algn="just">
              <a:spcBef>
                <a:spcPts val="0"/>
              </a:spcBef>
              <a:defRPr/>
            </a:pPr>
            <a:endParaRPr lang="pt-BR" sz="2133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133" dirty="0">
                <a:solidFill>
                  <a:srgbClr val="000000"/>
                </a:solidFill>
              </a:rPr>
              <a:t>* Mesmas prerrogativas para a advocacia pública e MP.</a:t>
            </a:r>
          </a:p>
        </p:txBody>
      </p:sp>
    </p:spTree>
    <p:extLst>
      <p:ext uri="{BB962C8B-B14F-4D97-AF65-F5344CB8AC3E}">
        <p14:creationId xmlns:p14="http://schemas.microsoft.com/office/powerpoint/2010/main" val="1617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Honorários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altLang="pt-BR" sz="2400" b="1" dirty="0">
                <a:solidFill>
                  <a:srgbClr val="000000"/>
                </a:solidFill>
              </a:rPr>
              <a:t>Honorários advocatícios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400" i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altLang="pt-BR" sz="2400" i="1" dirty="0">
                <a:solidFill>
                  <a:srgbClr val="000000"/>
                </a:solidFill>
              </a:rPr>
              <a:t>Art. 85.  A sentença condenará o vencido a pagar honorários ao advogado do vencedor.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sz="2400" i="1" dirty="0">
                <a:solidFill>
                  <a:srgbClr val="000000"/>
                </a:solidFill>
              </a:rPr>
              <a:t>§ 1</a:t>
            </a:r>
            <a:r>
              <a:rPr lang="pt-BR" altLang="pt-BR" sz="2400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sz="2400" i="1" dirty="0">
                <a:solidFill>
                  <a:srgbClr val="000000"/>
                </a:solidFill>
              </a:rPr>
              <a:t> São devidos honorários advocatícios na </a:t>
            </a:r>
            <a:r>
              <a:rPr lang="pt-BR" altLang="pt-BR" sz="2400" i="1" u="sng" dirty="0">
                <a:solidFill>
                  <a:srgbClr val="000000"/>
                </a:solidFill>
              </a:rPr>
              <a:t>reconvenção</a:t>
            </a:r>
            <a:r>
              <a:rPr lang="pt-BR" altLang="pt-BR" sz="2400" i="1" dirty="0">
                <a:solidFill>
                  <a:srgbClr val="000000"/>
                </a:solidFill>
              </a:rPr>
              <a:t>, no </a:t>
            </a:r>
            <a:r>
              <a:rPr lang="pt-BR" altLang="pt-BR" sz="2400" i="1" u="sng" dirty="0">
                <a:solidFill>
                  <a:srgbClr val="000000"/>
                </a:solidFill>
              </a:rPr>
              <a:t>cumprimento de sentença</a:t>
            </a:r>
            <a:r>
              <a:rPr lang="pt-BR" altLang="pt-BR" sz="2400" i="1" dirty="0">
                <a:solidFill>
                  <a:srgbClr val="000000"/>
                </a:solidFill>
              </a:rPr>
              <a:t>, provisório ou definitivo, na </a:t>
            </a:r>
            <a:r>
              <a:rPr lang="pt-BR" altLang="pt-BR" sz="2400" i="1" u="sng" dirty="0">
                <a:solidFill>
                  <a:srgbClr val="000000"/>
                </a:solidFill>
              </a:rPr>
              <a:t>execução</a:t>
            </a:r>
            <a:r>
              <a:rPr lang="pt-BR" altLang="pt-BR" sz="2400" i="1" dirty="0">
                <a:solidFill>
                  <a:srgbClr val="000000"/>
                </a:solidFill>
              </a:rPr>
              <a:t>, resistida ou não, e nos </a:t>
            </a:r>
            <a:r>
              <a:rPr lang="pt-BR" altLang="pt-BR" sz="2400" i="1" u="sng" dirty="0">
                <a:solidFill>
                  <a:srgbClr val="000000"/>
                </a:solidFill>
              </a:rPr>
              <a:t>recursos </a:t>
            </a:r>
            <a:r>
              <a:rPr lang="pt-BR" altLang="pt-BR" sz="2400" i="1" dirty="0">
                <a:solidFill>
                  <a:srgbClr val="000000"/>
                </a:solidFill>
              </a:rPr>
              <a:t>interpostos, cumulativamente.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altLang="pt-BR" sz="2400" b="1" dirty="0">
                <a:solidFill>
                  <a:srgbClr val="C00000"/>
                </a:solidFill>
              </a:rPr>
              <a:t>Valor</a:t>
            </a:r>
            <a:r>
              <a:rPr lang="pt-BR" altLang="pt-BR" sz="2400" b="1" dirty="0">
                <a:solidFill>
                  <a:srgbClr val="000000"/>
                </a:solidFill>
              </a:rPr>
              <a:t> dos honorários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sz="2400" i="1" dirty="0">
                <a:solidFill>
                  <a:srgbClr val="000000"/>
                </a:solidFill>
              </a:rPr>
              <a:t>§ 2</a:t>
            </a:r>
            <a:r>
              <a:rPr lang="pt-BR" altLang="pt-BR" sz="2400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sz="2400" i="1" dirty="0">
                <a:solidFill>
                  <a:srgbClr val="000000"/>
                </a:solidFill>
              </a:rPr>
              <a:t> Os honorários serão fixados entre o </a:t>
            </a:r>
            <a:r>
              <a:rPr lang="pt-BR" altLang="pt-BR" sz="2400" i="1" u="sng" dirty="0">
                <a:solidFill>
                  <a:srgbClr val="000000"/>
                </a:solidFill>
              </a:rPr>
              <a:t>mínimo de dez e o máximo de vinte</a:t>
            </a:r>
            <a:r>
              <a:rPr lang="pt-BR" altLang="pt-BR" sz="2400" i="1" dirty="0">
                <a:solidFill>
                  <a:srgbClr val="000000"/>
                </a:solidFill>
              </a:rPr>
              <a:t> por cento sobre o valor da condenação, do proveito econômico obtido ou, não sendo possível mensurá-lo, sobre o valor atualizado da causa.</a:t>
            </a:r>
          </a:p>
        </p:txBody>
      </p:sp>
    </p:spTree>
    <p:extLst>
      <p:ext uri="{BB962C8B-B14F-4D97-AF65-F5344CB8AC3E}">
        <p14:creationId xmlns:p14="http://schemas.microsoft.com/office/powerpoint/2010/main" val="954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7" dirty="0" err="1"/>
              <a:t>Princípios</a:t>
            </a:r>
            <a:r>
              <a:rPr lang="en-US" sz="2667" dirty="0"/>
              <a:t> no CPC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078523" y="2094523"/>
            <a:ext cx="10503877" cy="416884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altLang="pt-BR" b="1" i="1" dirty="0">
                <a:solidFill>
                  <a:srgbClr val="000000"/>
                </a:solidFill>
              </a:rPr>
              <a:t>Art. 8º </a:t>
            </a:r>
            <a:r>
              <a:rPr lang="pt-BR" altLang="pt-BR" i="1" dirty="0">
                <a:solidFill>
                  <a:srgbClr val="000000"/>
                </a:solidFill>
              </a:rPr>
              <a:t>Ao aplicar o ordenamento jurídico, o juiz atenderá aos fins sociais e às exigências do bem comum, resguardando e promovendo a </a:t>
            </a:r>
            <a:r>
              <a:rPr lang="pt-BR" altLang="pt-BR" i="1" u="sng" dirty="0">
                <a:solidFill>
                  <a:srgbClr val="000000"/>
                </a:solidFill>
              </a:rPr>
              <a:t>dignidade da pessoa humana e observando a proporcionalidade, a razoabilidade, a legalidade, a publicidade e a eficiência</a:t>
            </a:r>
            <a:r>
              <a:rPr lang="pt-BR" altLang="pt-BR" i="1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altLang="pt-BR" b="1" i="1" dirty="0">
                <a:solidFill>
                  <a:srgbClr val="000000"/>
                </a:solidFill>
              </a:rPr>
              <a:t>Art. 9</a:t>
            </a:r>
            <a:r>
              <a:rPr lang="pt-BR" altLang="pt-BR" b="1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Não se proferirá decisão contra uma das partes </a:t>
            </a:r>
            <a:r>
              <a:rPr lang="pt-BR" altLang="pt-BR" i="1" u="sng" dirty="0">
                <a:solidFill>
                  <a:srgbClr val="000000"/>
                </a:solidFill>
              </a:rPr>
              <a:t>sem que ela seja previamente ouvida</a:t>
            </a:r>
            <a:r>
              <a:rPr lang="pt-BR" altLang="pt-BR" i="1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altLang="pt-BR" b="1" i="1" dirty="0">
                <a:solidFill>
                  <a:srgbClr val="000000"/>
                </a:solidFill>
              </a:rPr>
              <a:t>Art. 11</a:t>
            </a:r>
            <a:r>
              <a:rPr lang="pt-BR" altLang="pt-BR" i="1" dirty="0">
                <a:solidFill>
                  <a:srgbClr val="000000"/>
                </a:solidFill>
              </a:rPr>
              <a:t>.  Todos os julgamentos dos órgãos do Poder Judiciário serão </a:t>
            </a:r>
            <a:r>
              <a:rPr lang="pt-BR" altLang="pt-BR" i="1" u="sng" dirty="0">
                <a:solidFill>
                  <a:srgbClr val="000000"/>
                </a:solidFill>
              </a:rPr>
              <a:t>públicos, e fundamentadas todas as decisões</a:t>
            </a:r>
            <a:r>
              <a:rPr lang="pt-BR" altLang="pt-BR" i="1" dirty="0">
                <a:solidFill>
                  <a:srgbClr val="000000"/>
                </a:solidFill>
              </a:rPr>
              <a:t>, sob pena de nulidade.</a:t>
            </a:r>
            <a:endParaRPr lang="pt-BR" alt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Honorários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§ 3</a:t>
            </a:r>
            <a:r>
              <a:rPr lang="pt-BR" altLang="pt-BR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Nas causas em que a </a:t>
            </a:r>
            <a:r>
              <a:rPr lang="pt-BR" altLang="pt-BR" i="1" u="sng" dirty="0">
                <a:solidFill>
                  <a:srgbClr val="C00000"/>
                </a:solidFill>
              </a:rPr>
              <a:t>Fazenda Pública for parte</a:t>
            </a:r>
            <a:r>
              <a:rPr lang="pt-BR" altLang="pt-BR" i="1" dirty="0">
                <a:solidFill>
                  <a:srgbClr val="000000"/>
                </a:solidFill>
              </a:rPr>
              <a:t>, a fixação dos honorários observará (...) os seguintes percentuais: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I - mínimo de dez e máximo de vinte por cento sobre o valor da condenação ou do proveito econômico obtido até 200 (duzentos) salários-mínimos;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i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II - oito e dez / acima de 200 a 2.000;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III - cinco e oito / acima de 2.000 a 20.000;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IV - três e cinco / acima de 20.000 a 100.000;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V - um e três / acima de 100.000.</a:t>
            </a:r>
          </a:p>
        </p:txBody>
      </p:sp>
    </p:spTree>
    <p:extLst>
      <p:ext uri="{BB962C8B-B14F-4D97-AF65-F5344CB8AC3E}">
        <p14:creationId xmlns:p14="http://schemas.microsoft.com/office/powerpoint/2010/main" val="427872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Honorários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025119" y="1817907"/>
            <a:ext cx="10244667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§ 6</a:t>
            </a:r>
            <a:r>
              <a:rPr lang="pt-BR" altLang="pt-BR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Os limites e critérios previstos nos §§ 2</a:t>
            </a:r>
            <a:r>
              <a:rPr lang="pt-BR" altLang="pt-BR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e 3</a:t>
            </a:r>
            <a:r>
              <a:rPr lang="pt-BR" altLang="pt-BR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aplicam-se independentemente de qual seja o conteúdo da decisão, </a:t>
            </a:r>
            <a:r>
              <a:rPr lang="pt-BR" altLang="pt-BR" i="1" u="sng" dirty="0">
                <a:solidFill>
                  <a:srgbClr val="000000"/>
                </a:solidFill>
              </a:rPr>
              <a:t>inclusive aos casos de improcedência ou de sentença sem resolução de mérito</a:t>
            </a:r>
            <a:r>
              <a:rPr lang="pt-BR" altLang="pt-BR" i="1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endParaRPr lang="pt-BR" altLang="pt-BR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dirty="0">
                <a:solidFill>
                  <a:srgbClr val="000000"/>
                </a:solidFill>
                <a:cs typeface="Times New Roman" pitchFamily="18" charset="0"/>
              </a:rPr>
              <a:t>Ou seja, mesmo na </a:t>
            </a:r>
            <a:r>
              <a:rPr lang="pt-BR" altLang="pt-BR" dirty="0">
                <a:solidFill>
                  <a:srgbClr val="C00000"/>
                </a:solidFill>
                <a:cs typeface="Times New Roman" pitchFamily="18" charset="0"/>
              </a:rPr>
              <a:t>improcedência, </a:t>
            </a:r>
            <a:r>
              <a:rPr lang="pt-BR" altLang="pt-BR" dirty="0">
                <a:solidFill>
                  <a:srgbClr val="000000"/>
                </a:solidFill>
                <a:cs typeface="Times New Roman" pitchFamily="18" charset="0"/>
              </a:rPr>
              <a:t>mínimo de 10% do valor da causa.</a:t>
            </a:r>
          </a:p>
        </p:txBody>
      </p:sp>
    </p:spTree>
    <p:extLst>
      <p:ext uri="{BB962C8B-B14F-4D97-AF65-F5344CB8AC3E}">
        <p14:creationId xmlns:p14="http://schemas.microsoft.com/office/powerpoint/2010/main" val="26464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Honorários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altLang="pt-BR" sz="2400" b="1" dirty="0">
                <a:solidFill>
                  <a:srgbClr val="000000"/>
                </a:solidFill>
              </a:rPr>
              <a:t>Sucumbência recursal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sz="2400" i="1" dirty="0">
                <a:solidFill>
                  <a:srgbClr val="000000"/>
                </a:solidFill>
              </a:rPr>
              <a:t>§ 11. O tribunal, ao julgar recurso, </a:t>
            </a:r>
            <a:r>
              <a:rPr lang="pt-BR" altLang="pt-BR" sz="2400" i="1" u="sng" dirty="0">
                <a:solidFill>
                  <a:srgbClr val="000000"/>
                </a:solidFill>
              </a:rPr>
              <a:t>majorará os honorários fixados anteriormente levando em conta o trabalho adicional realizado em grau recursal</a:t>
            </a:r>
            <a:r>
              <a:rPr lang="pt-BR" altLang="pt-BR" sz="2400" i="1" dirty="0">
                <a:solidFill>
                  <a:srgbClr val="000000"/>
                </a:solidFill>
              </a:rPr>
              <a:t>, observando, conforme o caso, o disposto nos §§ 2</a:t>
            </a:r>
            <a:r>
              <a:rPr lang="pt-BR" altLang="pt-BR" sz="2400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sz="2400" i="1" dirty="0">
                <a:solidFill>
                  <a:srgbClr val="000000"/>
                </a:solidFill>
              </a:rPr>
              <a:t> a 6</a:t>
            </a:r>
            <a:r>
              <a:rPr lang="pt-BR" altLang="pt-BR" sz="2400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sz="2400" i="1" dirty="0">
                <a:solidFill>
                  <a:srgbClr val="000000"/>
                </a:solidFill>
              </a:rPr>
              <a:t>, </a:t>
            </a:r>
            <a:r>
              <a:rPr lang="pt-BR" altLang="pt-BR" sz="2400" i="1" u="sng" dirty="0">
                <a:solidFill>
                  <a:srgbClr val="000000"/>
                </a:solidFill>
              </a:rPr>
              <a:t>sendo vedado ao tribunal</a:t>
            </a:r>
            <a:r>
              <a:rPr lang="pt-BR" altLang="pt-BR" sz="2400" i="1" dirty="0">
                <a:solidFill>
                  <a:srgbClr val="000000"/>
                </a:solidFill>
              </a:rPr>
              <a:t>, no cômputo geral da fixação de honorários devidos ao advogado do vencedor, </a:t>
            </a:r>
            <a:r>
              <a:rPr lang="pt-BR" altLang="pt-BR" sz="2400" i="1" u="sng" dirty="0">
                <a:solidFill>
                  <a:srgbClr val="000000"/>
                </a:solidFill>
              </a:rPr>
              <a:t>ultrapassar os respectivos limites estabelecidos nos §§ 2</a:t>
            </a:r>
            <a:r>
              <a:rPr lang="pt-BR" altLang="pt-BR" sz="2400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sz="2400" i="1" u="sng" dirty="0">
                <a:solidFill>
                  <a:srgbClr val="000000"/>
                </a:solidFill>
              </a:rPr>
              <a:t> e 3</a:t>
            </a:r>
            <a:r>
              <a:rPr lang="pt-BR" altLang="pt-BR" sz="2400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sz="2400" i="1" dirty="0">
                <a:solidFill>
                  <a:srgbClr val="000000"/>
                </a:solidFill>
              </a:rPr>
              <a:t> para a fase de conhecimento.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Qual o </a:t>
            </a:r>
            <a:r>
              <a:rPr lang="pt-BR" altLang="pt-BR" sz="2400" b="1" dirty="0">
                <a:solidFill>
                  <a:srgbClr val="C00000"/>
                </a:solidFill>
              </a:rPr>
              <a:t>teto</a:t>
            </a:r>
            <a:r>
              <a:rPr lang="pt-BR" altLang="pt-BR" sz="2400" dirty="0">
                <a:solidFill>
                  <a:srgbClr val="000000"/>
                </a:solidFill>
              </a:rPr>
              <a:t>? </a:t>
            </a:r>
          </a:p>
          <a:p>
            <a:pPr algn="ctr">
              <a:spcBef>
                <a:spcPct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Quais recursos? </a:t>
            </a:r>
            <a:r>
              <a:rPr lang="pt-BR" altLang="pt-BR" sz="2400" b="1" dirty="0">
                <a:solidFill>
                  <a:srgbClr val="C00000"/>
                </a:solidFill>
              </a:rPr>
              <a:t>Todos</a:t>
            </a:r>
            <a:r>
              <a:rPr lang="pt-BR" altLang="pt-BR" sz="24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74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Honorários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Características dos honorários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§ 14.  Os honorários constituem direito do advogado e têm </a:t>
            </a:r>
            <a:r>
              <a:rPr lang="pt-BR" altLang="pt-BR" i="1" u="sng" dirty="0">
                <a:solidFill>
                  <a:srgbClr val="000000"/>
                </a:solidFill>
              </a:rPr>
              <a:t>natureza alimentar</a:t>
            </a:r>
            <a:r>
              <a:rPr lang="pt-BR" altLang="pt-BR" i="1" dirty="0">
                <a:solidFill>
                  <a:srgbClr val="000000"/>
                </a:solidFill>
              </a:rPr>
              <a:t>, com os mesmos privilégios dos créditos oriundos da legislação do trabalho, </a:t>
            </a:r>
            <a:r>
              <a:rPr lang="pt-BR" altLang="pt-BR" i="1" u="sng" dirty="0">
                <a:solidFill>
                  <a:srgbClr val="000000"/>
                </a:solidFill>
              </a:rPr>
              <a:t>sendo vedada a compensação em caso de sucumbência parcial</a:t>
            </a:r>
            <a:r>
              <a:rPr lang="pt-BR" altLang="pt-BR" i="1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dirty="0">
                <a:solidFill>
                  <a:srgbClr val="C00000"/>
                </a:solidFill>
              </a:rPr>
              <a:t>Superada</a:t>
            </a:r>
            <a:r>
              <a:rPr lang="pt-BR" altLang="pt-BR" dirty="0">
                <a:solidFill>
                  <a:srgbClr val="000000"/>
                </a:solidFill>
              </a:rPr>
              <a:t> a Súmula 306/STJ: “Os honorários advocatícios </a:t>
            </a:r>
            <a:r>
              <a:rPr lang="pt-BR" altLang="pt-BR" u="sng" dirty="0">
                <a:solidFill>
                  <a:srgbClr val="000000"/>
                </a:solidFill>
              </a:rPr>
              <a:t>devem ser compensados quando houver sucumbência recíproca</a:t>
            </a:r>
            <a:r>
              <a:rPr lang="pt-BR" altLang="pt-BR" dirty="0">
                <a:solidFill>
                  <a:srgbClr val="000000"/>
                </a:solidFill>
              </a:rPr>
              <a:t>, assegurado o direito autônomo do advogado à execução do saldo sem excluir a legitimidade da própria parte”.</a:t>
            </a:r>
          </a:p>
        </p:txBody>
      </p:sp>
    </p:spTree>
    <p:extLst>
      <p:ext uri="{BB962C8B-B14F-4D97-AF65-F5344CB8AC3E}">
        <p14:creationId xmlns:p14="http://schemas.microsoft.com/office/powerpoint/2010/main" val="12949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Honorários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§ 18.  Caso a decisão transitada em julgado seja </a:t>
            </a:r>
            <a:r>
              <a:rPr lang="pt-BR" altLang="pt-BR" i="1" dirty="0"/>
              <a:t>omissa quanto ao direito aos honorários </a:t>
            </a:r>
            <a:r>
              <a:rPr lang="pt-BR" altLang="pt-BR" i="1" dirty="0">
                <a:solidFill>
                  <a:srgbClr val="000000"/>
                </a:solidFill>
              </a:rPr>
              <a:t>ou ao seu valor, é cabível </a:t>
            </a:r>
            <a:r>
              <a:rPr lang="pt-BR" altLang="pt-BR" i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pt-BR" altLang="pt-BR" i="1" dirty="0">
                <a:solidFill>
                  <a:srgbClr val="C00000"/>
                </a:solidFill>
              </a:rPr>
              <a:t>ção autônoma </a:t>
            </a:r>
            <a:r>
              <a:rPr lang="pt-BR" altLang="pt-BR" i="1" dirty="0">
                <a:solidFill>
                  <a:srgbClr val="000000"/>
                </a:solidFill>
              </a:rPr>
              <a:t>para sua definição e cobrança.</a:t>
            </a:r>
          </a:p>
          <a:p>
            <a:pPr>
              <a:spcBef>
                <a:spcPct val="0"/>
              </a:spcBef>
              <a:defRPr/>
            </a:pPr>
            <a:endParaRPr lang="pt-BR" altLang="pt-BR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dirty="0">
                <a:solidFill>
                  <a:srgbClr val="000000"/>
                </a:solidFill>
                <a:cs typeface="Times New Roman" pitchFamily="18" charset="0"/>
              </a:rPr>
              <a:t>Superada a Súmula 453/STJ: “</a:t>
            </a:r>
            <a:r>
              <a:rPr lang="pt-BR" altLang="pt-BR" dirty="0">
                <a:solidFill>
                  <a:srgbClr val="000000"/>
                </a:solidFill>
              </a:rPr>
              <a:t>Os honorários sucumbenciais, quando omitidos em decisão transitada em julgado, não podem ser cobrados em execução ou em ação própria”.</a:t>
            </a:r>
          </a:p>
          <a:p>
            <a:pPr>
              <a:spcBef>
                <a:spcPct val="0"/>
              </a:spcBef>
              <a:defRPr/>
            </a:pPr>
            <a:endParaRPr lang="pt-BR" altLang="pt-BR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pt-BR" i="1" dirty="0">
                <a:solidFill>
                  <a:srgbClr val="000000"/>
                </a:solidFill>
              </a:rPr>
              <a:t>§ 19.  Os </a:t>
            </a:r>
            <a:r>
              <a:rPr lang="pt-BR" i="1" dirty="0">
                <a:solidFill>
                  <a:srgbClr val="C00000"/>
                </a:solidFill>
              </a:rPr>
              <a:t>advogados públicos </a:t>
            </a:r>
            <a:r>
              <a:rPr lang="pt-BR" i="1" dirty="0">
                <a:solidFill>
                  <a:srgbClr val="000000"/>
                </a:solidFill>
              </a:rPr>
              <a:t>perceberão honorários de sucumbência, nos termos da lei.</a:t>
            </a:r>
            <a:endParaRPr lang="pt-BR" altLang="pt-BR" i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Justiça Gratuita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Art. 98.  A pessoa natural ou jurídica, brasileira ou estrangeira, com insuficiência de recursos para pagar as custas, as despesas processuais e os honorários advocatícios </a:t>
            </a:r>
            <a:r>
              <a:rPr lang="pt-BR" altLang="pt-BR" i="1" u="sng" dirty="0">
                <a:solidFill>
                  <a:srgbClr val="000000"/>
                </a:solidFill>
              </a:rPr>
              <a:t>tem direito à gratuidade da justiça</a:t>
            </a:r>
            <a:r>
              <a:rPr lang="pt-BR" altLang="pt-BR" i="1" dirty="0">
                <a:solidFill>
                  <a:srgbClr val="000000"/>
                </a:solidFill>
              </a:rPr>
              <a:t>, na forma da lei.</a:t>
            </a:r>
          </a:p>
          <a:p>
            <a:pPr>
              <a:spcBef>
                <a:spcPct val="0"/>
              </a:spcBef>
              <a:defRPr/>
            </a:pPr>
            <a:endParaRPr lang="pt-BR" altLang="pt-BR" i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dirty="0">
                <a:solidFill>
                  <a:srgbClr val="000000"/>
                </a:solidFill>
              </a:rPr>
              <a:t>Aplicação de qual </a:t>
            </a:r>
            <a:r>
              <a:rPr lang="pt-BR" altLang="pt-BR" dirty="0">
                <a:solidFill>
                  <a:srgbClr val="FF0000"/>
                </a:solidFill>
              </a:rPr>
              <a:t>princípio processual</a:t>
            </a:r>
            <a:r>
              <a:rPr lang="pt-BR" altLang="pt-BR" dirty="0">
                <a:solidFill>
                  <a:srgbClr val="000000"/>
                </a:solidFill>
              </a:rPr>
              <a:t>?</a:t>
            </a:r>
          </a:p>
          <a:p>
            <a:pPr>
              <a:spcBef>
                <a:spcPct val="0"/>
              </a:spcBef>
              <a:defRPr/>
            </a:pPr>
            <a:endParaRPr lang="pt-BR" altLang="pt-BR" i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§ 1</a:t>
            </a:r>
            <a:r>
              <a:rPr lang="pt-BR" altLang="pt-BR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A gratuidade da justiça compreende: (...)</a:t>
            </a:r>
          </a:p>
          <a:p>
            <a:pPr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VIII - os depósitos previstos em lei para interposição de recurso, para propositura de ação e para a prática de </a:t>
            </a:r>
            <a:r>
              <a:rPr lang="pt-BR" altLang="pt-BR" i="1" u="sng" dirty="0">
                <a:solidFill>
                  <a:srgbClr val="000000"/>
                </a:solidFill>
              </a:rPr>
              <a:t>outros atos processuais inerentes ao exercício da ampla defesa e do contraditório</a:t>
            </a:r>
            <a:r>
              <a:rPr lang="pt-BR" altLang="pt-BR" i="1" dirty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Justiça Gratuita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A gratuidade sempre será </a:t>
            </a:r>
            <a:r>
              <a:rPr lang="pt-BR" altLang="pt-BR" b="1" dirty="0">
                <a:solidFill>
                  <a:srgbClr val="C00000"/>
                </a:solidFill>
              </a:rPr>
              <a:t>total</a:t>
            </a:r>
            <a:r>
              <a:rPr lang="pt-BR" altLang="pt-BR" b="1" dirty="0">
                <a:solidFill>
                  <a:srgbClr val="000000"/>
                </a:solidFill>
              </a:rPr>
              <a:t>?</a:t>
            </a:r>
          </a:p>
          <a:p>
            <a:pPr>
              <a:spcBef>
                <a:spcPct val="0"/>
              </a:spcBef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Art. 98. (...)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§ 5</a:t>
            </a:r>
            <a:r>
              <a:rPr lang="pt-BR" altLang="pt-BR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A gratuidade poderá ser concedida em relação a </a:t>
            </a:r>
            <a:r>
              <a:rPr lang="pt-BR" altLang="pt-BR" b="1" i="1" u="sng" dirty="0">
                <a:solidFill>
                  <a:srgbClr val="000000"/>
                </a:solidFill>
              </a:rPr>
              <a:t>algum ou a todos</a:t>
            </a:r>
            <a:r>
              <a:rPr lang="pt-BR" altLang="pt-BR" i="1" u="sng" dirty="0">
                <a:solidFill>
                  <a:srgbClr val="000000"/>
                </a:solidFill>
              </a:rPr>
              <a:t> os atos processuais</a:t>
            </a:r>
            <a:r>
              <a:rPr lang="pt-BR" altLang="pt-BR" i="1" dirty="0">
                <a:solidFill>
                  <a:srgbClr val="000000"/>
                </a:solidFill>
              </a:rPr>
              <a:t>, ou consistir na </a:t>
            </a:r>
            <a:r>
              <a:rPr lang="pt-BR" altLang="pt-BR" b="1" i="1" u="sng" dirty="0">
                <a:solidFill>
                  <a:srgbClr val="000000"/>
                </a:solidFill>
              </a:rPr>
              <a:t>redução percentual</a:t>
            </a:r>
            <a:r>
              <a:rPr lang="pt-BR" altLang="pt-BR" i="1" u="sng" dirty="0">
                <a:solidFill>
                  <a:srgbClr val="000000"/>
                </a:solidFill>
              </a:rPr>
              <a:t> de despesas</a:t>
            </a:r>
            <a:r>
              <a:rPr lang="pt-BR" altLang="pt-BR" i="1" dirty="0">
                <a:solidFill>
                  <a:srgbClr val="000000"/>
                </a:solidFill>
              </a:rPr>
              <a:t> processuais que o beneficiário tiver de adiantar no curso do procedimento.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i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§ 6</a:t>
            </a:r>
            <a:r>
              <a:rPr lang="pt-BR" altLang="pt-BR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Conforme o caso, o juiz poderá </a:t>
            </a:r>
            <a:r>
              <a:rPr lang="pt-BR" altLang="pt-BR" i="1" u="sng" dirty="0">
                <a:solidFill>
                  <a:srgbClr val="000000"/>
                </a:solidFill>
              </a:rPr>
              <a:t>conceder </a:t>
            </a:r>
            <a:r>
              <a:rPr lang="pt-BR" altLang="pt-BR" b="1" i="1" u="sng" dirty="0">
                <a:solidFill>
                  <a:srgbClr val="000000"/>
                </a:solidFill>
              </a:rPr>
              <a:t>direito ao parcelamento</a:t>
            </a:r>
            <a:r>
              <a:rPr lang="pt-BR" altLang="pt-BR" i="1" u="sng" dirty="0">
                <a:solidFill>
                  <a:srgbClr val="000000"/>
                </a:solidFill>
              </a:rPr>
              <a:t> de despesas processuais</a:t>
            </a:r>
            <a:r>
              <a:rPr lang="pt-BR" altLang="pt-BR" i="1" dirty="0">
                <a:solidFill>
                  <a:srgbClr val="000000"/>
                </a:solidFill>
              </a:rPr>
              <a:t> que o beneficiário tiver de adiantar no curso do procedimento.</a:t>
            </a:r>
          </a:p>
        </p:txBody>
      </p:sp>
    </p:spTree>
    <p:extLst>
      <p:ext uri="{BB962C8B-B14F-4D97-AF65-F5344CB8AC3E}">
        <p14:creationId xmlns:p14="http://schemas.microsoft.com/office/powerpoint/2010/main" val="9648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Justiça Gratuita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Como será o </a:t>
            </a:r>
            <a:r>
              <a:rPr lang="pt-BR" altLang="pt-BR" b="1" dirty="0">
                <a:solidFill>
                  <a:srgbClr val="C00000"/>
                </a:solidFill>
              </a:rPr>
              <a:t>requerimento</a:t>
            </a:r>
            <a:r>
              <a:rPr lang="pt-BR" altLang="pt-BR" b="1" dirty="0">
                <a:solidFill>
                  <a:srgbClr val="000000"/>
                </a:solidFill>
              </a:rPr>
              <a:t> de gratuidade?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Art. 99.  O pedido de gratuidade da justiça pode ser formulado na </a:t>
            </a:r>
            <a:r>
              <a:rPr lang="pt-BR" altLang="pt-BR" i="1" u="sng" dirty="0">
                <a:solidFill>
                  <a:srgbClr val="000000"/>
                </a:solidFill>
              </a:rPr>
              <a:t>petição inicial, na contestação, na petição para ingresso de terceiro</a:t>
            </a:r>
            <a:r>
              <a:rPr lang="pt-BR" altLang="pt-BR" i="1" dirty="0">
                <a:solidFill>
                  <a:srgbClr val="000000"/>
                </a:solidFill>
              </a:rPr>
              <a:t> no processo ou em </a:t>
            </a:r>
            <a:r>
              <a:rPr lang="pt-BR" altLang="pt-BR" i="1" u="sng" dirty="0">
                <a:solidFill>
                  <a:srgbClr val="000000"/>
                </a:solidFill>
              </a:rPr>
              <a:t>recurso</a:t>
            </a:r>
            <a:r>
              <a:rPr lang="pt-BR" altLang="pt-BR" i="1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pt-BR" altLang="pt-BR" i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§ 1</a:t>
            </a:r>
            <a:r>
              <a:rPr lang="pt-BR" altLang="pt-BR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i="1" dirty="0">
                <a:solidFill>
                  <a:srgbClr val="000000"/>
                </a:solidFill>
              </a:rPr>
              <a:t> Se superveniente à primeira manifestação da parte na instância, o pedido poderá ser formulado por </a:t>
            </a:r>
            <a:r>
              <a:rPr lang="pt-BR" altLang="pt-BR" i="1" u="sng" dirty="0">
                <a:solidFill>
                  <a:srgbClr val="000000"/>
                </a:solidFill>
              </a:rPr>
              <a:t>petição simples</a:t>
            </a:r>
            <a:r>
              <a:rPr lang="pt-BR" altLang="pt-BR" i="1" dirty="0">
                <a:solidFill>
                  <a:srgbClr val="000000"/>
                </a:solidFill>
              </a:rPr>
              <a:t>, nos autos do próprio processo, e não suspenderá seu curso.</a:t>
            </a:r>
            <a:endParaRPr lang="pt-BR" altLang="pt-BR" i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Justiça Gratuita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É preciso </a:t>
            </a:r>
            <a:r>
              <a:rPr lang="pt-BR" altLang="pt-BR" sz="2400" dirty="0">
                <a:solidFill>
                  <a:srgbClr val="FF0000"/>
                </a:solidFill>
              </a:rPr>
              <a:t>provar</a:t>
            </a:r>
            <a:r>
              <a:rPr lang="pt-BR" altLang="pt-BR" sz="2400" dirty="0">
                <a:solidFill>
                  <a:srgbClr val="000000"/>
                </a:solidFill>
              </a:rPr>
              <a:t> a gratuidade?</a:t>
            </a:r>
          </a:p>
          <a:p>
            <a:pPr>
              <a:spcBef>
                <a:spcPct val="0"/>
              </a:spcBef>
              <a:defRPr/>
            </a:pPr>
            <a:endParaRPr lang="pt-BR" altLang="pt-BR" sz="2400" b="1" i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altLang="pt-BR" sz="2400" i="1" dirty="0">
                <a:solidFill>
                  <a:srgbClr val="000000"/>
                </a:solidFill>
              </a:rPr>
              <a:t>Art. 99. (...)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sz="2400" i="1" dirty="0">
                <a:solidFill>
                  <a:srgbClr val="000000"/>
                </a:solidFill>
              </a:rPr>
              <a:t>§ 3</a:t>
            </a:r>
            <a:r>
              <a:rPr lang="pt-BR" altLang="pt-BR" sz="2400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sz="2400" i="1" dirty="0">
                <a:solidFill>
                  <a:srgbClr val="000000"/>
                </a:solidFill>
              </a:rPr>
              <a:t> </a:t>
            </a:r>
            <a:r>
              <a:rPr lang="pt-BR" altLang="pt-BR" sz="2400" i="1" u="sng" dirty="0">
                <a:solidFill>
                  <a:srgbClr val="C00000"/>
                </a:solidFill>
              </a:rPr>
              <a:t>Presume-se verdadeira </a:t>
            </a:r>
            <a:r>
              <a:rPr lang="pt-BR" altLang="pt-BR" sz="2400" i="1" u="sng" dirty="0">
                <a:solidFill>
                  <a:srgbClr val="000000"/>
                </a:solidFill>
              </a:rPr>
              <a:t>a alegação de insuficiência</a:t>
            </a:r>
            <a:r>
              <a:rPr lang="pt-BR" altLang="pt-BR" sz="2400" i="1" dirty="0">
                <a:solidFill>
                  <a:srgbClr val="000000"/>
                </a:solidFill>
              </a:rPr>
              <a:t> deduzida exclusivamente por </a:t>
            </a:r>
            <a:r>
              <a:rPr lang="pt-BR" altLang="pt-BR" sz="2400" i="1" u="sng" dirty="0">
                <a:solidFill>
                  <a:srgbClr val="000000"/>
                </a:solidFill>
              </a:rPr>
              <a:t>pessoa natural</a:t>
            </a:r>
            <a:r>
              <a:rPr lang="pt-BR" altLang="pt-BR" sz="2400" i="1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Súmula 481/STJ: Faz jus ao benefício da justiça gratuita a </a:t>
            </a:r>
            <a:r>
              <a:rPr lang="pt-BR" altLang="pt-BR" sz="2400" u="sng" dirty="0">
                <a:solidFill>
                  <a:srgbClr val="000000"/>
                </a:solidFill>
              </a:rPr>
              <a:t>pessoa jurídica </a:t>
            </a:r>
            <a:r>
              <a:rPr lang="pt-BR" altLang="pt-BR" sz="2400" dirty="0">
                <a:solidFill>
                  <a:srgbClr val="000000"/>
                </a:solidFill>
              </a:rPr>
              <a:t>com ou sem fins lucrativos que demonstrar sua impossibilidade de arcar com os encargos processuais.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altLang="pt-BR" sz="2400" i="1" dirty="0">
                <a:solidFill>
                  <a:srgbClr val="000000"/>
                </a:solidFill>
              </a:rPr>
              <a:t>§ 4</a:t>
            </a:r>
            <a:r>
              <a:rPr lang="pt-BR" altLang="pt-BR" sz="2400" i="1" u="sng" baseline="30000" dirty="0">
                <a:solidFill>
                  <a:srgbClr val="000000"/>
                </a:solidFill>
              </a:rPr>
              <a:t>o</a:t>
            </a:r>
            <a:r>
              <a:rPr lang="pt-BR" altLang="pt-BR" sz="2400" i="1" dirty="0">
                <a:solidFill>
                  <a:srgbClr val="000000"/>
                </a:solidFill>
              </a:rPr>
              <a:t> A assistência do requerente por </a:t>
            </a:r>
            <a:r>
              <a:rPr lang="pt-BR" altLang="pt-BR" sz="2400" i="1" u="sng" dirty="0">
                <a:solidFill>
                  <a:srgbClr val="000000"/>
                </a:solidFill>
              </a:rPr>
              <a:t>advogado particular</a:t>
            </a:r>
            <a:r>
              <a:rPr lang="pt-BR" altLang="pt-BR" sz="2400" i="1" dirty="0">
                <a:solidFill>
                  <a:srgbClr val="000000"/>
                </a:solidFill>
              </a:rPr>
              <a:t> não impede a concessão de gratuidade da justiça.</a:t>
            </a:r>
          </a:p>
        </p:txBody>
      </p:sp>
    </p:spTree>
    <p:extLst>
      <p:ext uri="{BB962C8B-B14F-4D97-AF65-F5344CB8AC3E}">
        <p14:creationId xmlns:p14="http://schemas.microsoft.com/office/powerpoint/2010/main" val="1401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Justiça Gratuita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Como </a:t>
            </a:r>
            <a:r>
              <a:rPr lang="pt-BR" altLang="pt-BR" b="1" dirty="0">
                <a:solidFill>
                  <a:srgbClr val="C00000"/>
                </a:solidFill>
              </a:rPr>
              <a:t>impugnar</a:t>
            </a:r>
            <a:r>
              <a:rPr lang="pt-BR" altLang="pt-BR" b="1" dirty="0">
                <a:solidFill>
                  <a:srgbClr val="000000"/>
                </a:solidFill>
              </a:rPr>
              <a:t> a justiça gratuita concedida?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endParaRPr lang="pt-BR" altLang="pt-BR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endParaRPr lang="pt-BR" altLang="pt-BR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</a:rPr>
              <a:t>Art. 100.  Deferido o pedido, a parte contrária poderá oferecer </a:t>
            </a:r>
            <a:r>
              <a:rPr lang="pt-BR" altLang="pt-BR" i="1" u="sng" dirty="0">
                <a:solidFill>
                  <a:srgbClr val="000000"/>
                </a:solidFill>
              </a:rPr>
              <a:t>impugnação na contestação, na réplica, nas contrarrazões de recurso</a:t>
            </a:r>
            <a:r>
              <a:rPr lang="pt-BR" altLang="pt-BR" i="1" dirty="0">
                <a:solidFill>
                  <a:srgbClr val="000000"/>
                </a:solidFill>
              </a:rPr>
              <a:t> ou, nos casos de pedido superveniente ou formulado por terceiro, por meio de </a:t>
            </a:r>
            <a:r>
              <a:rPr lang="pt-BR" altLang="pt-BR" i="1" u="sng" dirty="0">
                <a:solidFill>
                  <a:srgbClr val="000000"/>
                </a:solidFill>
              </a:rPr>
              <a:t>petição simples</a:t>
            </a:r>
            <a:r>
              <a:rPr lang="pt-BR" altLang="pt-BR" i="1" dirty="0">
                <a:solidFill>
                  <a:srgbClr val="000000"/>
                </a:solidFill>
              </a:rPr>
              <a:t>, a ser apresentada no </a:t>
            </a:r>
            <a:r>
              <a:rPr lang="pt-BR" altLang="pt-BR" i="1" u="sng" dirty="0">
                <a:solidFill>
                  <a:srgbClr val="000000"/>
                </a:solidFill>
              </a:rPr>
              <a:t>prazo de 15 (quinze) dias</a:t>
            </a:r>
            <a:r>
              <a:rPr lang="pt-BR" altLang="pt-BR" i="1" dirty="0">
                <a:solidFill>
                  <a:srgbClr val="000000"/>
                </a:solidFill>
              </a:rPr>
              <a:t>, nos autos do próprio processo, sem suspensão de seu curso.</a:t>
            </a:r>
          </a:p>
        </p:txBody>
      </p:sp>
    </p:spTree>
    <p:extLst>
      <p:ext uri="{BB962C8B-B14F-4D97-AF65-F5344CB8AC3E}">
        <p14:creationId xmlns:p14="http://schemas.microsoft.com/office/powerpoint/2010/main" val="33928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2400" y="367929"/>
            <a:ext cx="10160000" cy="622371"/>
          </a:xfrm>
        </p:spPr>
        <p:txBody>
          <a:bodyPr>
            <a:normAutofit/>
          </a:bodyPr>
          <a:lstStyle/>
          <a:p>
            <a:r>
              <a:rPr lang="pt-BR" altLang="en-US" sz="3200" dirty="0">
                <a:solidFill>
                  <a:schemeClr val="tx2">
                    <a:lumMod val="75000"/>
                  </a:schemeClr>
                </a:solidFill>
              </a:rPr>
              <a:t>Acesso à Justiça / Inafastabilidade da Jurisdição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094153" y="1656862"/>
            <a:ext cx="10488247" cy="4606509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a) conceito: </a:t>
            </a:r>
            <a:r>
              <a:rPr lang="pt-BR" altLang="en-US" dirty="0">
                <a:solidFill>
                  <a:srgbClr val="000000"/>
                </a:solidFill>
              </a:rPr>
              <a:t>“a lei não excluirá da apreciação do Poder Judiciário lesão ou ameaça a direito”. São </a:t>
            </a:r>
            <a:r>
              <a:rPr lang="pt-BR" altLang="en-US" i="1" dirty="0">
                <a:solidFill>
                  <a:srgbClr val="000000"/>
                </a:solidFill>
              </a:rPr>
              <a:t>indevidas quaisquer limitações</a:t>
            </a:r>
            <a:r>
              <a:rPr lang="pt-BR" altLang="en-US" dirty="0">
                <a:solidFill>
                  <a:srgbClr val="000000"/>
                </a:solidFill>
              </a:rPr>
              <a:t> à possibilidade de se </a:t>
            </a:r>
            <a:r>
              <a:rPr lang="pt-BR" altLang="en-US" i="1" dirty="0">
                <a:solidFill>
                  <a:srgbClr val="000000"/>
                </a:solidFill>
              </a:rPr>
              <a:t>acionar o Judiciário</a:t>
            </a:r>
            <a:r>
              <a:rPr lang="pt-BR" altLang="en-US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b) exemplo: </a:t>
            </a:r>
            <a:r>
              <a:rPr lang="pt-BR" altLang="en-US" dirty="0">
                <a:solidFill>
                  <a:srgbClr val="000000"/>
                </a:solidFill>
              </a:rPr>
              <a:t>dificuldades financeiras não podem impedir acesso à justiça (JG e Defensoria).</a:t>
            </a:r>
          </a:p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c) discussão: </a:t>
            </a:r>
            <a:r>
              <a:rPr lang="pt-BR" altLang="en-US" dirty="0">
                <a:solidFill>
                  <a:srgbClr val="000000"/>
                </a:solidFill>
              </a:rPr>
              <a:t>a arbitragem, ao impedir a discussão da decisão arbitral, viola o princípio?</a:t>
            </a: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STF: não.</a:t>
            </a: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CPC, art. 3º, § 1o É permitida a arbitragem, na forma da lei.</a:t>
            </a:r>
          </a:p>
        </p:txBody>
      </p:sp>
    </p:spTree>
    <p:extLst>
      <p:ext uri="{BB962C8B-B14F-4D97-AF65-F5344CB8AC3E}">
        <p14:creationId xmlns:p14="http://schemas.microsoft.com/office/powerpoint/2010/main" val="42108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Litisconsórcio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Conceito: </a:t>
            </a:r>
            <a:r>
              <a:rPr lang="pt-B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pluralidade de partes no mesmo processo.</a:t>
            </a: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Quanto ao </a:t>
            </a:r>
            <a:r>
              <a:rPr lang="pt-BR" b="1" dirty="0">
                <a:solidFill>
                  <a:srgbClr val="C00000"/>
                </a:solidFill>
              </a:rPr>
              <a:t>polo</a:t>
            </a:r>
            <a:r>
              <a:rPr lang="pt-BR" b="1" dirty="0">
                <a:solidFill>
                  <a:srgbClr val="000000"/>
                </a:solidFill>
              </a:rPr>
              <a:t> da relação processual: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(i) litisconsórcio</a:t>
            </a:r>
            <a:r>
              <a:rPr lang="pt-BR" b="1" dirty="0">
                <a:solidFill>
                  <a:srgbClr val="000000"/>
                </a:solidFill>
              </a:rPr>
              <a:t> passivo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dois ou mais réus</a:t>
            </a:r>
            <a:r>
              <a:rPr lang="pt-BR" dirty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dirty="0" err="1">
                <a:solidFill>
                  <a:srgbClr val="000000"/>
                </a:solidFill>
              </a:rPr>
              <a:t>ii</a:t>
            </a:r>
            <a:r>
              <a:rPr lang="pt-BR" dirty="0">
                <a:solidFill>
                  <a:srgbClr val="000000"/>
                </a:solidFill>
              </a:rPr>
              <a:t>) litisconsórcio</a:t>
            </a:r>
            <a:r>
              <a:rPr lang="pt-BR" b="1" dirty="0">
                <a:solidFill>
                  <a:srgbClr val="000000"/>
                </a:solidFill>
              </a:rPr>
              <a:t> ativo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dois ou mais autores</a:t>
            </a:r>
            <a:r>
              <a:rPr lang="pt-BR" dirty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dirty="0" err="1">
                <a:solidFill>
                  <a:srgbClr val="000000"/>
                </a:solidFill>
              </a:rPr>
              <a:t>iii</a:t>
            </a:r>
            <a:r>
              <a:rPr lang="pt-BR" dirty="0">
                <a:solidFill>
                  <a:srgbClr val="000000"/>
                </a:solidFill>
              </a:rPr>
              <a:t>) litisconsórcio</a:t>
            </a:r>
            <a:r>
              <a:rPr lang="pt-BR" b="1" dirty="0">
                <a:solidFill>
                  <a:srgbClr val="000000"/>
                </a:solidFill>
              </a:rPr>
              <a:t> misto</a:t>
            </a:r>
            <a:r>
              <a:rPr lang="pt-BR" dirty="0">
                <a:solidFill>
                  <a:srgbClr val="000000"/>
                </a:solidFill>
              </a:rPr>
              <a:t> ou </a:t>
            </a:r>
            <a:r>
              <a:rPr lang="pt-BR" b="1" dirty="0">
                <a:solidFill>
                  <a:srgbClr val="000000"/>
                </a:solidFill>
              </a:rPr>
              <a:t>recíproco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ao mesmo tempo, mais de um autor e mais de um réu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9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Litisconsórcio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Quanto ao </a:t>
            </a:r>
            <a:r>
              <a:rPr lang="pt-BR" b="1" dirty="0">
                <a:solidFill>
                  <a:srgbClr val="C00000"/>
                </a:solidFill>
              </a:rPr>
              <a:t>momento</a:t>
            </a:r>
            <a:r>
              <a:rPr lang="pt-BR" b="1" dirty="0">
                <a:solidFill>
                  <a:srgbClr val="000000"/>
                </a:solidFill>
              </a:rPr>
              <a:t> de formação do litisconsórcio: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dirty="0" err="1">
                <a:solidFill>
                  <a:srgbClr val="000000"/>
                </a:solidFill>
              </a:rPr>
              <a:t>iv</a:t>
            </a:r>
            <a:r>
              <a:rPr lang="pt-BR" dirty="0">
                <a:solidFill>
                  <a:srgbClr val="000000"/>
                </a:solidFill>
              </a:rPr>
              <a:t>) litisconsórcio </a:t>
            </a:r>
            <a:r>
              <a:rPr lang="pt-BR" b="1" dirty="0">
                <a:solidFill>
                  <a:srgbClr val="000000"/>
                </a:solidFill>
              </a:rPr>
              <a:t>originário</a:t>
            </a:r>
            <a:r>
              <a:rPr lang="pt-BR" dirty="0">
                <a:solidFill>
                  <a:srgbClr val="000000"/>
                </a:solidFill>
              </a:rPr>
              <a:t> ou </a:t>
            </a:r>
            <a:r>
              <a:rPr lang="pt-BR" b="1" dirty="0">
                <a:solidFill>
                  <a:srgbClr val="000000"/>
                </a:solidFill>
              </a:rPr>
              <a:t>inicial</a:t>
            </a:r>
            <a:r>
              <a:rPr lang="pt-BR" dirty="0">
                <a:solidFill>
                  <a:srgbClr val="000000"/>
                </a:solidFill>
              </a:rPr>
              <a:t>: aquele </a:t>
            </a:r>
            <a:r>
              <a:rPr lang="pt-BR" i="1" dirty="0">
                <a:solidFill>
                  <a:srgbClr val="000000"/>
                </a:solidFill>
              </a:rPr>
              <a:t>formado desde o início da demanda, já indicado na petição inicial</a:t>
            </a:r>
            <a:r>
              <a:rPr lang="pt-BR" dirty="0">
                <a:solidFill>
                  <a:srgbClr val="000000"/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(v) litisconsórcio </a:t>
            </a:r>
            <a:r>
              <a:rPr lang="pt-BR" b="1" dirty="0">
                <a:solidFill>
                  <a:srgbClr val="000000"/>
                </a:solidFill>
              </a:rPr>
              <a:t>superveniente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b="1" dirty="0">
                <a:solidFill>
                  <a:srgbClr val="000000"/>
                </a:solidFill>
              </a:rPr>
              <a:t>incidental</a:t>
            </a:r>
            <a:r>
              <a:rPr lang="pt-BR" dirty="0">
                <a:solidFill>
                  <a:srgbClr val="000000"/>
                </a:solidFill>
              </a:rPr>
              <a:t> ou </a:t>
            </a:r>
            <a:r>
              <a:rPr lang="pt-BR" b="1" dirty="0">
                <a:solidFill>
                  <a:srgbClr val="000000"/>
                </a:solidFill>
              </a:rPr>
              <a:t>ulterior</a:t>
            </a:r>
            <a:r>
              <a:rPr lang="pt-BR" dirty="0">
                <a:solidFill>
                  <a:srgbClr val="000000"/>
                </a:solidFill>
              </a:rPr>
              <a:t>: o qual é </a:t>
            </a:r>
            <a:r>
              <a:rPr lang="pt-BR" i="1" dirty="0">
                <a:solidFill>
                  <a:srgbClr val="000000"/>
                </a:solidFill>
              </a:rPr>
              <a:t>formado em momento posterior ao início da demanda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0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Litisconsórcio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b="1" dirty="0">
                <a:solidFill>
                  <a:srgbClr val="000000"/>
                </a:solidFill>
              </a:rPr>
              <a:t>Quanto à </a:t>
            </a:r>
            <a:r>
              <a:rPr lang="pt-BR" b="1" dirty="0">
                <a:solidFill>
                  <a:srgbClr val="C00000"/>
                </a:solidFill>
              </a:rPr>
              <a:t>necessidade de existência </a:t>
            </a:r>
            <a:r>
              <a:rPr lang="pt-BR" b="1" dirty="0">
                <a:solidFill>
                  <a:srgbClr val="000000"/>
                </a:solidFill>
              </a:rPr>
              <a:t>do litisconsórcio:</a:t>
            </a:r>
          </a:p>
          <a:p>
            <a:pPr algn="just">
              <a:spcBef>
                <a:spcPts val="0"/>
              </a:spcBef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(vi) litisconsórcio </a:t>
            </a:r>
            <a:r>
              <a:rPr lang="pt-BR" b="1" dirty="0">
                <a:solidFill>
                  <a:srgbClr val="000000"/>
                </a:solidFill>
              </a:rPr>
              <a:t>facultativo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há pluralidade de litigantes por opção das partes</a:t>
            </a:r>
            <a:r>
              <a:rPr lang="pt-BR" dirty="0">
                <a:solidFill>
                  <a:srgbClr val="000000"/>
                </a:solidFill>
              </a:rPr>
              <a:t> (apesar de existir, o litisconsórcio </a:t>
            </a:r>
            <a:r>
              <a:rPr lang="pt-BR" i="1" dirty="0">
                <a:solidFill>
                  <a:srgbClr val="000000"/>
                </a:solidFill>
              </a:rPr>
              <a:t>não é obrigatório</a:t>
            </a:r>
            <a:r>
              <a:rPr lang="pt-BR" dirty="0">
                <a:solidFill>
                  <a:srgbClr val="000000"/>
                </a:solidFill>
              </a:rPr>
              <a:t> para a validade do processo);</a:t>
            </a:r>
          </a:p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dirty="0" err="1">
                <a:solidFill>
                  <a:srgbClr val="000000"/>
                </a:solidFill>
              </a:rPr>
              <a:t>vii</a:t>
            </a:r>
            <a:r>
              <a:rPr lang="pt-BR" dirty="0">
                <a:solidFill>
                  <a:srgbClr val="000000"/>
                </a:solidFill>
              </a:rPr>
              <a:t>) litisconsórcio </a:t>
            </a:r>
            <a:r>
              <a:rPr lang="pt-BR" b="1" dirty="0">
                <a:solidFill>
                  <a:srgbClr val="000000"/>
                </a:solidFill>
              </a:rPr>
              <a:t>necessário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há pluralidade de litigantes porque a lei ou a relação jurídica objeto do litígio assim determinam</a:t>
            </a:r>
            <a:r>
              <a:rPr lang="pt-BR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(ou seja, o litisconsórcio </a:t>
            </a:r>
            <a:r>
              <a:rPr lang="pt-BR" i="1" dirty="0">
                <a:solidFill>
                  <a:srgbClr val="000000"/>
                </a:solidFill>
              </a:rPr>
              <a:t>é obrigatório</a:t>
            </a:r>
            <a:r>
              <a:rPr lang="pt-BR" dirty="0">
                <a:solidFill>
                  <a:srgbClr val="000000"/>
                </a:solidFill>
              </a:rPr>
              <a:t>, sob pena de extinção do processo sem resolução do mérito).</a:t>
            </a:r>
          </a:p>
        </p:txBody>
      </p:sp>
    </p:spTree>
    <p:extLst>
      <p:ext uri="{BB962C8B-B14F-4D97-AF65-F5344CB8AC3E}">
        <p14:creationId xmlns:p14="http://schemas.microsoft.com/office/powerpoint/2010/main" val="28114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Litisconsórcio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250093" y="2125784"/>
            <a:ext cx="11332308" cy="404614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Litisconsórcio </a:t>
            </a:r>
            <a:r>
              <a:rPr lang="pt-BR" b="1" dirty="0">
                <a:solidFill>
                  <a:srgbClr val="000000"/>
                </a:solidFill>
              </a:rPr>
              <a:t>multitudinário, </a:t>
            </a:r>
            <a:r>
              <a:rPr lang="pt-BR" b="1" dirty="0" err="1">
                <a:solidFill>
                  <a:srgbClr val="000000"/>
                </a:solidFill>
              </a:rPr>
              <a:t>plúrimo</a:t>
            </a:r>
            <a:r>
              <a:rPr lang="pt-BR" dirty="0">
                <a:solidFill>
                  <a:srgbClr val="000000"/>
                </a:solidFill>
              </a:rPr>
              <a:t> ou </a:t>
            </a:r>
            <a:r>
              <a:rPr lang="pt-BR" b="1" dirty="0">
                <a:solidFill>
                  <a:srgbClr val="000000"/>
                </a:solidFill>
              </a:rPr>
              <a:t>múltiplo</a:t>
            </a:r>
            <a:r>
              <a:rPr lang="pt-BR" dirty="0">
                <a:solidFill>
                  <a:srgbClr val="000000"/>
                </a:solidFill>
              </a:rPr>
              <a:t>: </a:t>
            </a:r>
          </a:p>
          <a:p>
            <a:pPr algn="ctr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i="1" dirty="0">
                <a:solidFill>
                  <a:srgbClr val="000000"/>
                </a:solidFill>
              </a:rPr>
              <a:t>grande número de litisconsortes ativos facultativos</a:t>
            </a:r>
            <a:r>
              <a:rPr lang="pt-BR" dirty="0">
                <a:solidFill>
                  <a:srgbClr val="000000"/>
                </a:solidFill>
              </a:rPr>
              <a:t>; </a:t>
            </a:r>
          </a:p>
          <a:p>
            <a:pPr algn="ctr">
              <a:spcBef>
                <a:spcPts val="0"/>
              </a:spcBef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dirty="0">
                <a:solidFill>
                  <a:srgbClr val="000000"/>
                </a:solidFill>
              </a:rPr>
              <a:t>É possível ao </a:t>
            </a:r>
            <a:r>
              <a:rPr lang="pt-BR" i="1" dirty="0">
                <a:solidFill>
                  <a:srgbClr val="000000"/>
                </a:solidFill>
              </a:rPr>
              <a:t>juiz desmembrar o processo</a:t>
            </a:r>
            <a:r>
              <a:rPr lang="pt-BR" dirty="0">
                <a:solidFill>
                  <a:srgbClr val="000000"/>
                </a:solidFill>
              </a:rPr>
              <a:t> (CPC, 113, § 1º).</a:t>
            </a: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2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Litisconsórcio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Quanto à </a:t>
            </a:r>
            <a:r>
              <a:rPr lang="pt-BR" altLang="en-US" b="1" dirty="0">
                <a:solidFill>
                  <a:srgbClr val="C00000"/>
                </a:solidFill>
              </a:rPr>
              <a:t>prolação da mesma decisão</a:t>
            </a:r>
            <a:r>
              <a:rPr lang="pt-BR" altLang="en-US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(</a:t>
            </a:r>
            <a:r>
              <a:rPr lang="pt-BR" altLang="en-US" dirty="0" err="1">
                <a:solidFill>
                  <a:srgbClr val="000000"/>
                </a:solidFill>
              </a:rPr>
              <a:t>viii</a:t>
            </a:r>
            <a:r>
              <a:rPr lang="pt-BR" altLang="en-US" dirty="0">
                <a:solidFill>
                  <a:srgbClr val="000000"/>
                </a:solidFill>
              </a:rPr>
              <a:t>) litisconsórcio </a:t>
            </a:r>
            <a:r>
              <a:rPr lang="pt-BR" altLang="en-US" b="1" dirty="0">
                <a:solidFill>
                  <a:srgbClr val="000000"/>
                </a:solidFill>
              </a:rPr>
              <a:t>comum</a:t>
            </a:r>
            <a:r>
              <a:rPr lang="pt-BR" altLang="en-US" dirty="0">
                <a:solidFill>
                  <a:srgbClr val="000000"/>
                </a:solidFill>
              </a:rPr>
              <a:t> ou </a:t>
            </a:r>
            <a:r>
              <a:rPr lang="pt-BR" altLang="en-US" b="1" dirty="0">
                <a:solidFill>
                  <a:srgbClr val="000000"/>
                </a:solidFill>
              </a:rPr>
              <a:t>simples</a:t>
            </a:r>
            <a:r>
              <a:rPr lang="pt-BR" altLang="en-US" dirty="0">
                <a:solidFill>
                  <a:srgbClr val="000000"/>
                </a:solidFill>
              </a:rPr>
              <a:t>: </a:t>
            </a:r>
            <a:r>
              <a:rPr lang="pt-BR" altLang="en-US" i="1" dirty="0">
                <a:solidFill>
                  <a:srgbClr val="000000"/>
                </a:solidFill>
              </a:rPr>
              <a:t>a decisão não necessariamente será a mesma para os litisconsortes</a:t>
            </a:r>
            <a:r>
              <a:rPr lang="pt-BR" altLang="en-US" dirty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(</a:t>
            </a:r>
            <a:r>
              <a:rPr lang="pt-BR" altLang="en-US" dirty="0" err="1">
                <a:solidFill>
                  <a:srgbClr val="000000"/>
                </a:solidFill>
              </a:rPr>
              <a:t>ix</a:t>
            </a:r>
            <a:r>
              <a:rPr lang="pt-BR" altLang="en-US" dirty="0">
                <a:solidFill>
                  <a:srgbClr val="000000"/>
                </a:solidFill>
              </a:rPr>
              <a:t>) litisconsórcio</a:t>
            </a:r>
            <a:r>
              <a:rPr lang="pt-BR" altLang="en-US" b="1" dirty="0">
                <a:solidFill>
                  <a:srgbClr val="000000"/>
                </a:solidFill>
              </a:rPr>
              <a:t> unitário</a:t>
            </a:r>
            <a:r>
              <a:rPr lang="pt-BR" altLang="en-US" dirty="0">
                <a:solidFill>
                  <a:srgbClr val="000000"/>
                </a:solidFill>
              </a:rPr>
              <a:t>: </a:t>
            </a:r>
            <a:r>
              <a:rPr lang="pt-BR" altLang="en-US" i="1" dirty="0">
                <a:solidFill>
                  <a:srgbClr val="000000"/>
                </a:solidFill>
              </a:rPr>
              <a:t>a decisão DEVERÁ ser a mesma para os litisconsortes, invariavelmente</a:t>
            </a:r>
            <a:r>
              <a:rPr lang="pt-BR" alt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3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Litisconsórcio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Não é a </a:t>
            </a:r>
            <a:r>
              <a:rPr lang="pt-BR" altLang="en-US" b="1" dirty="0">
                <a:solidFill>
                  <a:srgbClr val="C00000"/>
                </a:solidFill>
              </a:rPr>
              <a:t>regra</a:t>
            </a:r>
            <a:r>
              <a:rPr lang="pt-BR" altLang="en-US" dirty="0">
                <a:solidFill>
                  <a:srgbClr val="000000"/>
                </a:solidFill>
              </a:rPr>
              <a:t>, mas há situações em que há:</a:t>
            </a: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dirty="0">
                <a:solidFill>
                  <a:srgbClr val="000000"/>
                </a:solidFill>
              </a:rPr>
              <a:t>litisconsórcio </a:t>
            </a:r>
            <a:r>
              <a:rPr lang="pt-BR" altLang="en-US" b="1" dirty="0">
                <a:solidFill>
                  <a:srgbClr val="000000"/>
                </a:solidFill>
              </a:rPr>
              <a:t>necessário e simples</a:t>
            </a:r>
            <a:r>
              <a:rPr lang="pt-BR" altLang="en-US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(ex.: usucapião de área que compreende mais de um imóvel, distintos proprietários).</a:t>
            </a: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marL="457189" indent="-457189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dirty="0">
                <a:solidFill>
                  <a:srgbClr val="000000"/>
                </a:solidFill>
              </a:rPr>
              <a:t>litisconsórcio </a:t>
            </a:r>
            <a:r>
              <a:rPr lang="pt-BR" altLang="en-US" b="1" dirty="0">
                <a:solidFill>
                  <a:srgbClr val="000000"/>
                </a:solidFill>
              </a:rPr>
              <a:t>facultativo e unitário</a:t>
            </a: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(ex.: dois condôminos ingressam em juízo pleiteando a anulação de determinada reunião de condomínio).</a:t>
            </a:r>
          </a:p>
        </p:txBody>
      </p:sp>
    </p:spTree>
    <p:extLst>
      <p:ext uri="{BB962C8B-B14F-4D97-AF65-F5344CB8AC3E}">
        <p14:creationId xmlns:p14="http://schemas.microsoft.com/office/powerpoint/2010/main" val="6514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Intervenção de Terceiros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b="1" dirty="0">
                <a:solidFill>
                  <a:srgbClr val="000000"/>
                </a:solidFill>
              </a:rPr>
              <a:t>Conceito:</a:t>
            </a:r>
          </a:p>
          <a:p>
            <a:pPr algn="just">
              <a:defRPr/>
            </a:pPr>
            <a:r>
              <a:rPr lang="pt-BR" i="1" dirty="0">
                <a:solidFill>
                  <a:srgbClr val="000000"/>
                </a:solidFill>
              </a:rPr>
              <a:t>figura processual que possibilita ao terceiro participar do processo.</a:t>
            </a:r>
          </a:p>
          <a:p>
            <a:pPr algn="just">
              <a:defRPr/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dirty="0">
                <a:solidFill>
                  <a:srgbClr val="000000"/>
                </a:solidFill>
              </a:rPr>
              <a:t>Pode ocorrer de </a:t>
            </a:r>
            <a:r>
              <a:rPr lang="pt-BR" b="1" dirty="0">
                <a:solidFill>
                  <a:srgbClr val="C00000"/>
                </a:solidFill>
              </a:rPr>
              <a:t>duas formas</a:t>
            </a:r>
            <a:r>
              <a:rPr lang="pt-BR" dirty="0">
                <a:solidFill>
                  <a:srgbClr val="000000"/>
                </a:solidFill>
              </a:rPr>
              <a:t>:</a:t>
            </a:r>
          </a:p>
          <a:p>
            <a:pPr algn="just"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b="1" dirty="0">
                <a:solidFill>
                  <a:srgbClr val="000000"/>
                </a:solidFill>
              </a:rPr>
              <a:t>a) Espontânea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terceiro busca seu ingresso na demanda</a:t>
            </a:r>
            <a:r>
              <a:rPr lang="pt-BR" dirty="0">
                <a:solidFill>
                  <a:srgbClr val="000000"/>
                </a:solidFill>
              </a:rPr>
              <a:t>;</a:t>
            </a:r>
          </a:p>
          <a:p>
            <a:pPr algn="just"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b="1" dirty="0">
                <a:solidFill>
                  <a:srgbClr val="000000"/>
                </a:solidFill>
              </a:rPr>
              <a:t>b) Provocada</a:t>
            </a:r>
            <a:r>
              <a:rPr lang="pt-BR" dirty="0">
                <a:solidFill>
                  <a:srgbClr val="000000"/>
                </a:solidFill>
              </a:rPr>
              <a:t>: </a:t>
            </a:r>
            <a:r>
              <a:rPr lang="pt-BR" i="1" dirty="0">
                <a:solidFill>
                  <a:srgbClr val="000000"/>
                </a:solidFill>
              </a:rPr>
              <a:t>uma das partes busca trazer o terceiro para o processo.</a:t>
            </a:r>
          </a:p>
          <a:p>
            <a:pPr algn="just">
              <a:spcBef>
                <a:spcPts val="0"/>
              </a:spcBef>
              <a:defRPr/>
            </a:pPr>
            <a:endParaRPr lang="pt-BR" sz="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7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Intervenção de Terceiros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No âmbito do CPC/1973, 5 intervenções de terceiro: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13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30772" y="296294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1981" indent="-761981" defTabSz="609585">
              <a:lnSpc>
                <a:spcPct val="150000"/>
              </a:lnSpc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assistência;</a:t>
            </a:r>
          </a:p>
          <a:p>
            <a:pPr marL="761981" indent="-761981" defTabSz="609585">
              <a:lnSpc>
                <a:spcPct val="150000"/>
              </a:lnSpc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oposição; </a:t>
            </a:r>
          </a:p>
          <a:p>
            <a:pPr marL="761981" indent="-761981" defTabSz="609585">
              <a:lnSpc>
                <a:spcPct val="150000"/>
              </a:lnSpc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nomeação; </a:t>
            </a:r>
          </a:p>
          <a:p>
            <a:pPr marL="761981" indent="-761981" defTabSz="609585">
              <a:lnSpc>
                <a:spcPct val="150000"/>
              </a:lnSpc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denunciação; </a:t>
            </a:r>
          </a:p>
          <a:p>
            <a:pPr marL="761981" indent="-761981" defTabSz="609585">
              <a:lnSpc>
                <a:spcPct val="150000"/>
              </a:lnSpc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chamamento.</a:t>
            </a:r>
          </a:p>
        </p:txBody>
      </p:sp>
    </p:spTree>
    <p:extLst>
      <p:ext uri="{BB962C8B-B14F-4D97-AF65-F5344CB8AC3E}">
        <p14:creationId xmlns:p14="http://schemas.microsoft.com/office/powerpoint/2010/main" val="17665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Intervenção de Terceiros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dirty="0">
                <a:solidFill>
                  <a:srgbClr val="000000"/>
                </a:solidFill>
              </a:rPr>
              <a:t>No CPC15, também 5 intervenções de terceiro. Mas há mudanças: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13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9527" y="2485173"/>
            <a:ext cx="72584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1" indent="-761981" algn="just" defTabSz="609585"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assistência,</a:t>
            </a:r>
          </a:p>
          <a:p>
            <a:pPr marL="761981" indent="-761981" algn="just" defTabSz="609585"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b="1" strike="sngStrike" dirty="0">
                <a:solidFill>
                  <a:srgbClr val="000000"/>
                </a:solidFill>
                <a:latin typeface="Calibri"/>
              </a:rPr>
              <a:t>oposição</a:t>
            </a:r>
            <a:r>
              <a:rPr lang="pt-BR" altLang="pt-BR" sz="2400" b="1" dirty="0">
                <a:solidFill>
                  <a:srgbClr val="000000"/>
                </a:solidFill>
                <a:latin typeface="Calibri"/>
              </a:rPr>
              <a:t> (procedimento especial, art. 682)</a:t>
            </a:r>
          </a:p>
          <a:p>
            <a:pPr marL="761981" indent="-761981" algn="just" defTabSz="609585"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b="1" strike="sngStrike" dirty="0">
                <a:solidFill>
                  <a:srgbClr val="000000"/>
                </a:solidFill>
                <a:latin typeface="Calibri"/>
              </a:rPr>
              <a:t>nomeação</a:t>
            </a:r>
            <a:r>
              <a:rPr lang="pt-BR" altLang="pt-BR" sz="2400" b="1" dirty="0">
                <a:solidFill>
                  <a:srgbClr val="000000"/>
                </a:solidFill>
                <a:latin typeface="Calibri"/>
              </a:rPr>
              <a:t> (indicação réu, art. 338)</a:t>
            </a:r>
          </a:p>
          <a:p>
            <a:pPr marL="715415" indent="-715415" algn="just" defTabSz="609585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pt-BR" altLang="pt-BR" sz="2400" dirty="0" err="1">
                <a:solidFill>
                  <a:srgbClr val="000000"/>
                </a:solidFill>
                <a:latin typeface="Calibri"/>
              </a:rPr>
              <a:t>ii</a:t>
            </a: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)     denunciação,</a:t>
            </a:r>
          </a:p>
          <a:p>
            <a:pPr algn="just" defTabSz="609585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pt-BR" altLang="pt-BR" sz="2400" dirty="0" err="1">
                <a:solidFill>
                  <a:srgbClr val="000000"/>
                </a:solidFill>
                <a:latin typeface="Calibri"/>
              </a:rPr>
              <a:t>iii</a:t>
            </a: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)    chamamento,</a:t>
            </a:r>
          </a:p>
          <a:p>
            <a:pPr algn="just" defTabSz="609585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pt-BR" altLang="pt-BR" sz="2400" dirty="0" err="1">
                <a:solidFill>
                  <a:srgbClr val="000000"/>
                </a:solidFill>
                <a:latin typeface="Calibri"/>
              </a:rPr>
              <a:t>iv</a:t>
            </a: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)    </a:t>
            </a:r>
            <a:r>
              <a:rPr lang="pt-BR" altLang="pt-BR" sz="2400" dirty="0">
                <a:solidFill>
                  <a:srgbClr val="C00000"/>
                </a:solidFill>
                <a:latin typeface="Calibri"/>
              </a:rPr>
              <a:t>incidente de desconsideração da PJ</a:t>
            </a:r>
          </a:p>
          <a:p>
            <a:pPr algn="just" defTabSz="609585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(v)     </a:t>
            </a:r>
            <a:r>
              <a:rPr lang="pt-BR" altLang="pt-BR" sz="2400" i="1" dirty="0" err="1">
                <a:solidFill>
                  <a:srgbClr val="C00000"/>
                </a:solidFill>
                <a:latin typeface="Calibri"/>
              </a:rPr>
              <a:t>amicus</a:t>
            </a:r>
            <a:r>
              <a:rPr lang="pt-BR" altLang="pt-BR" sz="2400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BR" altLang="pt-BR" sz="2400" i="1" dirty="0" err="1">
                <a:solidFill>
                  <a:srgbClr val="C00000"/>
                </a:solidFill>
                <a:latin typeface="Calibri"/>
              </a:rPr>
              <a:t>curiae</a:t>
            </a:r>
            <a:endParaRPr lang="pt-BR" altLang="pt-BR" sz="2400" i="1" dirty="0">
              <a:solidFill>
                <a:srgbClr val="C00000"/>
              </a:solidFill>
              <a:latin typeface="Calibri"/>
            </a:endParaRPr>
          </a:p>
          <a:p>
            <a:pPr algn="just" defTabSz="609585">
              <a:spcBef>
                <a:spcPct val="0"/>
              </a:spcBef>
              <a:defRPr/>
            </a:pPr>
            <a:endParaRPr lang="pt-BR" altLang="pt-BR" sz="2400" i="1" dirty="0">
              <a:solidFill>
                <a:srgbClr val="C00000"/>
              </a:solidFill>
              <a:latin typeface="Calibri"/>
            </a:endParaRPr>
          </a:p>
          <a:p>
            <a:pPr algn="just" defTabSz="609585">
              <a:spcBef>
                <a:spcPct val="0"/>
              </a:spcBef>
              <a:defRPr/>
            </a:pPr>
            <a:r>
              <a:rPr lang="pt-BR" altLang="pt-BR" sz="2400" dirty="0">
                <a:solidFill>
                  <a:prstClr val="black"/>
                </a:solidFill>
                <a:latin typeface="Calibri"/>
              </a:rPr>
              <a:t>E qual a </a:t>
            </a:r>
            <a:r>
              <a:rPr lang="pt-BR" altLang="pt-BR" sz="2400" dirty="0">
                <a:solidFill>
                  <a:srgbClr val="C00000"/>
                </a:solidFill>
                <a:latin typeface="Calibri"/>
              </a:rPr>
              <a:t>finalidade</a:t>
            </a:r>
            <a:r>
              <a:rPr lang="pt-BR" altLang="pt-BR" sz="2400" dirty="0">
                <a:solidFill>
                  <a:prstClr val="black"/>
                </a:solidFill>
                <a:latin typeface="Calibri"/>
              </a:rPr>
              <a:t> de cada uma delas?</a:t>
            </a:r>
          </a:p>
        </p:txBody>
      </p:sp>
    </p:spTree>
    <p:extLst>
      <p:ext uri="{BB962C8B-B14F-4D97-AF65-F5344CB8AC3E}">
        <p14:creationId xmlns:p14="http://schemas.microsoft.com/office/powerpoint/2010/main" val="17711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Intervenção</a:t>
            </a:r>
            <a:r>
              <a:rPr lang="en-US" sz="3200" dirty="0"/>
              <a:t> de </a:t>
            </a:r>
            <a:r>
              <a:rPr lang="en-US" sz="3200" dirty="0" err="1"/>
              <a:t>Terceiros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dirty="0">
                <a:solidFill>
                  <a:srgbClr val="C00000"/>
                </a:solidFill>
              </a:rPr>
              <a:t>Palavra-chave</a:t>
            </a:r>
            <a:r>
              <a:rPr lang="pt-BR" altLang="pt-BR" dirty="0">
                <a:solidFill>
                  <a:srgbClr val="000000"/>
                </a:solidFill>
              </a:rPr>
              <a:t> de cada intervenção: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89768" y="24809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1981" indent="-761981" algn="just" defTabSz="609585"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assistência = 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ajuda</a:t>
            </a:r>
          </a:p>
          <a:p>
            <a:pPr marL="761981" indent="-761981" algn="just" defTabSz="609585">
              <a:spcBef>
                <a:spcPct val="0"/>
              </a:spcBef>
              <a:buFontTx/>
              <a:buAutoNum type="romanLcParenBoth"/>
              <a:defRPr/>
            </a:pPr>
            <a:endParaRPr lang="pt-BR" altLang="pt-BR" sz="2400" i="1" dirty="0">
              <a:solidFill>
                <a:srgbClr val="000000"/>
              </a:solidFill>
              <a:latin typeface="Calibri"/>
            </a:endParaRPr>
          </a:p>
          <a:p>
            <a:pPr marL="761981" indent="-761981" algn="just" defTabSz="609585">
              <a:spcBef>
                <a:spcPct val="0"/>
              </a:spcBef>
              <a:buFontTx/>
              <a:buAutoNum type="romanLcParenBoth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denunciação = 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ação de regresso</a:t>
            </a:r>
          </a:p>
          <a:p>
            <a:pPr algn="just" defTabSz="609585">
              <a:spcBef>
                <a:spcPct val="0"/>
              </a:spcBef>
              <a:defRPr/>
            </a:pPr>
            <a:endParaRPr lang="pt-BR" altLang="pt-BR" sz="2400" dirty="0">
              <a:solidFill>
                <a:srgbClr val="000000"/>
              </a:solidFill>
              <a:latin typeface="Calibri"/>
            </a:endParaRPr>
          </a:p>
          <a:p>
            <a:pPr algn="just" defTabSz="609585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pt-BR" altLang="pt-BR" sz="2400" dirty="0" err="1">
                <a:solidFill>
                  <a:srgbClr val="000000"/>
                </a:solidFill>
                <a:latin typeface="Calibri"/>
              </a:rPr>
              <a:t>iii</a:t>
            </a: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)	  chamamento = 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solidariedade</a:t>
            </a:r>
          </a:p>
          <a:p>
            <a:pPr algn="just" defTabSz="609585">
              <a:spcBef>
                <a:spcPct val="0"/>
              </a:spcBef>
              <a:defRPr/>
            </a:pPr>
            <a:endParaRPr lang="pt-BR" altLang="pt-BR" sz="2400" dirty="0">
              <a:solidFill>
                <a:srgbClr val="000000"/>
              </a:solidFill>
              <a:latin typeface="Calibri"/>
            </a:endParaRPr>
          </a:p>
          <a:p>
            <a:pPr algn="just" defTabSz="609585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pt-BR" altLang="pt-BR" sz="2400" dirty="0" err="1">
                <a:solidFill>
                  <a:srgbClr val="000000"/>
                </a:solidFill>
                <a:latin typeface="Calibri"/>
              </a:rPr>
              <a:t>iv</a:t>
            </a: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)    incidente de 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desconsideração da PJ</a:t>
            </a:r>
          </a:p>
          <a:p>
            <a:pPr algn="just" defTabSz="609585">
              <a:spcBef>
                <a:spcPct val="0"/>
              </a:spcBef>
              <a:defRPr/>
            </a:pPr>
            <a:endParaRPr lang="pt-BR" altLang="pt-BR" sz="2400" dirty="0">
              <a:solidFill>
                <a:srgbClr val="000000"/>
              </a:solidFill>
              <a:latin typeface="Calibri"/>
            </a:endParaRPr>
          </a:p>
          <a:p>
            <a:pPr algn="just" defTabSz="609585">
              <a:spcBef>
                <a:spcPct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(v)     </a:t>
            </a:r>
            <a:r>
              <a:rPr lang="pt-BR" altLang="pt-BR" sz="2400" i="1" dirty="0" err="1">
                <a:solidFill>
                  <a:srgbClr val="000000"/>
                </a:solidFill>
                <a:latin typeface="Calibri"/>
              </a:rPr>
              <a:t>amicus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t-BR" altLang="pt-BR" sz="2400" i="1" dirty="0" err="1">
                <a:solidFill>
                  <a:srgbClr val="000000"/>
                </a:solidFill>
                <a:latin typeface="Calibri"/>
              </a:rPr>
              <a:t>curiae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 = amigo da corte</a:t>
            </a:r>
          </a:p>
        </p:txBody>
      </p:sp>
    </p:spTree>
    <p:extLst>
      <p:ext uri="{BB962C8B-B14F-4D97-AF65-F5344CB8AC3E}">
        <p14:creationId xmlns:p14="http://schemas.microsoft.com/office/powerpoint/2010/main" val="40852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3661" y="367929"/>
            <a:ext cx="10128739" cy="622371"/>
          </a:xfrm>
        </p:spPr>
        <p:txBody>
          <a:bodyPr>
            <a:normAutofit/>
          </a:bodyPr>
          <a:lstStyle/>
          <a:p>
            <a:r>
              <a:rPr lang="pt-BR" altLang="en-US" sz="3200" dirty="0">
                <a:solidFill>
                  <a:schemeClr val="tx2">
                    <a:lumMod val="75000"/>
                  </a:schemeClr>
                </a:solidFill>
              </a:rPr>
              <a:t>Devido Processo Legal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81723" y="2110153"/>
            <a:ext cx="10300677" cy="4153217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a) conceito: </a:t>
            </a:r>
            <a:r>
              <a:rPr lang="pt-BR" altLang="en-US" dirty="0">
                <a:solidFill>
                  <a:srgbClr val="000000"/>
                </a:solidFill>
              </a:rPr>
              <a:t>“ninguém será privado da liberdade ou de seus bens sem o devido processo legal ”. O Judiciário não deve agir de qualquer forma, mas sim mediante regras previamente estabelecidas.</a:t>
            </a:r>
          </a:p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b) exemplo: </a:t>
            </a:r>
            <a:r>
              <a:rPr lang="pt-BR" altLang="en-US" dirty="0">
                <a:solidFill>
                  <a:srgbClr val="000000"/>
                </a:solidFill>
              </a:rPr>
              <a:t>citação realizada no irmão do réu não pode ser admitida.</a:t>
            </a:r>
          </a:p>
          <a:p>
            <a:pPr algn="just">
              <a:spcBef>
                <a:spcPct val="0"/>
              </a:spcBef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</a:rPr>
              <a:t>c) atenção</a:t>
            </a:r>
            <a:r>
              <a:rPr lang="pt-BR" altLang="en-US" dirty="0">
                <a:solidFill>
                  <a:srgbClr val="000000"/>
                </a:solidFill>
              </a:rPr>
              <a:t>: ainda que a forma prevista em lei não tenha sido observada, “o juiz </a:t>
            </a:r>
            <a:r>
              <a:rPr lang="pt-BR" altLang="en-US" i="1" dirty="0">
                <a:solidFill>
                  <a:srgbClr val="000000"/>
                </a:solidFill>
              </a:rPr>
              <a:t>considerará válido o ato se, realizado de outro modo, lhe alcançar a finalidade</a:t>
            </a:r>
            <a:r>
              <a:rPr lang="pt-BR" altLang="en-US" dirty="0">
                <a:solidFill>
                  <a:srgbClr val="000000"/>
                </a:solidFill>
              </a:rPr>
              <a:t>”. Este é o </a:t>
            </a:r>
            <a:r>
              <a:rPr lang="pt-BR" altLang="en-US" b="1" dirty="0">
                <a:solidFill>
                  <a:srgbClr val="000000"/>
                </a:solidFill>
              </a:rPr>
              <a:t>princípio da instrumentalidade</a:t>
            </a:r>
            <a:r>
              <a:rPr lang="pt-BR" alt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6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Assistência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b="1" dirty="0">
                <a:solidFill>
                  <a:srgbClr val="000000"/>
                </a:solidFill>
              </a:rPr>
              <a:t>Assistência</a:t>
            </a:r>
            <a:r>
              <a:rPr lang="pt-BR" altLang="pt-BR" dirty="0">
                <a:solidFill>
                  <a:srgbClr val="000000"/>
                </a:solidFill>
              </a:rPr>
              <a:t>: necessidade de </a:t>
            </a:r>
            <a:r>
              <a:rPr lang="pt-BR" altLang="pt-BR" i="1" dirty="0">
                <a:solidFill>
                  <a:srgbClr val="C00000"/>
                </a:solidFill>
              </a:rPr>
              <a:t>interesse jurídico </a:t>
            </a:r>
          </a:p>
          <a:p>
            <a:pPr algn="just">
              <a:lnSpc>
                <a:spcPct val="150000"/>
              </a:lnSpc>
            </a:pPr>
            <a:endParaRPr lang="pt-BR" altLang="pt-BR" i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altLang="en-US" i="1" dirty="0">
                <a:solidFill>
                  <a:srgbClr val="000000"/>
                </a:solidFill>
              </a:rPr>
              <a:t>Art. 119. Pendendo causa entre 2 (duas) ou mais pessoas, o </a:t>
            </a:r>
            <a:r>
              <a:rPr lang="pt-BR" altLang="en-US" i="1" u="sng" dirty="0">
                <a:solidFill>
                  <a:srgbClr val="000000"/>
                </a:solidFill>
              </a:rPr>
              <a:t>terceiro juridicamente interessado</a:t>
            </a:r>
            <a:r>
              <a:rPr lang="pt-BR" altLang="en-US" i="1" dirty="0">
                <a:solidFill>
                  <a:srgbClr val="000000"/>
                </a:solidFill>
              </a:rPr>
              <a:t> em que a sentença seja favorável a uma delas poderá intervir no processo para assisti-la.</a:t>
            </a:r>
          </a:p>
          <a:p>
            <a:pPr algn="just"/>
            <a:endParaRPr lang="pt-BR" alt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Assistência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altLang="pt-BR" sz="2400" b="1" dirty="0">
                <a:solidFill>
                  <a:srgbClr val="000000"/>
                </a:solidFill>
              </a:rPr>
              <a:t>Assistência</a:t>
            </a:r>
            <a:r>
              <a:rPr lang="pt-BR" altLang="pt-BR" sz="2400" b="1" dirty="0">
                <a:solidFill>
                  <a:srgbClr val="C00000"/>
                </a:solidFill>
              </a:rPr>
              <a:t> s</a:t>
            </a:r>
            <a:r>
              <a:rPr lang="en-US" altLang="pt-BR" sz="2400" b="1" dirty="0" err="1">
                <a:solidFill>
                  <a:srgbClr val="C00000"/>
                </a:solidFill>
              </a:rPr>
              <a:t>imples</a:t>
            </a:r>
            <a:r>
              <a:rPr lang="en-US" altLang="pt-BR" sz="2400" b="1" dirty="0">
                <a:solidFill>
                  <a:srgbClr val="000000"/>
                </a:solidFill>
              </a:rPr>
              <a:t>: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en-US" altLang="pt-BR" sz="2400" dirty="0" err="1">
                <a:solidFill>
                  <a:srgbClr val="000000"/>
                </a:solidFill>
              </a:rPr>
              <a:t>poderes</a:t>
            </a:r>
            <a:r>
              <a:rPr lang="en-US" altLang="pt-BR" sz="2400" dirty="0">
                <a:solidFill>
                  <a:srgbClr val="000000"/>
                </a:solidFill>
              </a:rPr>
              <a:t> </a:t>
            </a:r>
            <a:r>
              <a:rPr lang="en-US" altLang="pt-BR" sz="2400" dirty="0" err="1">
                <a:solidFill>
                  <a:srgbClr val="000000"/>
                </a:solidFill>
              </a:rPr>
              <a:t>limitados</a:t>
            </a:r>
            <a:r>
              <a:rPr lang="en-US" altLang="pt-BR" sz="2400" dirty="0">
                <a:solidFill>
                  <a:srgbClr val="000000"/>
                </a:solidFill>
              </a:rPr>
              <a:t>;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en-US" altLang="pt-BR" sz="2400" dirty="0" err="1">
                <a:solidFill>
                  <a:srgbClr val="000000"/>
                </a:solidFill>
              </a:rPr>
              <a:t>assistente</a:t>
            </a:r>
            <a:r>
              <a:rPr lang="en-US" altLang="pt-BR" sz="2400" dirty="0">
                <a:solidFill>
                  <a:srgbClr val="000000"/>
                </a:solidFill>
              </a:rPr>
              <a:t> é </a:t>
            </a:r>
            <a:r>
              <a:rPr lang="en-US" altLang="pt-BR" sz="2400" dirty="0" err="1">
                <a:solidFill>
                  <a:srgbClr val="000000"/>
                </a:solidFill>
              </a:rPr>
              <a:t>afetado</a:t>
            </a:r>
            <a:r>
              <a:rPr lang="en-US" altLang="pt-BR" sz="2400" dirty="0">
                <a:solidFill>
                  <a:srgbClr val="000000"/>
                </a:solidFill>
              </a:rPr>
              <a:t> </a:t>
            </a:r>
            <a:r>
              <a:rPr lang="en-US" altLang="pt-BR" sz="2400" dirty="0" err="1">
                <a:solidFill>
                  <a:srgbClr val="000000"/>
                </a:solidFill>
              </a:rPr>
              <a:t>por</a:t>
            </a:r>
            <a:r>
              <a:rPr lang="en-US" altLang="pt-BR" sz="2400" dirty="0">
                <a:solidFill>
                  <a:srgbClr val="000000"/>
                </a:solidFill>
              </a:rPr>
              <a:t> </a:t>
            </a:r>
            <a:r>
              <a:rPr lang="en-US" altLang="pt-BR" sz="2400" dirty="0" err="1">
                <a:solidFill>
                  <a:srgbClr val="000000"/>
                </a:solidFill>
              </a:rPr>
              <a:t>atos</a:t>
            </a:r>
            <a:r>
              <a:rPr lang="en-US" altLang="pt-BR" sz="2400" dirty="0">
                <a:solidFill>
                  <a:srgbClr val="000000"/>
                </a:solidFill>
              </a:rPr>
              <a:t> do </a:t>
            </a:r>
            <a:r>
              <a:rPr lang="en-US" altLang="pt-BR" sz="2400" dirty="0" err="1">
                <a:solidFill>
                  <a:srgbClr val="000000"/>
                </a:solidFill>
              </a:rPr>
              <a:t>assistido</a:t>
            </a:r>
            <a:r>
              <a:rPr lang="en-US" altLang="pt-BR" sz="24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pt-BR" altLang="en-US" sz="2400" i="1" dirty="0">
              <a:solidFill>
                <a:srgbClr val="000000"/>
              </a:solidFill>
            </a:endParaRPr>
          </a:p>
          <a:p>
            <a:pPr algn="just"/>
            <a:r>
              <a:rPr lang="pt-BR" altLang="en-US" sz="2400" i="1" dirty="0">
                <a:solidFill>
                  <a:srgbClr val="000000"/>
                </a:solidFill>
              </a:rPr>
              <a:t>Art. 121.  O assistente simples atuará como auxiliar da parte principal, exercerá os </a:t>
            </a:r>
            <a:r>
              <a:rPr lang="pt-BR" altLang="en-US" sz="2400" i="1" u="sng" dirty="0">
                <a:solidFill>
                  <a:srgbClr val="000000"/>
                </a:solidFill>
              </a:rPr>
              <a:t>mesmos</a:t>
            </a:r>
            <a:r>
              <a:rPr lang="pt-BR" altLang="en-US" sz="2400" i="1" dirty="0">
                <a:solidFill>
                  <a:srgbClr val="000000"/>
                </a:solidFill>
              </a:rPr>
              <a:t> poderes e sujeitar-se-á aos </a:t>
            </a:r>
            <a:r>
              <a:rPr lang="pt-BR" altLang="en-US" sz="2400" i="1" u="sng" dirty="0">
                <a:solidFill>
                  <a:srgbClr val="000000"/>
                </a:solidFill>
              </a:rPr>
              <a:t>mesmos ônus processuais que o assistido</a:t>
            </a:r>
            <a:r>
              <a:rPr lang="pt-BR" altLang="en-US" sz="2400" i="1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pt-BR" altLang="en-US" sz="2400" i="1" dirty="0">
                <a:solidFill>
                  <a:srgbClr val="000000"/>
                </a:solidFill>
              </a:rPr>
              <a:t>Parágrafo único.  Sendo revel ou, de qualquer outro modo, omisso o assistido, </a:t>
            </a:r>
            <a:r>
              <a:rPr lang="pt-BR" altLang="en-US" sz="2400" i="1" u="sng" dirty="0">
                <a:solidFill>
                  <a:srgbClr val="000000"/>
                </a:solidFill>
              </a:rPr>
              <a:t>o assistente será considerado seu substituto processual</a:t>
            </a:r>
            <a:r>
              <a:rPr lang="pt-BR" altLang="en-US" sz="2400" i="1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pt-BR" altLang="pt-BR" sz="1333" dirty="0">
              <a:solidFill>
                <a:srgbClr val="000000"/>
              </a:solidFill>
            </a:endParaRPr>
          </a:p>
          <a:p>
            <a:pPr algn="ctr"/>
            <a:r>
              <a:rPr lang="pt-BR" altLang="pt-BR" sz="2400" b="1" dirty="0" err="1">
                <a:solidFill>
                  <a:srgbClr val="000000"/>
                </a:solidFill>
              </a:rPr>
              <a:t>Ex</a:t>
            </a:r>
            <a:r>
              <a:rPr lang="pt-BR" altLang="pt-BR" sz="2400" b="1" dirty="0">
                <a:solidFill>
                  <a:srgbClr val="000000"/>
                </a:solidFill>
              </a:rPr>
              <a:t>: sublocatário e sublocador</a:t>
            </a:r>
            <a:endParaRPr lang="en-US" altLang="pt-B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Assistência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altLang="pt-BR" sz="2400" b="1" dirty="0">
                <a:solidFill>
                  <a:srgbClr val="000000"/>
                </a:solidFill>
              </a:rPr>
              <a:t>Assistência </a:t>
            </a:r>
            <a:r>
              <a:rPr lang="pt-BR" altLang="pt-BR" sz="2400" b="1" dirty="0">
                <a:solidFill>
                  <a:srgbClr val="C00000"/>
                </a:solidFill>
              </a:rPr>
              <a:t>litisconsorcial</a:t>
            </a:r>
            <a:r>
              <a:rPr lang="pt-BR" altLang="pt-BR" sz="2400" b="1" dirty="0"/>
              <a:t>:</a:t>
            </a:r>
          </a:p>
          <a:p>
            <a:pPr marL="457189" indent="-457189" algn="just">
              <a:buFont typeface="Arial" pitchFamily="34" charset="0"/>
              <a:buChar char="•"/>
              <a:defRPr/>
            </a:pPr>
            <a:r>
              <a:rPr lang="en-US" altLang="pt-BR" sz="2400" dirty="0" err="1">
                <a:solidFill>
                  <a:srgbClr val="000000"/>
                </a:solidFill>
              </a:rPr>
              <a:t>poderes</a:t>
            </a:r>
            <a:r>
              <a:rPr lang="en-US" altLang="pt-BR" sz="2400" dirty="0">
                <a:solidFill>
                  <a:srgbClr val="000000"/>
                </a:solidFill>
              </a:rPr>
              <a:t> </a:t>
            </a:r>
            <a:r>
              <a:rPr lang="en-US" altLang="pt-BR" sz="2400" dirty="0" err="1">
                <a:solidFill>
                  <a:srgbClr val="000000"/>
                </a:solidFill>
              </a:rPr>
              <a:t>ilimitados</a:t>
            </a:r>
            <a:endParaRPr lang="en-US" altLang="pt-BR" sz="24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pt-BR" altLang="en-US" sz="2400" i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altLang="en-US" sz="2400" i="1" dirty="0">
                <a:solidFill>
                  <a:srgbClr val="000000"/>
                </a:solidFill>
              </a:rPr>
              <a:t>Art. 124. Considera-se litisconsorte da parte principal o assistente sempre que a sentença influir na relação jurídica entre ele e o adversário do assistido.</a:t>
            </a:r>
            <a:endParaRPr lang="pt-BR" altLang="pt-BR" sz="2400" i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	</a:t>
            </a:r>
          </a:p>
          <a:p>
            <a:pPr marL="457189" indent="-457189" algn="just">
              <a:buFont typeface="Arial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assistente, ao ingressar, é parte</a:t>
            </a:r>
          </a:p>
          <a:p>
            <a:pPr marL="457189" indent="-457189" algn="just">
              <a:buFont typeface="Arial" pitchFamily="34" charset="0"/>
              <a:buChar char="•"/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457189" indent="-457189" algn="just">
              <a:buFont typeface="Arial" pitchFamily="34" charset="0"/>
              <a:buChar char="•"/>
              <a:defRPr/>
            </a:pPr>
            <a:r>
              <a:rPr lang="pt-BR" altLang="pt-BR" sz="2400" b="1" dirty="0" err="1">
                <a:solidFill>
                  <a:srgbClr val="000000"/>
                </a:solidFill>
              </a:rPr>
              <a:t>Ex</a:t>
            </a:r>
            <a:r>
              <a:rPr lang="pt-BR" altLang="pt-BR" sz="2400" b="1" dirty="0">
                <a:solidFill>
                  <a:srgbClr val="000000"/>
                </a:solidFill>
              </a:rPr>
              <a:t>: diversos condôminos</a:t>
            </a:r>
          </a:p>
        </p:txBody>
      </p:sp>
    </p:spTree>
    <p:extLst>
      <p:ext uri="{BB962C8B-B14F-4D97-AF65-F5344CB8AC3E}">
        <p14:creationId xmlns:p14="http://schemas.microsoft.com/office/powerpoint/2010/main" val="7201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Assistência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17721"/>
            <a:ext cx="10244667" cy="4525963"/>
          </a:xfrm>
        </p:spPr>
        <p:txBody>
          <a:bodyPr>
            <a:noAutofit/>
          </a:bodyPr>
          <a:lstStyle/>
          <a:p>
            <a:pPr algn="just"/>
            <a:r>
              <a:rPr lang="pt-BR" altLang="pt-BR" sz="2400" b="1" dirty="0">
                <a:solidFill>
                  <a:srgbClr val="C00000"/>
                </a:solidFill>
              </a:rPr>
              <a:t>Procedimento: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qualquer tempo e grau de jurisdição ;</a:t>
            </a:r>
          </a:p>
          <a:p>
            <a:pPr algn="just"/>
            <a:r>
              <a:rPr lang="pt-BR" altLang="en-US" sz="2133" i="1" dirty="0">
                <a:solidFill>
                  <a:srgbClr val="000000"/>
                </a:solidFill>
              </a:rPr>
              <a:t>Art. 119. Parágrafo único.  A assistência será admitida em </a:t>
            </a:r>
            <a:r>
              <a:rPr lang="pt-BR" altLang="en-US" sz="2133" i="1" u="sng" dirty="0">
                <a:solidFill>
                  <a:srgbClr val="000000"/>
                </a:solidFill>
              </a:rPr>
              <a:t>qualquer procedimento</a:t>
            </a:r>
            <a:r>
              <a:rPr lang="pt-BR" altLang="en-US" sz="2133" i="1" dirty="0">
                <a:solidFill>
                  <a:srgbClr val="000000"/>
                </a:solidFill>
              </a:rPr>
              <a:t> e em </a:t>
            </a:r>
            <a:r>
              <a:rPr lang="pt-BR" altLang="en-US" sz="2133" i="1" u="sng" dirty="0">
                <a:solidFill>
                  <a:srgbClr val="000000"/>
                </a:solidFill>
              </a:rPr>
              <a:t>todos os graus de jurisdição</a:t>
            </a:r>
            <a:r>
              <a:rPr lang="pt-BR" altLang="en-US" sz="2133" i="1" dirty="0">
                <a:solidFill>
                  <a:srgbClr val="000000"/>
                </a:solidFill>
              </a:rPr>
              <a:t>, recebendo o assistente o processo no estado em que se encontre.</a:t>
            </a:r>
          </a:p>
          <a:p>
            <a:pPr algn="just"/>
            <a:endParaRPr lang="pt-BR" altLang="pt-BR" sz="533" dirty="0">
              <a:solidFill>
                <a:srgbClr val="000000"/>
              </a:solidFill>
            </a:endParaRP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caso haja discordância das partes: impugnação;</a:t>
            </a:r>
          </a:p>
          <a:p>
            <a:pPr algn="just"/>
            <a:r>
              <a:rPr lang="pt-BR" altLang="en-US" sz="2133" i="1" dirty="0">
                <a:solidFill>
                  <a:srgbClr val="000000"/>
                </a:solidFill>
              </a:rPr>
              <a:t>Art. 120.  </a:t>
            </a:r>
            <a:r>
              <a:rPr lang="pt-BR" altLang="en-US" sz="2133" i="1" u="sng" dirty="0">
                <a:solidFill>
                  <a:srgbClr val="000000"/>
                </a:solidFill>
              </a:rPr>
              <a:t>Não havendo impugnação</a:t>
            </a:r>
            <a:r>
              <a:rPr lang="pt-BR" altLang="en-US" sz="2133" i="1" dirty="0">
                <a:solidFill>
                  <a:srgbClr val="000000"/>
                </a:solidFill>
              </a:rPr>
              <a:t> no prazo de 15 (quinze) dias, o pedido do assistente será </a:t>
            </a:r>
            <a:r>
              <a:rPr lang="pt-BR" altLang="en-US" sz="2133" i="1" u="sng" dirty="0">
                <a:solidFill>
                  <a:srgbClr val="000000"/>
                </a:solidFill>
              </a:rPr>
              <a:t>deferido, salvo se for caso de rejeição liminar</a:t>
            </a:r>
            <a:r>
              <a:rPr lang="pt-BR" altLang="en-US" sz="2133" i="1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pt-BR" altLang="en-US" sz="2133" i="1" dirty="0">
                <a:solidFill>
                  <a:srgbClr val="000000"/>
                </a:solidFill>
              </a:rPr>
              <a:t>Parágrafo único.  Se qualquer parte alegar que falta ao requerente interesse jurídico para intervir, </a:t>
            </a:r>
            <a:r>
              <a:rPr lang="pt-BR" altLang="en-US" sz="2133" i="1" u="sng" dirty="0">
                <a:solidFill>
                  <a:srgbClr val="000000"/>
                </a:solidFill>
              </a:rPr>
              <a:t>o juiz decidirá o incidente, sem suspensão do processo</a:t>
            </a:r>
            <a:r>
              <a:rPr lang="pt-BR" altLang="en-US" sz="2133" i="1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pt-BR" altLang="en-US" sz="2400" i="1" dirty="0">
              <a:solidFill>
                <a:srgbClr val="000000"/>
              </a:solidFill>
            </a:endParaRP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da decisão quanto à assistência: agravo de instrumento (art. 1.015, IX).</a:t>
            </a:r>
          </a:p>
        </p:txBody>
      </p:sp>
    </p:spTree>
    <p:extLst>
      <p:ext uri="{BB962C8B-B14F-4D97-AF65-F5344CB8AC3E}">
        <p14:creationId xmlns:p14="http://schemas.microsoft.com/office/powerpoint/2010/main" val="24191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Denunciação</a:t>
            </a:r>
            <a:r>
              <a:rPr lang="en-US" sz="3200" dirty="0"/>
              <a:t> da </a:t>
            </a:r>
            <a:r>
              <a:rPr lang="en-US" sz="3200" dirty="0" err="1"/>
              <a:t>Lide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799270"/>
            <a:ext cx="10244667" cy="3372661"/>
          </a:xfrm>
        </p:spPr>
        <p:txBody>
          <a:bodyPr>
            <a:normAutofit lnSpcReduction="10000"/>
          </a:bodyPr>
          <a:lstStyle/>
          <a:p>
            <a:pPr algn="just"/>
            <a:endParaRPr lang="pt-BR" altLang="en-US" sz="2400" i="1" dirty="0">
              <a:solidFill>
                <a:srgbClr val="000000"/>
              </a:solidFill>
            </a:endParaRPr>
          </a:p>
          <a:p>
            <a:pPr algn="just"/>
            <a:r>
              <a:rPr lang="pt-BR" altLang="en-US" sz="2400" i="1" dirty="0">
                <a:solidFill>
                  <a:srgbClr val="000000"/>
                </a:solidFill>
              </a:rPr>
              <a:t>Art. 125.  É </a:t>
            </a:r>
            <a:r>
              <a:rPr lang="pt-BR" altLang="en-US" sz="2400" i="1" u="sng" dirty="0">
                <a:solidFill>
                  <a:srgbClr val="000000"/>
                </a:solidFill>
              </a:rPr>
              <a:t>admissível</a:t>
            </a:r>
            <a:r>
              <a:rPr lang="pt-BR" altLang="en-US" sz="2400" i="1" dirty="0">
                <a:solidFill>
                  <a:srgbClr val="000000"/>
                </a:solidFill>
              </a:rPr>
              <a:t> a denunciação da lide, promovida por </a:t>
            </a:r>
            <a:r>
              <a:rPr lang="pt-BR" altLang="en-US" sz="2400" i="1" u="sng" dirty="0">
                <a:solidFill>
                  <a:srgbClr val="000000"/>
                </a:solidFill>
              </a:rPr>
              <a:t>qualquer das partes</a:t>
            </a:r>
            <a:r>
              <a:rPr lang="pt-BR" altLang="en-US" sz="2400" i="1" dirty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pt-BR" altLang="en-US" sz="2400" i="1" dirty="0">
                <a:solidFill>
                  <a:srgbClr val="000000"/>
                </a:solidFill>
              </a:rPr>
              <a:t>I - ao alienante imediato, no processo relativo à coisa cujo domínio foi transferido ao denunciante, a fim de que possa exercer os direitos que da evicção lhe resultam;</a:t>
            </a:r>
          </a:p>
          <a:p>
            <a:pPr algn="just"/>
            <a:r>
              <a:rPr lang="pt-BR" altLang="en-US" sz="2400" i="1" dirty="0">
                <a:solidFill>
                  <a:srgbClr val="000000"/>
                </a:solidFill>
              </a:rPr>
              <a:t>II - àquele que estiver obrigado, por lei ou pelo contrato, a indenizar, em ação regressiva, o prejuízo de quem for vencido no processo.</a:t>
            </a:r>
          </a:p>
          <a:p>
            <a:pPr algn="just"/>
            <a:r>
              <a:rPr lang="pt-BR" altLang="en-US" sz="2400" i="1" dirty="0">
                <a:solidFill>
                  <a:srgbClr val="000000"/>
                </a:solidFill>
              </a:rPr>
              <a:t>§ 1</a:t>
            </a:r>
            <a:r>
              <a:rPr lang="pt-BR" altLang="en-US" sz="2400" i="1" u="sng" baseline="30000" dirty="0">
                <a:solidFill>
                  <a:srgbClr val="000000"/>
                </a:solidFill>
              </a:rPr>
              <a:t>o</a:t>
            </a:r>
            <a:r>
              <a:rPr lang="pt-BR" altLang="en-US" sz="2400" i="1" dirty="0">
                <a:solidFill>
                  <a:srgbClr val="000000"/>
                </a:solidFill>
              </a:rPr>
              <a:t> O direito regressivo será </a:t>
            </a:r>
            <a:r>
              <a:rPr lang="pt-BR" altLang="en-US" sz="2400" i="1" u="sng" dirty="0">
                <a:solidFill>
                  <a:srgbClr val="000000"/>
                </a:solidFill>
              </a:rPr>
              <a:t>exercido por ação autônoma</a:t>
            </a:r>
            <a:r>
              <a:rPr lang="pt-BR" altLang="en-US" sz="2400" i="1" dirty="0">
                <a:solidFill>
                  <a:srgbClr val="000000"/>
                </a:solidFill>
              </a:rPr>
              <a:t> quando a denunciação da lide for indeferida, deixar de ser promovida ou não for permitida.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331535" y="15681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 defTabSz="609585">
              <a:buFont typeface="Arial" pitchFamily="34" charset="0"/>
              <a:buChar char="•"/>
            </a:pPr>
            <a:r>
              <a:rPr lang="en-US" altLang="pt-BR" sz="2400" b="1" dirty="0">
                <a:solidFill>
                  <a:srgbClr val="C00000"/>
                </a:solidFill>
                <a:latin typeface="Calibri"/>
              </a:rPr>
              <a:t>A</a:t>
            </a:r>
            <a:r>
              <a:rPr lang="pt-BR" altLang="pt-BR" sz="2400" b="1" dirty="0" err="1">
                <a:solidFill>
                  <a:srgbClr val="C00000"/>
                </a:solidFill>
                <a:latin typeface="Calibri"/>
              </a:rPr>
              <a:t>ção</a:t>
            </a:r>
            <a:r>
              <a:rPr lang="pt-BR" altLang="pt-BR" sz="2400" b="1" dirty="0">
                <a:solidFill>
                  <a:srgbClr val="C00000"/>
                </a:solidFill>
                <a:latin typeface="Calibri"/>
              </a:rPr>
              <a:t> de regresso</a:t>
            </a:r>
          </a:p>
          <a:p>
            <a:pPr marL="457189" indent="-457189" defTabSz="609585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Há obrigatoriedade?</a:t>
            </a:r>
          </a:p>
          <a:p>
            <a:pPr marL="457189" indent="-457189" defTabSz="609585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latin typeface="Calibri"/>
              </a:rPr>
              <a:t>Somente réu ou autor e réu?</a:t>
            </a:r>
            <a:endParaRPr lang="pt-BR" altLang="pt-BR" sz="2400" b="1" i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3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Denunciação</a:t>
            </a:r>
            <a:r>
              <a:rPr lang="en-US" sz="3200" dirty="0"/>
              <a:t> da </a:t>
            </a:r>
            <a:r>
              <a:rPr lang="en-US" sz="3200" dirty="0" err="1"/>
              <a:t>Lide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432291" y="1323651"/>
            <a:ext cx="10244667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altLang="pt-BR" sz="2400" b="1" dirty="0" err="1">
                <a:solidFill>
                  <a:srgbClr val="C00000"/>
                </a:solidFill>
              </a:rPr>
              <a:t>Procedimento</a:t>
            </a:r>
            <a:endParaRPr lang="en-US" altLang="pt-BR" sz="2400" b="1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</a:pPr>
            <a:endParaRPr lang="en-US" altLang="pt-BR" sz="2400" b="1" dirty="0">
              <a:solidFill>
                <a:srgbClr val="C00000"/>
              </a:solidFill>
            </a:endParaRPr>
          </a:p>
          <a:p>
            <a:pPr marL="380990" indent="-38099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Oferecida pelo autor na inicial (cabe aditamento pelo denunciado) ou pelo réu na contestação (</a:t>
            </a:r>
            <a:r>
              <a:rPr lang="pt-BR" altLang="pt-BR" sz="2133" dirty="0" err="1">
                <a:solidFill>
                  <a:srgbClr val="000000"/>
                </a:solidFill>
              </a:rPr>
              <a:t>arts</a:t>
            </a:r>
            <a:r>
              <a:rPr lang="pt-BR" altLang="pt-BR" sz="2133" dirty="0">
                <a:solidFill>
                  <a:srgbClr val="000000"/>
                </a:solidFill>
              </a:rPr>
              <a:t>. 126/7)</a:t>
            </a:r>
          </a:p>
          <a:p>
            <a:pPr marL="380990" indent="-380990" algn="just">
              <a:spcBef>
                <a:spcPts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O denunciado</a:t>
            </a:r>
            <a:r>
              <a:rPr lang="pt-BR" altLang="pt-BR" sz="2133" b="1" i="1" dirty="0">
                <a:solidFill>
                  <a:srgbClr val="000000"/>
                </a:solidFill>
              </a:rPr>
              <a:t> </a:t>
            </a:r>
            <a:r>
              <a:rPr lang="pt-BR" altLang="pt-BR" sz="2133" dirty="0">
                <a:solidFill>
                  <a:srgbClr val="000000"/>
                </a:solidFill>
              </a:rPr>
              <a:t>pelo réu pode contestar a ação e denunciação ou só a denunciação</a:t>
            </a:r>
          </a:p>
          <a:p>
            <a:pPr marL="380990" indent="-380990" algn="just">
              <a:spcBef>
                <a:spcPts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A denunciação somente será apreciada se a ação for procedente (art. 129)</a:t>
            </a:r>
          </a:p>
          <a:p>
            <a:pPr marL="380990" indent="-380990" algn="just">
              <a:spcBef>
                <a:spcPts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Se não apreciada a denunciação, honorários do denunciante para o denunciado </a:t>
            </a:r>
          </a:p>
          <a:p>
            <a:pPr algn="just">
              <a:spcBef>
                <a:spcPts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     (art. 129, </a:t>
            </a:r>
            <a:r>
              <a:rPr lang="pt-BR" altLang="pt-BR" sz="2133" dirty="0" err="1">
                <a:solidFill>
                  <a:srgbClr val="000000"/>
                </a:solidFill>
              </a:rPr>
              <a:t>p.u</a:t>
            </a:r>
            <a:r>
              <a:rPr lang="pt-BR" altLang="pt-BR" sz="2133" dirty="0">
                <a:solidFill>
                  <a:srgbClr val="000000"/>
                </a:solidFill>
              </a:rPr>
              <a:t>.)</a:t>
            </a:r>
          </a:p>
          <a:p>
            <a:pPr marL="380990" indent="-380990" algn="just">
              <a:spcBef>
                <a:spcPts val="0"/>
              </a:spcBef>
              <a:buFont typeface="Arial" pitchFamily="34" charset="0"/>
              <a:buChar char="•"/>
            </a:pPr>
            <a:endParaRPr lang="pt-BR" altLang="pt-BR" sz="2133" b="1" i="1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Procedente ação e denunciação, cabe cumprimento de sentença diretamente no denunciado (art. 128, </a:t>
            </a:r>
            <a:r>
              <a:rPr lang="pt-BR" altLang="pt-BR" sz="2133" dirty="0" err="1">
                <a:solidFill>
                  <a:srgbClr val="000000"/>
                </a:solidFill>
              </a:rPr>
              <a:t>p.u</a:t>
            </a:r>
            <a:r>
              <a:rPr lang="pt-BR" altLang="pt-BR" sz="2133" dirty="0">
                <a:solidFill>
                  <a:srgbClr val="000000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5433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Chamamento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Processo</a:t>
            </a:r>
            <a:endParaRPr lang="en-US" sz="2667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400" b="1" dirty="0">
                <a:solidFill>
                  <a:srgbClr val="C00000"/>
                </a:solidFill>
              </a:rPr>
              <a:t>solidariedade</a:t>
            </a:r>
          </a:p>
          <a:p>
            <a:pPr algn="just"/>
            <a:r>
              <a:rPr lang="pt-BR" altLang="pt-BR" sz="2133" dirty="0">
                <a:solidFill>
                  <a:srgbClr val="000000"/>
                </a:solidFill>
              </a:rPr>
              <a:t>Devedores solidários ou corresponsáveis, somente um colocado no polo passivo</a:t>
            </a:r>
            <a:endParaRPr lang="pt-BR" altLang="pt-BR" sz="2133" b="1" dirty="0">
              <a:solidFill>
                <a:srgbClr val="000000"/>
              </a:solidFill>
            </a:endParaRPr>
          </a:p>
          <a:p>
            <a:pPr algn="just"/>
            <a:r>
              <a:rPr lang="pt-BR" altLang="en-US" sz="2133" i="1" dirty="0">
                <a:solidFill>
                  <a:srgbClr val="000000"/>
                </a:solidFill>
              </a:rPr>
              <a:t>Art. 130.  É admissível o chamamento ao processo, requerido pelo réu:</a:t>
            </a:r>
          </a:p>
          <a:p>
            <a:pPr algn="just"/>
            <a:r>
              <a:rPr lang="pt-BR" altLang="en-US" sz="2133" i="1" dirty="0">
                <a:solidFill>
                  <a:srgbClr val="000000"/>
                </a:solidFill>
              </a:rPr>
              <a:t>I - do afiançado, na ação em que o fiador for réu;</a:t>
            </a:r>
          </a:p>
          <a:p>
            <a:pPr algn="just"/>
            <a:r>
              <a:rPr lang="pt-BR" altLang="en-US" sz="2133" i="1" dirty="0">
                <a:solidFill>
                  <a:srgbClr val="000000"/>
                </a:solidFill>
              </a:rPr>
              <a:t>II - dos demais fiadores, na ação proposta contra um ou alguns deles;</a:t>
            </a:r>
          </a:p>
          <a:p>
            <a:pPr algn="just"/>
            <a:r>
              <a:rPr lang="pt-BR" altLang="en-US" sz="2133" i="1" dirty="0">
                <a:solidFill>
                  <a:srgbClr val="000000"/>
                </a:solidFill>
              </a:rPr>
              <a:t>III - dos demais </a:t>
            </a:r>
            <a:r>
              <a:rPr lang="pt-BR" altLang="en-US" sz="2133" i="1" u="sng" dirty="0">
                <a:solidFill>
                  <a:srgbClr val="000000"/>
                </a:solidFill>
              </a:rPr>
              <a:t>devedores solidários</a:t>
            </a:r>
            <a:r>
              <a:rPr lang="pt-BR" altLang="en-US" sz="2133" i="1" dirty="0">
                <a:solidFill>
                  <a:srgbClr val="000000"/>
                </a:solidFill>
              </a:rPr>
              <a:t>, quando o credor exigir de um ou de alguns o pagamento da dívida comum.</a:t>
            </a:r>
          </a:p>
          <a:p>
            <a:pPr algn="just"/>
            <a:endParaRPr lang="pt-BR" altLang="pt-BR" sz="2133" b="1" dirty="0">
              <a:solidFill>
                <a:srgbClr val="000000"/>
              </a:solidFill>
            </a:endParaRP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apresentado pelo réu, na contestação, sem suspensão do processo (como a denunciação)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consequência prática do chamamento? Sentença vale como título executivo em favor do réu que satisfizer a dívida (art. 132) </a:t>
            </a:r>
          </a:p>
          <a:p>
            <a:pPr algn="just"/>
            <a:endParaRPr lang="pt-BR" alt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7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32291" y="383560"/>
            <a:ext cx="10055552" cy="622371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Desconsideração</a:t>
            </a:r>
            <a:r>
              <a:rPr lang="en-US" sz="3200" dirty="0"/>
              <a:t> da </a:t>
            </a:r>
            <a:r>
              <a:rPr lang="en-US" sz="3200" dirty="0" err="1"/>
              <a:t>Personalidade</a:t>
            </a:r>
            <a:r>
              <a:rPr lang="en-US" sz="3200" dirty="0"/>
              <a:t> </a:t>
            </a:r>
            <a:r>
              <a:rPr lang="en-US" sz="3200" dirty="0" err="1"/>
              <a:t>Jurídica</a:t>
            </a:r>
            <a:r>
              <a:rPr lang="en-US" sz="3200" dirty="0"/>
              <a:t> </a:t>
            </a:r>
            <a:br>
              <a:rPr lang="en-US" sz="2667" dirty="0"/>
            </a:br>
            <a:endParaRPr lang="en-US" sz="2400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89" indent="-457189" algn="just">
              <a:buFont typeface="Arial" pitchFamily="34" charset="0"/>
              <a:buChar char="•"/>
            </a:pPr>
            <a:r>
              <a:rPr lang="en-US" altLang="pt-BR" sz="2400" dirty="0" err="1">
                <a:solidFill>
                  <a:srgbClr val="000000"/>
                </a:solidFill>
              </a:rPr>
              <a:t>Cabível</a:t>
            </a:r>
            <a:r>
              <a:rPr lang="en-US" altLang="pt-BR" sz="2400" dirty="0">
                <a:solidFill>
                  <a:srgbClr val="000000"/>
                </a:solidFill>
              </a:rPr>
              <a:t> </a:t>
            </a:r>
            <a:r>
              <a:rPr lang="en-US" altLang="pt-BR" sz="2400" dirty="0" err="1">
                <a:solidFill>
                  <a:srgbClr val="000000"/>
                </a:solidFill>
              </a:rPr>
              <a:t>quando</a:t>
            </a:r>
            <a:r>
              <a:rPr lang="en-US" altLang="pt-BR" sz="2400" dirty="0">
                <a:solidFill>
                  <a:srgbClr val="000000"/>
                </a:solidFill>
              </a:rPr>
              <a:t> </a:t>
            </a:r>
            <a:r>
              <a:rPr lang="en-US" altLang="pt-BR" sz="2400" dirty="0" err="1">
                <a:solidFill>
                  <a:srgbClr val="000000"/>
                </a:solidFill>
              </a:rPr>
              <a:t>houver</a:t>
            </a:r>
            <a:r>
              <a:rPr lang="en-US" altLang="pt-BR" sz="2400" dirty="0">
                <a:solidFill>
                  <a:srgbClr val="000000"/>
                </a:solidFill>
              </a:rPr>
              <a:t> </a:t>
            </a:r>
            <a:r>
              <a:rPr lang="en-US" altLang="pt-BR" sz="2400" b="1" dirty="0" err="1">
                <a:solidFill>
                  <a:srgbClr val="C00000"/>
                </a:solidFill>
              </a:rPr>
              <a:t>abuso</a:t>
            </a:r>
            <a:r>
              <a:rPr lang="en-US" altLang="pt-BR" sz="2400" b="1" dirty="0">
                <a:solidFill>
                  <a:srgbClr val="C00000"/>
                </a:solidFill>
              </a:rPr>
              <a:t> da </a:t>
            </a:r>
            <a:r>
              <a:rPr lang="en-US" altLang="pt-BR" sz="2400" b="1" dirty="0" err="1">
                <a:solidFill>
                  <a:srgbClr val="C00000"/>
                </a:solidFill>
              </a:rPr>
              <a:t>personalidade</a:t>
            </a:r>
            <a:r>
              <a:rPr lang="en-US" altLang="pt-BR" sz="2400" b="1" dirty="0">
                <a:solidFill>
                  <a:srgbClr val="C00000"/>
                </a:solidFill>
              </a:rPr>
              <a:t> </a:t>
            </a:r>
            <a:r>
              <a:rPr lang="en-US" altLang="pt-BR" sz="2400" b="1" dirty="0" err="1">
                <a:solidFill>
                  <a:srgbClr val="C00000"/>
                </a:solidFill>
              </a:rPr>
              <a:t>jurídica</a:t>
            </a:r>
            <a:r>
              <a:rPr lang="en-US" altLang="pt-BR" sz="2400" b="1" dirty="0">
                <a:solidFill>
                  <a:srgbClr val="C00000"/>
                </a:solidFill>
              </a:rPr>
              <a:t> </a:t>
            </a:r>
            <a:r>
              <a:rPr lang="en-US" altLang="pt-BR" sz="2400" dirty="0">
                <a:solidFill>
                  <a:srgbClr val="000000"/>
                </a:solidFill>
              </a:rPr>
              <a:t>(CC, </a:t>
            </a:r>
            <a:r>
              <a:rPr lang="en-US" altLang="pt-BR" sz="2400" dirty="0" err="1">
                <a:solidFill>
                  <a:srgbClr val="000000"/>
                </a:solidFill>
              </a:rPr>
              <a:t>consumidor</a:t>
            </a:r>
            <a:r>
              <a:rPr lang="en-US" altLang="pt-BR" sz="2400" dirty="0">
                <a:solidFill>
                  <a:srgbClr val="000000"/>
                </a:solidFill>
              </a:rPr>
              <a:t>, </a:t>
            </a:r>
            <a:r>
              <a:rPr lang="en-US" altLang="pt-BR" sz="2400" dirty="0" err="1">
                <a:solidFill>
                  <a:srgbClr val="000000"/>
                </a:solidFill>
              </a:rPr>
              <a:t>trabalhista</a:t>
            </a:r>
            <a:r>
              <a:rPr lang="en-US" altLang="pt-BR" sz="2400" dirty="0">
                <a:solidFill>
                  <a:srgbClr val="000000"/>
                </a:solidFill>
              </a:rPr>
              <a:t>, </a:t>
            </a:r>
            <a:r>
              <a:rPr lang="en-US" altLang="pt-BR" sz="2400" dirty="0" err="1">
                <a:solidFill>
                  <a:srgbClr val="000000"/>
                </a:solidFill>
              </a:rPr>
              <a:t>tributário</a:t>
            </a:r>
            <a:r>
              <a:rPr lang="en-US" altLang="pt-BR" sz="2400" dirty="0">
                <a:solidFill>
                  <a:srgbClr val="000000"/>
                </a:solidFill>
              </a:rPr>
              <a:t>, </a:t>
            </a:r>
            <a:r>
              <a:rPr lang="en-US" altLang="pt-BR" sz="2400" dirty="0" err="1">
                <a:solidFill>
                  <a:srgbClr val="000000"/>
                </a:solidFill>
              </a:rPr>
              <a:t>ambiental</a:t>
            </a:r>
            <a:r>
              <a:rPr lang="en-US" altLang="pt-BR" sz="2400" dirty="0">
                <a:solidFill>
                  <a:srgbClr val="000000"/>
                </a:solidFill>
              </a:rPr>
              <a:t> – art. 133, </a:t>
            </a:r>
            <a:r>
              <a:rPr lang="pt-BR" altLang="en-US" sz="2400" dirty="0">
                <a:solidFill>
                  <a:srgbClr val="000000"/>
                </a:solidFill>
              </a:rPr>
              <a:t>§ 1º </a:t>
            </a:r>
            <a:r>
              <a:rPr lang="en-US" altLang="pt-BR" sz="2400" dirty="0">
                <a:solidFill>
                  <a:srgbClr val="000000"/>
                </a:solidFill>
              </a:rPr>
              <a:t>)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Incidente é obrigatório (art. 795, § 4</a:t>
            </a:r>
            <a:r>
              <a:rPr lang="es-ES_tradnl" altLang="pt-BR" sz="2400" dirty="0">
                <a:solidFill>
                  <a:srgbClr val="000000"/>
                </a:solidFill>
              </a:rPr>
              <a:t>º</a:t>
            </a:r>
            <a:r>
              <a:rPr lang="pt-BR" altLang="pt-BR" sz="2400" dirty="0">
                <a:solidFill>
                  <a:srgbClr val="000000"/>
                </a:solidFill>
              </a:rPr>
              <a:t>)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Requerido pela parte ou MP (quando </a:t>
            </a:r>
            <a:r>
              <a:rPr lang="pt-BR" altLang="pt-BR" sz="2400" i="1" dirty="0">
                <a:solidFill>
                  <a:srgbClr val="000000"/>
                </a:solidFill>
              </a:rPr>
              <a:t>custos legis</a:t>
            </a:r>
            <a:r>
              <a:rPr lang="pt-BR" altLang="pt-BR" sz="2400" dirty="0">
                <a:solidFill>
                  <a:srgbClr val="000000"/>
                </a:solidFill>
              </a:rPr>
              <a:t>)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Há expressa previsão da desconsideração inversa (art. 133, § 2</a:t>
            </a:r>
            <a:r>
              <a:rPr lang="es-ES_tradnl" altLang="pt-BR" sz="2400" dirty="0">
                <a:solidFill>
                  <a:srgbClr val="000000"/>
                </a:solidFill>
              </a:rPr>
              <a:t>º</a:t>
            </a:r>
            <a:r>
              <a:rPr lang="pt-BR" altLang="pt-BR" sz="2400" dirty="0">
                <a:solidFill>
                  <a:srgbClr val="000000"/>
                </a:solidFill>
              </a:rPr>
              <a:t>)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Momento de utilização: </a:t>
            </a:r>
          </a:p>
          <a:p>
            <a:pPr algn="ctr"/>
            <a:r>
              <a:rPr lang="pt-BR" altLang="en-US" sz="2400" i="1" dirty="0">
                <a:solidFill>
                  <a:srgbClr val="000000"/>
                </a:solidFill>
              </a:rPr>
              <a:t>Art. 134.  O incidente de desconsideração é cabível em todas as fases do processo de conhecimento, no cumprimento de sentença e na execução fundada em título executivo extrajudicial.</a:t>
            </a:r>
            <a:endParaRPr lang="pt-BR" altLang="pt-BR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7" i="1" dirty="0"/>
              <a:t>Amicus curiae</a:t>
            </a:r>
            <a:endParaRPr lang="en-US" sz="2400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altLang="pt-BR" b="1" dirty="0">
                <a:solidFill>
                  <a:srgbClr val="C00000"/>
                </a:solidFill>
              </a:rPr>
              <a:t>Cabimento</a:t>
            </a:r>
          </a:p>
          <a:p>
            <a:pPr algn="just"/>
            <a:r>
              <a:rPr lang="pt-BR" altLang="pt-BR" i="1" dirty="0">
                <a:solidFill>
                  <a:srgbClr val="000000"/>
                </a:solidFill>
              </a:rPr>
              <a:t>Art. 138. O juiz ou o relator, considerando a </a:t>
            </a:r>
            <a:r>
              <a:rPr lang="pt-BR" altLang="pt-BR" i="1" u="sng" dirty="0">
                <a:solidFill>
                  <a:srgbClr val="000000"/>
                </a:solidFill>
              </a:rPr>
              <a:t>relevância da matéria</a:t>
            </a:r>
            <a:r>
              <a:rPr lang="pt-BR" altLang="pt-BR" i="1" dirty="0">
                <a:solidFill>
                  <a:srgbClr val="000000"/>
                </a:solidFill>
              </a:rPr>
              <a:t>, a </a:t>
            </a:r>
            <a:r>
              <a:rPr lang="pt-BR" altLang="pt-BR" i="1" u="sng" dirty="0">
                <a:solidFill>
                  <a:srgbClr val="000000"/>
                </a:solidFill>
              </a:rPr>
              <a:t>especificidade do tema</a:t>
            </a:r>
            <a:r>
              <a:rPr lang="pt-BR" altLang="pt-BR" i="1" dirty="0">
                <a:solidFill>
                  <a:srgbClr val="000000"/>
                </a:solidFill>
              </a:rPr>
              <a:t> objeto da demanda ou a </a:t>
            </a:r>
            <a:r>
              <a:rPr lang="pt-BR" altLang="pt-BR" i="1" u="sng" dirty="0">
                <a:solidFill>
                  <a:srgbClr val="000000"/>
                </a:solidFill>
              </a:rPr>
              <a:t>repercussão social da controvérsia</a:t>
            </a:r>
            <a:r>
              <a:rPr lang="pt-BR" altLang="pt-BR" i="1" dirty="0">
                <a:solidFill>
                  <a:srgbClr val="000000"/>
                </a:solidFill>
              </a:rPr>
              <a:t>, poderá, por decisão irrecorrível, de ofício ou a requerimento das partes ou de quem pretenda manifestar-se, </a:t>
            </a:r>
            <a:r>
              <a:rPr lang="pt-BR" altLang="pt-BR" i="1" u="sng" dirty="0">
                <a:solidFill>
                  <a:srgbClr val="000000"/>
                </a:solidFill>
              </a:rPr>
              <a:t>solicitar ou admitir</a:t>
            </a:r>
            <a:r>
              <a:rPr lang="pt-BR" altLang="pt-BR" i="1" dirty="0">
                <a:solidFill>
                  <a:srgbClr val="000000"/>
                </a:solidFill>
              </a:rPr>
              <a:t> a participação de </a:t>
            </a:r>
            <a:r>
              <a:rPr lang="pt-BR" altLang="pt-BR" i="1" u="sng" dirty="0">
                <a:solidFill>
                  <a:srgbClr val="000000"/>
                </a:solidFill>
              </a:rPr>
              <a:t>pessoa natural ou jurídica</a:t>
            </a:r>
            <a:r>
              <a:rPr lang="pt-BR" altLang="pt-BR" i="1" dirty="0">
                <a:solidFill>
                  <a:srgbClr val="000000"/>
                </a:solidFill>
              </a:rPr>
              <a:t>, órgão ou entidade especializada, com representatividade adequada, no prazo de 15 (quinze) dias de sua intimação.</a:t>
            </a:r>
          </a:p>
          <a:p>
            <a:pPr algn="just"/>
            <a:endParaRPr lang="pt-BR" altLang="pt-BR" b="1" dirty="0">
              <a:solidFill>
                <a:srgbClr val="000000"/>
              </a:solidFill>
            </a:endParaRPr>
          </a:p>
          <a:p>
            <a:pPr algn="ctr"/>
            <a:r>
              <a:rPr lang="pt-BR" altLang="pt-BR" dirty="0">
                <a:solidFill>
                  <a:srgbClr val="000000"/>
                </a:solidFill>
              </a:rPr>
              <a:t>Ou seja: PF ou PJ, com representatividade adequada</a:t>
            </a:r>
          </a:p>
        </p:txBody>
      </p:sp>
    </p:spTree>
    <p:extLst>
      <p:ext uri="{BB962C8B-B14F-4D97-AF65-F5344CB8AC3E}">
        <p14:creationId xmlns:p14="http://schemas.microsoft.com/office/powerpoint/2010/main" val="33024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7" i="1" dirty="0"/>
              <a:t>Amicus curiae</a:t>
            </a:r>
            <a:endParaRPr lang="en-US" sz="2400" b="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03283"/>
            <a:ext cx="10244667" cy="4868648"/>
          </a:xfrm>
        </p:spPr>
        <p:txBody>
          <a:bodyPr>
            <a:noAutofit/>
          </a:bodyPr>
          <a:lstStyle/>
          <a:p>
            <a:pPr algn="just"/>
            <a:r>
              <a:rPr lang="en-US" altLang="pt-BR" sz="2267" b="1" dirty="0" err="1">
                <a:solidFill>
                  <a:srgbClr val="C00000"/>
                </a:solidFill>
              </a:rPr>
              <a:t>Poderes</a:t>
            </a:r>
            <a:r>
              <a:rPr lang="en-US" altLang="pt-BR" sz="2267" b="1" dirty="0">
                <a:solidFill>
                  <a:srgbClr val="000000"/>
                </a:solidFill>
              </a:rPr>
              <a:t> do </a:t>
            </a:r>
            <a:r>
              <a:rPr lang="en-US" altLang="pt-BR" sz="2267" b="1" i="1" dirty="0">
                <a:solidFill>
                  <a:srgbClr val="000000"/>
                </a:solidFill>
              </a:rPr>
              <a:t>amicus curiae</a:t>
            </a:r>
          </a:p>
          <a:p>
            <a:pPr algn="just"/>
            <a:endParaRPr lang="en-US" altLang="pt-BR" sz="2267" b="1" i="1" dirty="0">
              <a:solidFill>
                <a:srgbClr val="000000"/>
              </a:solidFill>
            </a:endParaRPr>
          </a:p>
          <a:p>
            <a:pPr algn="just"/>
            <a:r>
              <a:rPr lang="en-US" altLang="pt-BR" sz="2267" i="1" dirty="0">
                <a:solidFill>
                  <a:srgbClr val="000000"/>
                </a:solidFill>
              </a:rPr>
              <a:t>Art. 138. (…)</a:t>
            </a:r>
          </a:p>
          <a:p>
            <a:pPr algn="just"/>
            <a:r>
              <a:rPr lang="pt-BR" altLang="pt-BR" sz="2267" i="1" dirty="0">
                <a:solidFill>
                  <a:srgbClr val="000000"/>
                </a:solidFill>
              </a:rPr>
              <a:t>§ 1o A intervenção de que trata o caput não implica alteração de competência </a:t>
            </a:r>
            <a:r>
              <a:rPr lang="pt-BR" altLang="pt-BR" sz="2267" i="1" u="sng" dirty="0">
                <a:solidFill>
                  <a:srgbClr val="000000"/>
                </a:solidFill>
              </a:rPr>
              <a:t>nem autoriza a interposição de recursos</a:t>
            </a:r>
            <a:r>
              <a:rPr lang="pt-BR" altLang="pt-BR" sz="2267" i="1" dirty="0">
                <a:solidFill>
                  <a:srgbClr val="000000"/>
                </a:solidFill>
              </a:rPr>
              <a:t>, ressalvadas a oposição de </a:t>
            </a:r>
            <a:r>
              <a:rPr lang="pt-BR" altLang="pt-BR" sz="2267" i="1" u="sng" dirty="0">
                <a:solidFill>
                  <a:srgbClr val="000000"/>
                </a:solidFill>
              </a:rPr>
              <a:t>embargos de declaração</a:t>
            </a:r>
            <a:r>
              <a:rPr lang="pt-BR" altLang="pt-BR" sz="2267" i="1" dirty="0">
                <a:solidFill>
                  <a:srgbClr val="000000"/>
                </a:solidFill>
              </a:rPr>
              <a:t> e a hipótese do § 3o.</a:t>
            </a:r>
          </a:p>
          <a:p>
            <a:pPr algn="just"/>
            <a:endParaRPr lang="pt-BR" altLang="pt-BR" sz="2267" i="1" dirty="0">
              <a:solidFill>
                <a:srgbClr val="000000"/>
              </a:solidFill>
            </a:endParaRPr>
          </a:p>
          <a:p>
            <a:pPr algn="just"/>
            <a:r>
              <a:rPr lang="pt-BR" altLang="pt-BR" sz="2267" i="1" dirty="0">
                <a:solidFill>
                  <a:srgbClr val="000000"/>
                </a:solidFill>
              </a:rPr>
              <a:t>§ 2o Caberá </a:t>
            </a:r>
            <a:r>
              <a:rPr lang="pt-BR" altLang="pt-BR" sz="2267" i="1" u="sng" dirty="0">
                <a:solidFill>
                  <a:srgbClr val="000000"/>
                </a:solidFill>
              </a:rPr>
              <a:t>ao juiz ou ao relator</a:t>
            </a:r>
            <a:r>
              <a:rPr lang="pt-BR" altLang="pt-BR" sz="2267" i="1" dirty="0">
                <a:solidFill>
                  <a:srgbClr val="000000"/>
                </a:solidFill>
              </a:rPr>
              <a:t>, na decisão que solicitar ou admitir a intervenção, </a:t>
            </a:r>
            <a:r>
              <a:rPr lang="pt-BR" altLang="pt-BR" sz="2267" i="1" u="sng" dirty="0">
                <a:solidFill>
                  <a:srgbClr val="000000"/>
                </a:solidFill>
              </a:rPr>
              <a:t>definir os poderes do </a:t>
            </a:r>
            <a:r>
              <a:rPr lang="pt-BR" altLang="pt-BR" sz="2267" i="1" u="sng" dirty="0" err="1">
                <a:solidFill>
                  <a:srgbClr val="000000"/>
                </a:solidFill>
              </a:rPr>
              <a:t>amicus</a:t>
            </a:r>
            <a:r>
              <a:rPr lang="pt-BR" altLang="pt-BR" sz="2267" i="1" u="sng" dirty="0">
                <a:solidFill>
                  <a:srgbClr val="000000"/>
                </a:solidFill>
              </a:rPr>
              <a:t> </a:t>
            </a:r>
            <a:r>
              <a:rPr lang="pt-BR" altLang="pt-BR" sz="2267" i="1" u="sng" dirty="0" err="1">
                <a:solidFill>
                  <a:srgbClr val="000000"/>
                </a:solidFill>
              </a:rPr>
              <a:t>curiae</a:t>
            </a:r>
            <a:r>
              <a:rPr lang="pt-BR" altLang="pt-BR" sz="2267" i="1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pt-BR" altLang="pt-BR" sz="2267" i="1" dirty="0">
              <a:solidFill>
                <a:srgbClr val="000000"/>
              </a:solidFill>
            </a:endParaRPr>
          </a:p>
          <a:p>
            <a:pPr algn="just"/>
            <a:r>
              <a:rPr lang="pt-BR" altLang="pt-BR" sz="2267" i="1" dirty="0">
                <a:solidFill>
                  <a:srgbClr val="000000"/>
                </a:solidFill>
              </a:rPr>
              <a:t>§ 3o O </a:t>
            </a:r>
            <a:r>
              <a:rPr lang="pt-BR" altLang="pt-BR" sz="2267" i="1" dirty="0" err="1">
                <a:solidFill>
                  <a:srgbClr val="000000"/>
                </a:solidFill>
              </a:rPr>
              <a:t>amicus</a:t>
            </a:r>
            <a:r>
              <a:rPr lang="pt-BR" altLang="pt-BR" sz="2267" i="1" dirty="0">
                <a:solidFill>
                  <a:srgbClr val="000000"/>
                </a:solidFill>
              </a:rPr>
              <a:t> </a:t>
            </a:r>
            <a:r>
              <a:rPr lang="pt-BR" altLang="pt-BR" sz="2267" i="1" dirty="0" err="1">
                <a:solidFill>
                  <a:srgbClr val="000000"/>
                </a:solidFill>
              </a:rPr>
              <a:t>curiae</a:t>
            </a:r>
            <a:r>
              <a:rPr lang="pt-BR" altLang="pt-BR" sz="2267" i="1" dirty="0">
                <a:solidFill>
                  <a:srgbClr val="000000"/>
                </a:solidFill>
              </a:rPr>
              <a:t> pode </a:t>
            </a:r>
            <a:r>
              <a:rPr lang="pt-BR" altLang="pt-BR" sz="2267" i="1" u="sng" dirty="0">
                <a:solidFill>
                  <a:srgbClr val="000000"/>
                </a:solidFill>
              </a:rPr>
              <a:t>recorrer da decisão que julgar o incidente de resolução de demandas repetitivas</a:t>
            </a:r>
            <a:r>
              <a:rPr lang="pt-BR" altLang="pt-BR" sz="2267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00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22400" y="335239"/>
            <a:ext cx="10160000" cy="622371"/>
          </a:xfrm>
        </p:spPr>
        <p:txBody>
          <a:bodyPr>
            <a:normAutofit/>
          </a:bodyPr>
          <a:lstStyle/>
          <a:p>
            <a:r>
              <a:rPr lang="pt-BR" altLang="en-US" sz="3200" dirty="0">
                <a:solidFill>
                  <a:schemeClr val="tx2">
                    <a:lumMod val="75000"/>
                  </a:schemeClr>
                </a:solidFill>
              </a:rPr>
              <a:t>Princípio da cooperação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81723" y="1554480"/>
            <a:ext cx="10300677" cy="487653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altLang="en-US" b="1" dirty="0">
                <a:solidFill>
                  <a:srgbClr val="000000"/>
                </a:solidFill>
              </a:rPr>
              <a:t>a) conceito: </a:t>
            </a:r>
            <a:r>
              <a:rPr lang="pt-BR" dirty="0">
                <a:solidFill>
                  <a:srgbClr val="000000"/>
                </a:solidFill>
              </a:rPr>
              <a:t>CPC, art. 6º. </a:t>
            </a:r>
            <a:r>
              <a:rPr lang="pt-BR" altLang="pt-BR" i="1" dirty="0">
                <a:solidFill>
                  <a:srgbClr val="000000"/>
                </a:solidFill>
              </a:rPr>
              <a:t>Todos os sujeitos do processo devem </a:t>
            </a:r>
            <a:r>
              <a:rPr lang="pt-BR" altLang="pt-BR" i="1" u="sng" dirty="0">
                <a:solidFill>
                  <a:srgbClr val="000000"/>
                </a:solidFill>
              </a:rPr>
              <a:t>cooperar entre si</a:t>
            </a:r>
            <a:r>
              <a:rPr lang="pt-BR" altLang="pt-BR" i="1" dirty="0">
                <a:solidFill>
                  <a:srgbClr val="000000"/>
                </a:solidFill>
              </a:rPr>
              <a:t> para que se obtenha, em tempo razoável, decisão de mérito justa e efetiva</a:t>
            </a:r>
            <a:r>
              <a:rPr lang="pt-BR" altLang="pt-BR" dirty="0">
                <a:solidFill>
                  <a:srgbClr val="000000"/>
                </a:solidFill>
              </a:rPr>
              <a:t>.</a:t>
            </a: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altLang="en-US" b="1" dirty="0">
                <a:solidFill>
                  <a:srgbClr val="000000"/>
                </a:solidFill>
              </a:rPr>
              <a:t>b) exemplo: </a:t>
            </a:r>
            <a:r>
              <a:rPr lang="pt-BR" altLang="en-US" dirty="0">
                <a:solidFill>
                  <a:srgbClr val="000000"/>
                </a:solidFill>
              </a:rPr>
              <a:t>ao determinar a emenda, juiz indicar qual o vício a ser corrigido; fixação do ônus da prova pelo juiz; perícia consensual / NJP.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pt-BR" altLang="en-US" b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altLang="en-US" b="1" dirty="0">
                <a:solidFill>
                  <a:srgbClr val="000000"/>
                </a:solidFill>
              </a:rPr>
              <a:t>c) discussão: </a:t>
            </a:r>
            <a:r>
              <a:rPr lang="pt-BR" altLang="en-US" dirty="0">
                <a:solidFill>
                  <a:srgbClr val="000000"/>
                </a:solidFill>
              </a:rPr>
              <a:t>isso significa que o juiz deve ajudar a parte? Que não há mais conflito entre advogados?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altLang="en-US" b="1" dirty="0">
                <a:solidFill>
                  <a:srgbClr val="000000"/>
                </a:solidFill>
              </a:rPr>
              <a:t>Por certo que </a:t>
            </a:r>
            <a:r>
              <a:rPr lang="pt-BR" altLang="en-US" b="1" dirty="0">
                <a:solidFill>
                  <a:srgbClr val="FF0000"/>
                </a:solidFill>
              </a:rPr>
              <a:t>não</a:t>
            </a:r>
            <a:r>
              <a:rPr lang="pt-BR" altLang="en-US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5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Poderes do juiz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dirty="0"/>
              <a:t>O CPC prevê diversos </a:t>
            </a:r>
            <a:r>
              <a:rPr lang="pt-BR" b="1" dirty="0"/>
              <a:t>poderes do juiz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048000" y="2259449"/>
            <a:ext cx="5717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pt-BR" sz="2400" dirty="0">
                <a:solidFill>
                  <a:prstClr val="black"/>
                </a:solidFill>
                <a:latin typeface="Calibri"/>
              </a:rPr>
              <a:t>Deve o juiz (art. 139):</a:t>
            </a:r>
          </a:p>
          <a:p>
            <a:pPr marL="380990" indent="-380990" defTabSz="609585">
              <a:buFont typeface="Arial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assegurar </a:t>
            </a:r>
            <a:r>
              <a:rPr lang="pt-BR" sz="2400" i="1" dirty="0">
                <a:solidFill>
                  <a:prstClr val="black"/>
                </a:solidFill>
                <a:latin typeface="Calibri"/>
              </a:rPr>
              <a:t>igualdade de tratamento às partes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; </a:t>
            </a:r>
          </a:p>
          <a:p>
            <a:pPr marL="380990" indent="-380990" defTabSz="609585">
              <a:buFont typeface="Arial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velar pela </a:t>
            </a:r>
            <a:r>
              <a:rPr lang="pt-BR" sz="2400" i="1" dirty="0">
                <a:solidFill>
                  <a:prstClr val="black"/>
                </a:solidFill>
                <a:latin typeface="Calibri"/>
              </a:rPr>
              <a:t>duração razoável do processo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80990" indent="-380990" defTabSz="609585">
              <a:buFont typeface="Arial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reprimir </a:t>
            </a:r>
            <a:r>
              <a:rPr lang="pt-BR" sz="2400" i="1" dirty="0">
                <a:solidFill>
                  <a:prstClr val="black"/>
                </a:solidFill>
                <a:latin typeface="Calibri"/>
              </a:rPr>
              <a:t>ato contrário à dignidade da justiça e indeferir postulações protelatórias; </a:t>
            </a:r>
          </a:p>
          <a:p>
            <a:pPr marL="380990" indent="-380990" defTabSz="609585">
              <a:buFont typeface="Arial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tentar a </a:t>
            </a:r>
            <a:r>
              <a:rPr lang="pt-BR" sz="2400" i="1" dirty="0" err="1">
                <a:solidFill>
                  <a:prstClr val="black"/>
                </a:solidFill>
                <a:latin typeface="Calibri"/>
              </a:rPr>
              <a:t>autocomposição</a:t>
            </a:r>
            <a:r>
              <a:rPr lang="pt-BR" sz="2400" i="1" dirty="0">
                <a:solidFill>
                  <a:prstClr val="black"/>
                </a:solidFill>
                <a:latin typeface="Calibri"/>
              </a:rPr>
              <a:t> entre as partes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44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Poderes do juiz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207008"/>
            <a:ext cx="10244667" cy="4964923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Mas merecem destaque algumas </a:t>
            </a:r>
            <a:r>
              <a:rPr lang="pt-BR" b="1" dirty="0">
                <a:solidFill>
                  <a:srgbClr val="C00000"/>
                </a:solidFill>
              </a:rPr>
              <a:t>novidades do CPC15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/>
              <a:t>(art. 139):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2083683" y="1835179"/>
            <a:ext cx="7770796" cy="4400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/>
            <a:r>
              <a:rPr lang="pt-BR" sz="2133" b="1" dirty="0">
                <a:solidFill>
                  <a:prstClr val="black"/>
                </a:solidFill>
                <a:latin typeface="Calibri"/>
              </a:rPr>
              <a:t>(i) 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possibilidade de (a)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dilação dos prazos processuais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e (b)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alteração da ordem de produção das provas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, considerando o caso concreto (a dilação de prazos só pode ser determinada antes de encerrado o prazo regular);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BR" sz="2133" b="1" dirty="0" err="1">
                <a:solidFill>
                  <a:prstClr val="black"/>
                </a:solidFill>
                <a:latin typeface="Calibri"/>
              </a:rPr>
              <a:t>ii</a:t>
            </a:r>
            <a:r>
              <a:rPr lang="pt-BR" sz="2133" b="1" dirty="0">
                <a:solidFill>
                  <a:prstClr val="black"/>
                </a:solidFill>
                <a:latin typeface="Calibri"/>
              </a:rPr>
              <a:t>) 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possibilidade de determinar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medidas coercitivas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para assegurar o cumprimento de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ordem judicial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, inclusive nas ações que tenham por objeto </a:t>
            </a:r>
            <a:r>
              <a:rPr lang="pt-BR" sz="2133" i="1" dirty="0">
                <a:solidFill>
                  <a:srgbClr val="C00000"/>
                </a:solidFill>
                <a:latin typeface="Calibri"/>
              </a:rPr>
              <a:t>prestação pecuniária</a:t>
            </a:r>
            <a:r>
              <a:rPr lang="pt-BR" sz="2133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(ou seja: é possível se cogitar de multa-diária para uma obrigação de pagar);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BR" sz="2133" b="1" dirty="0" err="1">
                <a:solidFill>
                  <a:prstClr val="black"/>
                </a:solidFill>
                <a:latin typeface="Calibri"/>
              </a:rPr>
              <a:t>iii</a:t>
            </a:r>
            <a:r>
              <a:rPr lang="pt-BR" sz="2133" b="1" dirty="0">
                <a:solidFill>
                  <a:prstClr val="black"/>
                </a:solidFill>
                <a:latin typeface="Calibri"/>
              </a:rPr>
              <a:t>) 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possibilidade de o juiz determinar o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suprimento de pressupostos processuais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e o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saneamento de outros vícios processuais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; 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BR" sz="2133" b="1" dirty="0" err="1">
                <a:solidFill>
                  <a:prstClr val="black"/>
                </a:solidFill>
                <a:latin typeface="Calibri"/>
              </a:rPr>
              <a:t>iv</a:t>
            </a:r>
            <a:r>
              <a:rPr lang="pt-BR" sz="2133" b="1" dirty="0">
                <a:solidFill>
                  <a:prstClr val="black"/>
                </a:solidFill>
                <a:latin typeface="Calibri"/>
              </a:rPr>
              <a:t>) 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quando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diante de diversas demandas individuais repetitivas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, pode o juiz oficiar o MP, a Defensoria Pública e outros legitimados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para que se promova a ação coletiva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4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Imparcialidade do juiz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10244667" cy="4525963"/>
          </a:xfrm>
        </p:spPr>
        <p:txBody>
          <a:bodyPr>
            <a:noAutofit/>
          </a:bodyPr>
          <a:lstStyle/>
          <a:p>
            <a:pPr algn="just"/>
            <a:endParaRPr lang="pt-BR" dirty="0"/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dirty="0"/>
              <a:t>Busca o Código (e a CF) que o magistrado seja imparcial. 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dirty="0"/>
              <a:t>Para isso, existem as figuras do </a:t>
            </a:r>
            <a:r>
              <a:rPr lang="pt-BR" b="1" dirty="0"/>
              <a:t>impedimento e suspeição</a:t>
            </a:r>
            <a:r>
              <a:rPr lang="pt-BR" dirty="0"/>
              <a:t> do juiz.</a:t>
            </a:r>
            <a:endParaRPr lang="pt-BR" altLang="pt-BR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dirty="0"/>
              <a:t>Porém, isso não se restringe ao magistrado, mas atinge também </a:t>
            </a:r>
            <a:r>
              <a:rPr lang="pt-BR" b="1" dirty="0">
                <a:solidFill>
                  <a:srgbClr val="C00000"/>
                </a:solidFill>
              </a:rPr>
              <a:t>outros sujeitos do processo</a:t>
            </a:r>
            <a:r>
              <a:rPr lang="pt-BR" dirty="0"/>
              <a:t>.</a:t>
            </a:r>
          </a:p>
          <a:p>
            <a:pPr algn="just"/>
            <a:endParaRPr lang="pt-BR" altLang="pt-BR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pt-BR" altLang="pt-BR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9525" y="435226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85"/>
            <a:r>
              <a:rPr lang="pt-BR" sz="2400" i="1" dirty="0">
                <a:solidFill>
                  <a:prstClr val="black"/>
                </a:solidFill>
                <a:latin typeface="Calibri"/>
              </a:rPr>
              <a:t>Art. 148.  Aplicam-se os motivos de impedimento e de suspeição:</a:t>
            </a:r>
          </a:p>
          <a:p>
            <a:pPr defTabSz="609585"/>
            <a:r>
              <a:rPr lang="pt-BR" sz="2400" i="1" dirty="0">
                <a:solidFill>
                  <a:prstClr val="black"/>
                </a:solidFill>
                <a:latin typeface="Calibri"/>
              </a:rPr>
              <a:t>I - ao membro do Ministério Público;</a:t>
            </a:r>
          </a:p>
          <a:p>
            <a:pPr defTabSz="609585"/>
            <a:r>
              <a:rPr lang="pt-BR" sz="2400" i="1" dirty="0">
                <a:solidFill>
                  <a:prstClr val="black"/>
                </a:solidFill>
                <a:latin typeface="Calibri"/>
              </a:rPr>
              <a:t>II - aos auxiliares da justiça;</a:t>
            </a:r>
          </a:p>
          <a:p>
            <a:pPr defTabSz="609585"/>
            <a:r>
              <a:rPr lang="pt-BR" sz="2400" i="1" dirty="0">
                <a:solidFill>
                  <a:prstClr val="black"/>
                </a:solidFill>
                <a:latin typeface="Calibri"/>
              </a:rPr>
              <a:t>III - aos demais sujeitos </a:t>
            </a:r>
            <a:r>
              <a:rPr lang="pt-BR" sz="2400" i="1" dirty="0">
                <a:solidFill>
                  <a:srgbClr val="C00000"/>
                </a:solidFill>
                <a:latin typeface="Calibri"/>
              </a:rPr>
              <a:t>imparciais</a:t>
            </a:r>
            <a:r>
              <a:rPr lang="pt-BR" sz="2400" i="1" dirty="0">
                <a:solidFill>
                  <a:prstClr val="black"/>
                </a:solidFill>
                <a:latin typeface="Calibri"/>
              </a:rPr>
              <a:t> do processo.</a:t>
            </a:r>
          </a:p>
        </p:txBody>
      </p:sp>
    </p:spTree>
    <p:extLst>
      <p:ext uri="{BB962C8B-B14F-4D97-AF65-F5344CB8AC3E}">
        <p14:creationId xmlns:p14="http://schemas.microsoft.com/office/powerpoint/2010/main" val="4759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Impedimento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dirty="0"/>
              <a:t>São hipóteses de </a:t>
            </a:r>
            <a:r>
              <a:rPr lang="pt-BR" i="1" dirty="0"/>
              <a:t>impedimento</a:t>
            </a:r>
            <a:r>
              <a:rPr lang="pt-BR" dirty="0"/>
              <a:t> do juiz (CPC, art. 144):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1956391" y="2155426"/>
            <a:ext cx="8378456" cy="403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I – atuar em processo que antes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interveio como mandatário da parte, perito, MP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ou prestou depoimento como testemunha;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II – atuar em processo em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outro grau de jurisdição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, se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antes proferiu decisão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III – atuar em processo no qual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estiver postulando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(como defensor, advogado ou MP)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cônjuge, companheiro ou parente até o terceiro grau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IV – atuar em processo quando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ele próprio, cônjuge ou companheiro, ou parente (consanguíneo ou afim) até o terceiro grau for parte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V – atuar em processo quando for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sócio ou membro da direção de pessoa jurídica que for parte no processo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VI – atuar em processo quando for herdeiro presuntivo, donatário ou empregador de qualquer das partes;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4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Impedimento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dirty="0"/>
              <a:t>São hipóteses de </a:t>
            </a:r>
            <a:r>
              <a:rPr lang="pt-BR" i="1" dirty="0"/>
              <a:t>impedimento</a:t>
            </a:r>
            <a:r>
              <a:rPr lang="pt-BR" dirty="0"/>
              <a:t> do juiz (CPC, art. 144):</a:t>
            </a:r>
            <a:endParaRPr lang="en-US" dirty="0"/>
          </a:p>
          <a:p>
            <a:pPr algn="just"/>
            <a:r>
              <a:rPr lang="pt-BR" dirty="0"/>
              <a:t>(...) VII – atuar em processo que for </a:t>
            </a:r>
            <a:r>
              <a:rPr lang="pt-BR" i="1" dirty="0"/>
              <a:t>parte instituição de ensino com a qual tenha relação de emprego ou decorrente de contrato de prestação de serviços;</a:t>
            </a:r>
            <a:endParaRPr lang="en-US" dirty="0"/>
          </a:p>
          <a:p>
            <a:pPr algn="just"/>
            <a:r>
              <a:rPr lang="pt-BR" dirty="0"/>
              <a:t>VIII – </a:t>
            </a:r>
            <a:r>
              <a:rPr lang="pt-BR" dirty="0">
                <a:solidFill>
                  <a:srgbClr val="C00000"/>
                </a:solidFill>
              </a:rPr>
              <a:t>polêmica inovação</a:t>
            </a:r>
            <a:r>
              <a:rPr lang="pt-BR" dirty="0"/>
              <a:t>, quando for parte </a:t>
            </a:r>
            <a:r>
              <a:rPr lang="pt-BR" i="1" dirty="0"/>
              <a:t>cliente do escritório de advocacia de seu cônjuge, companheiro ou parente, consanguíneo ou afim, em linha reta ou colateral, até o terceiro grau inclusive</a:t>
            </a:r>
            <a:r>
              <a:rPr lang="pt-BR" dirty="0"/>
              <a:t>, mesmo que patrocinado por advogado de outro escritório;</a:t>
            </a:r>
            <a:endParaRPr lang="en-US" dirty="0"/>
          </a:p>
          <a:p>
            <a:pPr algn="just"/>
            <a:r>
              <a:rPr lang="pt-BR" dirty="0"/>
              <a:t>IX – quando o magistrado for autor de demanda contra a parte ou seu advogado.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Suspeição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121664"/>
            <a:ext cx="10244667" cy="5050267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São hipóteses de </a:t>
            </a:r>
            <a:r>
              <a:rPr lang="pt-BR" i="1" dirty="0"/>
              <a:t>suspeição</a:t>
            </a:r>
            <a:r>
              <a:rPr lang="pt-BR" dirty="0"/>
              <a:t> do juiz (CPC, art. 145):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2324987" y="1800448"/>
            <a:ext cx="7173432" cy="435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I – o magistrado que for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amigo íntimo ou inimigo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das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partes ou de seus advogados;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II – o magistrado que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receber presentes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de pessoas que tiverem interesse na causa, que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aconselhar alguma das partes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acerca do objeto da causa ou que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subministrar meios para atender às despesas do litígio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III – quando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qualquer das partes for sua credora ou devedora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, de seu cônjuge ou companheiro ou de parentes destes, em linha reta até o terceiro grau, inclusive;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IV – se for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interessado no julgamento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do processo em favor de qualquer das partes.</a:t>
            </a: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algn="just" defTabSz="609585"/>
            <a:r>
              <a:rPr lang="pt-BR" sz="2133" dirty="0">
                <a:solidFill>
                  <a:prstClr val="black"/>
                </a:solidFill>
                <a:latin typeface="Calibri"/>
              </a:rPr>
              <a:t>Cabe, </a:t>
            </a:r>
            <a:r>
              <a:rPr lang="pt-BR" sz="2133" dirty="0">
                <a:solidFill>
                  <a:srgbClr val="C00000"/>
                </a:solidFill>
                <a:latin typeface="Calibri"/>
              </a:rPr>
              <a:t>ainda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, a suspeição por </a:t>
            </a:r>
            <a:r>
              <a:rPr lang="pt-BR" sz="2133" i="1" dirty="0">
                <a:solidFill>
                  <a:prstClr val="black"/>
                </a:solidFill>
                <a:latin typeface="Calibri"/>
              </a:rPr>
              <a:t>motivo de foro íntimo</a:t>
            </a:r>
            <a:r>
              <a:rPr lang="pt-BR" sz="2133" dirty="0">
                <a:solidFill>
                  <a:prstClr val="black"/>
                </a:solidFill>
                <a:latin typeface="Calibri"/>
              </a:rPr>
              <a:t> (CPC, art. 145, § 1º).</a:t>
            </a:r>
            <a:endParaRPr lang="pt-BR" altLang="pt-BR" sz="2133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Prazos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pt-BR" altLang="pt-BR" b="1" dirty="0">
                <a:solidFill>
                  <a:srgbClr val="000000"/>
                </a:solidFill>
              </a:rPr>
              <a:t>Prazos: </a:t>
            </a:r>
            <a:r>
              <a:rPr lang="pt-BR" altLang="pt-BR" dirty="0">
                <a:solidFill>
                  <a:srgbClr val="000000"/>
                </a:solidFill>
              </a:rPr>
              <a:t>relevante </a:t>
            </a:r>
            <a:r>
              <a:rPr lang="pt-BR" altLang="pt-BR" b="1" dirty="0">
                <a:solidFill>
                  <a:srgbClr val="C00000"/>
                </a:solidFill>
              </a:rPr>
              <a:t>inovação</a:t>
            </a:r>
            <a:r>
              <a:rPr lang="pt-BR" altLang="pt-BR" dirty="0">
                <a:solidFill>
                  <a:srgbClr val="FF0000"/>
                </a:solidFill>
              </a:rPr>
              <a:t> </a:t>
            </a:r>
            <a:r>
              <a:rPr lang="pt-BR" altLang="pt-BR" dirty="0">
                <a:solidFill>
                  <a:srgbClr val="000000"/>
                </a:solidFill>
              </a:rPr>
              <a:t>na contagem dos prazos no CPC </a:t>
            </a:r>
          </a:p>
          <a:p>
            <a:pPr algn="just"/>
            <a:endParaRPr lang="pt-BR" altLang="pt-BR" dirty="0">
              <a:solidFill>
                <a:srgbClr val="000000"/>
              </a:solidFill>
            </a:endParaRPr>
          </a:p>
          <a:p>
            <a:pPr algn="just"/>
            <a:endParaRPr lang="pt-BR" altLang="pt-BR" dirty="0">
              <a:solidFill>
                <a:srgbClr val="000000"/>
              </a:solidFill>
            </a:endParaRPr>
          </a:p>
          <a:p>
            <a:pPr algn="ctr"/>
            <a:r>
              <a:rPr lang="pt-BR" altLang="pt-BR" i="1" dirty="0">
                <a:solidFill>
                  <a:srgbClr val="000000"/>
                </a:solidFill>
              </a:rPr>
              <a:t>Art. 219. </a:t>
            </a:r>
            <a:r>
              <a:rPr lang="pt-BR" altLang="pt-BR" i="1" u="sng" dirty="0">
                <a:solidFill>
                  <a:srgbClr val="000000"/>
                </a:solidFill>
              </a:rPr>
              <a:t>Na contagem de prazo em dias</a:t>
            </a:r>
            <a:r>
              <a:rPr lang="pt-BR" altLang="pt-BR" i="1" dirty="0">
                <a:solidFill>
                  <a:srgbClr val="000000"/>
                </a:solidFill>
              </a:rPr>
              <a:t>, estabelecido por lei ou pelo juiz, </a:t>
            </a:r>
            <a:r>
              <a:rPr lang="pt-BR" altLang="pt-BR" i="1" u="sng" dirty="0">
                <a:solidFill>
                  <a:srgbClr val="000000"/>
                </a:solidFill>
              </a:rPr>
              <a:t>computar-se-ão somente os </a:t>
            </a:r>
            <a:r>
              <a:rPr lang="pt-BR" altLang="pt-BR" i="1" u="sng" dirty="0">
                <a:solidFill>
                  <a:srgbClr val="C00000"/>
                </a:solidFill>
              </a:rPr>
              <a:t>úteis</a:t>
            </a:r>
            <a:r>
              <a:rPr lang="pt-BR" altLang="pt-BR" i="1" dirty="0">
                <a:solidFill>
                  <a:srgbClr val="000000"/>
                </a:solidFill>
              </a:rPr>
              <a:t>.</a:t>
            </a:r>
            <a:endParaRPr lang="pt-BR" altLang="pt-BR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5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Prazos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487168"/>
            <a:ext cx="10244667" cy="3684763"/>
          </a:xfrm>
        </p:spPr>
        <p:txBody>
          <a:bodyPr>
            <a:noAutofit/>
          </a:bodyPr>
          <a:lstStyle/>
          <a:p>
            <a:pPr algn="ctr"/>
            <a:r>
              <a:rPr lang="pt-BR" altLang="pt-BR" dirty="0">
                <a:solidFill>
                  <a:srgbClr val="000000"/>
                </a:solidFill>
              </a:rPr>
              <a:t>Quais são os </a:t>
            </a:r>
            <a:r>
              <a:rPr lang="pt-BR" altLang="pt-BR" b="1" dirty="0">
                <a:solidFill>
                  <a:srgbClr val="C00000"/>
                </a:solidFill>
              </a:rPr>
              <a:t>dias não úteis</a:t>
            </a:r>
            <a:r>
              <a:rPr lang="pt-BR" altLang="pt-BR" dirty="0">
                <a:solidFill>
                  <a:srgbClr val="000000"/>
                </a:solidFill>
              </a:rPr>
              <a:t>?</a:t>
            </a:r>
          </a:p>
          <a:p>
            <a:pPr algn="ctr"/>
            <a:endParaRPr lang="pt-BR" altLang="pt-BR" dirty="0">
              <a:solidFill>
                <a:srgbClr val="000000"/>
              </a:solidFill>
            </a:endParaRPr>
          </a:p>
          <a:p>
            <a:pPr algn="ctr"/>
            <a:r>
              <a:rPr lang="pt-BR" altLang="pt-BR" i="1" dirty="0">
                <a:solidFill>
                  <a:srgbClr val="000000"/>
                </a:solidFill>
              </a:rPr>
              <a:t>Art. 216. Além dos declarados em lei, são feriados, para efeito forense, os sábados, os domingos e os dias em que não haja expediente forense.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133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Prazos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060704"/>
            <a:ext cx="10244667" cy="5111227"/>
          </a:xfrm>
        </p:spPr>
        <p:txBody>
          <a:bodyPr>
            <a:noAutofit/>
          </a:bodyPr>
          <a:lstStyle/>
          <a:p>
            <a:pPr algn="ctr"/>
            <a:r>
              <a:rPr lang="pt-BR" altLang="pt-BR" sz="2400" dirty="0">
                <a:solidFill>
                  <a:srgbClr val="C00000"/>
                </a:solidFill>
                <a:cs typeface="Times New Roman" pitchFamily="18" charset="0"/>
              </a:rPr>
              <a:t>Quais prazos </a:t>
            </a:r>
            <a:r>
              <a:rPr lang="pt-BR" altLang="pt-BR" sz="2400" dirty="0">
                <a:solidFill>
                  <a:srgbClr val="000000"/>
                </a:solidFill>
                <a:cs typeface="Times New Roman" pitchFamily="18" charset="0"/>
              </a:rPr>
              <a:t>são contados em dias úteis? Todos?</a:t>
            </a:r>
          </a:p>
          <a:p>
            <a:pPr algn="ctr"/>
            <a:endParaRPr lang="pt-BR" altLang="pt-BR" sz="2400" dirty="0">
              <a:solidFill>
                <a:srgbClr val="000000"/>
              </a:solidFill>
            </a:endParaRPr>
          </a:p>
          <a:p>
            <a:r>
              <a:rPr lang="pt-BR" altLang="pt-BR" sz="2133" i="1" dirty="0">
                <a:solidFill>
                  <a:srgbClr val="000000"/>
                </a:solidFill>
              </a:rPr>
              <a:t>Art. 219, Parágrafo único.  O disposto neste artigo aplica-se </a:t>
            </a:r>
            <a:r>
              <a:rPr lang="pt-BR" altLang="pt-BR" sz="2133" i="1" u="sng" dirty="0">
                <a:solidFill>
                  <a:srgbClr val="000000"/>
                </a:solidFill>
              </a:rPr>
              <a:t>somente aos prazos processuais</a:t>
            </a:r>
            <a:r>
              <a:rPr lang="pt-BR" altLang="pt-BR" sz="2133" i="1" dirty="0">
                <a:solidFill>
                  <a:srgbClr val="000000"/>
                </a:solidFill>
              </a:rPr>
              <a:t>.</a:t>
            </a:r>
            <a:endParaRPr lang="pt-BR" altLang="pt-BR" sz="2133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pt-BR" altLang="pt-BR" sz="2133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75064" y="2846412"/>
            <a:ext cx="7600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pt-BR" altLang="pt-BR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Mas quais são (e não são) os prazos processuais?</a:t>
            </a:r>
          </a:p>
          <a:p>
            <a:pPr marL="380990" indent="-380990" defTabSz="609585">
              <a:buFont typeface="Arial" pitchFamily="34" charset="0"/>
              <a:buChar char="•"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Prazos prescricionais?</a:t>
            </a:r>
          </a:p>
          <a:p>
            <a:pPr marL="380990" indent="-380990" defTabSz="609585">
              <a:buFont typeface="Arial" pitchFamily="34" charset="0"/>
              <a:buChar char="•"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MS?</a:t>
            </a:r>
          </a:p>
          <a:p>
            <a:pPr marL="380990" indent="-380990" defTabSz="609585">
              <a:buFont typeface="Arial" pitchFamily="34" charset="0"/>
              <a:buChar char="•"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Pagamento, no cumprimento de sentença e na execução?</a:t>
            </a:r>
          </a:p>
          <a:p>
            <a:pPr marL="380990" indent="-380990" defTabSz="609585">
              <a:buFont typeface="Arial" pitchFamily="34" charset="0"/>
              <a:buChar char="•"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E quando houver menção específica a prazo corrido? </a:t>
            </a:r>
          </a:p>
          <a:p>
            <a:pPr defTabSz="609585"/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(L. 11.419/06, art. 5º, § 3º - intimação tácita)</a:t>
            </a:r>
          </a:p>
          <a:p>
            <a:pPr marL="380990" indent="-380990" defTabSz="609585">
              <a:buFont typeface="Arial" pitchFamily="34" charset="0"/>
              <a:buChar char="•"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E nos Juizados Especiais?</a:t>
            </a:r>
          </a:p>
        </p:txBody>
      </p:sp>
    </p:spTree>
    <p:extLst>
      <p:ext uri="{BB962C8B-B14F-4D97-AF65-F5344CB8AC3E}">
        <p14:creationId xmlns:p14="http://schemas.microsoft.com/office/powerpoint/2010/main" val="11457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Prazos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77696"/>
            <a:ext cx="10244667" cy="4794235"/>
          </a:xfrm>
        </p:spPr>
        <p:txBody>
          <a:bodyPr>
            <a:noAutofit/>
          </a:bodyPr>
          <a:lstStyle/>
          <a:p>
            <a:pPr algn="ctr"/>
            <a:r>
              <a:rPr lang="pt-BR" altLang="pt-BR" dirty="0">
                <a:solidFill>
                  <a:srgbClr val="000000"/>
                </a:solidFill>
              </a:rPr>
              <a:t>E a </a:t>
            </a:r>
            <a:r>
              <a:rPr lang="pt-BR" altLang="pt-BR" b="1" dirty="0">
                <a:solidFill>
                  <a:srgbClr val="C00000"/>
                </a:solidFill>
              </a:rPr>
              <a:t>forma de contagem </a:t>
            </a:r>
            <a:r>
              <a:rPr lang="pt-BR" altLang="pt-BR" dirty="0">
                <a:solidFill>
                  <a:srgbClr val="000000"/>
                </a:solidFill>
              </a:rPr>
              <a:t>do prazo?</a:t>
            </a:r>
          </a:p>
          <a:p>
            <a:pPr algn="just"/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98370" y="1931720"/>
            <a:ext cx="9872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/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Art. 224. Salvo disposição em contrário, os prazos serão contados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</a:rPr>
              <a:t>excluindo o dia do começo e incluindo o do vencimento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just" defTabSz="609585"/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§ 1º Os dias do começo e do vencimento do prazo serão protraídos para o primeiro dia útil seguinte, se coincidirem com dia em que o expediente forense for encerrado antes ou iniciado depois da hora normal ou houver interrupção da comunicação eletrônica.</a:t>
            </a:r>
          </a:p>
          <a:p>
            <a:pPr algn="just" defTabSz="609585"/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§ 2º Considera-se como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</a:rPr>
              <a:t>data da publicação o primeiro dia útil seguinte ao da disponibilização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 da informação no Diário da Justiça eletrônico.</a:t>
            </a:r>
          </a:p>
          <a:p>
            <a:pPr algn="just" defTabSz="609585"/>
            <a:r>
              <a:rPr lang="pt-BR" altLang="pt-BR" sz="2400" i="1" dirty="0">
                <a:solidFill>
                  <a:srgbClr val="000000"/>
                </a:solidFill>
                <a:latin typeface="Calibri"/>
              </a:rPr>
              <a:t>§ 3º A data da publicação corresponde ao dia do começo do prazo e a contagem terá início no primeiro dia útil que lhe seguir.</a:t>
            </a:r>
            <a:endParaRPr lang="pt-BR" altLang="pt-BR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4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6769" y="211621"/>
            <a:ext cx="10175631" cy="622371"/>
          </a:xfrm>
        </p:spPr>
        <p:txBody>
          <a:bodyPr>
            <a:normAutofit/>
          </a:bodyPr>
          <a:lstStyle/>
          <a:p>
            <a:r>
              <a:rPr lang="pt-BR" altLang="en-US" sz="3200" dirty="0">
                <a:solidFill>
                  <a:schemeClr val="tx2">
                    <a:lumMod val="75000"/>
                  </a:schemeClr>
                </a:solidFill>
              </a:rPr>
              <a:t>Julgamento em ordem cronológica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87937" y="1774873"/>
            <a:ext cx="10175632" cy="4495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altLang="en-US" b="1" dirty="0">
                <a:solidFill>
                  <a:srgbClr val="000000"/>
                </a:solidFill>
              </a:rPr>
              <a:t>a) conceito: </a:t>
            </a:r>
            <a:r>
              <a:rPr lang="pt-BR" i="1" dirty="0">
                <a:solidFill>
                  <a:srgbClr val="000000"/>
                </a:solidFill>
              </a:rPr>
              <a:t>CPC, art. 12. </a:t>
            </a:r>
            <a:r>
              <a:rPr lang="pt-BR" altLang="pt-BR" i="1" dirty="0">
                <a:solidFill>
                  <a:srgbClr val="000000"/>
                </a:solidFill>
              </a:rPr>
              <a:t>Os juízes e os tribunais deverão obedecer à </a:t>
            </a:r>
            <a:r>
              <a:rPr lang="pt-BR" altLang="pt-BR" i="1" u="sng" dirty="0">
                <a:solidFill>
                  <a:srgbClr val="000000"/>
                </a:solidFill>
              </a:rPr>
              <a:t>ordem cronológica</a:t>
            </a:r>
            <a:r>
              <a:rPr lang="pt-BR" altLang="pt-BR" i="1" dirty="0">
                <a:solidFill>
                  <a:srgbClr val="000000"/>
                </a:solidFill>
              </a:rPr>
              <a:t> de conclusão para proferir sentença ou acórdão.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pt-BR" i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altLang="en-US" dirty="0">
                <a:solidFill>
                  <a:srgbClr val="000000"/>
                </a:solidFill>
              </a:rPr>
              <a:t>Redação em vigor (L. 13.256/16). </a:t>
            </a:r>
            <a:r>
              <a:rPr lang="pt-BR" altLang="en-US" i="1" dirty="0">
                <a:solidFill>
                  <a:srgbClr val="000000"/>
                </a:solidFill>
              </a:rPr>
              <a:t>CPC, art. 12. </a:t>
            </a:r>
            <a:r>
              <a:rPr lang="pt-BR" i="1" dirty="0">
                <a:solidFill>
                  <a:srgbClr val="000000"/>
                </a:solidFill>
              </a:rPr>
              <a:t>Os juízes e os tribunais atenderão, </a:t>
            </a:r>
            <a:r>
              <a:rPr lang="pt-BR" i="1" u="sng" dirty="0">
                <a:solidFill>
                  <a:srgbClr val="000000"/>
                </a:solidFill>
              </a:rPr>
              <a:t>preferencialmente</a:t>
            </a:r>
            <a:r>
              <a:rPr lang="pt-BR" i="1" dirty="0">
                <a:solidFill>
                  <a:srgbClr val="000000"/>
                </a:solidFill>
              </a:rPr>
              <a:t>, à ordem cronológica de conclusão para proferir sentença ou acórdão.</a:t>
            </a: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altLang="en-US" b="1" dirty="0">
                <a:solidFill>
                  <a:srgbClr val="C00000"/>
                </a:solidFill>
              </a:rPr>
              <a:t>Há exceções </a:t>
            </a:r>
            <a:r>
              <a:rPr lang="pt-BR" altLang="en-US" dirty="0">
                <a:solidFill>
                  <a:srgbClr val="000000"/>
                </a:solidFill>
              </a:rPr>
              <a:t>no </a:t>
            </a:r>
            <a:r>
              <a:rPr lang="pt-BR" dirty="0">
                <a:solidFill>
                  <a:srgbClr val="000000"/>
                </a:solidFill>
              </a:rPr>
              <a:t>§ 2</a:t>
            </a:r>
            <a:r>
              <a:rPr lang="pt-BR" u="sng" baseline="30000" dirty="0">
                <a:solidFill>
                  <a:srgbClr val="000000"/>
                </a:solidFill>
              </a:rPr>
              <a:t>º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altLang="en-US" b="1" dirty="0">
                <a:solidFill>
                  <a:srgbClr val="000000"/>
                </a:solidFill>
              </a:rPr>
              <a:t>b) debate: </a:t>
            </a:r>
            <a:r>
              <a:rPr lang="pt-BR" altLang="en-US" dirty="0">
                <a:solidFill>
                  <a:srgbClr val="000000"/>
                </a:solidFill>
              </a:rPr>
              <a:t>vincula o julgador? Há necessidade de se elaborar a lista?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i="1" dirty="0">
                <a:solidFill>
                  <a:srgbClr val="000000"/>
                </a:solidFill>
              </a:rPr>
              <a:t>§ 1</a:t>
            </a:r>
            <a:r>
              <a:rPr lang="pt-BR" i="1" u="sng" baseline="30000" dirty="0">
                <a:solidFill>
                  <a:srgbClr val="000000"/>
                </a:solidFill>
              </a:rPr>
              <a:t>o</a:t>
            </a:r>
            <a:r>
              <a:rPr lang="pt-BR" i="1" dirty="0">
                <a:solidFill>
                  <a:srgbClr val="000000"/>
                </a:solidFill>
              </a:rPr>
              <a:t> A lista de processos aptos a julgamento deverá estar permanentemente à disposição para consulta pública em cartório e na rede mundial de computadores.</a:t>
            </a:r>
            <a:endParaRPr lang="pt-B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Negócio Jurídico Processual (NJP)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alt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Considerando o princípio da cooperação e a intenção de adequar o </a:t>
            </a:r>
            <a:r>
              <a:rPr lang="pt-BR" altLang="pt-BR" sz="2400" dirty="0">
                <a:solidFill>
                  <a:srgbClr val="C00000"/>
                </a:solidFill>
                <a:cs typeface="Arial" panose="020B0604020202020204" pitchFamily="34" charset="0"/>
              </a:rPr>
              <a:t>procedimento ao caso concreto </a:t>
            </a:r>
            <a:r>
              <a:rPr lang="pt-BR" alt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e às partes, passa a ser possível negociar o trâmite da causa: trata-se do </a:t>
            </a:r>
            <a:r>
              <a:rPr lang="pt-BR" altLang="pt-BR" sz="2400" dirty="0">
                <a:solidFill>
                  <a:srgbClr val="C00000"/>
                </a:solidFill>
                <a:cs typeface="Arial" panose="020B0604020202020204" pitchFamily="34" charset="0"/>
              </a:rPr>
              <a:t>NJP</a:t>
            </a:r>
            <a:r>
              <a:rPr lang="pt-BR" alt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pt-BR" altLang="pt-BR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O art. 190 prevê a “cláusula geral de negócio jurídico processual”.</a:t>
            </a:r>
          </a:p>
          <a:p>
            <a:pPr algn="just">
              <a:defRPr/>
            </a:pPr>
            <a:endParaRPr lang="pt-BR" altLang="pt-BR" sz="1067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49780" y="3801592"/>
            <a:ext cx="8890660" cy="271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defRPr/>
            </a:pP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Art. 190.  Versando o processo sobre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direitos que admitam </a:t>
            </a:r>
            <a:r>
              <a:rPr lang="pt-BR" altLang="pt-BR" sz="2133" i="1" u="sng" dirty="0" err="1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autocomposição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, é lícito às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partes plenamente capazes 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estipular </a:t>
            </a:r>
            <a:r>
              <a:rPr lang="pt-BR" altLang="pt-BR" sz="2133" i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mudanças no procedimento 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para ajustá-lo às especificidades da causa e convencionar sobre os seus ônus, poderes, faculdades e deveres processuais,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antes ou durante o processo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.</a:t>
            </a:r>
          </a:p>
          <a:p>
            <a:pPr algn="just" defTabSz="609585">
              <a:defRPr/>
            </a:pP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Parágrafo único.  De ofício ou a requerimento,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o juiz controlará a validade das convenções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previstas neste artigo, recusando-lhes aplicação somente nos casos de nulidade ou de inserção abusiva em contrato de adesão ou em que alguma parte se encontre em manifesta situação de vulnerabilidade.</a:t>
            </a:r>
          </a:p>
        </p:txBody>
      </p:sp>
    </p:spTree>
    <p:extLst>
      <p:ext uri="{BB962C8B-B14F-4D97-AF65-F5344CB8AC3E}">
        <p14:creationId xmlns:p14="http://schemas.microsoft.com/office/powerpoint/2010/main" val="143894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NJP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altLang="pt-BR" b="1" dirty="0">
                <a:solidFill>
                  <a:srgbClr val="C00000"/>
                </a:solidFill>
                <a:cs typeface="Arial" panose="020B0604020202020204" pitchFamily="34" charset="0"/>
              </a:rPr>
              <a:t>Calendarização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Art. 191.  De comum acordo, o juiz e as partes podem </a:t>
            </a:r>
            <a:r>
              <a:rPr lang="pt-BR" altLang="pt-BR" i="1" u="sng" dirty="0">
                <a:solidFill>
                  <a:srgbClr val="000000"/>
                </a:solidFill>
                <a:cs typeface="Arial" panose="020B0604020202020204" pitchFamily="34" charset="0"/>
              </a:rPr>
              <a:t>fixar calendário para a prática dos atos processuais</a:t>
            </a: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, quando for o caso.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§ 1o O calendário vincula as partes e o juiz, e os prazos nele previstos somente serão modificados em casos excepcionais, devidamente justificados.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§ 2o Dispensa-se a intimação das partes para a prática de ato processual ou a realização de audiência cujas datas tiverem sido designadas no calendário.</a:t>
            </a:r>
          </a:p>
        </p:txBody>
      </p:sp>
    </p:spTree>
    <p:extLst>
      <p:ext uri="{BB962C8B-B14F-4D97-AF65-F5344CB8AC3E}">
        <p14:creationId xmlns:p14="http://schemas.microsoft.com/office/powerpoint/2010/main" val="26814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Comunicação dos atos processuais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Citação</a:t>
            </a: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o ato pelo qual são convocados o réu, o executado ou o interessado para integrar a relação processual (CPC, art. 238).</a:t>
            </a:r>
          </a:p>
          <a:p>
            <a:pPr algn="just">
              <a:spcBef>
                <a:spcPts val="0"/>
              </a:spcBef>
              <a:defRPr/>
            </a:pPr>
            <a:endParaRPr lang="pt-BR" sz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 a citação, o réu terá ciência de que existe um processo em que ele foi indicado para figurar no polo passivo e, querendo, poderá se defender.</a:t>
            </a:r>
          </a:p>
          <a:p>
            <a:pPr algn="just">
              <a:spcBef>
                <a:spcPts val="0"/>
              </a:spcBef>
              <a:defRPr/>
            </a:pPr>
            <a:endParaRPr lang="pt-BR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Intimação</a:t>
            </a: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ato pelo qual se dá ciência a alguém dos atos e termos do processo – para que faça ou deixe de fazer algo (CPC, art. 269).</a:t>
            </a:r>
          </a:p>
          <a:p>
            <a:pPr algn="just">
              <a:spcBef>
                <a:spcPts val="0"/>
              </a:spcBef>
              <a:defRPr/>
            </a:pPr>
            <a:endParaRPr lang="pt-BR" sz="1867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Notificação</a:t>
            </a: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procedimento especial de jurisdição voluntária, </a:t>
            </a:r>
            <a:r>
              <a:rPr lang="pt-BR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não é</a:t>
            </a: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forma de comunicação de ato processual.</a:t>
            </a:r>
          </a:p>
          <a:p>
            <a:pPr algn="just">
              <a:spcBef>
                <a:spcPts val="0"/>
              </a:spcBef>
              <a:defRPr/>
            </a:pPr>
            <a:endParaRPr lang="pt-B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1867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Art. 726.  Quem tiver interesse em manifestar formalmente sua vontade a outrem sobre assunto juridicamente relevante poderá notificar pessoas participantes da mesma relação jurídica para dar-lhes ciência de seu propósito.</a:t>
            </a:r>
          </a:p>
        </p:txBody>
      </p:sp>
    </p:spTree>
    <p:extLst>
      <p:ext uri="{BB962C8B-B14F-4D97-AF65-F5344CB8AC3E}">
        <p14:creationId xmlns:p14="http://schemas.microsoft.com/office/powerpoint/2010/main" val="21161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Citação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207008"/>
            <a:ext cx="10244667" cy="496492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altLang="pt-BR" b="1" dirty="0">
                <a:solidFill>
                  <a:srgbClr val="C00000"/>
                </a:solidFill>
                <a:cs typeface="Arial" panose="020B0604020202020204" pitchFamily="34" charset="0"/>
              </a:rPr>
              <a:t>Formas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 de citação: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26848" y="1790861"/>
            <a:ext cx="8817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Art. 246.  A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citação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será feita:</a:t>
            </a: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 - pelo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correio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;</a:t>
            </a: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II - por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oficial de justiça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;</a:t>
            </a: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III - pelo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escrivão ou chefe de secretaria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, se o citando comparecer em cartório;</a:t>
            </a: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IV - por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edital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;</a:t>
            </a: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V - por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meio eletrônico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, conforme regulado em lei.</a:t>
            </a: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§ 1º Com exceção das microempresas e das empresas de pequeno porte,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as empresas públicas e privadas são obrigadas a manter </a:t>
            </a:r>
            <a:r>
              <a:rPr lang="pt-BR" altLang="pt-BR" sz="2400" i="1" u="sng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cadastro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nos sistemas de processo em autos eletrônicos,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para efeito de recebimento de citações e intimações, as quais serão efetuadas preferencialmente por esse meio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7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Citação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53312"/>
            <a:ext cx="10244667" cy="48186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Quando </a:t>
            </a:r>
            <a:r>
              <a:rPr lang="pt-BR" altLang="pt-BR" dirty="0">
                <a:solidFill>
                  <a:srgbClr val="C00000"/>
                </a:solidFill>
                <a:cs typeface="Arial" panose="020B0604020202020204" pitchFamily="34" charset="0"/>
              </a:rPr>
              <a:t>não cabe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 a citação por </a:t>
            </a:r>
            <a:r>
              <a:rPr lang="pt-BR" altLang="pt-BR" b="1" dirty="0">
                <a:solidFill>
                  <a:srgbClr val="C00000"/>
                </a:solidFill>
                <a:cs typeface="Arial" panose="020B0604020202020204" pitchFamily="34" charset="0"/>
              </a:rPr>
              <a:t>correio</a:t>
            </a:r>
          </a:p>
          <a:p>
            <a:pPr algn="just">
              <a:defRPr/>
            </a:pPr>
            <a:endParaRPr lang="pt-BR" altLang="pt-BR" sz="1333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13088" y="2223739"/>
            <a:ext cx="8900160" cy="378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/>
            <a:r>
              <a:rPr lang="pt-BR" sz="2667" i="1" dirty="0">
                <a:solidFill>
                  <a:prstClr val="black"/>
                </a:solidFill>
                <a:latin typeface="Calibri"/>
              </a:rPr>
              <a:t>Art. 247.  A citação será feita pelo correio para qualquer comarca do país, </a:t>
            </a:r>
            <a:r>
              <a:rPr lang="pt-BR" sz="2667" i="1" dirty="0">
                <a:solidFill>
                  <a:srgbClr val="C00000"/>
                </a:solidFill>
                <a:latin typeface="Calibri"/>
              </a:rPr>
              <a:t>exceto</a:t>
            </a:r>
            <a:r>
              <a:rPr lang="pt-BR" sz="2667" i="1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just" defTabSz="609585"/>
            <a:r>
              <a:rPr lang="pt-BR" sz="2667" i="1" dirty="0">
                <a:solidFill>
                  <a:prstClr val="black"/>
                </a:solidFill>
                <a:latin typeface="Calibri"/>
              </a:rPr>
              <a:t>I - nas </a:t>
            </a:r>
            <a:r>
              <a:rPr lang="pt-BR" sz="2667" i="1" u="sng" dirty="0">
                <a:solidFill>
                  <a:prstClr val="black"/>
                </a:solidFill>
                <a:latin typeface="Calibri"/>
              </a:rPr>
              <a:t>ações de estado</a:t>
            </a:r>
            <a:r>
              <a:rPr lang="pt-BR" sz="2667" i="1" dirty="0">
                <a:solidFill>
                  <a:prstClr val="black"/>
                </a:solidFill>
                <a:latin typeface="Calibri"/>
              </a:rPr>
              <a:t>, observado o disposto no </a:t>
            </a:r>
            <a:r>
              <a:rPr lang="pt-BR" sz="2667" i="1" dirty="0">
                <a:solidFill>
                  <a:prstClr val="black"/>
                </a:solidFill>
                <a:latin typeface="Calibri"/>
                <a:hlinkClick r:id="rId3"/>
              </a:rPr>
              <a:t>art. 695, § 3</a:t>
            </a:r>
            <a:r>
              <a:rPr lang="pt-BR" sz="2667" i="1" u="sng" baseline="30000" dirty="0">
                <a:solidFill>
                  <a:prstClr val="black"/>
                </a:solidFill>
                <a:latin typeface="Calibri"/>
                <a:hlinkClick r:id="rId3"/>
              </a:rPr>
              <a:t>o</a:t>
            </a:r>
            <a:r>
              <a:rPr lang="pt-BR" sz="2667" i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algn="just" defTabSz="609585"/>
            <a:r>
              <a:rPr lang="pt-BR" sz="2667" i="1" dirty="0">
                <a:solidFill>
                  <a:prstClr val="black"/>
                </a:solidFill>
                <a:latin typeface="Calibri"/>
              </a:rPr>
              <a:t>II - quando o citando for </a:t>
            </a:r>
            <a:r>
              <a:rPr lang="pt-BR" sz="2667" i="1" u="sng" dirty="0">
                <a:solidFill>
                  <a:prstClr val="black"/>
                </a:solidFill>
                <a:latin typeface="Calibri"/>
              </a:rPr>
              <a:t>incapaz</a:t>
            </a:r>
            <a:r>
              <a:rPr lang="pt-BR" sz="2667" i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algn="just" defTabSz="609585"/>
            <a:r>
              <a:rPr lang="pt-BR" sz="2667" i="1" dirty="0">
                <a:solidFill>
                  <a:prstClr val="black"/>
                </a:solidFill>
                <a:latin typeface="Calibri"/>
              </a:rPr>
              <a:t>III - quando o citando for </a:t>
            </a:r>
            <a:r>
              <a:rPr lang="pt-BR" sz="2667" i="1" u="sng" dirty="0">
                <a:solidFill>
                  <a:prstClr val="black"/>
                </a:solidFill>
                <a:latin typeface="Calibri"/>
              </a:rPr>
              <a:t>pessoa de direito público</a:t>
            </a:r>
            <a:r>
              <a:rPr lang="pt-BR" sz="2667" i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algn="just" defTabSz="609585"/>
            <a:r>
              <a:rPr lang="pt-BR" sz="2667" i="1" dirty="0">
                <a:solidFill>
                  <a:prstClr val="black"/>
                </a:solidFill>
                <a:latin typeface="Calibri"/>
              </a:rPr>
              <a:t>IV - quando o citando residir em </a:t>
            </a:r>
            <a:r>
              <a:rPr lang="pt-BR" sz="2667" i="1" u="sng" dirty="0">
                <a:solidFill>
                  <a:prstClr val="black"/>
                </a:solidFill>
                <a:latin typeface="Calibri"/>
              </a:rPr>
              <a:t>local não atendido</a:t>
            </a:r>
            <a:r>
              <a:rPr lang="pt-BR" sz="2667" i="1" dirty="0">
                <a:solidFill>
                  <a:prstClr val="black"/>
                </a:solidFill>
                <a:latin typeface="Calibri"/>
              </a:rPr>
              <a:t> pela entrega domiciliar de correspondência;</a:t>
            </a:r>
          </a:p>
          <a:p>
            <a:pPr algn="just" defTabSz="609585"/>
            <a:r>
              <a:rPr lang="pt-BR" sz="2667" i="1" dirty="0">
                <a:solidFill>
                  <a:prstClr val="black"/>
                </a:solidFill>
                <a:latin typeface="Calibri"/>
              </a:rPr>
              <a:t>V - quando o autor, justificadamente, a </a:t>
            </a:r>
            <a:r>
              <a:rPr lang="pt-BR" sz="2667" i="1" u="sng" dirty="0">
                <a:solidFill>
                  <a:prstClr val="black"/>
                </a:solidFill>
                <a:latin typeface="Calibri"/>
              </a:rPr>
              <a:t>requerer de outra forma</a:t>
            </a:r>
            <a:r>
              <a:rPr lang="pt-BR" sz="2667" i="1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1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Citação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53312"/>
            <a:ext cx="10244667" cy="48186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Citação por </a:t>
            </a:r>
            <a:r>
              <a:rPr lang="pt-BR" altLang="pt-BR" b="1" dirty="0">
                <a:solidFill>
                  <a:srgbClr val="C00000"/>
                </a:solidFill>
                <a:cs typeface="Arial" panose="020B0604020202020204" pitchFamily="34" charset="0"/>
              </a:rPr>
              <a:t>correio</a:t>
            </a:r>
            <a:r>
              <a:rPr lang="pt-BR" altLang="pt-BR" b="1" dirty="0">
                <a:cs typeface="Arial" panose="020B0604020202020204" pitchFamily="34" charset="0"/>
              </a:rPr>
              <a:t>: forma</a:t>
            </a:r>
          </a:p>
          <a:p>
            <a:pPr algn="just">
              <a:defRPr/>
            </a:pPr>
            <a:endParaRPr lang="pt-BR" altLang="pt-BR" sz="1333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01757" y="1869229"/>
            <a:ext cx="8900160" cy="435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defRPr/>
            </a:pP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Art. 248.  Deferida a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citação pelo </a:t>
            </a:r>
            <a:r>
              <a:rPr lang="pt-BR" altLang="pt-BR" sz="2133" b="1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correio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, o escrivão ou o chefe de secretaria remeterá ao citando cópias da petição inicial e do despacho do juiz e comunicará o prazo para resposta, o endereço do juízo e o respectivo cartório.</a:t>
            </a:r>
          </a:p>
          <a:p>
            <a:pPr algn="just" defTabSz="609585">
              <a:defRPr/>
            </a:pP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§ 1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o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 A carta será registrada para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entrega </a:t>
            </a:r>
            <a:r>
              <a:rPr lang="pt-BR" altLang="pt-BR" sz="2133" i="1" u="sng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ao citando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, exigindo-lhe o carteiro, ao fazer a entrega, que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assine o recibo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.</a:t>
            </a:r>
          </a:p>
          <a:p>
            <a:pPr algn="just" defTabSz="609585">
              <a:defRPr/>
            </a:pP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§ 2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o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 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Sendo o citando </a:t>
            </a:r>
            <a:r>
              <a:rPr lang="pt-BR" altLang="pt-BR" sz="2133" i="1" u="sng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pessoa jurídica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, será válida a entrega do mandado a pessoa com poderes de gerência geral ou de administração ou, ainda,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 funcionário responsável pelo recebimento de correspondências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. (...)</a:t>
            </a:r>
          </a:p>
          <a:p>
            <a:pPr algn="just" defTabSz="609585">
              <a:defRPr/>
            </a:pP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§ 4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o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 Nos</a:t>
            </a:r>
            <a:r>
              <a:rPr lang="pt-BR" altLang="pt-BR" sz="2133" i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pt-BR" altLang="pt-BR" sz="2133" i="1" u="sng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condomínios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edilícios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ou nos loteamentos com controle de acesso, será </a:t>
            </a:r>
            <a:r>
              <a:rPr lang="pt-BR" altLang="pt-BR" sz="2133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válida a entrega do mandado a funcionário da portaria</a:t>
            </a:r>
            <a:r>
              <a:rPr lang="pt-BR" altLang="pt-BR" sz="2133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responsável pelo recebimento de correspondência, que, entretanto, poderá recusar o recebimento, se declarar, por escrito, sob as penas da lei, que o destinatário da correspondência está ausente.</a:t>
            </a:r>
          </a:p>
        </p:txBody>
      </p:sp>
    </p:spTree>
    <p:extLst>
      <p:ext uri="{BB962C8B-B14F-4D97-AF65-F5344CB8AC3E}">
        <p14:creationId xmlns:p14="http://schemas.microsoft.com/office/powerpoint/2010/main" val="22338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Comunicação dos atos processuais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Citação por </a:t>
            </a:r>
            <a:r>
              <a:rPr lang="pt-BR" altLang="pt-BR" b="1" dirty="0">
                <a:solidFill>
                  <a:srgbClr val="C00000"/>
                </a:solidFill>
                <a:cs typeface="Arial" panose="020B0604020202020204" pitchFamily="34" charset="0"/>
              </a:rPr>
              <a:t>oficial</a:t>
            </a:r>
          </a:p>
          <a:p>
            <a:pPr algn="just"/>
            <a:r>
              <a:rPr lang="pt-BR" i="1" dirty="0"/>
              <a:t>Art. 249.  A citação será feita por meio de oficial de justiça nas hipóteses previstas neste Código ou em lei, ou quando frustrada a citação pelo correio.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/>
              <a:t>Art. 251.  Incumbe ao oficial de justiça procurar o citando e, onde o encontrar, citá-lo:</a:t>
            </a:r>
          </a:p>
          <a:p>
            <a:pPr algn="just"/>
            <a:r>
              <a:rPr lang="pt-BR" i="1" dirty="0"/>
              <a:t>I - lendo-lhe o mandado e entregando-lhe a contrafé;</a:t>
            </a:r>
          </a:p>
          <a:p>
            <a:pPr algn="just"/>
            <a:r>
              <a:rPr lang="pt-BR" i="1" dirty="0"/>
              <a:t>II - portando por fé se recebeu ou recusou a contrafé;</a:t>
            </a:r>
          </a:p>
          <a:p>
            <a:pPr algn="just"/>
            <a:r>
              <a:rPr lang="pt-BR" i="1" dirty="0"/>
              <a:t>III - obtendo a nota de ciente ou certificando que o citando não a apôs no mandado.</a:t>
            </a:r>
          </a:p>
        </p:txBody>
      </p:sp>
    </p:spTree>
    <p:extLst>
      <p:ext uri="{BB962C8B-B14F-4D97-AF65-F5344CB8AC3E}">
        <p14:creationId xmlns:p14="http://schemas.microsoft.com/office/powerpoint/2010/main" val="39218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Comunicação dos atos processuais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Citação por </a:t>
            </a:r>
            <a:r>
              <a:rPr lang="pt-BR" altLang="pt-BR" b="1" dirty="0">
                <a:solidFill>
                  <a:srgbClr val="C00000"/>
                </a:solidFill>
                <a:cs typeface="Arial" panose="020B0604020202020204" pitchFamily="34" charset="0"/>
              </a:rPr>
              <a:t>hora certa</a:t>
            </a:r>
          </a:p>
          <a:p>
            <a:pPr algn="just">
              <a:defRPr/>
            </a:pPr>
            <a:endParaRPr lang="pt-BR" altLang="pt-BR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Art. 252.  Quando,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por 2 (</a:t>
            </a:r>
            <a:r>
              <a:rPr lang="pt-BR" altLang="pt-BR" sz="2400" i="1" u="sng" dirty="0">
                <a:solidFill>
                  <a:srgbClr val="C00000"/>
                </a:solidFill>
                <a:cs typeface="Arial" panose="020B0604020202020204" pitchFamily="34" charset="0"/>
              </a:rPr>
              <a:t>duas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) vezes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, o oficial de justiça houver procurado o citando em seu domicílio ou residência sem o encontrar, deverá, havendo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suspeita de ocultação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, intimar qualquer pessoa da família ou, em sua falta, qualquer vizinho de que, no dia útil imediato, voltará a fim de efetuar a citação, na hora que designar.</a:t>
            </a:r>
          </a:p>
          <a:p>
            <a:pPr algn="just">
              <a:defRPr/>
            </a:pPr>
            <a:endParaRPr lang="pt-BR" altLang="pt-BR" sz="2400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Parágrafo único.  Nos condomínios edilícios ou nos loteamentos com controle de acesso, </a:t>
            </a:r>
            <a:r>
              <a:rPr lang="pt-BR" altLang="pt-BR" sz="2400" i="1" u="sng" dirty="0">
                <a:solidFill>
                  <a:srgbClr val="000000"/>
                </a:solidFill>
                <a:cs typeface="Arial" panose="020B0604020202020204" pitchFamily="34" charset="0"/>
              </a:rPr>
              <a:t>será válida a intimação a que se refere o caput feita a funcionário da portaria</a:t>
            </a:r>
            <a:r>
              <a:rPr lang="pt-BR" altLang="pt-BR" sz="2400" i="1" dirty="0">
                <a:solidFill>
                  <a:srgbClr val="000000"/>
                </a:solidFill>
                <a:cs typeface="Arial" panose="020B0604020202020204" pitchFamily="34" charset="0"/>
              </a:rPr>
              <a:t> responsável pelo recebimento de correspondência.</a:t>
            </a:r>
          </a:p>
        </p:txBody>
      </p:sp>
    </p:spTree>
    <p:extLst>
      <p:ext uri="{BB962C8B-B14F-4D97-AF65-F5344CB8AC3E}">
        <p14:creationId xmlns:p14="http://schemas.microsoft.com/office/powerpoint/2010/main" val="41533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Citação por hora certa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Art. 253.  No dia e na hora designados, o oficial de justiça, </a:t>
            </a:r>
            <a:r>
              <a:rPr lang="pt-BR" altLang="pt-BR" i="1" u="sng" dirty="0">
                <a:solidFill>
                  <a:srgbClr val="000000"/>
                </a:solidFill>
                <a:cs typeface="Arial" panose="020B0604020202020204" pitchFamily="34" charset="0"/>
              </a:rPr>
              <a:t>independentemente de novo despacho</a:t>
            </a: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, comparecerá ao domicílio ou à residência do citando a fim de realizar a diligência.</a:t>
            </a:r>
          </a:p>
          <a:p>
            <a:pPr algn="just">
              <a:defRPr/>
            </a:pP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§ 1o Se o citando não estiver presente, o oficial de justiça procurará informar-se das razões da ausência, </a:t>
            </a:r>
            <a:r>
              <a:rPr lang="pt-BR" altLang="pt-BR" i="1" u="sng" dirty="0">
                <a:solidFill>
                  <a:srgbClr val="000000"/>
                </a:solidFill>
                <a:cs typeface="Arial" panose="020B0604020202020204" pitchFamily="34" charset="0"/>
              </a:rPr>
              <a:t>dando por </a:t>
            </a:r>
            <a:r>
              <a:rPr lang="pt-BR" altLang="pt-BR" i="1" u="sng" dirty="0">
                <a:solidFill>
                  <a:srgbClr val="C00000"/>
                </a:solidFill>
                <a:cs typeface="Arial" panose="020B0604020202020204" pitchFamily="34" charset="0"/>
              </a:rPr>
              <a:t>feita a citação</a:t>
            </a:r>
            <a:r>
              <a:rPr lang="pt-BR" altLang="pt-BR" i="1" u="sng" dirty="0">
                <a:solidFill>
                  <a:srgbClr val="000000"/>
                </a:solidFill>
                <a:cs typeface="Arial" panose="020B0604020202020204" pitchFamily="34" charset="0"/>
              </a:rPr>
              <a:t>, ainda que o citando se tenha ocultado em outra comarca, seção ou subseção judiciárias</a:t>
            </a: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§ 2o A citação com hora certa será </a:t>
            </a:r>
            <a:r>
              <a:rPr lang="pt-BR" altLang="pt-BR" i="1" u="sng" dirty="0">
                <a:solidFill>
                  <a:srgbClr val="000000"/>
                </a:solidFill>
                <a:cs typeface="Arial" panose="020B0604020202020204" pitchFamily="34" charset="0"/>
              </a:rPr>
              <a:t>efetivada mesmo que a pessoa da família ou o vizinho que houver sido intimado esteja ausente</a:t>
            </a: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, ou se, embora presente, a pessoa da família ou o vizinho </a:t>
            </a:r>
            <a:r>
              <a:rPr lang="pt-BR" altLang="pt-BR" i="1" u="sng" dirty="0">
                <a:solidFill>
                  <a:srgbClr val="000000"/>
                </a:solidFill>
                <a:cs typeface="Arial" panose="020B0604020202020204" pitchFamily="34" charset="0"/>
              </a:rPr>
              <a:t>se recusar a receber o mandado</a:t>
            </a:r>
            <a:r>
              <a:rPr lang="pt-BR" altLang="pt-BR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Comunicação dos atos processuais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14272"/>
            <a:ext cx="10244667" cy="475765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Citação por </a:t>
            </a:r>
            <a:r>
              <a:rPr lang="pt-BR" altLang="pt-BR" b="1" dirty="0">
                <a:solidFill>
                  <a:srgbClr val="C00000"/>
                </a:solidFill>
                <a:cs typeface="Arial" panose="020B0604020202020204" pitchFamily="34" charset="0"/>
              </a:rPr>
              <a:t>edital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37636" y="1986170"/>
            <a:ext cx="71025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spcBef>
                <a:spcPct val="0"/>
              </a:spcBef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Art. 256.  A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citação por edital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será feita:</a:t>
            </a: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 - quando desconhecido ou incerto o citando;</a:t>
            </a: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II - quando ignorado, incerto ou inacessível o lugar em que se encontrar o citando;</a:t>
            </a: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III - nos casos expressos em lei. </a:t>
            </a:r>
          </a:p>
          <a:p>
            <a:pPr algn="just" defTabSz="609585">
              <a:defRPr/>
            </a:pPr>
            <a:endParaRPr lang="pt-BR" altLang="pt-BR" sz="2400" i="1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  <a:p>
            <a:pPr algn="just" defTabSz="609585">
              <a:defRPr/>
            </a:pP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§ 3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 O réu será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considerado em local ignorado ou incerto se </a:t>
            </a:r>
            <a:r>
              <a:rPr lang="pt-BR" altLang="pt-BR" sz="2400" i="1" u="sng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infrutíferas as tentativas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de sua localização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, inclusive mediante requisição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pelo juízo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de informações sobre seu endereço nos </a:t>
            </a:r>
            <a:r>
              <a:rPr lang="pt-BR" altLang="pt-BR" sz="2400" i="1" u="sng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cadastros de órgãos públicos ou de concessionárias de serviços públicos</a:t>
            </a:r>
            <a:r>
              <a:rPr lang="pt-BR" altLang="pt-BR" sz="2400" i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608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8450</Words>
  <Application>Microsoft Office PowerPoint</Application>
  <PresentationFormat>Widescreen</PresentationFormat>
  <Paragraphs>1189</Paragraphs>
  <Slides>137</Slides>
  <Notes>89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137</vt:i4>
      </vt:variant>
    </vt:vector>
  </HeadingPairs>
  <TitlesOfParts>
    <vt:vector size="145" baseType="lpstr">
      <vt:lpstr>Arial</vt:lpstr>
      <vt:lpstr>Calibri</vt:lpstr>
      <vt:lpstr>Calibri Light</vt:lpstr>
      <vt:lpstr>Tahoma</vt:lpstr>
      <vt:lpstr>Times New Roman</vt:lpstr>
      <vt:lpstr>ヒラギノ角ゴ Pro W3</vt:lpstr>
      <vt:lpstr>Tema do Office</vt:lpstr>
      <vt:lpstr>Office Theme</vt:lpstr>
      <vt:lpstr>Processo Civil</vt:lpstr>
      <vt:lpstr>Apresentação do PowerPoint</vt:lpstr>
      <vt:lpstr>Princípios no CPC</vt:lpstr>
      <vt:lpstr>Princípios no CPC</vt:lpstr>
      <vt:lpstr>Princípios no CPC</vt:lpstr>
      <vt:lpstr>Acesso à Justiça / Inafastabilidade da Jurisdição</vt:lpstr>
      <vt:lpstr>Devido Processo Legal</vt:lpstr>
      <vt:lpstr>Princípio da cooperação</vt:lpstr>
      <vt:lpstr>Julgamento em ordem cronológica</vt:lpstr>
      <vt:lpstr>Ampla defesa e contraditório</vt:lpstr>
      <vt:lpstr>Vedação de decisões surpresa</vt:lpstr>
      <vt:lpstr>Juiz natural</vt:lpstr>
      <vt:lpstr>Publicidade e motivação</vt:lpstr>
      <vt:lpstr>ADR (Alternative Dispute Resolution) ou MASC</vt:lpstr>
      <vt:lpstr>ADR</vt:lpstr>
      <vt:lpstr>Conciliação</vt:lpstr>
      <vt:lpstr>Mediação</vt:lpstr>
      <vt:lpstr>Audiência de conciliação ou mediação</vt:lpstr>
      <vt:lpstr>Arbitragem</vt:lpstr>
      <vt:lpstr>Jurisdição</vt:lpstr>
      <vt:lpstr>Divisão da jurisdição quanto à matéria:</vt:lpstr>
      <vt:lpstr>Órgãos jurisdicionais</vt:lpstr>
      <vt:lpstr>Competência</vt:lpstr>
      <vt:lpstr>Competência em razão da…..</vt:lpstr>
      <vt:lpstr>Distinções incompetência absoluta e relativa</vt:lpstr>
      <vt:lpstr>Apresentação do PowerPoint</vt:lpstr>
      <vt:lpstr>Apresentação do PowerPoint</vt:lpstr>
      <vt:lpstr>Qual o foro competente?</vt:lpstr>
      <vt:lpstr>Qual o foro competente?</vt:lpstr>
      <vt:lpstr>Qual o foro competente?</vt:lpstr>
      <vt:lpstr>Perpetutio jurisdictionis</vt:lpstr>
      <vt:lpstr> Alterações da competência</vt:lpstr>
      <vt:lpstr> Alterações da competência</vt:lpstr>
      <vt:lpstr>Processo</vt:lpstr>
      <vt:lpstr>Tipos de Processo</vt:lpstr>
      <vt:lpstr>Procedimento</vt:lpstr>
      <vt:lpstr>CPC 73</vt:lpstr>
      <vt:lpstr>CPC 15</vt:lpstr>
      <vt:lpstr>Pressupostos processuais</vt:lpstr>
      <vt:lpstr>Pressupostos processuais</vt:lpstr>
      <vt:lpstr>Ação</vt:lpstr>
      <vt:lpstr>Elementos da ação</vt:lpstr>
      <vt:lpstr>Condições da ação </vt:lpstr>
      <vt:lpstr>Partes</vt:lpstr>
      <vt:lpstr>Partes</vt:lpstr>
      <vt:lpstr>Partes</vt:lpstr>
      <vt:lpstr>MP</vt:lpstr>
      <vt:lpstr>Defensoria Pública</vt:lpstr>
      <vt:lpstr>Honorários</vt:lpstr>
      <vt:lpstr>Honorários</vt:lpstr>
      <vt:lpstr>Honorários</vt:lpstr>
      <vt:lpstr>Honorários</vt:lpstr>
      <vt:lpstr>Honorários</vt:lpstr>
      <vt:lpstr>Honorários</vt:lpstr>
      <vt:lpstr>Justiça Gratuita</vt:lpstr>
      <vt:lpstr>Justiça Gratuita</vt:lpstr>
      <vt:lpstr>Justiça Gratuita</vt:lpstr>
      <vt:lpstr>Justiça Gratuita</vt:lpstr>
      <vt:lpstr>Justiça Gratuita</vt:lpstr>
      <vt:lpstr>Litisconsórcio</vt:lpstr>
      <vt:lpstr>Litisconsórcio</vt:lpstr>
      <vt:lpstr>Litisconsórcio</vt:lpstr>
      <vt:lpstr>Litisconsórcio</vt:lpstr>
      <vt:lpstr>Litisconsórcio</vt:lpstr>
      <vt:lpstr>Litisconsórcio</vt:lpstr>
      <vt:lpstr>Intervenção de Terceiros</vt:lpstr>
      <vt:lpstr>Intervenção de Terceiros</vt:lpstr>
      <vt:lpstr>Intervenção de Terceiros</vt:lpstr>
      <vt:lpstr>Intervenção de Terceiros</vt:lpstr>
      <vt:lpstr>Assistência</vt:lpstr>
      <vt:lpstr>Assistência</vt:lpstr>
      <vt:lpstr>Assistência</vt:lpstr>
      <vt:lpstr>Assistência</vt:lpstr>
      <vt:lpstr>Denunciação da Lide</vt:lpstr>
      <vt:lpstr>Denunciação da Lide</vt:lpstr>
      <vt:lpstr>Chamamento ao Processo</vt:lpstr>
      <vt:lpstr>Desconsideração da Personalidade Jurídica  </vt:lpstr>
      <vt:lpstr>Amicus curiae</vt:lpstr>
      <vt:lpstr>Amicus curiae</vt:lpstr>
      <vt:lpstr>Poderes do juiz</vt:lpstr>
      <vt:lpstr>Poderes do juiz</vt:lpstr>
      <vt:lpstr>Imparcialidade do juiz</vt:lpstr>
      <vt:lpstr>Impedimento</vt:lpstr>
      <vt:lpstr>Impedimento</vt:lpstr>
      <vt:lpstr>Suspeição</vt:lpstr>
      <vt:lpstr>Prazos</vt:lpstr>
      <vt:lpstr>Prazos</vt:lpstr>
      <vt:lpstr>Prazos</vt:lpstr>
      <vt:lpstr>Prazos</vt:lpstr>
      <vt:lpstr>Negócio Jurídico Processual (NJP)</vt:lpstr>
      <vt:lpstr>NJP</vt:lpstr>
      <vt:lpstr>Comunicação dos atos processuais</vt:lpstr>
      <vt:lpstr>Citação</vt:lpstr>
      <vt:lpstr>Citação</vt:lpstr>
      <vt:lpstr>Citação</vt:lpstr>
      <vt:lpstr>Comunicação dos atos processuais</vt:lpstr>
      <vt:lpstr>Comunicação dos atos processuais</vt:lpstr>
      <vt:lpstr>Citação por hora certa</vt:lpstr>
      <vt:lpstr>Comunicação dos atos processuais</vt:lpstr>
      <vt:lpstr>Citação por edital</vt:lpstr>
      <vt:lpstr>Citação por meio eletrônico</vt:lpstr>
      <vt:lpstr>Forma</vt:lpstr>
      <vt:lpstr>Forma</vt:lpstr>
      <vt:lpstr>Previsões do CPC quanto à forma</vt:lpstr>
      <vt:lpstr>Previsões do CPC quanto à forma</vt:lpstr>
      <vt:lpstr>Previsões do CPC quanto à forma</vt:lpstr>
      <vt:lpstr>Previsões do CPC quanto à forma</vt:lpstr>
      <vt:lpstr>Tutela Provisória</vt:lpstr>
      <vt:lpstr>Tutela Provisória</vt:lpstr>
      <vt:lpstr>Tutela Provisória</vt:lpstr>
      <vt:lpstr>Tutela de urgência</vt:lpstr>
      <vt:lpstr>Tutela de urgência</vt:lpstr>
      <vt:lpstr>Procedimento</vt:lpstr>
      <vt:lpstr>Procedimento</vt:lpstr>
      <vt:lpstr>Procedimento</vt:lpstr>
      <vt:lpstr>Tutela de urgência incidental</vt:lpstr>
      <vt:lpstr>Tutela de urgência antecedente</vt:lpstr>
      <vt:lpstr>Do procedimento da tutela antecipada requerida  em caráter antecedente</vt:lpstr>
      <vt:lpstr>Do procedimento da tutela antecipada requerida  em caráter antecedente</vt:lpstr>
      <vt:lpstr>Do procedimento da tutela antecipada requerida  em caráter antecedente</vt:lpstr>
      <vt:lpstr>Do procedimento da tutela antecipada requerida  em caráter antecedente</vt:lpstr>
      <vt:lpstr>Do procedimento da tutela antecipada requerida  em caráter antecedente</vt:lpstr>
      <vt:lpstr>Do procedimento da tutela cautelar requerida  em caráter antecedente</vt:lpstr>
      <vt:lpstr>Do procedimento da tutela cautelar requerida  em caráter antecedente</vt:lpstr>
      <vt:lpstr>Tutela de evidência</vt:lpstr>
      <vt:lpstr>Cabimento da tutela de evidência</vt:lpstr>
      <vt:lpstr>Cabimento da tutela de evidência</vt:lpstr>
      <vt:lpstr>Formação do Processo</vt:lpstr>
      <vt:lpstr>Formação do Processo</vt:lpstr>
      <vt:lpstr>Suspensão do Processo</vt:lpstr>
      <vt:lpstr>Suspensão do Processo</vt:lpstr>
      <vt:lpstr>Suspensão do Processo</vt:lpstr>
      <vt:lpstr>Suspensão do Processo</vt:lpstr>
      <vt:lpstr>Extinção sem resolução do mérito (atípica)</vt:lpstr>
      <vt:lpstr>Extinção sem resolução do mérito (atípica)</vt:lpstr>
      <vt:lpstr>Extinção sem resolução do mérito (atípica)</vt:lpstr>
      <vt:lpstr>Extinção com resolução do mérito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Isabella Sánchez de Souza</dc:creator>
  <cp:lastModifiedBy>LUIZ GUILHERME P DELLORE</cp:lastModifiedBy>
  <cp:revision>14</cp:revision>
  <dcterms:created xsi:type="dcterms:W3CDTF">2018-02-09T15:47:23Z</dcterms:created>
  <dcterms:modified xsi:type="dcterms:W3CDTF">2018-02-18T08:02:28Z</dcterms:modified>
</cp:coreProperties>
</file>