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5"/>
  </p:notesMasterIdLst>
  <p:sldIdLst>
    <p:sldId id="457" r:id="rId3"/>
    <p:sldId id="455" r:id="rId4"/>
    <p:sldId id="458" r:id="rId5"/>
    <p:sldId id="459" r:id="rId6"/>
    <p:sldId id="460" r:id="rId7"/>
    <p:sldId id="461" r:id="rId8"/>
    <p:sldId id="462" r:id="rId9"/>
    <p:sldId id="463" r:id="rId10"/>
    <p:sldId id="4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45" r:id="rId174"/>
    <p:sldId id="446" r:id="rId175"/>
    <p:sldId id="447" r:id="rId176"/>
    <p:sldId id="448" r:id="rId177"/>
    <p:sldId id="449" r:id="rId178"/>
    <p:sldId id="450" r:id="rId179"/>
    <p:sldId id="451" r:id="rId180"/>
    <p:sldId id="452" r:id="rId181"/>
    <p:sldId id="453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presProps" Target="presProps.xml"/><Relationship Id="rId200" Type="http://schemas.microsoft.com/office/2015/10/relationships/revisionInfo" Target="revisionInfo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viewProps" Target="view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theme" Target="theme/theme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638B0-9AC8-4F85-8E86-60D10127DDB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9867DF43-6516-4BD2-B5AD-7FDAAD9E10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4800" dirty="0"/>
            <a:t> </a:t>
          </a:r>
        </a:p>
      </dgm:t>
    </dgm:pt>
    <dgm:pt modelId="{62711E6D-2821-4744-ABD3-18C457F8DC18}" type="parTrans" cxnId="{0F6C4FF7-BAB7-4189-9E1E-DAB815862403}">
      <dgm:prSet/>
      <dgm:spPr/>
      <dgm:t>
        <a:bodyPr/>
        <a:lstStyle/>
        <a:p>
          <a:endParaRPr lang="pt-BR" sz="1600"/>
        </a:p>
      </dgm:t>
    </dgm:pt>
    <dgm:pt modelId="{56AC820C-851C-4991-8455-031D470BF00C}" type="sibTrans" cxnId="{0F6C4FF7-BAB7-4189-9E1E-DAB815862403}">
      <dgm:prSet/>
      <dgm:spPr/>
      <dgm:t>
        <a:bodyPr/>
        <a:lstStyle/>
        <a:p>
          <a:endParaRPr lang="pt-BR" sz="1600"/>
        </a:p>
      </dgm:t>
    </dgm:pt>
    <dgm:pt modelId="{88A29E11-4A97-445A-810D-296BAFE57241}">
      <dgm:prSet phldrT="[Texto]" custT="1"/>
      <dgm:spPr/>
      <dgm:t>
        <a:bodyPr/>
        <a:lstStyle/>
        <a:p>
          <a:r>
            <a:rPr lang="pt-BR" altLang="pt-BR" sz="1600" dirty="0"/>
            <a:t>Se rejeitados, </a:t>
          </a:r>
          <a:r>
            <a:rPr lang="pt-BR" altLang="pt-BR" sz="1600" u="sng" dirty="0"/>
            <a:t>não exigem ratificação do recurso da outra parte</a:t>
          </a:r>
          <a:endParaRPr lang="pt-BR" sz="1600" dirty="0"/>
        </a:p>
      </dgm:t>
    </dgm:pt>
    <dgm:pt modelId="{3C69BA14-F684-417B-A5FF-BC293D1ED307}" type="parTrans" cxnId="{0B28025A-FCCF-4956-8970-85382F212D92}">
      <dgm:prSet/>
      <dgm:spPr/>
      <dgm:t>
        <a:bodyPr/>
        <a:lstStyle/>
        <a:p>
          <a:endParaRPr lang="pt-BR" sz="1600"/>
        </a:p>
      </dgm:t>
    </dgm:pt>
    <dgm:pt modelId="{7A9A769D-E9EE-43D6-B93E-38C9E870759B}" type="sibTrans" cxnId="{0B28025A-FCCF-4956-8970-85382F212D92}">
      <dgm:prSet/>
      <dgm:spPr/>
      <dgm:t>
        <a:bodyPr/>
        <a:lstStyle/>
        <a:p>
          <a:endParaRPr lang="pt-BR" sz="1600"/>
        </a:p>
      </dgm:t>
    </dgm:pt>
    <dgm:pt modelId="{2FA9E9D2-4740-4A84-BEB2-1ECD3B7A014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4800" dirty="0"/>
            <a:t> </a:t>
          </a:r>
        </a:p>
      </dgm:t>
    </dgm:pt>
    <dgm:pt modelId="{449EFC86-5F08-46FC-9823-F3CE1D588E2E}" type="parTrans" cxnId="{27AE7F97-EC29-4884-B726-FAD285A49C48}">
      <dgm:prSet/>
      <dgm:spPr/>
      <dgm:t>
        <a:bodyPr/>
        <a:lstStyle/>
        <a:p>
          <a:endParaRPr lang="pt-BR" sz="1600"/>
        </a:p>
      </dgm:t>
    </dgm:pt>
    <dgm:pt modelId="{9C692F29-4250-4BF6-8D08-94B0E8D4D7E5}" type="sibTrans" cxnId="{27AE7F97-EC29-4884-B726-FAD285A49C48}">
      <dgm:prSet/>
      <dgm:spPr/>
      <dgm:t>
        <a:bodyPr/>
        <a:lstStyle/>
        <a:p>
          <a:endParaRPr lang="pt-BR" sz="1600"/>
        </a:p>
      </dgm:t>
    </dgm:pt>
    <dgm:pt modelId="{25FB9E76-3286-40F9-B4FC-B2AC249F7788}">
      <dgm:prSet phldrT="[Texto]" custT="1"/>
      <dgm:spPr/>
      <dgm:t>
        <a:bodyPr/>
        <a:lstStyle/>
        <a:p>
          <a:r>
            <a:rPr lang="pt-BR" altLang="pt-BR" sz="1600" dirty="0"/>
            <a:t>Se protelatórios, podem ensejar a aplicação de </a:t>
          </a:r>
          <a:r>
            <a:rPr lang="pt-BR" altLang="pt-BR" sz="1600" u="sng" dirty="0"/>
            <a:t>multa</a:t>
          </a:r>
          <a:endParaRPr lang="pt-BR" sz="1600" dirty="0"/>
        </a:p>
      </dgm:t>
    </dgm:pt>
    <dgm:pt modelId="{639E76FC-9B2A-4825-BAC0-13088D507850}" type="parTrans" cxnId="{2752D690-2536-4EB6-8B56-8CDC0419ADAC}">
      <dgm:prSet/>
      <dgm:spPr/>
      <dgm:t>
        <a:bodyPr/>
        <a:lstStyle/>
        <a:p>
          <a:endParaRPr lang="pt-BR" sz="1600"/>
        </a:p>
      </dgm:t>
    </dgm:pt>
    <dgm:pt modelId="{640D7A19-D18D-4003-AACF-B2378DF59063}" type="sibTrans" cxnId="{2752D690-2536-4EB6-8B56-8CDC0419ADAC}">
      <dgm:prSet/>
      <dgm:spPr/>
      <dgm:t>
        <a:bodyPr/>
        <a:lstStyle/>
        <a:p>
          <a:endParaRPr lang="pt-BR" sz="1600"/>
        </a:p>
      </dgm:t>
    </dgm:pt>
    <dgm:pt modelId="{D3358BBC-23F9-40F1-BA07-E8194A4AA8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4800" dirty="0"/>
            <a:t> </a:t>
          </a:r>
        </a:p>
      </dgm:t>
    </dgm:pt>
    <dgm:pt modelId="{44560708-2899-43B0-8808-9A2B41958976}" type="parTrans" cxnId="{BF511163-FB3A-40AD-8BD4-FD34F7D06037}">
      <dgm:prSet/>
      <dgm:spPr/>
      <dgm:t>
        <a:bodyPr/>
        <a:lstStyle/>
        <a:p>
          <a:endParaRPr lang="pt-BR" sz="1600"/>
        </a:p>
      </dgm:t>
    </dgm:pt>
    <dgm:pt modelId="{775A0061-A13F-4863-A90C-F0D84D293BF9}" type="sibTrans" cxnId="{BF511163-FB3A-40AD-8BD4-FD34F7D06037}">
      <dgm:prSet/>
      <dgm:spPr/>
      <dgm:t>
        <a:bodyPr/>
        <a:lstStyle/>
        <a:p>
          <a:endParaRPr lang="pt-BR" sz="1600"/>
        </a:p>
      </dgm:t>
    </dgm:pt>
    <dgm:pt modelId="{3898FA35-416B-475B-989E-4A82F778CDF7}">
      <dgm:prSet phldrT="[Texto]" custT="1"/>
      <dgm:spPr/>
      <dgm:t>
        <a:bodyPr/>
        <a:lstStyle/>
        <a:p>
          <a:r>
            <a:rPr lang="pt-BR" altLang="pt-BR" sz="1600" dirty="0"/>
            <a:t>Se </a:t>
          </a:r>
          <a:r>
            <a:rPr lang="pt-BR" altLang="pt-BR" sz="1600" u="sng" dirty="0"/>
            <a:t>dois embargos em sequência</a:t>
          </a:r>
          <a:r>
            <a:rPr lang="pt-BR" altLang="pt-BR" sz="1600" dirty="0"/>
            <a:t> forem considerados protelatórios, não se admitem novos embargos de declaração</a:t>
          </a:r>
          <a:endParaRPr lang="pt-BR" sz="1600" dirty="0"/>
        </a:p>
      </dgm:t>
    </dgm:pt>
    <dgm:pt modelId="{6B440634-1E97-40EC-B2A8-EB490D189DC4}" type="parTrans" cxnId="{A31DB3AD-9218-45DB-A596-D24F29102200}">
      <dgm:prSet/>
      <dgm:spPr/>
      <dgm:t>
        <a:bodyPr/>
        <a:lstStyle/>
        <a:p>
          <a:endParaRPr lang="pt-BR" sz="1600"/>
        </a:p>
      </dgm:t>
    </dgm:pt>
    <dgm:pt modelId="{F4192B20-8C81-426B-A6EB-963F3928DD17}" type="sibTrans" cxnId="{A31DB3AD-9218-45DB-A596-D24F29102200}">
      <dgm:prSet/>
      <dgm:spPr/>
      <dgm:t>
        <a:bodyPr/>
        <a:lstStyle/>
        <a:p>
          <a:endParaRPr lang="pt-BR" sz="1600"/>
        </a:p>
      </dgm:t>
    </dgm:pt>
    <dgm:pt modelId="{317D748E-7434-47E3-B78B-D4A8F17811E9}" type="pres">
      <dgm:prSet presAssocID="{07C638B0-9AC8-4F85-8E86-60D10127DDB7}" presName="Name0" presStyleCnt="0">
        <dgm:presLayoutVars>
          <dgm:dir/>
          <dgm:animLvl val="lvl"/>
          <dgm:resizeHandles val="exact"/>
        </dgm:presLayoutVars>
      </dgm:prSet>
      <dgm:spPr/>
    </dgm:pt>
    <dgm:pt modelId="{51E368D5-27F5-4941-9671-F5A91BA07E61}" type="pres">
      <dgm:prSet presAssocID="{9867DF43-6516-4BD2-B5AD-7FDAAD9E1012}" presName="linNode" presStyleCnt="0"/>
      <dgm:spPr/>
    </dgm:pt>
    <dgm:pt modelId="{515BD4C7-E01E-4812-A0C8-FEFE2D38BD06}" type="pres">
      <dgm:prSet presAssocID="{9867DF43-6516-4BD2-B5AD-7FDAAD9E1012}" presName="parentText" presStyleLbl="node1" presStyleIdx="0" presStyleCnt="3" custScaleX="6374">
        <dgm:presLayoutVars>
          <dgm:chMax val="1"/>
          <dgm:bulletEnabled val="1"/>
        </dgm:presLayoutVars>
      </dgm:prSet>
      <dgm:spPr/>
    </dgm:pt>
    <dgm:pt modelId="{58EBFF3C-84A9-4500-9D63-843D7C1B6057}" type="pres">
      <dgm:prSet presAssocID="{9867DF43-6516-4BD2-B5AD-7FDAAD9E1012}" presName="descendantText" presStyleLbl="alignAccFollowNode1" presStyleIdx="0" presStyleCnt="3">
        <dgm:presLayoutVars>
          <dgm:bulletEnabled val="1"/>
        </dgm:presLayoutVars>
      </dgm:prSet>
      <dgm:spPr/>
    </dgm:pt>
    <dgm:pt modelId="{E9649B86-8A60-4B37-B8B6-5835176609CE}" type="pres">
      <dgm:prSet presAssocID="{56AC820C-851C-4991-8455-031D470BF00C}" presName="sp" presStyleCnt="0"/>
      <dgm:spPr/>
    </dgm:pt>
    <dgm:pt modelId="{032CBF6E-AEC6-4CFB-BE1F-3A71901A322F}" type="pres">
      <dgm:prSet presAssocID="{2FA9E9D2-4740-4A84-BEB2-1ECD3B7A0142}" presName="linNode" presStyleCnt="0"/>
      <dgm:spPr/>
    </dgm:pt>
    <dgm:pt modelId="{5643D35C-D7F7-467F-8FA0-CCE20B9532BA}" type="pres">
      <dgm:prSet presAssocID="{2FA9E9D2-4740-4A84-BEB2-1ECD3B7A0142}" presName="parentText" presStyleLbl="node1" presStyleIdx="1" presStyleCnt="3" custScaleX="6374">
        <dgm:presLayoutVars>
          <dgm:chMax val="1"/>
          <dgm:bulletEnabled val="1"/>
        </dgm:presLayoutVars>
      </dgm:prSet>
      <dgm:spPr/>
    </dgm:pt>
    <dgm:pt modelId="{2C02E500-7ABA-441D-AACD-614D8F41CBA2}" type="pres">
      <dgm:prSet presAssocID="{2FA9E9D2-4740-4A84-BEB2-1ECD3B7A0142}" presName="descendantText" presStyleLbl="alignAccFollowNode1" presStyleIdx="1" presStyleCnt="3">
        <dgm:presLayoutVars>
          <dgm:bulletEnabled val="1"/>
        </dgm:presLayoutVars>
      </dgm:prSet>
      <dgm:spPr/>
    </dgm:pt>
    <dgm:pt modelId="{BE3A9F41-3D3E-45D3-8F45-1C47D9D0EBEF}" type="pres">
      <dgm:prSet presAssocID="{9C692F29-4250-4BF6-8D08-94B0E8D4D7E5}" presName="sp" presStyleCnt="0"/>
      <dgm:spPr/>
    </dgm:pt>
    <dgm:pt modelId="{30BA0122-D3AF-4B35-961D-DA0407A0070D}" type="pres">
      <dgm:prSet presAssocID="{D3358BBC-23F9-40F1-BA07-E8194A4AA85D}" presName="linNode" presStyleCnt="0"/>
      <dgm:spPr/>
    </dgm:pt>
    <dgm:pt modelId="{EFA8D7F4-307B-41F4-ADD9-670CC3707FE0}" type="pres">
      <dgm:prSet presAssocID="{D3358BBC-23F9-40F1-BA07-E8194A4AA85D}" presName="parentText" presStyleLbl="node1" presStyleIdx="2" presStyleCnt="3" custScaleX="6374">
        <dgm:presLayoutVars>
          <dgm:chMax val="1"/>
          <dgm:bulletEnabled val="1"/>
        </dgm:presLayoutVars>
      </dgm:prSet>
      <dgm:spPr/>
    </dgm:pt>
    <dgm:pt modelId="{9A2FE501-C5B0-471C-8766-E3520DC3E3D0}" type="pres">
      <dgm:prSet presAssocID="{D3358BBC-23F9-40F1-BA07-E8194A4AA85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46CA919-540F-402A-8C05-24C2E3B2435D}" type="presOf" srcId="{3898FA35-416B-475B-989E-4A82F778CDF7}" destId="{9A2FE501-C5B0-471C-8766-E3520DC3E3D0}" srcOrd="0" destOrd="0" presId="urn:microsoft.com/office/officeart/2005/8/layout/vList5"/>
    <dgm:cxn modelId="{D4DC9A32-12BB-46E1-A015-B8A8DB5C7EED}" type="presOf" srcId="{88A29E11-4A97-445A-810D-296BAFE57241}" destId="{58EBFF3C-84A9-4500-9D63-843D7C1B6057}" srcOrd="0" destOrd="0" presId="urn:microsoft.com/office/officeart/2005/8/layout/vList5"/>
    <dgm:cxn modelId="{02A73135-BAC3-4C22-8F5D-9C0B3C7B249E}" type="presOf" srcId="{25FB9E76-3286-40F9-B4FC-B2AC249F7788}" destId="{2C02E500-7ABA-441D-AACD-614D8F41CBA2}" srcOrd="0" destOrd="0" presId="urn:microsoft.com/office/officeart/2005/8/layout/vList5"/>
    <dgm:cxn modelId="{18969441-F9A0-423C-AA7D-90FCD7B43C0E}" type="presOf" srcId="{2FA9E9D2-4740-4A84-BEB2-1ECD3B7A0142}" destId="{5643D35C-D7F7-467F-8FA0-CCE20B9532BA}" srcOrd="0" destOrd="0" presId="urn:microsoft.com/office/officeart/2005/8/layout/vList5"/>
    <dgm:cxn modelId="{BF511163-FB3A-40AD-8BD4-FD34F7D06037}" srcId="{07C638B0-9AC8-4F85-8E86-60D10127DDB7}" destId="{D3358BBC-23F9-40F1-BA07-E8194A4AA85D}" srcOrd="2" destOrd="0" parTransId="{44560708-2899-43B0-8808-9A2B41958976}" sibTransId="{775A0061-A13F-4863-A90C-F0D84D293BF9}"/>
    <dgm:cxn modelId="{0B28025A-FCCF-4956-8970-85382F212D92}" srcId="{9867DF43-6516-4BD2-B5AD-7FDAAD9E1012}" destId="{88A29E11-4A97-445A-810D-296BAFE57241}" srcOrd="0" destOrd="0" parTransId="{3C69BA14-F684-417B-A5FF-BC293D1ED307}" sibTransId="{7A9A769D-E9EE-43D6-B93E-38C9E870759B}"/>
    <dgm:cxn modelId="{C11A9E83-F1F5-42D7-96A9-DB690DE6E8F9}" type="presOf" srcId="{07C638B0-9AC8-4F85-8E86-60D10127DDB7}" destId="{317D748E-7434-47E3-B78B-D4A8F17811E9}" srcOrd="0" destOrd="0" presId="urn:microsoft.com/office/officeart/2005/8/layout/vList5"/>
    <dgm:cxn modelId="{2752D690-2536-4EB6-8B56-8CDC0419ADAC}" srcId="{2FA9E9D2-4740-4A84-BEB2-1ECD3B7A0142}" destId="{25FB9E76-3286-40F9-B4FC-B2AC249F7788}" srcOrd="0" destOrd="0" parTransId="{639E76FC-9B2A-4825-BAC0-13088D507850}" sibTransId="{640D7A19-D18D-4003-AACF-B2378DF59063}"/>
    <dgm:cxn modelId="{27AE7F97-EC29-4884-B726-FAD285A49C48}" srcId="{07C638B0-9AC8-4F85-8E86-60D10127DDB7}" destId="{2FA9E9D2-4740-4A84-BEB2-1ECD3B7A0142}" srcOrd="1" destOrd="0" parTransId="{449EFC86-5F08-46FC-9823-F3CE1D588E2E}" sibTransId="{9C692F29-4250-4BF6-8D08-94B0E8D4D7E5}"/>
    <dgm:cxn modelId="{A31DB3AD-9218-45DB-A596-D24F29102200}" srcId="{D3358BBC-23F9-40F1-BA07-E8194A4AA85D}" destId="{3898FA35-416B-475B-989E-4A82F778CDF7}" srcOrd="0" destOrd="0" parTransId="{6B440634-1E97-40EC-B2A8-EB490D189DC4}" sibTransId="{F4192B20-8C81-426B-A6EB-963F3928DD17}"/>
    <dgm:cxn modelId="{AEE11BBD-B106-447E-9BF9-F254DCC197F7}" type="presOf" srcId="{9867DF43-6516-4BD2-B5AD-7FDAAD9E1012}" destId="{515BD4C7-E01E-4812-A0C8-FEFE2D38BD06}" srcOrd="0" destOrd="0" presId="urn:microsoft.com/office/officeart/2005/8/layout/vList5"/>
    <dgm:cxn modelId="{6511C3D5-A8CC-4706-8274-C245DD40B3D4}" type="presOf" srcId="{D3358BBC-23F9-40F1-BA07-E8194A4AA85D}" destId="{EFA8D7F4-307B-41F4-ADD9-670CC3707FE0}" srcOrd="0" destOrd="0" presId="urn:microsoft.com/office/officeart/2005/8/layout/vList5"/>
    <dgm:cxn modelId="{0F6C4FF7-BAB7-4189-9E1E-DAB815862403}" srcId="{07C638B0-9AC8-4F85-8E86-60D10127DDB7}" destId="{9867DF43-6516-4BD2-B5AD-7FDAAD9E1012}" srcOrd="0" destOrd="0" parTransId="{62711E6D-2821-4744-ABD3-18C457F8DC18}" sibTransId="{56AC820C-851C-4991-8455-031D470BF00C}"/>
    <dgm:cxn modelId="{ECF47694-07CD-404E-A9BC-F3EA52905943}" type="presParOf" srcId="{317D748E-7434-47E3-B78B-D4A8F17811E9}" destId="{51E368D5-27F5-4941-9671-F5A91BA07E61}" srcOrd="0" destOrd="0" presId="urn:microsoft.com/office/officeart/2005/8/layout/vList5"/>
    <dgm:cxn modelId="{CC1A5886-55D8-4DCF-937C-2338E2F90F5C}" type="presParOf" srcId="{51E368D5-27F5-4941-9671-F5A91BA07E61}" destId="{515BD4C7-E01E-4812-A0C8-FEFE2D38BD06}" srcOrd="0" destOrd="0" presId="urn:microsoft.com/office/officeart/2005/8/layout/vList5"/>
    <dgm:cxn modelId="{9A7C7F05-B942-463A-9F79-F013CC6C390A}" type="presParOf" srcId="{51E368D5-27F5-4941-9671-F5A91BA07E61}" destId="{58EBFF3C-84A9-4500-9D63-843D7C1B6057}" srcOrd="1" destOrd="0" presId="urn:microsoft.com/office/officeart/2005/8/layout/vList5"/>
    <dgm:cxn modelId="{CFA41FEB-A2B2-49D7-BF8D-45352E596DAB}" type="presParOf" srcId="{317D748E-7434-47E3-B78B-D4A8F17811E9}" destId="{E9649B86-8A60-4B37-B8B6-5835176609CE}" srcOrd="1" destOrd="0" presId="urn:microsoft.com/office/officeart/2005/8/layout/vList5"/>
    <dgm:cxn modelId="{8C0BE4A9-6B70-41B4-9E81-A3B55422B220}" type="presParOf" srcId="{317D748E-7434-47E3-B78B-D4A8F17811E9}" destId="{032CBF6E-AEC6-4CFB-BE1F-3A71901A322F}" srcOrd="2" destOrd="0" presId="urn:microsoft.com/office/officeart/2005/8/layout/vList5"/>
    <dgm:cxn modelId="{542E7C90-53A8-4277-8545-78D2DCBBFA93}" type="presParOf" srcId="{032CBF6E-AEC6-4CFB-BE1F-3A71901A322F}" destId="{5643D35C-D7F7-467F-8FA0-CCE20B9532BA}" srcOrd="0" destOrd="0" presId="urn:microsoft.com/office/officeart/2005/8/layout/vList5"/>
    <dgm:cxn modelId="{1F6AF2B5-6777-4708-9F67-697BD26FB369}" type="presParOf" srcId="{032CBF6E-AEC6-4CFB-BE1F-3A71901A322F}" destId="{2C02E500-7ABA-441D-AACD-614D8F41CBA2}" srcOrd="1" destOrd="0" presId="urn:microsoft.com/office/officeart/2005/8/layout/vList5"/>
    <dgm:cxn modelId="{6AF6BC56-15F5-4B09-8CB6-05CD8713F687}" type="presParOf" srcId="{317D748E-7434-47E3-B78B-D4A8F17811E9}" destId="{BE3A9F41-3D3E-45D3-8F45-1C47D9D0EBEF}" srcOrd="3" destOrd="0" presId="urn:microsoft.com/office/officeart/2005/8/layout/vList5"/>
    <dgm:cxn modelId="{E5E25A5F-BF87-4B87-893D-4E0B1090B097}" type="presParOf" srcId="{317D748E-7434-47E3-B78B-D4A8F17811E9}" destId="{30BA0122-D3AF-4B35-961D-DA0407A0070D}" srcOrd="4" destOrd="0" presId="urn:microsoft.com/office/officeart/2005/8/layout/vList5"/>
    <dgm:cxn modelId="{7CA51DBE-4941-4E2B-B1F1-443A86ACF9D6}" type="presParOf" srcId="{30BA0122-D3AF-4B35-961D-DA0407A0070D}" destId="{EFA8D7F4-307B-41F4-ADD9-670CC3707FE0}" srcOrd="0" destOrd="0" presId="urn:microsoft.com/office/officeart/2005/8/layout/vList5"/>
    <dgm:cxn modelId="{618EB946-7A7E-4C99-AA8F-9416FFF21854}" type="presParOf" srcId="{30BA0122-D3AF-4B35-961D-DA0407A0070D}" destId="{9A2FE501-C5B0-471C-8766-E3520DC3E3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3946F-8325-4D8D-A2EC-D39F1A750141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20C6A88-F335-4D91-BD05-A96268C8D823}">
      <dgm:prSet phldrT="[Texto]" custT="1"/>
      <dgm:spPr/>
      <dgm:t>
        <a:bodyPr/>
        <a:lstStyle/>
        <a:p>
          <a:r>
            <a:rPr lang="pt-BR" sz="1400" dirty="0"/>
            <a:t> </a:t>
          </a:r>
        </a:p>
      </dgm:t>
    </dgm:pt>
    <dgm:pt modelId="{C2819C4B-6C1C-493F-B4C7-13FCBCC546A7}" type="parTrans" cxnId="{4DAFBC3B-5F32-443A-B601-75092B84833E}">
      <dgm:prSet/>
      <dgm:spPr/>
      <dgm:t>
        <a:bodyPr/>
        <a:lstStyle/>
        <a:p>
          <a:endParaRPr lang="pt-BR" sz="1400"/>
        </a:p>
      </dgm:t>
    </dgm:pt>
    <dgm:pt modelId="{76F858DB-5149-4770-B75F-BE02C2EB9ADA}" type="sibTrans" cxnId="{4DAFBC3B-5F32-443A-B601-75092B84833E}">
      <dgm:prSet/>
      <dgm:spPr/>
      <dgm:t>
        <a:bodyPr/>
        <a:lstStyle/>
        <a:p>
          <a:endParaRPr lang="pt-BR" sz="1400"/>
        </a:p>
      </dgm:t>
    </dgm:pt>
    <dgm:pt modelId="{6F4795FB-EA5A-4874-80E3-9581C0D8E542}">
      <dgm:prSet phldrT="[Texto]" custT="1"/>
      <dgm:spPr/>
      <dgm:t>
        <a:bodyPr/>
        <a:lstStyle/>
        <a:p>
          <a:r>
            <a:rPr lang="pt-BR" altLang="pt-BR" sz="1400" dirty="0"/>
            <a:t>Há necessidade de se </a:t>
          </a:r>
          <a:r>
            <a:rPr lang="pt-BR" altLang="pt-BR" sz="1400" u="sng" dirty="0"/>
            <a:t>esgotar as vias ordinárias e </a:t>
          </a:r>
          <a:r>
            <a:rPr lang="pt-BR" altLang="pt-BR" sz="1400" u="sng" dirty="0" err="1"/>
            <a:t>prequestionar</a:t>
          </a:r>
          <a:r>
            <a:rPr lang="pt-BR" altLang="pt-BR" sz="1400" dirty="0"/>
            <a:t> </a:t>
          </a:r>
          <a:endParaRPr lang="pt-BR" sz="1400" dirty="0"/>
        </a:p>
      </dgm:t>
    </dgm:pt>
    <dgm:pt modelId="{7B9C6673-1D41-4FB7-83D2-83341F140A2A}" type="parTrans" cxnId="{FEE3133C-3419-4233-906C-F3A9837E99B0}">
      <dgm:prSet/>
      <dgm:spPr/>
      <dgm:t>
        <a:bodyPr/>
        <a:lstStyle/>
        <a:p>
          <a:endParaRPr lang="pt-BR" sz="1400"/>
        </a:p>
      </dgm:t>
    </dgm:pt>
    <dgm:pt modelId="{95C41FC9-ED54-4B29-AB6F-FF7E119038D9}" type="sibTrans" cxnId="{FEE3133C-3419-4233-906C-F3A9837E99B0}">
      <dgm:prSet/>
      <dgm:spPr/>
      <dgm:t>
        <a:bodyPr/>
        <a:lstStyle/>
        <a:p>
          <a:endParaRPr lang="pt-BR" sz="1400"/>
        </a:p>
      </dgm:t>
    </dgm:pt>
    <dgm:pt modelId="{78ED3982-D76A-4CF8-B38B-35819D393398}">
      <dgm:prSet phldrT="[Texto]" custT="1"/>
      <dgm:spPr/>
      <dgm:t>
        <a:bodyPr/>
        <a:lstStyle/>
        <a:p>
          <a:r>
            <a:rPr lang="pt-BR" altLang="pt-BR" sz="1400" dirty="0"/>
            <a:t>Não cabe discussão de </a:t>
          </a:r>
          <a:r>
            <a:rPr lang="pt-BR" altLang="pt-BR" sz="1400" u="sng" dirty="0"/>
            <a:t>matéria fática</a:t>
          </a:r>
          <a:endParaRPr lang="pt-BR" sz="1400" dirty="0"/>
        </a:p>
      </dgm:t>
    </dgm:pt>
    <dgm:pt modelId="{FEB18ACA-6184-460E-92C2-05400F470045}" type="parTrans" cxnId="{88C001FF-A748-4ACF-B696-67CC7E383E20}">
      <dgm:prSet/>
      <dgm:spPr/>
      <dgm:t>
        <a:bodyPr/>
        <a:lstStyle/>
        <a:p>
          <a:endParaRPr lang="pt-BR" sz="1400"/>
        </a:p>
      </dgm:t>
    </dgm:pt>
    <dgm:pt modelId="{7C92E796-4BE7-4098-92B0-5BAD0BCD5E81}" type="sibTrans" cxnId="{88C001FF-A748-4ACF-B696-67CC7E383E20}">
      <dgm:prSet/>
      <dgm:spPr/>
      <dgm:t>
        <a:bodyPr/>
        <a:lstStyle/>
        <a:p>
          <a:endParaRPr lang="pt-BR" sz="1400"/>
        </a:p>
      </dgm:t>
    </dgm:pt>
    <dgm:pt modelId="{A3C65234-A4D4-4849-8D3D-3D937B150B6B}">
      <dgm:prSet phldrT="[Texto]" custT="1"/>
      <dgm:spPr/>
      <dgm:t>
        <a:bodyPr/>
        <a:lstStyle/>
        <a:p>
          <a:r>
            <a:rPr lang="pt-BR" sz="1400" dirty="0"/>
            <a:t> </a:t>
          </a:r>
        </a:p>
      </dgm:t>
    </dgm:pt>
    <dgm:pt modelId="{9100C4A3-F9E5-4123-BAD0-B3DEC56C3825}" type="parTrans" cxnId="{68D0DAE5-4BEC-40F5-8004-CE7F3EACDEEB}">
      <dgm:prSet/>
      <dgm:spPr/>
      <dgm:t>
        <a:bodyPr/>
        <a:lstStyle/>
        <a:p>
          <a:endParaRPr lang="pt-BR" sz="1400"/>
        </a:p>
      </dgm:t>
    </dgm:pt>
    <dgm:pt modelId="{467FEDE3-F5FC-47DF-9961-2A41BF3D8631}" type="sibTrans" cxnId="{68D0DAE5-4BEC-40F5-8004-CE7F3EACDEEB}">
      <dgm:prSet/>
      <dgm:spPr/>
      <dgm:t>
        <a:bodyPr/>
        <a:lstStyle/>
        <a:p>
          <a:endParaRPr lang="pt-BR" sz="1400"/>
        </a:p>
      </dgm:t>
    </dgm:pt>
    <dgm:pt modelId="{4BF35FE5-5C88-4813-8E1A-75076619F8D5}">
      <dgm:prSet phldrT="[Texto]" custT="1"/>
      <dgm:spPr/>
      <dgm:t>
        <a:bodyPr/>
        <a:lstStyle/>
        <a:p>
          <a:r>
            <a:rPr lang="pt-BR" altLang="pt-BR" sz="1400" dirty="0"/>
            <a:t>No Tribunal Superior, haverá </a:t>
          </a:r>
          <a:r>
            <a:rPr lang="pt-BR" altLang="pt-BR" sz="1400" u="sng" dirty="0"/>
            <a:t>nova análise da admissibilidade</a:t>
          </a:r>
          <a:endParaRPr lang="pt-BR" sz="1400" dirty="0"/>
        </a:p>
      </dgm:t>
    </dgm:pt>
    <dgm:pt modelId="{87761B38-BC3D-441F-A94D-7EB1BEE95081}" type="parTrans" cxnId="{A3AD2572-EFAB-42BE-A22B-3DE387F07DA8}">
      <dgm:prSet/>
      <dgm:spPr/>
      <dgm:t>
        <a:bodyPr/>
        <a:lstStyle/>
        <a:p>
          <a:endParaRPr lang="pt-BR" sz="1400"/>
        </a:p>
      </dgm:t>
    </dgm:pt>
    <dgm:pt modelId="{91B2ED1D-9876-44E5-BE2C-8379EA967CEE}" type="sibTrans" cxnId="{A3AD2572-EFAB-42BE-A22B-3DE387F07DA8}">
      <dgm:prSet/>
      <dgm:spPr/>
      <dgm:t>
        <a:bodyPr/>
        <a:lstStyle/>
        <a:p>
          <a:endParaRPr lang="pt-BR" sz="1400"/>
        </a:p>
      </dgm:t>
    </dgm:pt>
    <dgm:pt modelId="{D607480C-97E8-48AD-8AAF-B24C8FDF3232}">
      <dgm:prSet phldrT="[Texto]" custT="1"/>
      <dgm:spPr/>
      <dgm:t>
        <a:bodyPr/>
        <a:lstStyle/>
        <a:p>
          <a:r>
            <a:rPr lang="pt-BR" sz="1400" dirty="0"/>
            <a:t> </a:t>
          </a:r>
        </a:p>
      </dgm:t>
    </dgm:pt>
    <dgm:pt modelId="{2642B44C-06AF-42A8-9558-55CF30665A0E}" type="parTrans" cxnId="{A6E37137-DC92-4695-A45B-7742C2539F5D}">
      <dgm:prSet/>
      <dgm:spPr/>
      <dgm:t>
        <a:bodyPr/>
        <a:lstStyle/>
        <a:p>
          <a:endParaRPr lang="pt-BR" sz="1400"/>
        </a:p>
      </dgm:t>
    </dgm:pt>
    <dgm:pt modelId="{FBD79FAC-8C61-4BF6-A210-21CF465BE6E5}" type="sibTrans" cxnId="{A6E37137-DC92-4695-A45B-7742C2539F5D}">
      <dgm:prSet/>
      <dgm:spPr/>
      <dgm:t>
        <a:bodyPr/>
        <a:lstStyle/>
        <a:p>
          <a:endParaRPr lang="pt-BR" sz="1400"/>
        </a:p>
      </dgm:t>
    </dgm:pt>
    <dgm:pt modelId="{D3F25300-A450-4CCB-BBFA-C9C7C8E54FFD}">
      <dgm:prSet phldrT="[Texto]" custT="1"/>
      <dgm:spPr/>
      <dgm:t>
        <a:bodyPr/>
        <a:lstStyle/>
        <a:p>
          <a:r>
            <a:rPr lang="pt-BR" altLang="pt-BR" sz="1400" dirty="0"/>
            <a:t>Possibilidade de conversão de </a:t>
          </a:r>
          <a:r>
            <a:rPr lang="pt-BR" altLang="pt-BR" sz="1400" dirty="0" err="1"/>
            <a:t>REsp</a:t>
          </a:r>
          <a:r>
            <a:rPr lang="pt-BR" altLang="pt-BR" sz="1400" dirty="0"/>
            <a:t> em RE (CPC, 1032), com intimação do recorrente para adequar o recurso</a:t>
          </a:r>
          <a:endParaRPr lang="pt-BR" sz="1400" dirty="0"/>
        </a:p>
      </dgm:t>
    </dgm:pt>
    <dgm:pt modelId="{2B7FF02A-5238-4B15-BF6E-2A22BF995C05}" type="parTrans" cxnId="{D06186B0-E5A4-4300-A54F-F303FCAD2D48}">
      <dgm:prSet/>
      <dgm:spPr/>
      <dgm:t>
        <a:bodyPr/>
        <a:lstStyle/>
        <a:p>
          <a:endParaRPr lang="pt-BR" sz="1400"/>
        </a:p>
      </dgm:t>
    </dgm:pt>
    <dgm:pt modelId="{969ED3E5-93BF-4185-82FD-A19B5C9D7582}" type="sibTrans" cxnId="{D06186B0-E5A4-4300-A54F-F303FCAD2D48}">
      <dgm:prSet/>
      <dgm:spPr/>
      <dgm:t>
        <a:bodyPr/>
        <a:lstStyle/>
        <a:p>
          <a:endParaRPr lang="pt-BR" sz="1400"/>
        </a:p>
      </dgm:t>
    </dgm:pt>
    <dgm:pt modelId="{F77AED63-3587-47B1-94D6-EBC18E1F2120}">
      <dgm:prSet phldrT="[Texto]" custT="1"/>
      <dgm:spPr/>
      <dgm:t>
        <a:bodyPr/>
        <a:lstStyle/>
        <a:p>
          <a:r>
            <a:rPr lang="pt-BR" altLang="pt-BR" sz="1400" dirty="0"/>
            <a:t>Possibilidade de conversão de RE em </a:t>
          </a:r>
          <a:r>
            <a:rPr lang="pt-BR" altLang="pt-BR" sz="1400" dirty="0" err="1"/>
            <a:t>REsp</a:t>
          </a:r>
          <a:r>
            <a:rPr lang="pt-BR" altLang="pt-BR" sz="1400" dirty="0"/>
            <a:t> no caso de violação reflexa (CPC, 1033)</a:t>
          </a:r>
          <a:endParaRPr lang="pt-BR" sz="1400" dirty="0"/>
        </a:p>
      </dgm:t>
    </dgm:pt>
    <dgm:pt modelId="{27B095F6-FF01-4308-9ADB-0CD15CBB35D9}" type="parTrans" cxnId="{7D1B6A56-5E94-4102-B153-EAD602650418}">
      <dgm:prSet/>
      <dgm:spPr/>
      <dgm:t>
        <a:bodyPr/>
        <a:lstStyle/>
        <a:p>
          <a:endParaRPr lang="pt-BR" sz="1400"/>
        </a:p>
      </dgm:t>
    </dgm:pt>
    <dgm:pt modelId="{373CF9B7-E8A0-4FEB-A7C6-B9602CABA8B5}" type="sibTrans" cxnId="{7D1B6A56-5E94-4102-B153-EAD602650418}">
      <dgm:prSet/>
      <dgm:spPr/>
      <dgm:t>
        <a:bodyPr/>
        <a:lstStyle/>
        <a:p>
          <a:endParaRPr lang="pt-BR" sz="1400"/>
        </a:p>
      </dgm:t>
    </dgm:pt>
    <dgm:pt modelId="{C2A74D50-F9DE-43AE-B100-C25C59A82BD1}">
      <dgm:prSet custT="1"/>
      <dgm:spPr/>
      <dgm:t>
        <a:bodyPr/>
        <a:lstStyle/>
        <a:p>
          <a:endParaRPr lang="pt-BR" sz="1400"/>
        </a:p>
      </dgm:t>
    </dgm:pt>
    <dgm:pt modelId="{92664E8F-B0CA-4ED1-9282-56BAB4640BFC}" type="parTrans" cxnId="{9841C8DE-410B-456F-8A94-357757403756}">
      <dgm:prSet/>
      <dgm:spPr/>
      <dgm:t>
        <a:bodyPr/>
        <a:lstStyle/>
        <a:p>
          <a:endParaRPr lang="pt-BR" sz="1400"/>
        </a:p>
      </dgm:t>
    </dgm:pt>
    <dgm:pt modelId="{623B2BC1-EF46-4C12-ACED-8886B0540473}" type="sibTrans" cxnId="{9841C8DE-410B-456F-8A94-357757403756}">
      <dgm:prSet/>
      <dgm:spPr/>
      <dgm:t>
        <a:bodyPr/>
        <a:lstStyle/>
        <a:p>
          <a:endParaRPr lang="pt-BR" sz="1400"/>
        </a:p>
      </dgm:t>
    </dgm:pt>
    <dgm:pt modelId="{44262179-076A-43DC-A92D-8EAC5454B1B3}">
      <dgm:prSet custT="1"/>
      <dgm:spPr/>
      <dgm:t>
        <a:bodyPr/>
        <a:lstStyle/>
        <a:p>
          <a:r>
            <a:rPr lang="pt-BR" altLang="pt-BR" sz="1400" dirty="0"/>
            <a:t>Se </a:t>
          </a:r>
          <a:r>
            <a:rPr lang="pt-BR" altLang="pt-BR" sz="1400" u="sng" dirty="0"/>
            <a:t>admitido o recurso por um fundamento</a:t>
          </a:r>
          <a:r>
            <a:rPr lang="pt-BR" altLang="pt-BR" sz="1400" dirty="0"/>
            <a:t>, devolve-se ao tribunal superior o conhecimento dos </a:t>
          </a:r>
          <a:r>
            <a:rPr lang="pt-BR" altLang="pt-BR" sz="1400" u="sng" dirty="0"/>
            <a:t>demais fundamentos</a:t>
          </a:r>
          <a:r>
            <a:rPr lang="pt-BR" altLang="pt-BR" sz="1400" dirty="0"/>
            <a:t> relativos ao capítulo impugnado (CPC, 1034)</a:t>
          </a:r>
          <a:endParaRPr lang="pt-BR" sz="1400" dirty="0"/>
        </a:p>
      </dgm:t>
    </dgm:pt>
    <dgm:pt modelId="{B228D423-A132-4079-963C-518CA8CE58FA}" type="parTrans" cxnId="{40831116-6100-4B87-A72E-F16C97A028E6}">
      <dgm:prSet/>
      <dgm:spPr/>
      <dgm:t>
        <a:bodyPr/>
        <a:lstStyle/>
        <a:p>
          <a:endParaRPr lang="pt-BR" sz="1400"/>
        </a:p>
      </dgm:t>
    </dgm:pt>
    <dgm:pt modelId="{5475E18D-DDBD-4D18-AC00-41BCAB4F7FF3}" type="sibTrans" cxnId="{40831116-6100-4B87-A72E-F16C97A028E6}">
      <dgm:prSet/>
      <dgm:spPr/>
      <dgm:t>
        <a:bodyPr/>
        <a:lstStyle/>
        <a:p>
          <a:endParaRPr lang="pt-BR" sz="1400"/>
        </a:p>
      </dgm:t>
    </dgm:pt>
    <dgm:pt modelId="{57E484C0-8C3E-4CA4-9571-89A759250512}" type="pres">
      <dgm:prSet presAssocID="{6543946F-8325-4D8D-A2EC-D39F1A750141}" presName="linearFlow" presStyleCnt="0">
        <dgm:presLayoutVars>
          <dgm:dir/>
          <dgm:animLvl val="lvl"/>
          <dgm:resizeHandles val="exact"/>
        </dgm:presLayoutVars>
      </dgm:prSet>
      <dgm:spPr/>
    </dgm:pt>
    <dgm:pt modelId="{95B2AB6B-D271-4EB4-AB0E-F7C9861F8A08}" type="pres">
      <dgm:prSet presAssocID="{820C6A88-F335-4D91-BD05-A96268C8D823}" presName="composite" presStyleCnt="0"/>
      <dgm:spPr/>
    </dgm:pt>
    <dgm:pt modelId="{6FC985CF-48C8-4745-9075-98921F4671BE}" type="pres">
      <dgm:prSet presAssocID="{820C6A88-F335-4D91-BD05-A96268C8D82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D079567-AB49-4ADC-BF57-C605F387A458}" type="pres">
      <dgm:prSet presAssocID="{820C6A88-F335-4D91-BD05-A96268C8D823}" presName="descendantText" presStyleLbl="alignAcc1" presStyleIdx="0" presStyleCnt="4">
        <dgm:presLayoutVars>
          <dgm:bulletEnabled val="1"/>
        </dgm:presLayoutVars>
      </dgm:prSet>
      <dgm:spPr/>
    </dgm:pt>
    <dgm:pt modelId="{B9848EDE-2F9A-4A13-9FEA-D3B55F3F80CF}" type="pres">
      <dgm:prSet presAssocID="{76F858DB-5149-4770-B75F-BE02C2EB9ADA}" presName="sp" presStyleCnt="0"/>
      <dgm:spPr/>
    </dgm:pt>
    <dgm:pt modelId="{96E7F141-9106-48BD-A6DE-B54AF4520F30}" type="pres">
      <dgm:prSet presAssocID="{A3C65234-A4D4-4849-8D3D-3D937B150B6B}" presName="composite" presStyleCnt="0"/>
      <dgm:spPr/>
    </dgm:pt>
    <dgm:pt modelId="{DF204F91-84EC-4C04-AB78-E4689685AF80}" type="pres">
      <dgm:prSet presAssocID="{A3C65234-A4D4-4849-8D3D-3D937B150B6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73129C6-465B-4D40-8F87-005893F724D2}" type="pres">
      <dgm:prSet presAssocID="{A3C65234-A4D4-4849-8D3D-3D937B150B6B}" presName="descendantText" presStyleLbl="alignAcc1" presStyleIdx="1" presStyleCnt="4">
        <dgm:presLayoutVars>
          <dgm:bulletEnabled val="1"/>
        </dgm:presLayoutVars>
      </dgm:prSet>
      <dgm:spPr/>
    </dgm:pt>
    <dgm:pt modelId="{B25F9331-E363-40A7-8961-5E0B094FD339}" type="pres">
      <dgm:prSet presAssocID="{467FEDE3-F5FC-47DF-9961-2A41BF3D8631}" presName="sp" presStyleCnt="0"/>
      <dgm:spPr/>
    </dgm:pt>
    <dgm:pt modelId="{FE78C2CA-A485-4B8A-86C4-F8EBCB5219F0}" type="pres">
      <dgm:prSet presAssocID="{D607480C-97E8-48AD-8AAF-B24C8FDF3232}" presName="composite" presStyleCnt="0"/>
      <dgm:spPr/>
    </dgm:pt>
    <dgm:pt modelId="{FFE1E84F-DB61-400F-ADBC-D279857FF476}" type="pres">
      <dgm:prSet presAssocID="{D607480C-97E8-48AD-8AAF-B24C8FDF323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5E6C082-425E-4BA9-A272-F3B13B066143}" type="pres">
      <dgm:prSet presAssocID="{D607480C-97E8-48AD-8AAF-B24C8FDF3232}" presName="descendantText" presStyleLbl="alignAcc1" presStyleIdx="2" presStyleCnt="4">
        <dgm:presLayoutVars>
          <dgm:bulletEnabled val="1"/>
        </dgm:presLayoutVars>
      </dgm:prSet>
      <dgm:spPr/>
    </dgm:pt>
    <dgm:pt modelId="{6792CCEF-C290-4F83-9D32-5DF3DBAC6336}" type="pres">
      <dgm:prSet presAssocID="{FBD79FAC-8C61-4BF6-A210-21CF465BE6E5}" presName="sp" presStyleCnt="0"/>
      <dgm:spPr/>
    </dgm:pt>
    <dgm:pt modelId="{0C49F980-B791-490F-9F60-4BE94E6DCA03}" type="pres">
      <dgm:prSet presAssocID="{C2A74D50-F9DE-43AE-B100-C25C59A82BD1}" presName="composite" presStyleCnt="0"/>
      <dgm:spPr/>
    </dgm:pt>
    <dgm:pt modelId="{4BB3FFDD-5221-411A-8094-70C600235826}" type="pres">
      <dgm:prSet presAssocID="{C2A74D50-F9DE-43AE-B100-C25C59A82BD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1FA1884-56C3-41EB-9C9D-D81F34DBE754}" type="pres">
      <dgm:prSet presAssocID="{C2A74D50-F9DE-43AE-B100-C25C59A82BD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D4F8206-E055-4038-A3E2-B95EE4855BFC}" type="presOf" srcId="{F77AED63-3587-47B1-94D6-EBC18E1F2120}" destId="{35E6C082-425E-4BA9-A272-F3B13B066143}" srcOrd="0" destOrd="1" presId="urn:microsoft.com/office/officeart/2005/8/layout/chevron2"/>
    <dgm:cxn modelId="{DFA2DD14-462E-4364-8EF3-2F8B98EECE79}" type="presOf" srcId="{820C6A88-F335-4D91-BD05-A96268C8D823}" destId="{6FC985CF-48C8-4745-9075-98921F4671BE}" srcOrd="0" destOrd="0" presId="urn:microsoft.com/office/officeart/2005/8/layout/chevron2"/>
    <dgm:cxn modelId="{40831116-6100-4B87-A72E-F16C97A028E6}" srcId="{C2A74D50-F9DE-43AE-B100-C25C59A82BD1}" destId="{44262179-076A-43DC-A92D-8EAC5454B1B3}" srcOrd="0" destOrd="0" parTransId="{B228D423-A132-4079-963C-518CA8CE58FA}" sibTransId="{5475E18D-DDBD-4D18-AC00-41BCAB4F7FF3}"/>
    <dgm:cxn modelId="{A6E37137-DC92-4695-A45B-7742C2539F5D}" srcId="{6543946F-8325-4D8D-A2EC-D39F1A750141}" destId="{D607480C-97E8-48AD-8AAF-B24C8FDF3232}" srcOrd="2" destOrd="0" parTransId="{2642B44C-06AF-42A8-9558-55CF30665A0E}" sibTransId="{FBD79FAC-8C61-4BF6-A210-21CF465BE6E5}"/>
    <dgm:cxn modelId="{4DAFBC3B-5F32-443A-B601-75092B84833E}" srcId="{6543946F-8325-4D8D-A2EC-D39F1A750141}" destId="{820C6A88-F335-4D91-BD05-A96268C8D823}" srcOrd="0" destOrd="0" parTransId="{C2819C4B-6C1C-493F-B4C7-13FCBCC546A7}" sibTransId="{76F858DB-5149-4770-B75F-BE02C2EB9ADA}"/>
    <dgm:cxn modelId="{FEE3133C-3419-4233-906C-F3A9837E99B0}" srcId="{820C6A88-F335-4D91-BD05-A96268C8D823}" destId="{6F4795FB-EA5A-4874-80E3-9581C0D8E542}" srcOrd="0" destOrd="0" parTransId="{7B9C6673-1D41-4FB7-83D2-83341F140A2A}" sibTransId="{95C41FC9-ED54-4B29-AB6F-FF7E119038D9}"/>
    <dgm:cxn modelId="{61710D65-1B30-41D4-8952-8CC924A52ADD}" type="presOf" srcId="{D3F25300-A450-4CCB-BBFA-C9C7C8E54FFD}" destId="{35E6C082-425E-4BA9-A272-F3B13B066143}" srcOrd="0" destOrd="0" presId="urn:microsoft.com/office/officeart/2005/8/layout/chevron2"/>
    <dgm:cxn modelId="{A3AD2572-EFAB-42BE-A22B-3DE387F07DA8}" srcId="{A3C65234-A4D4-4849-8D3D-3D937B150B6B}" destId="{4BF35FE5-5C88-4813-8E1A-75076619F8D5}" srcOrd="0" destOrd="0" parTransId="{87761B38-BC3D-441F-A94D-7EB1BEE95081}" sibTransId="{91B2ED1D-9876-44E5-BE2C-8379EA967CEE}"/>
    <dgm:cxn modelId="{7D1B6A56-5E94-4102-B153-EAD602650418}" srcId="{D607480C-97E8-48AD-8AAF-B24C8FDF3232}" destId="{F77AED63-3587-47B1-94D6-EBC18E1F2120}" srcOrd="1" destOrd="0" parTransId="{27B095F6-FF01-4308-9ADB-0CD15CBB35D9}" sibTransId="{373CF9B7-E8A0-4FEB-A7C6-B9602CABA8B5}"/>
    <dgm:cxn modelId="{1F488D57-FCEF-4077-9136-05C44FDB2BDF}" type="presOf" srcId="{A3C65234-A4D4-4849-8D3D-3D937B150B6B}" destId="{DF204F91-84EC-4C04-AB78-E4689685AF80}" srcOrd="0" destOrd="0" presId="urn:microsoft.com/office/officeart/2005/8/layout/chevron2"/>
    <dgm:cxn modelId="{37917293-F831-4906-A1B9-7C764CA4B30F}" type="presOf" srcId="{44262179-076A-43DC-A92D-8EAC5454B1B3}" destId="{F1FA1884-56C3-41EB-9C9D-D81F34DBE754}" srcOrd="0" destOrd="0" presId="urn:microsoft.com/office/officeart/2005/8/layout/chevron2"/>
    <dgm:cxn modelId="{1EAE329C-8465-4F53-A66E-67E3394C3A15}" type="presOf" srcId="{78ED3982-D76A-4CF8-B38B-35819D393398}" destId="{3D079567-AB49-4ADC-BF57-C605F387A458}" srcOrd="0" destOrd="1" presId="urn:microsoft.com/office/officeart/2005/8/layout/chevron2"/>
    <dgm:cxn modelId="{600499A6-67CC-47C3-BB9A-74A43F350FBD}" type="presOf" srcId="{D607480C-97E8-48AD-8AAF-B24C8FDF3232}" destId="{FFE1E84F-DB61-400F-ADBC-D279857FF476}" srcOrd="0" destOrd="0" presId="urn:microsoft.com/office/officeart/2005/8/layout/chevron2"/>
    <dgm:cxn modelId="{D06186B0-E5A4-4300-A54F-F303FCAD2D48}" srcId="{D607480C-97E8-48AD-8AAF-B24C8FDF3232}" destId="{D3F25300-A450-4CCB-BBFA-C9C7C8E54FFD}" srcOrd="0" destOrd="0" parTransId="{2B7FF02A-5238-4B15-BF6E-2A22BF995C05}" sibTransId="{969ED3E5-93BF-4185-82FD-A19B5C9D7582}"/>
    <dgm:cxn modelId="{EFEC9CB2-4660-48C3-9D5C-352702A86798}" type="presOf" srcId="{6F4795FB-EA5A-4874-80E3-9581C0D8E542}" destId="{3D079567-AB49-4ADC-BF57-C605F387A458}" srcOrd="0" destOrd="0" presId="urn:microsoft.com/office/officeart/2005/8/layout/chevron2"/>
    <dgm:cxn modelId="{FA5555D5-4F27-43F4-BC30-45089E5D46EE}" type="presOf" srcId="{6543946F-8325-4D8D-A2EC-D39F1A750141}" destId="{57E484C0-8C3E-4CA4-9571-89A759250512}" srcOrd="0" destOrd="0" presId="urn:microsoft.com/office/officeart/2005/8/layout/chevron2"/>
    <dgm:cxn modelId="{9841C8DE-410B-456F-8A94-357757403756}" srcId="{6543946F-8325-4D8D-A2EC-D39F1A750141}" destId="{C2A74D50-F9DE-43AE-B100-C25C59A82BD1}" srcOrd="3" destOrd="0" parTransId="{92664E8F-B0CA-4ED1-9282-56BAB4640BFC}" sibTransId="{623B2BC1-EF46-4C12-ACED-8886B0540473}"/>
    <dgm:cxn modelId="{4F5B42E3-6AA6-4DDF-9D6F-8E5A6FECEBB6}" type="presOf" srcId="{4BF35FE5-5C88-4813-8E1A-75076619F8D5}" destId="{973129C6-465B-4D40-8F87-005893F724D2}" srcOrd="0" destOrd="0" presId="urn:microsoft.com/office/officeart/2005/8/layout/chevron2"/>
    <dgm:cxn modelId="{68D0DAE5-4BEC-40F5-8004-CE7F3EACDEEB}" srcId="{6543946F-8325-4D8D-A2EC-D39F1A750141}" destId="{A3C65234-A4D4-4849-8D3D-3D937B150B6B}" srcOrd="1" destOrd="0" parTransId="{9100C4A3-F9E5-4123-BAD0-B3DEC56C3825}" sibTransId="{467FEDE3-F5FC-47DF-9961-2A41BF3D8631}"/>
    <dgm:cxn modelId="{5942A4EC-3D01-45AB-AE5C-4B93DC668949}" type="presOf" srcId="{C2A74D50-F9DE-43AE-B100-C25C59A82BD1}" destId="{4BB3FFDD-5221-411A-8094-70C600235826}" srcOrd="0" destOrd="0" presId="urn:microsoft.com/office/officeart/2005/8/layout/chevron2"/>
    <dgm:cxn modelId="{88C001FF-A748-4ACF-B696-67CC7E383E20}" srcId="{820C6A88-F335-4D91-BD05-A96268C8D823}" destId="{78ED3982-D76A-4CF8-B38B-35819D393398}" srcOrd="1" destOrd="0" parTransId="{FEB18ACA-6184-460E-92C2-05400F470045}" sibTransId="{7C92E796-4BE7-4098-92B0-5BAD0BCD5E81}"/>
    <dgm:cxn modelId="{18134C38-8898-429E-9EFD-FF29F9FC2CC8}" type="presParOf" srcId="{57E484C0-8C3E-4CA4-9571-89A759250512}" destId="{95B2AB6B-D271-4EB4-AB0E-F7C9861F8A08}" srcOrd="0" destOrd="0" presId="urn:microsoft.com/office/officeart/2005/8/layout/chevron2"/>
    <dgm:cxn modelId="{B5534FA5-08F0-4447-B9C7-B18604EE2BF2}" type="presParOf" srcId="{95B2AB6B-D271-4EB4-AB0E-F7C9861F8A08}" destId="{6FC985CF-48C8-4745-9075-98921F4671BE}" srcOrd="0" destOrd="0" presId="urn:microsoft.com/office/officeart/2005/8/layout/chevron2"/>
    <dgm:cxn modelId="{E5E007A2-41FE-4ABB-AFAB-0195FAF6C57A}" type="presParOf" srcId="{95B2AB6B-D271-4EB4-AB0E-F7C9861F8A08}" destId="{3D079567-AB49-4ADC-BF57-C605F387A458}" srcOrd="1" destOrd="0" presId="urn:microsoft.com/office/officeart/2005/8/layout/chevron2"/>
    <dgm:cxn modelId="{C5E1B818-48B8-401A-B420-D2FAC1F21C50}" type="presParOf" srcId="{57E484C0-8C3E-4CA4-9571-89A759250512}" destId="{B9848EDE-2F9A-4A13-9FEA-D3B55F3F80CF}" srcOrd="1" destOrd="0" presId="urn:microsoft.com/office/officeart/2005/8/layout/chevron2"/>
    <dgm:cxn modelId="{FEFD566C-6BBC-433A-9BBD-5E5BB7EA683E}" type="presParOf" srcId="{57E484C0-8C3E-4CA4-9571-89A759250512}" destId="{96E7F141-9106-48BD-A6DE-B54AF4520F30}" srcOrd="2" destOrd="0" presId="urn:microsoft.com/office/officeart/2005/8/layout/chevron2"/>
    <dgm:cxn modelId="{F1E45882-1538-4BCE-A71C-A528C57C5D40}" type="presParOf" srcId="{96E7F141-9106-48BD-A6DE-B54AF4520F30}" destId="{DF204F91-84EC-4C04-AB78-E4689685AF80}" srcOrd="0" destOrd="0" presId="urn:microsoft.com/office/officeart/2005/8/layout/chevron2"/>
    <dgm:cxn modelId="{96CC53EB-337B-4976-A8A2-5147CB6A58E1}" type="presParOf" srcId="{96E7F141-9106-48BD-A6DE-B54AF4520F30}" destId="{973129C6-465B-4D40-8F87-005893F724D2}" srcOrd="1" destOrd="0" presId="urn:microsoft.com/office/officeart/2005/8/layout/chevron2"/>
    <dgm:cxn modelId="{E3F54B8B-C6F9-4664-9CB3-169FC3F791AD}" type="presParOf" srcId="{57E484C0-8C3E-4CA4-9571-89A759250512}" destId="{B25F9331-E363-40A7-8961-5E0B094FD339}" srcOrd="3" destOrd="0" presId="urn:microsoft.com/office/officeart/2005/8/layout/chevron2"/>
    <dgm:cxn modelId="{75CF55CF-30E3-46B3-A7A2-DFEDAA37B0BB}" type="presParOf" srcId="{57E484C0-8C3E-4CA4-9571-89A759250512}" destId="{FE78C2CA-A485-4B8A-86C4-F8EBCB5219F0}" srcOrd="4" destOrd="0" presId="urn:microsoft.com/office/officeart/2005/8/layout/chevron2"/>
    <dgm:cxn modelId="{EA75E8E6-EEF7-49AC-89A3-F621257CBEA3}" type="presParOf" srcId="{FE78C2CA-A485-4B8A-86C4-F8EBCB5219F0}" destId="{FFE1E84F-DB61-400F-ADBC-D279857FF476}" srcOrd="0" destOrd="0" presId="urn:microsoft.com/office/officeart/2005/8/layout/chevron2"/>
    <dgm:cxn modelId="{F2813A46-D3C9-46EA-8BCC-EE4D3FC50E3C}" type="presParOf" srcId="{FE78C2CA-A485-4B8A-86C4-F8EBCB5219F0}" destId="{35E6C082-425E-4BA9-A272-F3B13B066143}" srcOrd="1" destOrd="0" presId="urn:microsoft.com/office/officeart/2005/8/layout/chevron2"/>
    <dgm:cxn modelId="{B0D8F6D8-E958-483B-B8ED-555FE0C0129A}" type="presParOf" srcId="{57E484C0-8C3E-4CA4-9571-89A759250512}" destId="{6792CCEF-C290-4F83-9D32-5DF3DBAC6336}" srcOrd="5" destOrd="0" presId="urn:microsoft.com/office/officeart/2005/8/layout/chevron2"/>
    <dgm:cxn modelId="{5333F678-4E9C-429A-9484-037BECD6FFDB}" type="presParOf" srcId="{57E484C0-8C3E-4CA4-9571-89A759250512}" destId="{0C49F980-B791-490F-9F60-4BE94E6DCA03}" srcOrd="6" destOrd="0" presId="urn:microsoft.com/office/officeart/2005/8/layout/chevron2"/>
    <dgm:cxn modelId="{16BFA173-2EC4-4247-8513-D39E87E58458}" type="presParOf" srcId="{0C49F980-B791-490F-9F60-4BE94E6DCA03}" destId="{4BB3FFDD-5221-411A-8094-70C600235826}" srcOrd="0" destOrd="0" presId="urn:microsoft.com/office/officeart/2005/8/layout/chevron2"/>
    <dgm:cxn modelId="{45A56E90-18C6-4719-A61D-9977CB8415F0}" type="presParOf" srcId="{0C49F980-B791-490F-9F60-4BE94E6DCA03}" destId="{F1FA1884-56C3-41EB-9C9D-D81F34DBE7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BFF3C-84A9-4500-9D63-843D7C1B6057}">
      <dsp:nvSpPr>
        <dsp:cNvPr id="0" name=""/>
        <dsp:cNvSpPr/>
      </dsp:nvSpPr>
      <dsp:spPr>
        <a:xfrm rot="5400000">
          <a:off x="5841901" y="-3336116"/>
          <a:ext cx="1015159" cy="79450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600" kern="1200" dirty="0"/>
            <a:t>Se rejeitados, </a:t>
          </a:r>
          <a:r>
            <a:rPr lang="pt-BR" altLang="pt-BR" sz="1600" u="sng" kern="1200" dirty="0"/>
            <a:t>não exigem ratificação do recurso da outra parte</a:t>
          </a:r>
          <a:endParaRPr lang="pt-BR" sz="1600" kern="1200" dirty="0"/>
        </a:p>
      </dsp:txBody>
      <dsp:txXfrm rot="-5400000">
        <a:off x="2376968" y="178373"/>
        <a:ext cx="7895470" cy="916047"/>
      </dsp:txXfrm>
    </dsp:sp>
    <dsp:sp modelId="{515BD4C7-E01E-4812-A0C8-FEFE2D38BD06}">
      <dsp:nvSpPr>
        <dsp:cNvPr id="0" name=""/>
        <dsp:cNvSpPr/>
      </dsp:nvSpPr>
      <dsp:spPr>
        <a:xfrm>
          <a:off x="2092109" y="1922"/>
          <a:ext cx="284858" cy="126894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 </a:t>
          </a:r>
        </a:p>
      </dsp:txBody>
      <dsp:txXfrm>
        <a:off x="2106015" y="15828"/>
        <a:ext cx="257046" cy="1241137"/>
      </dsp:txXfrm>
    </dsp:sp>
    <dsp:sp modelId="{2C02E500-7ABA-441D-AACD-614D8F41CBA2}">
      <dsp:nvSpPr>
        <dsp:cNvPr id="0" name=""/>
        <dsp:cNvSpPr/>
      </dsp:nvSpPr>
      <dsp:spPr>
        <a:xfrm rot="5400000">
          <a:off x="5841901" y="-2003719"/>
          <a:ext cx="1015159" cy="79450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600" kern="1200" dirty="0"/>
            <a:t>Se protelatórios, podem ensejar a aplicação de </a:t>
          </a:r>
          <a:r>
            <a:rPr lang="pt-BR" altLang="pt-BR" sz="1600" u="sng" kern="1200" dirty="0"/>
            <a:t>multa</a:t>
          </a:r>
          <a:endParaRPr lang="pt-BR" sz="1600" kern="1200" dirty="0"/>
        </a:p>
      </dsp:txBody>
      <dsp:txXfrm rot="-5400000">
        <a:off x="2376968" y="1510770"/>
        <a:ext cx="7895470" cy="916047"/>
      </dsp:txXfrm>
    </dsp:sp>
    <dsp:sp modelId="{5643D35C-D7F7-467F-8FA0-CCE20B9532BA}">
      <dsp:nvSpPr>
        <dsp:cNvPr id="0" name=""/>
        <dsp:cNvSpPr/>
      </dsp:nvSpPr>
      <dsp:spPr>
        <a:xfrm>
          <a:off x="2092109" y="1334319"/>
          <a:ext cx="284858" cy="126894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 </a:t>
          </a:r>
        </a:p>
      </dsp:txBody>
      <dsp:txXfrm>
        <a:off x="2106015" y="1348225"/>
        <a:ext cx="257046" cy="1241137"/>
      </dsp:txXfrm>
    </dsp:sp>
    <dsp:sp modelId="{9A2FE501-C5B0-471C-8766-E3520DC3E3D0}">
      <dsp:nvSpPr>
        <dsp:cNvPr id="0" name=""/>
        <dsp:cNvSpPr/>
      </dsp:nvSpPr>
      <dsp:spPr>
        <a:xfrm rot="5400000">
          <a:off x="5841901" y="-671322"/>
          <a:ext cx="1015159" cy="79450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600" kern="1200" dirty="0"/>
            <a:t>Se </a:t>
          </a:r>
          <a:r>
            <a:rPr lang="pt-BR" altLang="pt-BR" sz="1600" u="sng" kern="1200" dirty="0"/>
            <a:t>dois embargos em sequência</a:t>
          </a:r>
          <a:r>
            <a:rPr lang="pt-BR" altLang="pt-BR" sz="1600" kern="1200" dirty="0"/>
            <a:t> forem considerados protelatórios, não se admitem novos embargos de declaração</a:t>
          </a:r>
          <a:endParaRPr lang="pt-BR" sz="1600" kern="1200" dirty="0"/>
        </a:p>
      </dsp:txBody>
      <dsp:txXfrm rot="-5400000">
        <a:off x="2376968" y="2843167"/>
        <a:ext cx="7895470" cy="916047"/>
      </dsp:txXfrm>
    </dsp:sp>
    <dsp:sp modelId="{EFA8D7F4-307B-41F4-ADD9-670CC3707FE0}">
      <dsp:nvSpPr>
        <dsp:cNvPr id="0" name=""/>
        <dsp:cNvSpPr/>
      </dsp:nvSpPr>
      <dsp:spPr>
        <a:xfrm>
          <a:off x="2092109" y="2666716"/>
          <a:ext cx="284858" cy="126894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 </a:t>
          </a:r>
        </a:p>
      </dsp:txBody>
      <dsp:txXfrm>
        <a:off x="2106015" y="2680622"/>
        <a:ext cx="257046" cy="1241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985CF-48C8-4745-9075-98921F4671BE}">
      <dsp:nvSpPr>
        <dsp:cNvPr id="0" name=""/>
        <dsp:cNvSpPr/>
      </dsp:nvSpPr>
      <dsp:spPr>
        <a:xfrm rot="5400000">
          <a:off x="-194166" y="195816"/>
          <a:ext cx="1294441" cy="9061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</a:t>
          </a:r>
        </a:p>
      </dsp:txBody>
      <dsp:txXfrm rot="-5400000">
        <a:off x="1" y="454705"/>
        <a:ext cx="906109" cy="388332"/>
      </dsp:txXfrm>
    </dsp:sp>
    <dsp:sp modelId="{3D079567-AB49-4ADC-BF57-C605F387A458}">
      <dsp:nvSpPr>
        <dsp:cNvPr id="0" name=""/>
        <dsp:cNvSpPr/>
      </dsp:nvSpPr>
      <dsp:spPr>
        <a:xfrm rot="5400000">
          <a:off x="4873293" y="-3965533"/>
          <a:ext cx="841387" cy="87757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Há necessidade de se </a:t>
          </a:r>
          <a:r>
            <a:rPr lang="pt-BR" altLang="pt-BR" sz="1400" u="sng" kern="1200" dirty="0"/>
            <a:t>esgotar as vias ordinárias e </a:t>
          </a:r>
          <a:r>
            <a:rPr lang="pt-BR" altLang="pt-BR" sz="1400" u="sng" kern="1200" dirty="0" err="1"/>
            <a:t>prequestionar</a:t>
          </a:r>
          <a:r>
            <a:rPr lang="pt-BR" altLang="pt-BR" sz="1400" kern="1200" dirty="0"/>
            <a:t> 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Não cabe discussão de </a:t>
          </a:r>
          <a:r>
            <a:rPr lang="pt-BR" altLang="pt-BR" sz="1400" u="sng" kern="1200" dirty="0"/>
            <a:t>matéria fática</a:t>
          </a:r>
          <a:endParaRPr lang="pt-BR" sz="1400" kern="1200" dirty="0"/>
        </a:p>
      </dsp:txBody>
      <dsp:txXfrm rot="-5400000">
        <a:off x="906110" y="42723"/>
        <a:ext cx="8734681" cy="759241"/>
      </dsp:txXfrm>
    </dsp:sp>
    <dsp:sp modelId="{DF204F91-84EC-4C04-AB78-E4689685AF80}">
      <dsp:nvSpPr>
        <dsp:cNvPr id="0" name=""/>
        <dsp:cNvSpPr/>
      </dsp:nvSpPr>
      <dsp:spPr>
        <a:xfrm rot="5400000">
          <a:off x="-194166" y="1344044"/>
          <a:ext cx="1294441" cy="9061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</a:t>
          </a:r>
        </a:p>
      </dsp:txBody>
      <dsp:txXfrm rot="-5400000">
        <a:off x="1" y="1602933"/>
        <a:ext cx="906109" cy="388332"/>
      </dsp:txXfrm>
    </dsp:sp>
    <dsp:sp modelId="{973129C6-465B-4D40-8F87-005893F724D2}">
      <dsp:nvSpPr>
        <dsp:cNvPr id="0" name=""/>
        <dsp:cNvSpPr/>
      </dsp:nvSpPr>
      <dsp:spPr>
        <a:xfrm rot="5400000">
          <a:off x="4873293" y="-2817305"/>
          <a:ext cx="841387" cy="87757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No Tribunal Superior, haverá </a:t>
          </a:r>
          <a:r>
            <a:rPr lang="pt-BR" altLang="pt-BR" sz="1400" u="sng" kern="1200" dirty="0"/>
            <a:t>nova análise da admissibilidade</a:t>
          </a:r>
          <a:endParaRPr lang="pt-BR" sz="1400" kern="1200" dirty="0"/>
        </a:p>
      </dsp:txBody>
      <dsp:txXfrm rot="-5400000">
        <a:off x="906110" y="1190951"/>
        <a:ext cx="8734681" cy="759241"/>
      </dsp:txXfrm>
    </dsp:sp>
    <dsp:sp modelId="{FFE1E84F-DB61-400F-ADBC-D279857FF476}">
      <dsp:nvSpPr>
        <dsp:cNvPr id="0" name=""/>
        <dsp:cNvSpPr/>
      </dsp:nvSpPr>
      <dsp:spPr>
        <a:xfrm rot="5400000">
          <a:off x="-194166" y="2492273"/>
          <a:ext cx="1294441" cy="9061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</a:t>
          </a:r>
        </a:p>
      </dsp:txBody>
      <dsp:txXfrm rot="-5400000">
        <a:off x="1" y="2751162"/>
        <a:ext cx="906109" cy="388332"/>
      </dsp:txXfrm>
    </dsp:sp>
    <dsp:sp modelId="{35E6C082-425E-4BA9-A272-F3B13B066143}">
      <dsp:nvSpPr>
        <dsp:cNvPr id="0" name=""/>
        <dsp:cNvSpPr/>
      </dsp:nvSpPr>
      <dsp:spPr>
        <a:xfrm rot="5400000">
          <a:off x="4873293" y="-1669077"/>
          <a:ext cx="841387" cy="87757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Possibilidade de conversão de </a:t>
          </a:r>
          <a:r>
            <a:rPr lang="pt-BR" altLang="pt-BR" sz="1400" kern="1200" dirty="0" err="1"/>
            <a:t>REsp</a:t>
          </a:r>
          <a:r>
            <a:rPr lang="pt-BR" altLang="pt-BR" sz="1400" kern="1200" dirty="0"/>
            <a:t> em RE (CPC, 1032), com intimação do recorrente para adequar o recurso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Possibilidade de conversão de RE em </a:t>
          </a:r>
          <a:r>
            <a:rPr lang="pt-BR" altLang="pt-BR" sz="1400" kern="1200" dirty="0" err="1"/>
            <a:t>REsp</a:t>
          </a:r>
          <a:r>
            <a:rPr lang="pt-BR" altLang="pt-BR" sz="1400" kern="1200" dirty="0"/>
            <a:t> no caso de violação reflexa (CPC, 1033)</a:t>
          </a:r>
          <a:endParaRPr lang="pt-BR" sz="1400" kern="1200" dirty="0"/>
        </a:p>
      </dsp:txBody>
      <dsp:txXfrm rot="-5400000">
        <a:off x="906110" y="2339179"/>
        <a:ext cx="8734681" cy="759241"/>
      </dsp:txXfrm>
    </dsp:sp>
    <dsp:sp modelId="{4BB3FFDD-5221-411A-8094-70C600235826}">
      <dsp:nvSpPr>
        <dsp:cNvPr id="0" name=""/>
        <dsp:cNvSpPr/>
      </dsp:nvSpPr>
      <dsp:spPr>
        <a:xfrm rot="5400000">
          <a:off x="-194166" y="3640501"/>
          <a:ext cx="1294441" cy="9061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1" y="3899390"/>
        <a:ext cx="906109" cy="388332"/>
      </dsp:txXfrm>
    </dsp:sp>
    <dsp:sp modelId="{F1FA1884-56C3-41EB-9C9D-D81F34DBE754}">
      <dsp:nvSpPr>
        <dsp:cNvPr id="0" name=""/>
        <dsp:cNvSpPr/>
      </dsp:nvSpPr>
      <dsp:spPr>
        <a:xfrm rot="5400000">
          <a:off x="4873293" y="-520848"/>
          <a:ext cx="841387" cy="87757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kern="1200" dirty="0"/>
            <a:t>Se </a:t>
          </a:r>
          <a:r>
            <a:rPr lang="pt-BR" altLang="pt-BR" sz="1400" u="sng" kern="1200" dirty="0"/>
            <a:t>admitido o recurso por um fundamento</a:t>
          </a:r>
          <a:r>
            <a:rPr lang="pt-BR" altLang="pt-BR" sz="1400" kern="1200" dirty="0"/>
            <a:t>, devolve-se ao tribunal superior o conhecimento dos </a:t>
          </a:r>
          <a:r>
            <a:rPr lang="pt-BR" altLang="pt-BR" sz="1400" u="sng" kern="1200" dirty="0"/>
            <a:t>demais fundamentos</a:t>
          </a:r>
          <a:r>
            <a:rPr lang="pt-BR" altLang="pt-BR" sz="1400" kern="1200" dirty="0"/>
            <a:t> relativos ao capítulo impugnado (CPC, 1034)</a:t>
          </a:r>
          <a:endParaRPr lang="pt-BR" sz="1400" kern="1200" dirty="0"/>
        </a:p>
      </dsp:txBody>
      <dsp:txXfrm rot="-5400000">
        <a:off x="906110" y="3487408"/>
        <a:ext cx="8734681" cy="759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4235B-47BB-439B-A150-8E4953C6DBC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36B5-3656-4B33-981A-323A6F3A1E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2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92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1323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810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1698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250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3012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999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619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54245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653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5308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0131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0708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0277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0033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0141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81946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2236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5202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600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0562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2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3629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1106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6850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1295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52032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6538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5412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65943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5666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2238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9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3726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6223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4068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9160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9165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0710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6426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148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6829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263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91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4264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4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5602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9749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81387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8941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68280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4384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1243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2252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0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9389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7982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526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7117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10286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73022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26928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6010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7894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16011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8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5439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6940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66518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7365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18772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8710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033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0931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7710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68352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6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0927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0690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76449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2440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0304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61473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5516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39298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97543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8628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3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583432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72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028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52528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23140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1296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6985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36545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52478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038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00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12758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7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0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09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5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84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8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3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30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608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0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5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2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24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15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122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73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59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90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86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891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32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65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01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292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54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91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29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20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45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27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52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58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9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7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017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115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2258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269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2548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70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019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599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050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364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1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159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666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898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433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2408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821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082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9610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543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797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9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459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6654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0308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71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0976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648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015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50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400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572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9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6033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312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80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954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0467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949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911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634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123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5276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5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427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959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783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8699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906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419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883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06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689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3AFE-A289-4514-8941-DDE6C24BA5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68F22-7DFC-417B-B978-239E3336F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8CC597-0230-4F7B-8A98-0717BD107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14D8A5-05BA-4363-9CD6-DEADD465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BD862-1673-4BE0-B546-84E3FB21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9719A-5250-400B-B7CA-B5EE2C75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14D67-8A71-4432-BBE0-A7288719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585232-0F01-4DAF-BDA1-2037386D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F00FA-EE0C-4D8D-BB52-03C0BD76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A37E4-2965-4AFE-AE41-CED5C882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2DBF58-CCD7-4CFE-B6BD-96DB91D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44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353758-B2E1-4BC3-B072-D0021956B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EF016-8EC9-409B-A788-E86233B9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B173C-CF7D-4660-B571-BF3E76E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DEAEB8-48F5-433D-B887-40C4B8D1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6A89B-61B4-4D66-90A7-2220CF8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29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373381" y="1879351"/>
            <a:ext cx="156310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36488" y="1879352"/>
            <a:ext cx="0" cy="255852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B7CA2CE9-2889-46B0-AE36-D80196725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040717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9EB43D3-A1C5-4A7B-9CFC-1A1076687D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68800" y="1998134"/>
            <a:ext cx="10363200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pt-BR" sz="3467" b="1" dirty="0">
                <a:solidFill>
                  <a:srgbClr val="1F497D"/>
                </a:solidFill>
                <a:latin typeface="Calibri" panose="020F0502020204030204" pitchFamily="34" charset="0"/>
              </a:rPr>
              <a:t>PROCESSO CIVIL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1780E117-4187-4BF9-AED7-A4DED024F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8" y="1864784"/>
            <a:ext cx="385233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0500E6C-2FB3-4971-86C8-6BD1A3A5C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787400"/>
            <a:ext cx="1879600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8A106948-80C2-40BC-88EE-3236CB82D3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8" y="1864784"/>
            <a:ext cx="385233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F630CF5D-D9ED-40E3-BF39-3C898253A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7" y="3632201"/>
            <a:ext cx="4233333" cy="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3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07BEA3A-5DBC-4531-9612-D8E6F0EE49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3D6EDF-58CD-4335-A65E-BF346D5249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PROCESSO CIVIL</a:t>
            </a:r>
          </a:p>
        </p:txBody>
      </p:sp>
    </p:spTree>
    <p:extLst>
      <p:ext uri="{BB962C8B-B14F-4D97-AF65-F5344CB8AC3E}">
        <p14:creationId xmlns:p14="http://schemas.microsoft.com/office/powerpoint/2010/main" val="328048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679765" y="1"/>
            <a:ext cx="4512235" cy="1265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D051A7A-8EE9-420A-8367-DA2A067FC8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85" y="2209800"/>
            <a:ext cx="10238316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76B34A0-C0D9-476F-B306-B06BBEE940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333" y="3124200"/>
            <a:ext cx="4656667" cy="2336800"/>
          </a:xfrm>
          <a:prstGeom prst="rect">
            <a:avLst/>
          </a:prstGeom>
        </p:spPr>
        <p:txBody>
          <a:bodyPr/>
          <a:lstStyle>
            <a:lvl1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267">
                <a:solidFill>
                  <a:srgbClr val="404040"/>
                </a:solidFill>
              </a:rPr>
              <a:t>Lorem ipsum dolor sit amet, consectetur adipiscing elit, sed do eiusmod tempor incididunt ut labore et dolore magna aliqua. Ut enim ad minim veniam, quis nostrud exercitation ullamco</a:t>
            </a:r>
          </a:p>
          <a:p>
            <a:pPr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pt-BR" sz="2267">
              <a:solidFill>
                <a:srgbClr val="40404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5D8DF0-CB1A-4E5F-8DF5-E8E8066841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502400" y="3124200"/>
            <a:ext cx="46566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pt-BR" sz="2267">
                <a:solidFill>
                  <a:srgbClr val="404040"/>
                </a:solidFill>
                <a:latin typeface="Calibri" panose="020F0502020204030204" pitchFamily="34" charset="0"/>
              </a:rPr>
              <a:t>Lorem ipsum dolor sit amet, consectetur adipiscing elit, sed do eiusmod tempor incididunt ut labore et dolore magna aliqua. Ut enim ad minim veniam, quis nostrud exercitation ullamco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D48CC19-D77B-406E-AD58-DAD2AB18F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77067"/>
            <a:ext cx="50800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395CF5AE-CABD-4715-A29A-B54B4756C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3E241A-47B8-4A98-8516-44AEB499E5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1FA2411-95C2-44AA-9A71-962A5E68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48" y="211621"/>
            <a:ext cx="10055552" cy="6223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216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8BCA2397-DA92-4D0F-AAE4-CEC8C7C62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611DA95-B781-432F-B49F-98E7E52B6B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7C41919-5E7A-4CD5-8A0D-2D5C7F4ED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86133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03868B-E7C9-4FC8-8527-9C379A686A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00" y="3530601"/>
            <a:ext cx="6705600" cy="218863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pt-BR" sz="2667" i="1" dirty="0">
                <a:solidFill>
                  <a:schemeClr val="bg1"/>
                </a:solidFill>
              </a:rPr>
              <a:t>Lorem ipsum dolor sit </a:t>
            </a:r>
            <a:r>
              <a:rPr lang="en-US" altLang="pt-BR" sz="2667" i="1" dirty="0" err="1">
                <a:solidFill>
                  <a:schemeClr val="bg1"/>
                </a:solidFill>
              </a:rPr>
              <a:t>amet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consectetur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adipiscing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elit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sed</a:t>
            </a:r>
            <a:r>
              <a:rPr lang="en-US" altLang="pt-BR" sz="2667" i="1" dirty="0">
                <a:solidFill>
                  <a:schemeClr val="bg1"/>
                </a:solidFill>
              </a:rPr>
              <a:t> do </a:t>
            </a:r>
            <a:r>
              <a:rPr lang="en-US" altLang="pt-BR" sz="2667" i="1" dirty="0" err="1">
                <a:solidFill>
                  <a:schemeClr val="bg1"/>
                </a:solidFill>
              </a:rPr>
              <a:t>eiusmod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tempor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incididunt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ut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labore</a:t>
            </a:r>
            <a:r>
              <a:rPr lang="en-US" altLang="pt-BR" sz="2667" i="1" dirty="0">
                <a:solidFill>
                  <a:schemeClr val="bg1"/>
                </a:solidFill>
              </a:rPr>
              <a:t> et </a:t>
            </a:r>
            <a:r>
              <a:rPr lang="en-US" altLang="pt-BR" sz="2667" i="1" dirty="0" err="1">
                <a:solidFill>
                  <a:schemeClr val="bg1"/>
                </a:solidFill>
              </a:rPr>
              <a:t>dolore</a:t>
            </a:r>
            <a:r>
              <a:rPr lang="en-US" altLang="pt-BR" sz="2667" i="1" dirty="0">
                <a:solidFill>
                  <a:schemeClr val="bg1"/>
                </a:solidFill>
              </a:rPr>
              <a:t> magna </a:t>
            </a:r>
            <a:r>
              <a:rPr lang="en-US" altLang="pt-BR" sz="2667" i="1" dirty="0" err="1">
                <a:solidFill>
                  <a:schemeClr val="bg1"/>
                </a:solidFill>
              </a:rPr>
              <a:t>aliqua</a:t>
            </a:r>
            <a:r>
              <a:rPr lang="en-US" altLang="pt-BR" sz="2667" i="1" dirty="0">
                <a:solidFill>
                  <a:schemeClr val="bg1"/>
                </a:solidFill>
              </a:rPr>
              <a:t>. </a:t>
            </a:r>
            <a:r>
              <a:rPr lang="en-US" altLang="pt-BR" sz="2667" i="1" dirty="0" err="1">
                <a:solidFill>
                  <a:schemeClr val="bg1"/>
                </a:solidFill>
              </a:rPr>
              <a:t>Ut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enim</a:t>
            </a:r>
            <a:r>
              <a:rPr lang="en-US" altLang="pt-BR" sz="2667" i="1" dirty="0">
                <a:solidFill>
                  <a:schemeClr val="bg1"/>
                </a:solidFill>
              </a:rPr>
              <a:t> ad minim </a:t>
            </a:r>
            <a:r>
              <a:rPr lang="en-US" altLang="pt-BR" sz="2667" i="1" dirty="0" err="1">
                <a:solidFill>
                  <a:schemeClr val="bg1"/>
                </a:solidFill>
              </a:rPr>
              <a:t>veniam</a:t>
            </a:r>
            <a:r>
              <a:rPr lang="en-US" altLang="pt-BR" sz="2667" i="1" dirty="0">
                <a:solidFill>
                  <a:schemeClr val="bg1"/>
                </a:solidFill>
              </a:rPr>
              <a:t>, </a:t>
            </a:r>
            <a:r>
              <a:rPr lang="en-US" altLang="pt-BR" sz="2667" i="1" dirty="0" err="1">
                <a:solidFill>
                  <a:schemeClr val="bg1"/>
                </a:solidFill>
              </a:rPr>
              <a:t>quis</a:t>
            </a:r>
            <a:r>
              <a:rPr lang="en-US" altLang="pt-BR" sz="2667" i="1" dirty="0">
                <a:solidFill>
                  <a:schemeClr val="bg1"/>
                </a:solidFill>
              </a:rPr>
              <a:t> </a:t>
            </a:r>
            <a:r>
              <a:rPr lang="en-US" altLang="pt-BR" sz="2667" i="1" dirty="0" err="1">
                <a:solidFill>
                  <a:schemeClr val="bg1"/>
                </a:solidFill>
              </a:rPr>
              <a:t>nostrud</a:t>
            </a:r>
            <a:r>
              <a:rPr lang="en-US" altLang="pt-BR" sz="2667" i="1" dirty="0">
                <a:solidFill>
                  <a:schemeClr val="bg1"/>
                </a:solidFill>
              </a:rPr>
              <a:t> exercitation </a:t>
            </a:r>
            <a:r>
              <a:rPr lang="en-US" altLang="pt-BR" sz="2667" i="1" dirty="0" err="1">
                <a:solidFill>
                  <a:schemeClr val="bg1"/>
                </a:solidFill>
              </a:rPr>
              <a:t>ullamco</a:t>
            </a:r>
            <a:endParaRPr lang="en-US" altLang="pt-BR" sz="2667" i="1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pt-BR" sz="2400" i="1" dirty="0">
              <a:solidFill>
                <a:schemeClr val="bg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929E6B4-A430-432B-96FB-4F3985C83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01801"/>
            <a:ext cx="3606800" cy="27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79D7BE-581B-480D-82B6-E206DEF5AED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7067" y="2311401"/>
            <a:ext cx="3251200" cy="2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</a:t>
            </a:r>
            <a:r>
              <a:rPr lang="en-US" altLang="pt-BR" sz="2667" i="1" dirty="0" err="1">
                <a:solidFill>
                  <a:srgbClr val="17375E"/>
                </a:solidFill>
                <a:latin typeface="Calibri" panose="020F0502020204030204" pitchFamily="34" charset="0"/>
              </a:rPr>
              <a:t>Destaques</a:t>
            </a: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 do </a:t>
            </a:r>
            <a:r>
              <a:rPr lang="en-US" altLang="pt-BR" sz="2667" i="1" dirty="0" err="1">
                <a:solidFill>
                  <a:srgbClr val="17375E"/>
                </a:solidFill>
                <a:latin typeface="Calibri" panose="020F0502020204030204" pitchFamily="34" charset="0"/>
              </a:rPr>
              <a:t>tema</a:t>
            </a:r>
            <a:endParaRPr lang="en-US" altLang="pt-BR" sz="2667" i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Art. 7º - XXXIII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CLT, 402 a 414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pt-BR" sz="2667" i="1" dirty="0">
                <a:solidFill>
                  <a:srgbClr val="17375E"/>
                </a:solidFill>
                <a:latin typeface="Calibri" panose="020F0502020204030204" pitchFamily="34" charset="0"/>
              </a:rPr>
              <a:t>• ECA, 60 a 69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0A579111-4677-426D-83FB-E9F27BED4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4" y="2080685"/>
            <a:ext cx="283633" cy="2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6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8250B99-6CDA-49B5-B658-6E99E7413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60034"/>
            <a:ext cx="8483600" cy="411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7DBA63-64F1-4F29-BF05-3124AB1B18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800" y="2366433"/>
            <a:ext cx="5080000" cy="3352800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pt-BR" sz="240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pt-BR" sz="2400">
              <a:solidFill>
                <a:srgbClr val="17375E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400">
                <a:solidFill>
                  <a:srgbClr val="17375E"/>
                </a:solidFill>
              </a:rPr>
              <a:t>• Lorem ipsum dolor sit amet,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EE8DDE91-4436-480A-89D3-886821E67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0000"/>
            <a:ext cx="50800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F0235CD-5E23-484E-BFF3-9063D569A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95400"/>
            <a:ext cx="2722033" cy="40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732128D-EA3F-4EF1-85F0-5C50FAFE1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1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B73A26-CBF8-4C5B-BEC4-2CDF87A277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>
                <a:solidFill>
                  <a:srgbClr val="17375E"/>
                </a:solidFill>
                <a:latin typeface="Calibri" panose="020F0502020204030204" pitchFamily="34" charset="0"/>
              </a:rPr>
              <a:t>NOME DA DISCIPLINA</a:t>
            </a:r>
          </a:p>
        </p:txBody>
      </p:sp>
    </p:spTree>
    <p:extLst>
      <p:ext uri="{BB962C8B-B14F-4D97-AF65-F5344CB8AC3E}">
        <p14:creationId xmlns:p14="http://schemas.microsoft.com/office/powerpoint/2010/main" val="130283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0467656-AEEF-4632-ADEF-BB91ADFEA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89834"/>
            <a:ext cx="3486151" cy="10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1E9C8F3-3876-47E7-99B2-CBFAA68DB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022600"/>
            <a:ext cx="406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EC398D6-EFE7-4E48-81C7-2802889FA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78968"/>
            <a:ext cx="3759200" cy="14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B306EA-038B-4312-9A83-530C2A8E9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2201"/>
            <a:ext cx="3759200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1FD909-326A-4433-B125-A8785F78B2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8483" y="787400"/>
            <a:ext cx="5247117" cy="1864784"/>
          </a:xfrm>
          <a:prstGeom prst="rect">
            <a:avLst/>
          </a:prstGeom>
        </p:spPr>
        <p:txBody>
          <a:bodyPr/>
          <a:lstStyle>
            <a:lvl1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lvl1pPr>
          </a:lstStyle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2533" dirty="0">
                <a:solidFill>
                  <a:srgbClr val="17375E"/>
                </a:solidFill>
              </a:rPr>
              <a:t>TÍTULO DO ESQUEMA</a:t>
            </a:r>
          </a:p>
          <a:p>
            <a:pPr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sz="4933" dirty="0">
                <a:solidFill>
                  <a:srgbClr val="7F7F7F"/>
                </a:solidFill>
              </a:rPr>
              <a:t>SUBTÍTULO DO ESQUEMA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E955642-7891-4313-986B-A0638EB2B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7" y="-25399"/>
            <a:ext cx="1852083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5609F8EF-80EB-4BCA-B21A-F1C3B034D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36">
            <a:off x="4064000" y="2611967"/>
            <a:ext cx="332317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B4E02FF4-802E-47DC-AA04-E8C8864BED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33" y="2461685"/>
            <a:ext cx="1168400" cy="2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1F7B300F-3394-4EFE-B2DF-78C6219BD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47385"/>
            <a:ext cx="2345267" cy="1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D43FAA9-C75B-45E2-81DC-191F26127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7" y="2129368"/>
            <a:ext cx="18457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542E1E5-6D4E-4B39-933B-AF1AD5BB34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50717" y="0"/>
            <a:ext cx="248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pt-BR" sz="1600" b="1" dirty="0">
                <a:solidFill>
                  <a:srgbClr val="17375E"/>
                </a:solidFill>
                <a:latin typeface="Calibri" panose="020F0502020204030204" pitchFamily="34" charset="0"/>
              </a:rPr>
              <a:t>PROCESSO CIVIL</a:t>
            </a: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7351E762-80F6-4E83-94BA-5D39C0DCB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82">
            <a:off x="3520063" y="2391428"/>
            <a:ext cx="249675" cy="12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2ACC31BE-C6A5-4A21-92F9-21C5D325BB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1" y="3088497"/>
            <a:ext cx="2977247" cy="8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2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427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2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F9A05-8EA4-4BDF-AB4F-1CD2EFD6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5AE81-AABC-4160-8D46-F1CDC7EA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203869-F2D7-4785-923E-6EE5EB2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7C1FD-511F-44F2-BAC9-33EE94CC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DDA8A-B5CF-4E13-86DA-F584E93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250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20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4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11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373382" y="1"/>
            <a:ext cx="5818617" cy="6858000"/>
          </a:xfrm>
          <a:prstGeom prst="rect">
            <a:avLst/>
          </a:prstGeom>
          <a:solidFill>
            <a:srgbClr val="242B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6"/>
            <a:ext cx="5244985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Principios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3596560"/>
            <a:ext cx="5244985" cy="63662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bdwughiuhwauih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79207" y="1879351"/>
            <a:ext cx="5694175" cy="0"/>
          </a:xfrm>
          <a:prstGeom prst="line">
            <a:avLst/>
          </a:prstGeom>
          <a:ln>
            <a:solidFill>
              <a:srgbClr val="242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79207" y="1879352"/>
            <a:ext cx="0" cy="2558521"/>
          </a:xfrm>
          <a:prstGeom prst="line">
            <a:avLst/>
          </a:prstGeom>
          <a:ln>
            <a:solidFill>
              <a:srgbClr val="242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9207" y="4437872"/>
            <a:ext cx="5694175" cy="0"/>
          </a:xfrm>
          <a:prstGeom prst="line">
            <a:avLst/>
          </a:prstGeom>
          <a:ln>
            <a:solidFill>
              <a:srgbClr val="242B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373381" y="1879351"/>
            <a:ext cx="156310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936488" y="1879352"/>
            <a:ext cx="0" cy="255852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373381" y="4437872"/>
            <a:ext cx="156310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8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50A0-EFB0-473A-9E73-AEF9D864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204E5-087B-4768-9754-628CE52C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17E6D-D236-4E09-94D7-4EFEA2A9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76361B-54BA-4CDF-89C0-F73602A6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9E4808-FF45-489C-AA4B-55082459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94F97-3B8F-41FC-8B1C-E1578764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847B95-9383-40F2-AA98-7B68A3B88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E175EB-7685-478F-968F-8A8C9759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AEBB-68C3-4404-B3A5-C59C80C4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DFD09B-6B3D-4DDF-B8A2-BA0323F8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B744F1-560D-4F5F-B982-79179C62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A989A-FB42-4F90-817A-0B31B40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8F7400-64B4-43C5-8811-7CBC7AED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2AB1BF-AD07-4CE9-B3A8-F0CF093B0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68BFAF-C230-411F-94A5-955024411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9E36A1-F5E0-461B-B856-F3CD524E0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7467CC-526D-4A1E-83DE-E346BDB8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741E6C9-ADE9-4E71-B3BE-D0684890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7746F8-6292-4B01-BBCA-A117A282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57FD9-9C28-4831-8A41-488E80C8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3ED623-5418-4E7F-9968-A71FBF7E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79C3B4-D6FF-4B72-A2B3-6B1224FF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4F2A28-27FB-4614-9133-B0872B2A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54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158EC1-63D3-44C5-ACAF-474B37F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A10147-16A9-4F5C-BE63-99B46483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5E4A11-12CC-481A-AE50-3EC78082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2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AC911-16F0-4C40-8323-3969DDC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F5365-03FB-46FA-9B1E-F661B6C8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32150D-C4E6-46AC-8DBB-E6C7F1CE1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B4718-D557-4498-951E-3B4B57A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348631-5B1A-4463-8720-FFF969B0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145A41-7D19-42FA-8A5C-C5F91088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7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4D326-F4E7-435F-B950-A7028D42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C2AB16-3D5D-4040-A9C2-2348FC4E9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E9DC13-0985-49CE-83C8-701565EFA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48F1DA-9BD7-4D2B-86FB-07DAA186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533C37-C83B-4623-9731-8B68E08F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95A1E3-63E4-49CE-9DE2-DFC90736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1D17D5-544C-41D1-9D33-47A7029A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EFA728-591A-4998-B5D7-C5E9E1F2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E534BB-F315-4780-909B-4A6DC7044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0774-75AE-46E5-AF61-75FFA1951141}" type="datetimeFigureOut">
              <a:rPr lang="pt-BR" smtClean="0"/>
              <a:t>17/02/2018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A6925-74AB-4905-A85B-10A60FD8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4F6C9-1AB3-4534-BD64-877F6FC3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39E4-60DA-4B10-8FC3-D080D9BB2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848" y="211621"/>
            <a:ext cx="10055552" cy="622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733" y="1645968"/>
            <a:ext cx="102446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965335" y="319923"/>
            <a:ext cx="10972800" cy="4759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b="1" dirty="0" err="1">
                <a:solidFill>
                  <a:srgbClr val="FFFFFF"/>
                </a:solidFill>
              </a:rPr>
              <a:t>Processo</a:t>
            </a:r>
            <a:r>
              <a:rPr lang="en-US" sz="2133" b="1" baseline="0" dirty="0">
                <a:solidFill>
                  <a:srgbClr val="FFFFFF"/>
                </a:solidFill>
              </a:rPr>
              <a:t> Civil</a:t>
            </a:r>
            <a:endParaRPr lang="en-US" sz="2133" b="1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AA1352-CB78-496B-B611-2D918ADA5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773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2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60943" indent="-351358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109F89B-7209-4C12-BD83-A47B486D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9500" r="63901" b="82339"/>
          <a:stretch>
            <a:fillRect/>
          </a:stretch>
        </p:blipFill>
        <p:spPr bwMode="auto">
          <a:xfrm>
            <a:off x="777239" y="910239"/>
            <a:ext cx="10637520" cy="27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4472674"/>
            <a:ext cx="10210862" cy="1065690"/>
          </a:xfrm>
        </p:spPr>
        <p:txBody>
          <a:bodyPr>
            <a:normAutofit/>
          </a:bodyPr>
          <a:lstStyle/>
          <a:p>
            <a:pPr algn="l"/>
            <a:r>
              <a:rPr lang="pt-BR" sz="5500" dirty="0"/>
              <a:t>Processo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4" y="5617630"/>
            <a:ext cx="10180696" cy="542592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Luiz Dellore</a:t>
            </a:r>
          </a:p>
        </p:txBody>
      </p:sp>
    </p:spTree>
    <p:extLst>
      <p:ext uri="{BB962C8B-B14F-4D97-AF65-F5344CB8AC3E}">
        <p14:creationId xmlns:p14="http://schemas.microsoft.com/office/powerpoint/2010/main" val="226160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Julgamento conforme o estado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BR" dirty="0"/>
              <a:t>Após petição inicial e contestação: providências preliminares </a:t>
            </a:r>
          </a:p>
          <a:p>
            <a:r>
              <a:rPr lang="pt-BR" altLang="pt-BR" dirty="0"/>
              <a:t>(correção de vícios, réplica e eventual indicação de provas)</a:t>
            </a:r>
          </a:p>
          <a:p>
            <a:endParaRPr lang="pt-BR" altLang="pt-BR" dirty="0"/>
          </a:p>
          <a:p>
            <a:r>
              <a:rPr lang="pt-BR" altLang="pt-BR" dirty="0"/>
              <a:t>A seguir, julgamento conforme o estado do processo, com </a:t>
            </a:r>
            <a:r>
              <a:rPr lang="pt-BR" altLang="pt-BR" b="1" dirty="0">
                <a:solidFill>
                  <a:srgbClr val="C00000"/>
                </a:solidFill>
              </a:rPr>
              <a:t>4</a:t>
            </a:r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pt-BR" b="1" dirty="0">
                <a:solidFill>
                  <a:srgbClr val="C00000"/>
                </a:solidFill>
              </a:rPr>
              <a:t>possibilidades</a:t>
            </a:r>
            <a:r>
              <a:rPr lang="pt-BR" altLang="pt-BR" dirty="0"/>
              <a:t>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altLang="pt-BR" dirty="0"/>
              <a:t>extinção do processo;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altLang="pt-BR" dirty="0"/>
              <a:t>julgamento Antecipado do Mérito;</a:t>
            </a:r>
            <a:endParaRPr lang="en-US" altLang="pt-BR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dirty="0" err="1"/>
              <a:t>julgamento</a:t>
            </a:r>
            <a:r>
              <a:rPr lang="en-US" altLang="pt-BR" dirty="0"/>
              <a:t> </a:t>
            </a:r>
            <a:r>
              <a:rPr lang="en-US" altLang="pt-BR" dirty="0" err="1"/>
              <a:t>Antecipado</a:t>
            </a:r>
            <a:r>
              <a:rPr lang="en-US" altLang="pt-BR" dirty="0"/>
              <a:t> </a:t>
            </a:r>
            <a:r>
              <a:rPr lang="en-US" altLang="pt-BR" dirty="0" err="1"/>
              <a:t>Parcial</a:t>
            </a:r>
            <a:r>
              <a:rPr lang="en-US" altLang="pt-BR" dirty="0"/>
              <a:t> do </a:t>
            </a:r>
            <a:r>
              <a:rPr lang="en-US" altLang="pt-BR" dirty="0" err="1"/>
              <a:t>Mérito</a:t>
            </a:r>
            <a:r>
              <a:rPr lang="en-US" altLang="pt-BR" dirty="0"/>
              <a:t>;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dirty="0" err="1"/>
              <a:t>saneamento</a:t>
            </a:r>
            <a:r>
              <a:rPr lang="en-US" altLang="pt-BR" dirty="0"/>
              <a:t> e da </a:t>
            </a:r>
            <a:r>
              <a:rPr lang="en-US" altLang="pt-BR" dirty="0" err="1"/>
              <a:t>Organização</a:t>
            </a:r>
            <a:r>
              <a:rPr lang="en-US" altLang="pt-BR" dirty="0"/>
              <a:t> do </a:t>
            </a:r>
            <a:r>
              <a:rPr lang="en-US" altLang="pt-BR" dirty="0" err="1"/>
              <a:t>Processo</a:t>
            </a:r>
            <a:r>
              <a:rPr lang="en-US" alt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667" dirty="0">
                <a:solidFill>
                  <a:srgbClr val="C00000"/>
                </a:solidFill>
              </a:rPr>
              <a:t>Procedimento</a:t>
            </a:r>
            <a:r>
              <a:rPr lang="pt-BR" altLang="pt-BR" sz="2667" dirty="0"/>
              <a:t> do cumprimento de sentença </a:t>
            </a:r>
            <a:br>
              <a:rPr lang="pt-BR" altLang="pt-BR" sz="2667" dirty="0"/>
            </a:br>
            <a:r>
              <a:rPr lang="pt-BR" altLang="pt-BR" sz="2667" dirty="0"/>
              <a:t>para pagamento de quantia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Aplicação </a:t>
            </a:r>
            <a:r>
              <a:rPr lang="pt-BR" altLang="pt-BR" sz="2400" dirty="0">
                <a:solidFill>
                  <a:srgbClr val="C00000"/>
                </a:solidFill>
              </a:rPr>
              <a:t>subsidiária</a:t>
            </a:r>
            <a:r>
              <a:rPr lang="pt-BR" altLang="pt-BR" sz="2400" dirty="0">
                <a:solidFill>
                  <a:srgbClr val="000000"/>
                </a:solidFill>
              </a:rPr>
              <a:t>:</a:t>
            </a:r>
          </a:p>
          <a:p>
            <a:pPr algn="just">
              <a:spcBef>
                <a:spcPts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das regras do cumprimento definitivo de sentença para o </a:t>
            </a:r>
            <a:r>
              <a:rPr lang="pt-BR" altLang="pt-BR" sz="2400" u="sng" dirty="0">
                <a:solidFill>
                  <a:srgbClr val="000000"/>
                </a:solidFill>
              </a:rPr>
              <a:t>cumprimento provisório</a:t>
            </a:r>
            <a:r>
              <a:rPr lang="pt-BR" altLang="pt-BR" sz="2400" dirty="0">
                <a:solidFill>
                  <a:srgbClr val="000000"/>
                </a:solidFill>
              </a:rPr>
              <a:t> (</a:t>
            </a:r>
            <a:r>
              <a:rPr lang="pt-BR" altLang="pt-BR" sz="2400" i="1" dirty="0">
                <a:solidFill>
                  <a:srgbClr val="000000"/>
                </a:solidFill>
              </a:rPr>
              <a:t>Art. 527.  Aplicam-se as disposições deste Capítulo ao cumprimento provisório da sentença, no que couber</a:t>
            </a:r>
            <a:r>
              <a:rPr lang="pt-BR" altLang="pt-BR" sz="2400" dirty="0">
                <a:solidFill>
                  <a:srgbClr val="000000"/>
                </a:solidFill>
              </a:rPr>
              <a:t>);</a:t>
            </a:r>
          </a:p>
          <a:p>
            <a:pPr marL="457189" indent="-457189"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das regras do </a:t>
            </a:r>
            <a:r>
              <a:rPr lang="pt-BR" altLang="pt-BR" sz="2400" u="sng" dirty="0">
                <a:solidFill>
                  <a:srgbClr val="000000"/>
                </a:solidFill>
              </a:rPr>
              <a:t>processo de execução</a:t>
            </a:r>
            <a:r>
              <a:rPr lang="pt-BR" altLang="pt-BR" sz="2400" dirty="0">
                <a:solidFill>
                  <a:srgbClr val="000000"/>
                </a:solidFill>
              </a:rPr>
              <a:t> para o cumprimento de sentença, especialmente em relação à expropriação de bens (art. 513).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028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Cumprimento Provisório de Sentença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525339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Art. 521.  A </a:t>
            </a:r>
            <a:r>
              <a:rPr lang="pt-BR" altLang="pt-BR" sz="2133" i="1" dirty="0">
                <a:solidFill>
                  <a:srgbClr val="C00000"/>
                </a:solidFill>
              </a:rPr>
              <a:t>caução</a:t>
            </a:r>
            <a:r>
              <a:rPr lang="pt-BR" altLang="pt-BR" sz="2133" i="1" dirty="0">
                <a:solidFill>
                  <a:srgbClr val="000000"/>
                </a:solidFill>
              </a:rPr>
              <a:t> prevista no inciso IV do art. 520 </a:t>
            </a:r>
            <a:r>
              <a:rPr lang="pt-BR" altLang="pt-BR" sz="2133" i="1" u="sng" dirty="0">
                <a:solidFill>
                  <a:srgbClr val="000000"/>
                </a:solidFill>
              </a:rPr>
              <a:t>poderá ser dispensada</a:t>
            </a:r>
            <a:r>
              <a:rPr lang="pt-BR" altLang="pt-BR" sz="2133" i="1" dirty="0">
                <a:solidFill>
                  <a:srgbClr val="000000"/>
                </a:solidFill>
              </a:rPr>
              <a:t> nos casos em que:</a:t>
            </a:r>
          </a:p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I - o crédito for de </a:t>
            </a:r>
            <a:r>
              <a:rPr lang="pt-BR" altLang="pt-BR" sz="2133" i="1" u="sng" dirty="0">
                <a:solidFill>
                  <a:srgbClr val="000000"/>
                </a:solidFill>
              </a:rPr>
              <a:t>natureza alimentar</a:t>
            </a:r>
            <a:r>
              <a:rPr lang="pt-BR" altLang="pt-BR" sz="2133" i="1" dirty="0">
                <a:solidFill>
                  <a:srgbClr val="000000"/>
                </a:solidFill>
              </a:rPr>
              <a:t>, independentemente de sua origem;</a:t>
            </a:r>
          </a:p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II - o credor </a:t>
            </a:r>
            <a:r>
              <a:rPr lang="pt-BR" altLang="pt-BR" sz="2133" i="1" u="sng" dirty="0">
                <a:solidFill>
                  <a:srgbClr val="000000"/>
                </a:solidFill>
              </a:rPr>
              <a:t>demonstrar situação de necessidade;</a:t>
            </a:r>
          </a:p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III - </a:t>
            </a:r>
            <a:r>
              <a:rPr lang="pt-BR" altLang="pt-BR" sz="2133" i="1" u="sng" dirty="0">
                <a:solidFill>
                  <a:srgbClr val="000000"/>
                </a:solidFill>
              </a:rPr>
              <a:t>pender o agravo</a:t>
            </a:r>
            <a:r>
              <a:rPr lang="pt-BR" altLang="pt-BR" sz="2133" i="1" dirty="0">
                <a:solidFill>
                  <a:srgbClr val="000000"/>
                </a:solidFill>
              </a:rPr>
              <a:t> do art. 1.042;</a:t>
            </a:r>
          </a:p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IV - a sentença a ser provisoriamente cumprida estiver em </a:t>
            </a:r>
            <a:r>
              <a:rPr lang="pt-BR" altLang="pt-BR" sz="2133" i="1" u="sng" dirty="0">
                <a:solidFill>
                  <a:srgbClr val="000000"/>
                </a:solidFill>
              </a:rPr>
              <a:t>consonância com súmula</a:t>
            </a:r>
            <a:r>
              <a:rPr lang="pt-BR" altLang="pt-BR" sz="2133" i="1" dirty="0">
                <a:solidFill>
                  <a:srgbClr val="000000"/>
                </a:solidFill>
              </a:rPr>
              <a:t> da jurisprudência do Supremo Tribunal Federal ou do Superior Tribunal de Justiça ou em conformidade com acórdão proferido no julgamento de </a:t>
            </a:r>
            <a:r>
              <a:rPr lang="pt-BR" altLang="pt-BR" sz="2133" i="1" u="sng" dirty="0">
                <a:solidFill>
                  <a:srgbClr val="000000"/>
                </a:solidFill>
              </a:rPr>
              <a:t>casos repetitivos</a:t>
            </a:r>
            <a:r>
              <a:rPr lang="pt-BR" altLang="pt-BR" sz="2133" i="1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pt-BR" altLang="pt-BR" sz="2133" i="1" dirty="0">
                <a:solidFill>
                  <a:srgbClr val="000000"/>
                </a:solidFill>
              </a:rPr>
              <a:t>Parágrafo único.  A exigência de </a:t>
            </a:r>
            <a:r>
              <a:rPr lang="pt-BR" altLang="pt-BR" sz="2133" i="1" u="sng" dirty="0">
                <a:solidFill>
                  <a:srgbClr val="000000"/>
                </a:solidFill>
              </a:rPr>
              <a:t>caução será mantida </a:t>
            </a:r>
            <a:r>
              <a:rPr lang="pt-BR" altLang="pt-BR" sz="2133" i="1" dirty="0">
                <a:solidFill>
                  <a:srgbClr val="000000"/>
                </a:solidFill>
              </a:rPr>
              <a:t>quando da dispensa possa resultar manifesto risco de grave dano de difícil ou incerta reparação.</a:t>
            </a: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Liquidação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</a:rPr>
              <a:t>Liquidação de sentença: </a:t>
            </a:r>
            <a:r>
              <a:rPr lang="pt-BR" altLang="en-US" sz="2400" dirty="0">
                <a:solidFill>
                  <a:srgbClr val="000000"/>
                </a:solidFill>
              </a:rPr>
              <a:t>cabível quando </a:t>
            </a:r>
            <a:r>
              <a:rPr lang="pt-BR" altLang="en-US" sz="2400" i="1" dirty="0">
                <a:solidFill>
                  <a:srgbClr val="000000"/>
                </a:solidFill>
              </a:rPr>
              <a:t>o título não determinar exatamente o valor devido</a:t>
            </a:r>
            <a:r>
              <a:rPr lang="pt-BR" altLang="en-US" sz="2400" dirty="0">
                <a:solidFill>
                  <a:srgbClr val="000000"/>
                </a:solidFill>
              </a:rPr>
              <a:t> pela condenação.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 Enquanto estiver </a:t>
            </a:r>
            <a:r>
              <a:rPr lang="pt-BR" altLang="en-US" sz="2400" i="1" dirty="0">
                <a:solidFill>
                  <a:srgbClr val="000000"/>
                </a:solidFill>
              </a:rPr>
              <a:t>pendente recurso</a:t>
            </a:r>
            <a:r>
              <a:rPr lang="pt-BR" altLang="en-US" sz="2400" dirty="0">
                <a:solidFill>
                  <a:srgbClr val="000000"/>
                </a:solidFill>
              </a:rPr>
              <a:t> – com ou sem efeito suspensivo – é possível iniciar a liquidação (CPC, 509)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 Há 2 formas de liquidação de sentença</a:t>
            </a:r>
          </a:p>
        </p:txBody>
      </p:sp>
    </p:spTree>
    <p:extLst>
      <p:ext uri="{BB962C8B-B14F-4D97-AF65-F5344CB8AC3E}">
        <p14:creationId xmlns:p14="http://schemas.microsoft.com/office/powerpoint/2010/main" val="23458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chemeClr val="tx1"/>
                </a:solidFill>
              </a:rPr>
              <a:t>Liquidação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Liquidação por </a:t>
            </a:r>
            <a:r>
              <a:rPr lang="pt-BR" altLang="pt-BR" sz="2400" b="1" dirty="0">
                <a:solidFill>
                  <a:srgbClr val="C00000"/>
                </a:solidFill>
                <a:ea typeface="MS PGothic" pitchFamily="34" charset="-128"/>
              </a:rPr>
              <a:t>arbitramento</a:t>
            </a: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: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quantia será arbitrada, possivelmente por um 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perito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, para que seja indicado o valor da condenação (CPC, art. 509, I);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se documentos juntados pelas partes forem suficientes, talvez desnecessária a perícia (CPC, 510).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Liquidação pelo </a:t>
            </a:r>
            <a:r>
              <a:rPr lang="pt-BR" altLang="pt-BR" sz="2400" b="1" dirty="0">
                <a:solidFill>
                  <a:srgbClr val="C00000"/>
                </a:solidFill>
                <a:ea typeface="MS PGothic" pitchFamily="34" charset="-128"/>
              </a:rPr>
              <a:t>procedimento comum</a:t>
            </a:r>
            <a:r>
              <a:rPr lang="pt-BR" altLang="pt-BR" sz="2400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(antiga liquidação por artigos):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para determinar o valor da condenação, haverá necessidade de se 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alegar e provar fatos novos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(CPC, art. 509, II);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haverá inicial, contestação, réplica, instrução </a:t>
            </a:r>
            <a:r>
              <a:rPr lang="pt-BR" altLang="pt-BR" sz="2400" dirty="0" err="1">
                <a:solidFill>
                  <a:srgbClr val="000000"/>
                </a:solidFill>
                <a:ea typeface="MS PGothic" pitchFamily="34" charset="-128"/>
              </a:rPr>
              <a:t>etc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(procedimento comum).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6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Liquidação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511856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E a liquidação </a:t>
            </a:r>
            <a:r>
              <a:rPr lang="pt-BR" altLang="pt-BR" sz="2400" b="1" dirty="0">
                <a:solidFill>
                  <a:srgbClr val="C00000"/>
                </a:solidFill>
                <a:ea typeface="MS PGothic" pitchFamily="34" charset="-128"/>
              </a:rPr>
              <a:t>por cálculo</a:t>
            </a: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?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O NCPC não a indicou ao lado das demais. Porém, segue mencionada no Código, nesse mesmo artigo (CPC, art. 509, §2º). 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§ 2º Quando a apuração do valor depender apenas de cálculo aritmético, o credor poderá promover, desde logo, o cumprimento da sentença.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Novidade: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§ 3º O Conselho Nacional de Justiça desenvolverá e colocará à disposição dos interessados programa de atualização financeira.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6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Processo de execução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Requisitos:</a:t>
            </a: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Título executivo extrajudicial</a:t>
            </a: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Inadimplemento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PARTE ESPECIAL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LIVRO II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DO PROCESSO DE EXECUÇÃO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C00000"/>
                </a:solidFill>
                <a:ea typeface="MS PGothic" pitchFamily="34" charset="-128"/>
              </a:rPr>
              <a:t>Sempre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?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785.  A existência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título executivo extrajudicial não impede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a parte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optar pelo processo de conhecimento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a fim de obter título executivo judicial.</a:t>
            </a:r>
          </a:p>
        </p:txBody>
      </p:sp>
    </p:spTree>
    <p:extLst>
      <p:ext uri="{BB962C8B-B14F-4D97-AF65-F5344CB8AC3E}">
        <p14:creationId xmlns:p14="http://schemas.microsoft.com/office/powerpoint/2010/main" val="29871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Títulos Executivos </a:t>
            </a:r>
            <a:r>
              <a:rPr lang="pt-BR" sz="2667" dirty="0">
                <a:solidFill>
                  <a:srgbClr val="C00000"/>
                </a:solidFill>
              </a:rPr>
              <a:t>Extrajudiciais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784.  São títulos executivos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extrajudiciais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: (...)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 - a letra de câmbio, a nota promissória, a duplicata, a debênture e o cheque (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títulos de crédito)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;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III - o documento particular assinado pelo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devedor e por 2 (duas) testemunhas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;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IV - 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instrumento de transação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referendado pelo Ministério Público, pela Defensoria Pública, pela Advocacia Pública, pelos advogados dos transatores ou por conciliador ou mediador credenciado por tribunal;</a:t>
            </a:r>
          </a:p>
        </p:txBody>
      </p:sp>
    </p:spTree>
    <p:extLst>
      <p:ext uri="{BB962C8B-B14F-4D97-AF65-F5344CB8AC3E}">
        <p14:creationId xmlns:p14="http://schemas.microsoft.com/office/powerpoint/2010/main" val="27044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Títulos Executivos </a:t>
            </a:r>
            <a:r>
              <a:rPr lang="pt-BR" sz="2667" dirty="0">
                <a:solidFill>
                  <a:srgbClr val="C00000"/>
                </a:solidFill>
              </a:rPr>
              <a:t>Extrajudiciais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023872"/>
            <a:ext cx="10244667" cy="414805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784.  São títulos executivos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extrajudiciais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: (...)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X - o crédito referente às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contribuições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ordinárias ou extraordinárias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condomínio edilício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previstas na respectiva convenção ou aprovadas em assembleia geral, desde que documentalmente comprovadas;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XI - a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certidão expedida por serventia notarial ou de registro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relativa a valores de emolumentos e demais despesas devidas pelos atos por ela praticados, fixados nas tabelas estabelecidas em lei;</a:t>
            </a:r>
          </a:p>
        </p:txBody>
      </p:sp>
    </p:spTree>
    <p:extLst>
      <p:ext uri="{BB962C8B-B14F-4D97-AF65-F5344CB8AC3E}">
        <p14:creationId xmlns:p14="http://schemas.microsoft.com/office/powerpoint/2010/main" val="17433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Procedimento</a:t>
            </a:r>
            <a:r>
              <a:rPr lang="pt-BR" sz="2667" dirty="0"/>
              <a:t> de execução de quantia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1) Se a inicial estiver em termos, o juiz determinará a </a:t>
            </a:r>
            <a:r>
              <a:rPr lang="pt-BR" altLang="pt-BR" sz="2400" u="sng" dirty="0">
                <a:solidFill>
                  <a:srgbClr val="000000"/>
                </a:solidFill>
                <a:ea typeface="MS PGothic" pitchFamily="34" charset="-128"/>
              </a:rPr>
              <a:t>citação do executado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, para </a:t>
            </a:r>
            <a:r>
              <a:rPr lang="pt-BR" altLang="pt-BR" sz="2400" u="sng" dirty="0">
                <a:solidFill>
                  <a:srgbClr val="000000"/>
                </a:solidFill>
                <a:ea typeface="MS PGothic" pitchFamily="34" charset="-128"/>
              </a:rPr>
              <a:t>pagar o débito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em 3 dias, contados da citação. (art. 829).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pt-BR" dirty="0">
                <a:solidFill>
                  <a:srgbClr val="000000"/>
                </a:solidFill>
                <a:ea typeface="MS PGothic" pitchFamily="34" charset="-128"/>
              </a:rPr>
              <a:t>O juiz fixará, no despacho inicial, </a:t>
            </a:r>
            <a:r>
              <a:rPr lang="pt-BR" altLang="pt-BR" u="sng" dirty="0">
                <a:solidFill>
                  <a:srgbClr val="000000"/>
                </a:solidFill>
                <a:ea typeface="MS PGothic" pitchFamily="34" charset="-128"/>
              </a:rPr>
              <a:t>honorários</a:t>
            </a:r>
            <a:r>
              <a:rPr lang="pt-BR" altLang="pt-BR" dirty="0">
                <a:solidFill>
                  <a:srgbClr val="000000"/>
                </a:solidFill>
                <a:ea typeface="MS PGothic" pitchFamily="34" charset="-128"/>
              </a:rPr>
              <a:t> de 10%. Se houver o pagamento em 3 dias, os honorários serão reduzidos à metade (art. 827, § 1º). Se houver embargos protelatórios, honorários majorados para 20% (§ 2º)</a:t>
            </a: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t-BR" altLang="pt-BR" sz="2133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65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Procedimento</a:t>
            </a:r>
            <a:r>
              <a:rPr lang="pt-BR" sz="2667" dirty="0"/>
              <a:t> de execução de quantia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2) Se não houver pagamento, haverá a </a:t>
            </a:r>
            <a:r>
              <a:rPr lang="pt-BR" altLang="pt-BR" sz="2400" u="sng" dirty="0">
                <a:solidFill>
                  <a:srgbClr val="000000"/>
                </a:solidFill>
                <a:ea typeface="MS PGothic" pitchFamily="34" charset="-128"/>
              </a:rPr>
              <a:t>penhora e avaliação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– dos bens indicados pelo exequente; salvo se o executado indicar bens que configurem situação menos onerosa a ele e que não traga prejuízo ao exequente  (art. 829, § 1º e 2º).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pt-BR" dirty="0">
                <a:solidFill>
                  <a:srgbClr val="000000"/>
                </a:solidFill>
                <a:ea typeface="MS PGothic" pitchFamily="34" charset="-128"/>
              </a:rPr>
              <a:t>Recebida a petição inicial executiva, poderá o exequente obter </a:t>
            </a:r>
            <a:r>
              <a:rPr lang="pt-BR" altLang="pt-BR" u="sng" dirty="0">
                <a:solidFill>
                  <a:srgbClr val="000000"/>
                </a:solidFill>
                <a:ea typeface="MS PGothic" pitchFamily="34" charset="-128"/>
              </a:rPr>
              <a:t>certidão da execução</a:t>
            </a:r>
            <a:r>
              <a:rPr lang="pt-BR" altLang="pt-BR" dirty="0">
                <a:solidFill>
                  <a:srgbClr val="000000"/>
                </a:solidFill>
                <a:ea typeface="MS PGothic" pitchFamily="34" charset="-128"/>
              </a:rPr>
              <a:t> (identificadas as partes e valor da causa), para “averbação no registro de imóveis, de veículos ou de outros bens sujeitos a penhora, arresto ou indisponibilidade” (art. 828)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3) Se o oficial de justiça não encontrar o executado: arresto executivo dos bens (art. 830) que, pelo STJ, pode ser 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online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0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474976"/>
            <a:ext cx="9805755" cy="3696955"/>
          </a:xfrm>
        </p:spPr>
        <p:txBody>
          <a:bodyPr>
            <a:noAutofit/>
          </a:bodyPr>
          <a:lstStyle/>
          <a:p>
            <a:pPr algn="ctr"/>
            <a:r>
              <a:rPr lang="pt-BR" altLang="pt-BR" dirty="0"/>
              <a:t>Art. 354.  Ocorrendo qualquer das hipóteses previstas nos </a:t>
            </a:r>
          </a:p>
          <a:p>
            <a:pPr algn="ctr"/>
            <a:r>
              <a:rPr lang="pt-BR" altLang="pt-BR" b="1" dirty="0" err="1">
                <a:solidFill>
                  <a:srgbClr val="C00000"/>
                </a:solidFill>
              </a:rPr>
              <a:t>arts</a:t>
            </a:r>
            <a:r>
              <a:rPr lang="pt-BR" altLang="pt-BR" b="1" dirty="0">
                <a:solidFill>
                  <a:srgbClr val="C00000"/>
                </a:solidFill>
              </a:rPr>
              <a:t>. 485 e 487, incisos II e III</a:t>
            </a:r>
            <a:r>
              <a:rPr lang="pt-BR" altLang="pt-BR" dirty="0"/>
              <a:t>, o juiz proferirá sentença.</a:t>
            </a:r>
          </a:p>
          <a:p>
            <a:pPr algn="ctr">
              <a:tabLst>
                <a:tab pos="2150480" algn="l"/>
              </a:tabLst>
            </a:pPr>
            <a:r>
              <a:rPr lang="pt-BR" altLang="pt-BR" dirty="0"/>
              <a:t>Parágrafo único.  A decisão a que se refere o caput pode dizer respeito a </a:t>
            </a:r>
            <a:r>
              <a:rPr lang="pt-BR" altLang="pt-BR" u="sng" dirty="0"/>
              <a:t>apenas parcela do processo</a:t>
            </a:r>
            <a:r>
              <a:rPr lang="pt-BR" altLang="pt-BR" dirty="0"/>
              <a:t>, caso em que será impugnável por agravo de instrumento.</a:t>
            </a:r>
          </a:p>
        </p:txBody>
      </p:sp>
    </p:spTree>
    <p:extLst>
      <p:ext uri="{BB962C8B-B14F-4D97-AF65-F5344CB8AC3E}">
        <p14:creationId xmlns:p14="http://schemas.microsoft.com/office/powerpoint/2010/main" val="4759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Procedimento</a:t>
            </a:r>
            <a:r>
              <a:rPr lang="pt-BR" sz="2667" dirty="0"/>
              <a:t> de execução de quantia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901952"/>
            <a:ext cx="10244667" cy="4269979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4) A citação pode ser feita por </a:t>
            </a:r>
            <a:r>
              <a:rPr lang="pt-BR" altLang="pt-BR" sz="2400" u="sng" dirty="0">
                <a:solidFill>
                  <a:srgbClr val="000000"/>
                </a:solidFill>
                <a:ea typeface="MS PGothic" pitchFamily="34" charset="-128"/>
              </a:rPr>
              <a:t>correio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(art. 247). E há menção específica a citação por hora certa e edital (art. 830, § 1º e 2º).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5) Após a citação, cabem </a:t>
            </a:r>
            <a:r>
              <a:rPr lang="pt-BR" altLang="pt-BR" sz="2400" u="sng" dirty="0">
                <a:solidFill>
                  <a:srgbClr val="000000"/>
                </a:solidFill>
                <a:ea typeface="MS PGothic" pitchFamily="34" charset="-128"/>
              </a:rPr>
              <a:t>embargos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6) Não suspensa a execução ou rejeitados os embargos: alienação do bem penhorado.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1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Procedimento de execução de quantia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Ao final, </a:t>
            </a:r>
            <a:r>
              <a:rPr lang="pt-BR" altLang="pt-BR" sz="2400" dirty="0">
                <a:solidFill>
                  <a:srgbClr val="C00000"/>
                </a:solidFill>
                <a:ea typeface="MS PGothic" pitchFamily="34" charset="-128"/>
              </a:rPr>
              <a:t>extinção</a:t>
            </a: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da execução.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924.  Extingue-se a execução quando: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 - a petição inicial for indeferida;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II - a obrigação for satisfeita;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III - o executado obtiver, por qualquer outro meio, a extinção total da dívida;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IV - o exequente renunciar ao crédito;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V - ocorrer a prescrição intercorrente.</a:t>
            </a:r>
          </a:p>
          <a:p>
            <a:pPr algn="just">
              <a:spcBef>
                <a:spcPct val="0"/>
              </a:spcBef>
            </a:pPr>
            <a:endParaRPr lang="pt-BR" altLang="pt-BR" sz="1067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4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Alienação </a:t>
            </a:r>
            <a:r>
              <a:rPr lang="pt-BR" sz="2667" dirty="0"/>
              <a:t>do bem penhorado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Seção IV - Da Expropriação de Bens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Subseção I - Da Adjudicação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Subseção II - Da Alienação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Adjudicação pelo exequente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876.  É lícito ao exequente, oferecendo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preço não inferior ao da avaliação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requerer que lhe sejam adjudicados os bens penhorados.</a:t>
            </a:r>
          </a:p>
          <a:p>
            <a:pPr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878.  Frustradas as tentativas de alienação do bem, será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reaberta oportunidade para requerimento de adjudicação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caso em que também se poderá pleitear a realização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nova avaliação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1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Alienação</a:t>
            </a:r>
            <a:r>
              <a:rPr lang="pt-BR" sz="2667" dirty="0"/>
              <a:t> (por iniciativa particular e por leilão)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946088"/>
            <a:ext cx="10244667" cy="435532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879.  A alienação far-se-á: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 - por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iniciativa particular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II - em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leilão judicial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eletrônico ou presencial.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880.  Não efetivada a adjudicação, o exequente poderá requerer a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alienação por sua própria iniciativa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ou por intermédio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corretor ou leiloeiro público credenciado 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perante o órgão judiciário.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881.  A alienação far-se-á em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leilão judicial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se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não efetivada a adjudicação ou a alienação por iniciativa particular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891.  Não será aceito lance que ofereça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preço vil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Parágrafo único.  Considera-se vil o preço inferior ao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mínimo estipulado pelo juiz 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e constante do edital, e, não tendo sido fixado preço mínimo, considera-se vil o preço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inferior a cinquenta por cento do valor da avaliação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8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Procedimento</a:t>
            </a:r>
            <a:r>
              <a:rPr lang="pt-BR" sz="2667" dirty="0"/>
              <a:t> dos embargos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1) Citado, o executado pode (a) parcelar a dívida, (b) permanecer silente ou (c) embargar, em 15 dias</a:t>
            </a: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2) O juiz rejeitará liminarmente quando (CPC, art. 918):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intempestivos;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no indeferimento (* excesso) ou improcedência liminar;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 se protelatórios (* ato atentatório à dignidade justiça).</a:t>
            </a: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3) Recebidos os embargos (CPC, art. 920), o exequente será ouvido, em 15 dias</a:t>
            </a:r>
          </a:p>
          <a:p>
            <a:pPr>
              <a:spcBef>
                <a:spcPct val="0"/>
              </a:spcBef>
            </a:pPr>
            <a:endParaRPr lang="pt-BR" altLang="pt-BR" sz="1067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4) Se necessário, instrução</a:t>
            </a:r>
          </a:p>
          <a:p>
            <a:pPr>
              <a:spcBef>
                <a:spcPct val="0"/>
              </a:spcBef>
            </a:pPr>
            <a:endParaRPr lang="pt-BR" altLang="pt-BR" sz="1067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ea typeface="MS PGothic" pitchFamily="34" charset="-128"/>
              </a:rPr>
              <a:t>5) Se desnecessário (ou após prova): julgamento (sentença)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4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Parcelamento da dívida</a:t>
            </a:r>
            <a:r>
              <a:rPr lang="pt-BR" sz="2667" dirty="0"/>
              <a:t>, na execução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916.  No prazo para embargos,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reconhecendo o crédito do exequente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e comprovando 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depósito de </a:t>
            </a:r>
            <a:r>
              <a:rPr lang="pt-BR" altLang="pt-BR" sz="2400" b="1" i="1" u="sng" dirty="0">
                <a:solidFill>
                  <a:srgbClr val="000000"/>
                </a:solidFill>
                <a:ea typeface="MS PGothic" pitchFamily="34" charset="-128"/>
              </a:rPr>
              <a:t>trinta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por cento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do valor em execução, acrescido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custas e de honorários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de advogado, o executado poderá requerer que lhe seja permitido pagar 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restante em até </a:t>
            </a:r>
            <a:r>
              <a:rPr lang="pt-BR" altLang="pt-BR" sz="2400" b="1" i="1" u="sng" dirty="0">
                <a:solidFill>
                  <a:srgbClr val="000000"/>
                </a:solidFill>
                <a:ea typeface="MS PGothic" pitchFamily="34" charset="-128"/>
              </a:rPr>
              <a:t>6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 (seis) parcelas mensais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acrescidas de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correção monetária e de juros de um por cento ao mês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§ 1º O exequente será intimado para manifestar-se sobre o preenchimento dos pressupostos do caput, e o juiz decidirá o requerimento em 5 (cinco) dias.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§ 2º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Enquanto não apreciado o requerimento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o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executado </a:t>
            </a:r>
            <a:r>
              <a:rPr lang="pt-BR" altLang="pt-BR" sz="2400" b="1" i="1" u="sng" dirty="0">
                <a:solidFill>
                  <a:srgbClr val="000000"/>
                </a:solidFill>
                <a:ea typeface="MS PGothic" pitchFamily="34" charset="-128"/>
              </a:rPr>
              <a:t>terá de depositar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 as parcelas vincendas, facultado ao exequente seu levantamento.</a:t>
            </a:r>
          </a:p>
        </p:txBody>
      </p:sp>
    </p:spTree>
    <p:extLst>
      <p:ext uri="{BB962C8B-B14F-4D97-AF65-F5344CB8AC3E}">
        <p14:creationId xmlns:p14="http://schemas.microsoft.com/office/powerpoint/2010/main" val="18951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Parcelamento da dívida, na execução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Art. 916 (...)</a:t>
            </a:r>
          </a:p>
          <a:p>
            <a:pPr>
              <a:spcBef>
                <a:spcPct val="0"/>
              </a:spcBef>
            </a:pPr>
            <a:endParaRPr lang="pt-BR" altLang="pt-BR" sz="2133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§ 3º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Deferida a proposta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, o exequente levantará a quantia depositada, e serão </a:t>
            </a:r>
            <a:r>
              <a:rPr lang="pt-BR" altLang="pt-BR" sz="2133" b="1" i="1" u="sng" dirty="0">
                <a:solidFill>
                  <a:srgbClr val="000000"/>
                </a:solidFill>
                <a:ea typeface="MS PGothic" pitchFamily="34" charset="-128"/>
              </a:rPr>
              <a:t>suspensos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os atos executivos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§ 4o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Indeferida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 a proposta,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seguir-se-ão os atos executivos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, mantido o depósito, que será convertido em penhora.</a:t>
            </a:r>
          </a:p>
          <a:p>
            <a:pPr algn="just">
              <a:spcBef>
                <a:spcPct val="0"/>
              </a:spcBef>
            </a:pPr>
            <a:endParaRPr lang="pt-BR" altLang="pt-BR" sz="2133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§ 5º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O não pagamento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 de qualquer das prestações acarretará 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cumulativamente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I - o </a:t>
            </a:r>
            <a:r>
              <a:rPr lang="pt-BR" altLang="pt-BR" sz="2133" b="1" i="1" u="sng" dirty="0">
                <a:solidFill>
                  <a:srgbClr val="000000"/>
                </a:solidFill>
                <a:ea typeface="MS PGothic" pitchFamily="34" charset="-128"/>
              </a:rPr>
              <a:t>vencimento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 das prestações subsequentes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 e o prosseguimento do processo, com o imediato reinício dos atos executivos;</a:t>
            </a: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II - a imposição ao executado de </a:t>
            </a:r>
            <a:r>
              <a:rPr lang="pt-BR" altLang="pt-BR" sz="2133" b="1" i="1" u="sng" dirty="0">
                <a:solidFill>
                  <a:srgbClr val="000000"/>
                </a:solidFill>
                <a:ea typeface="MS PGothic" pitchFamily="34" charset="-128"/>
              </a:rPr>
              <a:t>multa de dez por cento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 sobre o valor das prestações não pagas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133" i="1" dirty="0">
              <a:solidFill>
                <a:srgbClr val="000000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§ 7º O disposto neste artigo </a:t>
            </a:r>
            <a:r>
              <a:rPr lang="pt-BR" altLang="pt-BR" sz="2133" b="1" i="1" u="sng" dirty="0">
                <a:solidFill>
                  <a:srgbClr val="000000"/>
                </a:solidFill>
                <a:ea typeface="MS PGothic" pitchFamily="34" charset="-128"/>
              </a:rPr>
              <a:t>não se aplica</a:t>
            </a:r>
            <a:r>
              <a:rPr lang="pt-BR" altLang="pt-BR" sz="2133" i="1" u="sng" dirty="0">
                <a:solidFill>
                  <a:srgbClr val="000000"/>
                </a:solidFill>
                <a:ea typeface="MS PGothic" pitchFamily="34" charset="-128"/>
              </a:rPr>
              <a:t> ao </a:t>
            </a:r>
            <a:r>
              <a:rPr lang="pt-BR" altLang="pt-BR" sz="2133" i="1" u="sng" dirty="0">
                <a:solidFill>
                  <a:srgbClr val="C00000"/>
                </a:solidFill>
                <a:ea typeface="MS PGothic" pitchFamily="34" charset="-128"/>
              </a:rPr>
              <a:t>cumprimento da sentença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3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Após arrematação, </a:t>
            </a:r>
            <a:r>
              <a:rPr lang="pt-BR" sz="2667" dirty="0"/>
              <a:t>cabem novos embargos?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889760"/>
            <a:ext cx="10244667" cy="4282171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Art. 903.  Qualquer que seja a modalidade de leilão, assinado o auto pelo juiz, pelo arrematante e pelo leiloeiro,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a arrematação será considerada perfeita, acabada e irretratável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ainda que venham a ser julgados procedentes os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embargos do executado ou a ação autônoma de que trata o § 4</a:t>
            </a:r>
            <a:r>
              <a:rPr lang="pt-BR" altLang="pt-BR" sz="2400" i="1" u="sng" baseline="30000" dirty="0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 deste artigo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assegurada a possibilidade de reparação pelos prejuízos sofridos. 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(...)</a:t>
            </a:r>
          </a:p>
          <a:p>
            <a:pPr algn="just">
              <a:spcBef>
                <a:spcPts val="800"/>
              </a:spcBef>
              <a:buClr>
                <a:schemeClr val="accent1"/>
              </a:buClr>
              <a:buSzPct val="70000"/>
            </a:pP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§ 4</a:t>
            </a:r>
            <a:r>
              <a:rPr lang="pt-BR" altLang="pt-BR" sz="2400" i="1" u="sng" baseline="30000" dirty="0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 Após a expedição da carta de arrematação ou da ordem de entrega, </a:t>
            </a:r>
            <a:r>
              <a:rPr lang="pt-BR" altLang="pt-BR" sz="2400" i="1" u="sng" dirty="0">
                <a:solidFill>
                  <a:srgbClr val="000000"/>
                </a:solidFill>
                <a:ea typeface="MS PGothic" pitchFamily="34" charset="-128"/>
              </a:rPr>
              <a:t>a invalidação da arrematação poderá ser pleiteada por </a:t>
            </a:r>
            <a:r>
              <a:rPr lang="pt-BR" altLang="pt-BR" sz="2400" b="1" i="1" u="sng" dirty="0">
                <a:solidFill>
                  <a:srgbClr val="000000"/>
                </a:solidFill>
                <a:ea typeface="MS PGothic" pitchFamily="34" charset="-128"/>
              </a:rPr>
              <a:t>ação autônoma</a:t>
            </a:r>
            <a:r>
              <a:rPr lang="pt-BR" altLang="pt-BR" sz="2400" i="1" dirty="0">
                <a:solidFill>
                  <a:srgbClr val="000000"/>
                </a:solidFill>
                <a:ea typeface="MS PGothic" pitchFamily="34" charset="-128"/>
              </a:rPr>
              <a:t>, em cujo processo o arrematante figurará como litisconsorte necessário.</a:t>
            </a:r>
          </a:p>
        </p:txBody>
      </p:sp>
    </p:spTree>
    <p:extLst>
      <p:ext uri="{BB962C8B-B14F-4D97-AF65-F5344CB8AC3E}">
        <p14:creationId xmlns:p14="http://schemas.microsoft.com/office/powerpoint/2010/main" val="31218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67173" y="1241988"/>
          <a:ext cx="11417180" cy="542818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8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spc="-10" dirty="0">
                          <a:effectLst/>
                        </a:rPr>
                        <a:t>Embargos à execução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600" spc="-10" dirty="0">
                          <a:effectLst/>
                        </a:rPr>
                        <a:t>(execução de título extrajudicial)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Impugnação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(cumprimento de sentença)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Prazo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15 dias (CPC/2015, art. 915)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15 dias (CPC/2015, art. 525)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Contagem </a:t>
                      </a: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do prazo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Contado da juntada aos autos do mandado de citação ou da juntada do AR (CPC/2015, </a:t>
                      </a:r>
                      <a:r>
                        <a:rPr lang="pt-BR" sz="1300" dirty="0" err="1">
                          <a:effectLst/>
                        </a:rPr>
                        <a:t>arts</a:t>
                      </a:r>
                      <a:r>
                        <a:rPr lang="pt-BR" sz="1300" dirty="0">
                          <a:effectLst/>
                        </a:rPr>
                        <a:t>. 915 e 231)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Contado do transcorrido do prazo de 15 dias para pagamento voluntário (CPC/2015, </a:t>
                      </a:r>
                      <a:r>
                        <a:rPr lang="pt-BR" sz="1300" dirty="0" err="1">
                          <a:effectLst/>
                        </a:rPr>
                        <a:t>arts</a:t>
                      </a:r>
                      <a:r>
                        <a:rPr lang="pt-BR" sz="1300" dirty="0">
                          <a:effectLst/>
                        </a:rPr>
                        <a:t>. 525 e 523)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Necessidade de penhora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Não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(CPC/2015, art. 914)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Não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(CPC/2015, art. 525)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Efeito </a:t>
                      </a: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suspensivo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Em regra, não (CPC/2015, art. 919).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Para concessão (art. 919, § 1°):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(i) garantia do juízo pela penhora;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</a:t>
                      </a:r>
                      <a:r>
                        <a:rPr lang="pt-BR" sz="1300" dirty="0" err="1">
                          <a:effectLst/>
                        </a:rPr>
                        <a:t>ii</a:t>
                      </a:r>
                      <a:r>
                        <a:rPr lang="pt-BR" sz="1300" dirty="0">
                          <a:effectLst/>
                        </a:rPr>
                        <a:t>) verificados os requisitos para a concessão da tutela provisória.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 * São requisitos da tutela provisória de urgência (art. 300): (a) probabilidade do direito e (b) o perigo de dano ou o risco ao resultado útil do processo.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Em regra, não (CPC/2015, art. 525, § 6º).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Para concessão: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(i) garantia do juízo pela penhora;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</a:t>
                      </a:r>
                      <a:r>
                        <a:rPr lang="pt-BR" sz="1300" dirty="0" err="1">
                          <a:effectLst/>
                        </a:rPr>
                        <a:t>ii</a:t>
                      </a:r>
                      <a:r>
                        <a:rPr lang="pt-BR" sz="1300" dirty="0">
                          <a:effectLst/>
                        </a:rPr>
                        <a:t>) fundamentos relevantes da impugnação;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(</a:t>
                      </a:r>
                      <a:r>
                        <a:rPr lang="pt-BR" sz="1300" dirty="0" err="1">
                          <a:effectLst/>
                        </a:rPr>
                        <a:t>iii</a:t>
                      </a:r>
                      <a:r>
                        <a:rPr lang="pt-BR" sz="1300" dirty="0">
                          <a:effectLst/>
                        </a:rPr>
                        <a:t>) prosseguimento da execução for capaz de causar gravo dano de difícil ou incerta reparação.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300" dirty="0">
                          <a:effectLst/>
                        </a:rPr>
                        <a:t>* Assim, os requisitos para a concessão do efeito suspensivo são os mesmos, nos embargos e impugnação, ainda que o legislador tenha dito isso, infelizmente, de forma distinta.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4" marR="60564" marT="60557" marB="6055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D9AEA3A-9FC0-44EC-8E87-A5D85981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Embargos à execução e impugnação</a:t>
            </a:r>
          </a:p>
        </p:txBody>
      </p:sp>
    </p:spTree>
    <p:extLst>
      <p:ext uri="{BB962C8B-B14F-4D97-AF65-F5344CB8AC3E}">
        <p14:creationId xmlns:p14="http://schemas.microsoft.com/office/powerpoint/2010/main" val="1583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337734" y="1646767"/>
          <a:ext cx="10244508" cy="455813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72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spc="-10" dirty="0">
                          <a:effectLst/>
                        </a:rPr>
                        <a:t>Embargos à execução</a:t>
                      </a:r>
                      <a:br>
                        <a:rPr lang="pt-BR" sz="1600" spc="-10" dirty="0">
                          <a:effectLst/>
                        </a:rPr>
                      </a:br>
                      <a:r>
                        <a:rPr lang="pt-BR" sz="1600" spc="-10" dirty="0">
                          <a:effectLst/>
                        </a:rPr>
                        <a:t>(execução de título extrajudicial)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Impugnação</a:t>
                      </a: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(cumprimento de sentença)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Autuação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Em apartado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(CPC/2015, art. 914, § 1º)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Nos mesmos autos do cumprimento de sentença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(CPC/2015, art. 525, caput e § 10)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Matérias de defesa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Qualquer matéria, já que não houve prévia manifestação do Poder Judiciário (CPC/2015, art. 917, VI)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Matérias específicas (CPC/2015, art. 525, § 1º), considerando que já houve manifestação do Judiciário (respeito à coisa julgada)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Recurso cabível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Apelação (CPC/2015, art. 1.009)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Apelação, se a fase de cumprimento não prosseguir (CPC/2015, art. 1.009)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Agravo de instrumento, se a fase de cumprimento prosseguir (CPC/2015, art. 1.015, parágrafo único)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92" marR="86192" marT="90585" marB="905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BFF4BB2F-102E-4E31-BB00-5901DDE5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Embargos à execução e impugnação</a:t>
            </a:r>
          </a:p>
        </p:txBody>
      </p:sp>
    </p:spTree>
    <p:extLst>
      <p:ext uri="{BB962C8B-B14F-4D97-AF65-F5344CB8AC3E}">
        <p14:creationId xmlns:p14="http://schemas.microsoft.com/office/powerpoint/2010/main" val="357745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Julgamento Antecipado do Mérito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389632"/>
            <a:ext cx="10244667" cy="3782299"/>
          </a:xfrm>
        </p:spPr>
        <p:txBody>
          <a:bodyPr>
            <a:noAutofit/>
          </a:bodyPr>
          <a:lstStyle/>
          <a:p>
            <a:r>
              <a:rPr lang="pt-BR" altLang="pt-BR" dirty="0"/>
              <a:t>Art. 355.  O juiz </a:t>
            </a:r>
            <a:r>
              <a:rPr lang="pt-BR" altLang="pt-BR" b="1" dirty="0">
                <a:solidFill>
                  <a:srgbClr val="C00000"/>
                </a:solidFill>
              </a:rPr>
              <a:t>julgará antecipadamente o pedido</a:t>
            </a:r>
            <a:r>
              <a:rPr lang="pt-BR" altLang="pt-BR" dirty="0"/>
              <a:t>, proferindo sentença com resolução de mérito, quando:</a:t>
            </a:r>
          </a:p>
          <a:p>
            <a:r>
              <a:rPr lang="pt-BR" altLang="pt-BR" dirty="0"/>
              <a:t>I - </a:t>
            </a:r>
            <a:r>
              <a:rPr lang="pt-BR" altLang="pt-BR" u="sng" dirty="0"/>
              <a:t>não houver necessidade de produção de outras provas</a:t>
            </a:r>
            <a:r>
              <a:rPr lang="pt-BR" altLang="pt-BR" dirty="0"/>
              <a:t>;</a:t>
            </a:r>
          </a:p>
          <a:p>
            <a:r>
              <a:rPr lang="pt-BR" altLang="pt-BR" dirty="0"/>
              <a:t>II - o </a:t>
            </a:r>
            <a:r>
              <a:rPr lang="pt-BR" altLang="pt-BR" u="sng" dirty="0"/>
              <a:t>réu for revel</a:t>
            </a:r>
            <a:r>
              <a:rPr lang="pt-BR" altLang="pt-BR" dirty="0"/>
              <a:t>, ocorrer o efeito previsto no art. 344 e não houver requerimento de prova, na forma do art. 349.</a:t>
            </a:r>
          </a:p>
        </p:txBody>
      </p:sp>
    </p:spTree>
    <p:extLst>
      <p:ext uri="{BB962C8B-B14F-4D97-AF65-F5344CB8AC3E}">
        <p14:creationId xmlns:p14="http://schemas.microsoft.com/office/powerpoint/2010/main" val="7424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Teoria geral dos Recursos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26848" y="1450896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Recursos em espécie </a:t>
            </a:r>
            <a:r>
              <a:rPr lang="pt-BR" altLang="pt-BR" sz="2400" dirty="0">
                <a:solidFill>
                  <a:srgbClr val="000000"/>
                </a:solidFill>
              </a:rPr>
              <a:t>(CPC, art. 994):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 – apelação; 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II – </a:t>
            </a:r>
            <a:r>
              <a:rPr lang="pt-BR" altLang="pt-BR" sz="2400" i="1" dirty="0">
                <a:solidFill>
                  <a:srgbClr val="000000"/>
                </a:solidFill>
              </a:rPr>
              <a:t>agravo</a:t>
            </a:r>
            <a:r>
              <a:rPr lang="pt-BR" altLang="pt-BR" sz="2400" dirty="0">
                <a:solidFill>
                  <a:srgbClr val="000000"/>
                </a:solidFill>
              </a:rPr>
              <a:t> de instrumento;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III – </a:t>
            </a:r>
            <a:r>
              <a:rPr lang="pt-BR" altLang="pt-BR" sz="2400" i="1" dirty="0">
                <a:solidFill>
                  <a:srgbClr val="000000"/>
                </a:solidFill>
              </a:rPr>
              <a:t>agravo</a:t>
            </a:r>
            <a:r>
              <a:rPr lang="pt-BR" altLang="pt-BR" sz="2400" dirty="0">
                <a:solidFill>
                  <a:srgbClr val="000000"/>
                </a:solidFill>
              </a:rPr>
              <a:t> interno;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IV – embargos de declaração;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V – recurso ordinário;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VI – recurso especial;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VII – recurso extraordinário;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VIII – </a:t>
            </a:r>
            <a:r>
              <a:rPr lang="pt-BR" altLang="pt-BR" sz="2400" i="1" dirty="0">
                <a:solidFill>
                  <a:srgbClr val="000000"/>
                </a:solidFill>
              </a:rPr>
              <a:t>agravo</a:t>
            </a:r>
            <a:r>
              <a:rPr lang="pt-BR" altLang="pt-BR" sz="2400" dirty="0">
                <a:solidFill>
                  <a:srgbClr val="000000"/>
                </a:solidFill>
              </a:rPr>
              <a:t> em recurso especial/extraordinário;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IX – embargos de divergência.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* Recurso adesivo (CPC, art. 997 – I, VI e VII)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* Juizados: recurso inominado (L. 9099/95, art. 41)</a:t>
            </a:r>
          </a:p>
        </p:txBody>
      </p:sp>
    </p:spTree>
    <p:extLst>
      <p:ext uri="{BB962C8B-B14F-4D97-AF65-F5344CB8AC3E}">
        <p14:creationId xmlns:p14="http://schemas.microsoft.com/office/powerpoint/2010/main" val="3820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Teoria geral dos Recursos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000000"/>
                </a:solidFill>
              </a:rPr>
              <a:t>Juízo de </a:t>
            </a:r>
            <a:r>
              <a:rPr lang="pt-BR" altLang="pt-BR" sz="2400" b="1" dirty="0">
                <a:solidFill>
                  <a:srgbClr val="C00000"/>
                </a:solidFill>
              </a:rPr>
              <a:t>admissibilidade</a:t>
            </a:r>
            <a:r>
              <a:rPr lang="pt-BR" altLang="pt-BR" sz="2400" dirty="0">
                <a:solidFill>
                  <a:srgbClr val="000000"/>
                </a:solidFill>
              </a:rPr>
              <a:t>: análise da presença dos requisitos formais dos recursos. 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Ausentes os requisitos de admissibilidade, o </a:t>
            </a:r>
            <a:r>
              <a:rPr lang="pt-BR" altLang="pt-BR" sz="2400" b="1" dirty="0">
                <a:solidFill>
                  <a:srgbClr val="000000"/>
                </a:solidFill>
              </a:rPr>
              <a:t>recurso não será conhecido </a:t>
            </a:r>
            <a:r>
              <a:rPr lang="pt-BR" altLang="pt-BR" sz="2400" dirty="0">
                <a:solidFill>
                  <a:srgbClr val="000000"/>
                </a:solidFill>
              </a:rPr>
              <a:t>(ou não será admitido / negado seguimento). </a:t>
            </a: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Presentes, o recurso será conhecido e passa-se à análise de mérito, onde o recurso poderá ser </a:t>
            </a:r>
            <a:r>
              <a:rPr lang="pt-BR" altLang="pt-BR" sz="2400" b="1" dirty="0">
                <a:solidFill>
                  <a:srgbClr val="000000"/>
                </a:solidFill>
              </a:rPr>
              <a:t>provido ou não</a:t>
            </a:r>
            <a:r>
              <a:rPr lang="pt-BR" altLang="pt-BR" sz="24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1067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Requisitos de admissibilidade </a:t>
            </a:r>
            <a:r>
              <a:rPr lang="pt-BR" sz="2667" dirty="0"/>
              <a:t>recursal: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87472"/>
            <a:ext cx="10342203" cy="4525963"/>
          </a:xfrm>
        </p:spPr>
        <p:txBody>
          <a:bodyPr>
            <a:noAutofit/>
          </a:bodyPr>
          <a:lstStyle/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cabimento;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legitimidade recursal (terceiro prejudicado – CPC, 996);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interesse recursal (sucumbência?);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preparo (deserção – cabe complemento ou recolhimento depois, CPC, 1007);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Tempestividade (15 dias, salvo 5 dias para embargos de declaração, CPC 1003);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inexistência de fato impeditivo ao recurso (concordância, desistência, renúncia – CPC, 998, 999 e 1000);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regularidade formal.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Teoria geral dos Recursos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585008"/>
            <a:ext cx="10159323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3200" b="1" dirty="0">
                <a:solidFill>
                  <a:srgbClr val="C00000"/>
                </a:solidFill>
              </a:rPr>
              <a:t>Efeitos</a:t>
            </a:r>
            <a:r>
              <a:rPr lang="pt-BR" altLang="pt-BR" sz="3200" dirty="0">
                <a:solidFill>
                  <a:srgbClr val="000000"/>
                </a:solidFill>
              </a:rPr>
              <a:t>:</a:t>
            </a:r>
          </a:p>
          <a:p>
            <a:pPr algn="just">
              <a:spcBef>
                <a:spcPct val="0"/>
              </a:spcBef>
            </a:pPr>
            <a:endParaRPr lang="pt-BR" altLang="pt-BR" sz="32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3200" dirty="0">
                <a:solidFill>
                  <a:srgbClr val="000000"/>
                </a:solidFill>
              </a:rPr>
              <a:t> devolutivo;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32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3200" dirty="0">
                <a:solidFill>
                  <a:srgbClr val="000000"/>
                </a:solidFill>
              </a:rPr>
              <a:t> suspensivo (CPC, art. 995).</a:t>
            </a:r>
          </a:p>
          <a:p>
            <a:pPr algn="just">
              <a:spcBef>
                <a:spcPct val="0"/>
              </a:spcBef>
            </a:pPr>
            <a:r>
              <a:rPr lang="pt-BR" altLang="pt-BR" sz="3200" dirty="0">
                <a:solidFill>
                  <a:srgbClr val="000000"/>
                </a:solidFill>
              </a:rPr>
              <a:t>-  efeito suspensivo é regra somente na apelação</a:t>
            </a:r>
            <a:endParaRPr lang="pt-BR" altLang="pt-B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Cabimento</a:t>
            </a:r>
            <a:r>
              <a:rPr lang="pt-BR" sz="2667" dirty="0"/>
              <a:t> dos Recursos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Para saber o recurso cabível, parte-se da </a:t>
            </a:r>
            <a:r>
              <a:rPr lang="pt-BR" altLang="pt-BR" sz="2400" u="sng" dirty="0">
                <a:solidFill>
                  <a:srgbClr val="000000"/>
                </a:solidFill>
              </a:rPr>
              <a:t>natureza das decisões</a:t>
            </a:r>
            <a:r>
              <a:rPr lang="pt-BR" altLang="pt-BR" sz="2400" dirty="0">
                <a:solidFill>
                  <a:srgbClr val="000000"/>
                </a:solidFill>
              </a:rPr>
              <a:t> dos magistrados.</a:t>
            </a:r>
          </a:p>
          <a:p>
            <a:pPr>
              <a:spcBef>
                <a:spcPct val="0"/>
              </a:spcBef>
            </a:pPr>
            <a:endParaRPr lang="pt-BR" altLang="pt-BR" sz="2400" u="sng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u="sng" dirty="0">
                <a:solidFill>
                  <a:srgbClr val="000000"/>
                </a:solidFill>
              </a:rPr>
              <a:t>1º grau: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sentença, interlocutória e despacho</a:t>
            </a:r>
          </a:p>
          <a:p>
            <a:pPr>
              <a:spcBef>
                <a:spcPct val="0"/>
              </a:spcBef>
            </a:pPr>
            <a:endParaRPr lang="pt-BR" altLang="pt-BR" sz="2400" u="sng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- Sentença: </a:t>
            </a:r>
            <a:r>
              <a:rPr lang="pt-BR" altLang="pt-BR" sz="2400" i="1" dirty="0">
                <a:solidFill>
                  <a:srgbClr val="000000"/>
                </a:solidFill>
              </a:rPr>
              <a:t>apelação</a:t>
            </a:r>
            <a:r>
              <a:rPr lang="pt-BR" altLang="pt-BR" sz="2400" dirty="0">
                <a:solidFill>
                  <a:srgbClr val="000000"/>
                </a:solidFill>
              </a:rPr>
              <a:t> (CPC, 1009)</a:t>
            </a:r>
          </a:p>
          <a:p>
            <a:pPr marL="380990" indent="-380990">
              <a:spcBef>
                <a:spcPct val="0"/>
              </a:spcBef>
              <a:buFontTx/>
              <a:buChar char="-"/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- Decisão interlocutória: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(i) se previsto no CPC, 1015: </a:t>
            </a:r>
            <a:r>
              <a:rPr lang="pt-BR" altLang="pt-BR" sz="2400" i="1" dirty="0">
                <a:solidFill>
                  <a:srgbClr val="000000"/>
                </a:solidFill>
              </a:rPr>
              <a:t>agravo  de instrumento;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(ii) caso contrário: impugnar em preliminar </a:t>
            </a:r>
            <a:r>
              <a:rPr lang="pt-BR" altLang="pt-BR" sz="2400" i="1" dirty="0">
                <a:solidFill>
                  <a:srgbClr val="000000"/>
                </a:solidFill>
              </a:rPr>
              <a:t>apelação </a:t>
            </a:r>
            <a:r>
              <a:rPr lang="pt-BR" altLang="pt-BR" sz="2400" dirty="0">
                <a:solidFill>
                  <a:srgbClr val="000000"/>
                </a:solidFill>
              </a:rPr>
              <a:t>ou contrarrazões (CPC, 1009, § 1º).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- Despacho: </a:t>
            </a:r>
            <a:r>
              <a:rPr lang="pt-BR" altLang="pt-BR" sz="2400" i="1" dirty="0">
                <a:solidFill>
                  <a:srgbClr val="000000"/>
                </a:solidFill>
              </a:rPr>
              <a:t>irrecorrível </a:t>
            </a:r>
            <a:r>
              <a:rPr lang="pt-BR" altLang="pt-BR" sz="2400" dirty="0">
                <a:solidFill>
                  <a:srgbClr val="000000"/>
                </a:solidFill>
              </a:rPr>
              <a:t>(CPC, 1.001)</a:t>
            </a:r>
          </a:p>
        </p:txBody>
      </p:sp>
    </p:spTree>
    <p:extLst>
      <p:ext uri="{BB962C8B-B14F-4D97-AF65-F5344CB8AC3E}">
        <p14:creationId xmlns:p14="http://schemas.microsoft.com/office/powerpoint/2010/main" val="12313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Cabimento</a:t>
            </a:r>
            <a:r>
              <a:rPr lang="pt-BR" sz="2667" dirty="0"/>
              <a:t> dos Recursos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u="sng" dirty="0">
                <a:solidFill>
                  <a:srgbClr val="000000"/>
                </a:solidFill>
              </a:rPr>
              <a:t>Tribunal: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monocrática e acórdão 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</a:rPr>
              <a:t>Decisão monocrática: 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(i) </a:t>
            </a:r>
            <a:r>
              <a:rPr lang="pt-BR" altLang="pt-BR" sz="2400" i="1" dirty="0">
                <a:solidFill>
                  <a:srgbClr val="000000"/>
                </a:solidFill>
              </a:rPr>
              <a:t>agravo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  <a:r>
              <a:rPr lang="pt-BR" altLang="pt-BR" sz="2400" i="1" dirty="0">
                <a:solidFill>
                  <a:srgbClr val="000000"/>
                </a:solidFill>
              </a:rPr>
              <a:t>interno </a:t>
            </a:r>
            <a:r>
              <a:rPr lang="pt-BR" altLang="pt-BR" sz="2400" dirty="0">
                <a:solidFill>
                  <a:srgbClr val="000000"/>
                </a:solidFill>
              </a:rPr>
              <a:t>(CPC, 1021);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(ii) </a:t>
            </a:r>
            <a:r>
              <a:rPr lang="pt-BR" altLang="pt-BR" sz="2400" i="1" dirty="0">
                <a:solidFill>
                  <a:srgbClr val="000000"/>
                </a:solidFill>
              </a:rPr>
              <a:t>agravo em REsp ou RE</a:t>
            </a:r>
            <a:r>
              <a:rPr lang="pt-BR" altLang="pt-BR" sz="2400" dirty="0">
                <a:solidFill>
                  <a:srgbClr val="000000"/>
                </a:solidFill>
              </a:rPr>
              <a:t> (da decisão que não admite esses recursos - CPC, 1042);</a:t>
            </a: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</a:rPr>
              <a:t>Acórdão:</a:t>
            </a: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</a:rPr>
              <a:t>os demais recursos</a:t>
            </a:r>
            <a:r>
              <a:rPr lang="pt-BR" altLang="pt-BR" sz="2400" dirty="0">
                <a:solidFill>
                  <a:srgbClr val="000000"/>
                </a:solidFill>
              </a:rPr>
              <a:t> (REsp, RE, ROC, divergência).</a:t>
            </a:r>
          </a:p>
          <a:p>
            <a:pPr marL="380990" indent="-380990" algn="just">
              <a:spcBef>
                <a:spcPct val="0"/>
              </a:spcBef>
              <a:buFontTx/>
              <a:buChar char="-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u="sng" dirty="0">
                <a:solidFill>
                  <a:srgbClr val="000000"/>
                </a:solidFill>
              </a:rPr>
              <a:t>Todas as decisões</a:t>
            </a:r>
            <a:r>
              <a:rPr lang="pt-BR" altLang="pt-BR" sz="2400" dirty="0">
                <a:solidFill>
                  <a:srgbClr val="000000"/>
                </a:solidFill>
              </a:rPr>
              <a:t>: embargos de declaração (CPC, 1022).</a:t>
            </a:r>
          </a:p>
        </p:txBody>
      </p:sp>
    </p:spTree>
    <p:extLst>
      <p:ext uri="{BB962C8B-B14F-4D97-AF65-F5344CB8AC3E}">
        <p14:creationId xmlns:p14="http://schemas.microsoft.com/office/powerpoint/2010/main" val="17694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32564" y="1790782"/>
            <a:ext cx="11159437" cy="50672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Cabível de qualquer ato judicial com carga decisória: embargos de declaração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296894" y="1451200"/>
          <a:ext cx="9598214" cy="332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DECISÃO JUDICIAL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RECURSO CABÍVEL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Sentença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Apelação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Decisão interlocutória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Agravo de instrumento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Despacho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Irrecorrível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Decisão monocrática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Agravo interno / </a:t>
                      </a:r>
                      <a:r>
                        <a:rPr lang="pt-BR" sz="2400" dirty="0" err="1"/>
                        <a:t>AREsp</a:t>
                      </a:r>
                      <a:r>
                        <a:rPr lang="pt-BR" sz="2400" dirty="0"/>
                        <a:t> e ARE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Acórdão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Demais recursos</a:t>
                      </a:r>
                    </a:p>
                    <a:p>
                      <a:pPr algn="ctr"/>
                      <a:r>
                        <a:rPr lang="pt-BR" sz="2400" dirty="0"/>
                        <a:t>(</a:t>
                      </a:r>
                      <a:r>
                        <a:rPr lang="pt-BR" sz="2400" dirty="0" err="1"/>
                        <a:t>REsp</a:t>
                      </a:r>
                      <a:r>
                        <a:rPr lang="pt-BR" sz="2400" dirty="0"/>
                        <a:t>, RE, ROC, Divergência)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5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Apelação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16784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Prazo / custas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15 dias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Há custas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Efeitos</a:t>
            </a:r>
            <a:endParaRPr lang="pt-BR" altLang="pt-BR" sz="2400" dirty="0">
              <a:solidFill>
                <a:srgbClr val="C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Efeito devolutivo e, em regra, efeito suspensivo.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</a:rPr>
              <a:t>Não há</a:t>
            </a:r>
            <a:r>
              <a:rPr lang="pt-BR" altLang="pt-BR" sz="2400" dirty="0">
                <a:solidFill>
                  <a:srgbClr val="000000"/>
                </a:solidFill>
              </a:rPr>
              <a:t> efeito suspensivo na decisão que (CPC, 1012):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I - homologa </a:t>
            </a:r>
            <a:r>
              <a:rPr lang="pt-BR" altLang="pt-BR" sz="2133" u="sng" dirty="0">
                <a:solidFill>
                  <a:srgbClr val="000000"/>
                </a:solidFill>
              </a:rPr>
              <a:t>divisão ou demarcação de terras</a:t>
            </a:r>
            <a:r>
              <a:rPr lang="pt-BR" altLang="pt-BR" sz="2133" dirty="0">
                <a:solidFill>
                  <a:srgbClr val="000000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II - condena a pagar </a:t>
            </a:r>
            <a:r>
              <a:rPr lang="pt-BR" altLang="pt-BR" sz="2133" u="sng" dirty="0">
                <a:solidFill>
                  <a:srgbClr val="000000"/>
                </a:solidFill>
              </a:rPr>
              <a:t>alimentos</a:t>
            </a:r>
            <a:r>
              <a:rPr lang="pt-BR" altLang="pt-BR" sz="2133" dirty="0">
                <a:solidFill>
                  <a:srgbClr val="000000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III - extingue sem resolução do mérito ou julga improcedentes os </a:t>
            </a:r>
            <a:r>
              <a:rPr lang="pt-BR" altLang="pt-BR" sz="2133" u="sng" dirty="0">
                <a:solidFill>
                  <a:srgbClr val="000000"/>
                </a:solidFill>
              </a:rPr>
              <a:t>embargos do executado</a:t>
            </a:r>
            <a:r>
              <a:rPr lang="pt-BR" altLang="pt-BR" sz="2133" dirty="0">
                <a:solidFill>
                  <a:srgbClr val="000000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IV - julga procedente o pedido de instituição de </a:t>
            </a:r>
            <a:r>
              <a:rPr lang="pt-BR" altLang="pt-BR" sz="2133" u="sng" dirty="0">
                <a:solidFill>
                  <a:srgbClr val="000000"/>
                </a:solidFill>
              </a:rPr>
              <a:t>arbitragem</a:t>
            </a:r>
            <a:r>
              <a:rPr lang="pt-BR" altLang="pt-BR" sz="2133" dirty="0">
                <a:solidFill>
                  <a:srgbClr val="000000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V - confirma, concede ou revoga </a:t>
            </a:r>
            <a:r>
              <a:rPr lang="pt-BR" altLang="pt-BR" sz="2133" u="sng" dirty="0">
                <a:solidFill>
                  <a:srgbClr val="000000"/>
                </a:solidFill>
              </a:rPr>
              <a:t>tutela provisória</a:t>
            </a:r>
            <a:r>
              <a:rPr lang="pt-BR" altLang="pt-BR" sz="2133" dirty="0">
                <a:solidFill>
                  <a:srgbClr val="000000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VI - decreta a </a:t>
            </a:r>
            <a:r>
              <a:rPr lang="pt-BR" altLang="pt-BR" sz="2133" u="sng" dirty="0">
                <a:solidFill>
                  <a:srgbClr val="000000"/>
                </a:solidFill>
              </a:rPr>
              <a:t>interdição</a:t>
            </a:r>
            <a:r>
              <a:rPr lang="pt-BR" altLang="pt-BR" sz="2133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4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Apelação – </a:t>
            </a:r>
            <a:r>
              <a:rPr lang="pt-BR" sz="2667" dirty="0">
                <a:solidFill>
                  <a:srgbClr val="C00000"/>
                </a:solidFill>
              </a:rPr>
              <a:t>Processamento (1º grau)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O processamento da apelação é base para os demais recursos</a:t>
            </a: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altLang="pt-BR" sz="2133" dirty="0">
                <a:solidFill>
                  <a:srgbClr val="000000"/>
                </a:solidFill>
              </a:rPr>
              <a:t>Interposta em 1º grau, razões devem trazer nome das partes, fundamentos de fato e de direito (</a:t>
            </a:r>
            <a:r>
              <a:rPr lang="pt-BR" altLang="pt-BR" sz="2133" i="1" dirty="0" err="1">
                <a:solidFill>
                  <a:srgbClr val="000000"/>
                </a:solidFill>
              </a:rPr>
              <a:t>error</a:t>
            </a:r>
            <a:r>
              <a:rPr lang="pt-BR" altLang="pt-BR" sz="2133" i="1" dirty="0">
                <a:solidFill>
                  <a:srgbClr val="000000"/>
                </a:solidFill>
              </a:rPr>
              <a:t> in procedendo </a:t>
            </a:r>
            <a:r>
              <a:rPr lang="pt-BR" altLang="pt-BR" sz="2133" dirty="0">
                <a:solidFill>
                  <a:srgbClr val="000000"/>
                </a:solidFill>
              </a:rPr>
              <a:t>e</a:t>
            </a:r>
            <a:r>
              <a:rPr lang="pt-BR" altLang="pt-BR" sz="2133" i="1" dirty="0">
                <a:solidFill>
                  <a:srgbClr val="000000"/>
                </a:solidFill>
              </a:rPr>
              <a:t> in </a:t>
            </a:r>
            <a:r>
              <a:rPr lang="pt-BR" altLang="pt-BR" sz="2133" i="1" dirty="0" err="1">
                <a:solidFill>
                  <a:srgbClr val="000000"/>
                </a:solidFill>
              </a:rPr>
              <a:t>judicando</a:t>
            </a:r>
            <a:r>
              <a:rPr lang="pt-BR" altLang="pt-BR" sz="2133" dirty="0">
                <a:solidFill>
                  <a:srgbClr val="000000"/>
                </a:solidFill>
              </a:rPr>
              <a:t>) e pedido de nova decisão (CPC, 1010)</a:t>
            </a: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altLang="pt-BR" sz="2133" dirty="0">
                <a:solidFill>
                  <a:srgbClr val="000000"/>
                </a:solidFill>
              </a:rPr>
              <a:t>Abre-se vista à parte contrária, para resposta</a:t>
            </a: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altLang="pt-BR" sz="2133" dirty="0">
                <a:solidFill>
                  <a:srgbClr val="000000"/>
                </a:solidFill>
              </a:rPr>
              <a:t>Após, autos remetidos ao Tribunal, </a:t>
            </a:r>
            <a:r>
              <a:rPr lang="pt-BR" altLang="pt-BR" sz="2133" u="sng" dirty="0">
                <a:solidFill>
                  <a:srgbClr val="000000"/>
                </a:solidFill>
              </a:rPr>
              <a:t>sem</a:t>
            </a:r>
            <a:r>
              <a:rPr lang="pt-BR" altLang="pt-BR" sz="2133" dirty="0">
                <a:solidFill>
                  <a:srgbClr val="000000"/>
                </a:solidFill>
              </a:rPr>
              <a:t> juízo de admissibilidade na origem</a:t>
            </a: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pt-BR" altLang="pt-BR" sz="2133" dirty="0">
                <a:solidFill>
                  <a:srgbClr val="000000"/>
                </a:solidFill>
              </a:rPr>
              <a:t>É possível ao juiz </a:t>
            </a:r>
            <a:r>
              <a:rPr lang="pt-BR" altLang="pt-BR" sz="2133" u="sng" dirty="0">
                <a:solidFill>
                  <a:srgbClr val="000000"/>
                </a:solidFill>
              </a:rPr>
              <a:t>reconsiderar</a:t>
            </a:r>
            <a:r>
              <a:rPr lang="pt-BR" altLang="pt-BR" sz="2133" dirty="0">
                <a:solidFill>
                  <a:srgbClr val="000000"/>
                </a:solidFill>
              </a:rPr>
              <a:t> nos seguintes casos (CPC, 331, 332, § 3º e 485, § 7º):</a:t>
            </a:r>
          </a:p>
          <a:p>
            <a:pPr lvl="5"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(i) indeferimento da inicial; </a:t>
            </a:r>
          </a:p>
          <a:p>
            <a:pPr lvl="5"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(</a:t>
            </a:r>
            <a:r>
              <a:rPr lang="pt-BR" altLang="pt-BR" sz="2133" dirty="0" err="1">
                <a:solidFill>
                  <a:srgbClr val="000000"/>
                </a:solidFill>
              </a:rPr>
              <a:t>ii</a:t>
            </a:r>
            <a:r>
              <a:rPr lang="pt-BR" altLang="pt-BR" sz="2133" dirty="0">
                <a:solidFill>
                  <a:srgbClr val="000000"/>
                </a:solidFill>
              </a:rPr>
              <a:t>) improcedência liminar ; e </a:t>
            </a:r>
          </a:p>
          <a:p>
            <a:pPr lvl="5"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(</a:t>
            </a:r>
            <a:r>
              <a:rPr lang="pt-BR" altLang="pt-BR" sz="2133" dirty="0" err="1">
                <a:solidFill>
                  <a:srgbClr val="000000"/>
                </a:solidFill>
              </a:rPr>
              <a:t>iii</a:t>
            </a:r>
            <a:r>
              <a:rPr lang="pt-BR" altLang="pt-BR" sz="2133" dirty="0">
                <a:solidFill>
                  <a:srgbClr val="000000"/>
                </a:solidFill>
              </a:rPr>
              <a:t>) extinção sem resolução do mérito.</a:t>
            </a:r>
          </a:p>
        </p:txBody>
      </p:sp>
    </p:spTree>
    <p:extLst>
      <p:ext uri="{BB962C8B-B14F-4D97-AF65-F5344CB8AC3E}">
        <p14:creationId xmlns:p14="http://schemas.microsoft.com/office/powerpoint/2010/main" val="20045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Apelação – </a:t>
            </a:r>
            <a:r>
              <a:rPr lang="pt-BR" sz="2667" dirty="0">
                <a:solidFill>
                  <a:srgbClr val="C00000"/>
                </a:solidFill>
              </a:rPr>
              <a:t>Processamento (Tribunal)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1.	Recebida a apelação no Tribunal, será sorteado um relator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2.	Se houver forte vício processual ou se a matéria já estiver pacificada na jurisprudência, poderá o relator julgar o recurso monocraticamente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(CPC, 932: não conhecer ou conhecer e dar ou negar provimento monocraticamente)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3.	Não sendo caso de decisão monocrática, relator elabora seu voto e o recurso vai a julgamento (CPC, 934)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4.	Publicação da pauta, antes do julgamento (CPC, 935)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5.	Possibilidade de sustentação oral (CPC, 937)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6.	Fim da figura do revisor (julgamento colegiado, mas com 2º e 3º desembargadores)</a:t>
            </a:r>
          </a:p>
        </p:txBody>
      </p:sp>
    </p:spTree>
    <p:extLst>
      <p:ext uri="{BB962C8B-B14F-4D97-AF65-F5344CB8AC3E}">
        <p14:creationId xmlns:p14="http://schemas.microsoft.com/office/powerpoint/2010/main" val="19950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Julgamento Antecipado Parcial do Mérito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072640"/>
            <a:ext cx="9903291" cy="4099291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dirty="0"/>
              <a:t>Art. 356.  O juiz </a:t>
            </a:r>
            <a:r>
              <a:rPr lang="pt-BR" altLang="pt-BR" sz="2400" b="1" dirty="0">
                <a:solidFill>
                  <a:srgbClr val="C00000"/>
                </a:solidFill>
              </a:rPr>
              <a:t>decidirá parcialmente o mérito </a:t>
            </a:r>
            <a:r>
              <a:rPr lang="pt-BR" altLang="pt-BR" sz="2400" dirty="0"/>
              <a:t>quando um ou mais dos pedidos formulados ou parcela deles:</a:t>
            </a:r>
          </a:p>
          <a:p>
            <a:pPr algn="just"/>
            <a:r>
              <a:rPr lang="pt-BR" altLang="pt-BR" sz="2400" dirty="0"/>
              <a:t>I - mostrar-se incontroverso;</a:t>
            </a:r>
          </a:p>
          <a:p>
            <a:pPr algn="just"/>
            <a:r>
              <a:rPr lang="pt-BR" altLang="pt-BR" sz="2400" dirty="0"/>
              <a:t>II - estiver em condições de imediato julgamento, nos termos do art. 355. (...)</a:t>
            </a:r>
          </a:p>
          <a:p>
            <a:pPr algn="just"/>
            <a:r>
              <a:rPr lang="pt-BR" altLang="pt-BR" sz="2400" dirty="0"/>
              <a:t>§ 2º A parte poderá </a:t>
            </a:r>
            <a:r>
              <a:rPr lang="pt-BR" altLang="pt-BR" sz="2400" u="sng" dirty="0"/>
              <a:t>liquidar ou executar, desde logo</a:t>
            </a:r>
            <a:r>
              <a:rPr lang="pt-BR" altLang="pt-BR" sz="2400" dirty="0"/>
              <a:t>, a obrigação reconhecida na decisão que julgar parcialmente o mérito, independentemente de caução, ainda que haja recurso contra essa interposto.</a:t>
            </a:r>
          </a:p>
          <a:p>
            <a:pPr algn="just"/>
            <a:r>
              <a:rPr lang="pt-BR" sz="2400" dirty="0"/>
              <a:t> 5º A decisão proferida com base neste artigo é </a:t>
            </a:r>
            <a:r>
              <a:rPr lang="pt-BR" sz="2400" u="sng" dirty="0"/>
              <a:t>impugnável por agravo de instrumento.</a:t>
            </a:r>
            <a:endParaRPr lang="pt-BR" alt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29194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Apelação – </a:t>
            </a:r>
            <a:r>
              <a:rPr lang="pt-BR" sz="2667" dirty="0">
                <a:solidFill>
                  <a:srgbClr val="C00000"/>
                </a:solidFill>
              </a:rPr>
              <a:t>voto vencido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pt-BR" altLang="pt-BR" sz="2133" dirty="0">
                <a:solidFill>
                  <a:srgbClr val="000000"/>
                </a:solidFill>
              </a:rPr>
              <a:t>Fim dos embargos infringentes, mas criação de técnica de julgamento estendido: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t-BR" altLang="pt-BR" sz="2133" dirty="0">
              <a:solidFill>
                <a:srgbClr val="000000"/>
              </a:solidFill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1176561" y="2959108"/>
            <a:ext cx="10296112" cy="1899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1867" b="1" dirty="0">
                <a:solidFill>
                  <a:srgbClr val="1F497D"/>
                </a:solidFill>
                <a:latin typeface="Calibri"/>
              </a:rPr>
              <a:t>Art. 942.  Quando o resultado da apelação for não unânime, o julgamento terá prosseguimento em sessão a ser designada com a presença de outros julgadores, que serão convocados nos termos previamente definidos no regimento interno, em número suficiente para garantir a possibilidade de inversão do resultado inicial, assegurado às partes e a eventuais terceiros o direito de sustentar oralmente suas razões perante os novos julgadores.</a:t>
            </a:r>
          </a:p>
        </p:txBody>
      </p:sp>
    </p:spTree>
    <p:extLst>
      <p:ext uri="{BB962C8B-B14F-4D97-AF65-F5344CB8AC3E}">
        <p14:creationId xmlns:p14="http://schemas.microsoft.com/office/powerpoint/2010/main" val="39809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Apelação adesiva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524048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Cabível no caso de </a:t>
            </a:r>
            <a:r>
              <a:rPr lang="pt-BR" altLang="pt-BR" sz="2400" b="1" dirty="0">
                <a:solidFill>
                  <a:srgbClr val="000000"/>
                </a:solidFill>
              </a:rPr>
              <a:t>sucumbência recíproca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 autor e réu forem vencidos, cada um pode recorrer de forma autônoma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Contudo, se só um recorrer, só a situação do recorrente pode melhorar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     (vedação da </a:t>
            </a:r>
            <a:r>
              <a:rPr lang="pt-BR" altLang="pt-BR" sz="2400" i="1" dirty="0">
                <a:solidFill>
                  <a:srgbClr val="000000"/>
                </a:solidFill>
              </a:rPr>
              <a:t>reformatio in pejus</a:t>
            </a:r>
            <a:r>
              <a:rPr lang="pt-BR" altLang="pt-BR" sz="2400" dirty="0">
                <a:solidFill>
                  <a:srgbClr val="000000"/>
                </a:solidFill>
              </a:rPr>
              <a:t>)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Assim, pode o recorrido, no prazo das contrarrazões, também apresentar a apelação adesiva (CPC, 997)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O conhecimento da apelação adesiva fica condicionado ao conhecimento da apelação principal</a:t>
            </a:r>
          </a:p>
        </p:txBody>
      </p:sp>
    </p:spTree>
    <p:extLst>
      <p:ext uri="{BB962C8B-B14F-4D97-AF65-F5344CB8AC3E}">
        <p14:creationId xmlns:p14="http://schemas.microsoft.com/office/powerpoint/2010/main" val="37979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Agravo de Instrumento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b="1" dirty="0">
                <a:solidFill>
                  <a:srgbClr val="C00000"/>
                </a:solidFill>
              </a:rPr>
              <a:t>Cabimento: </a:t>
            </a:r>
            <a:r>
              <a:rPr lang="pt-BR" altLang="pt-BR" sz="2400" dirty="0">
                <a:solidFill>
                  <a:srgbClr val="000000"/>
                </a:solidFill>
              </a:rPr>
              <a:t>rol </a:t>
            </a:r>
            <a:r>
              <a:rPr lang="pt-BR" altLang="pt-BR" sz="2400" u="sng" dirty="0">
                <a:solidFill>
                  <a:srgbClr val="000000"/>
                </a:solidFill>
              </a:rPr>
              <a:t>taxativo</a:t>
            </a:r>
            <a:r>
              <a:rPr lang="pt-BR" altLang="pt-BR" sz="2400" dirty="0">
                <a:solidFill>
                  <a:srgbClr val="000000"/>
                </a:solidFill>
              </a:rPr>
              <a:t>?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CPC, art. 1.015.  Cabe agravo de instrumento contra as decisões interlocutórias que versarem sobre: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76275" y="3602064"/>
            <a:ext cx="7244317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tutelas provisórias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II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mérito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do processo;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III - rejeição da alegação de convenção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arbitragem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IV - incidente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desconsideração da personalidade jurídica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V - rejeição do pedido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gratuidade da justiça 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ou acolhimento do pedido de sua revogação;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VI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exibição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ou posse de documento ou coisa;</a:t>
            </a:r>
          </a:p>
          <a:p>
            <a:pPr algn="just"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VII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exclusão de litisconsorte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9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Agravo de Instrumento - </a:t>
            </a:r>
            <a:r>
              <a:rPr lang="pt-BR" sz="3200" dirty="0">
                <a:solidFill>
                  <a:srgbClr val="C00000"/>
                </a:solidFill>
              </a:rPr>
              <a:t>cabimento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44349"/>
            <a:ext cx="10244667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CPC, art. 1.015.  Cabe agravo de instrumento contra as decisões interlocutórias que versarem sobre: (...)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4781" y="2780307"/>
            <a:ext cx="10551520" cy="304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VIII - rejeição do pedido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limitação do litisconsórcio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IX - admissão ou inadmissão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intervenção de terceiros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X - concessão, modificação ou revogação do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efeito suspensivo aos embargos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à execução;</a:t>
            </a:r>
          </a:p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XI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redistribuição do ônus da prova 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nos termos do art. 373, § 1o;</a:t>
            </a:r>
          </a:p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XII -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outros casos 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expressamente referidos em lei.</a:t>
            </a:r>
          </a:p>
          <a:p>
            <a:pPr defTabSz="609585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  <a:latin typeface="Calibri"/>
            </a:endParaRPr>
          </a:p>
          <a:p>
            <a:pPr defTabSz="609585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Parágrafo único. 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Também caberá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agravo de instrumento contra decisões interlocutórias proferidas na fase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liquidação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de sentença ou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cumprimento de sentença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, no processo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execução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 e no processo de </a:t>
            </a:r>
            <a:r>
              <a:rPr lang="pt-BR" altLang="pt-BR" sz="2133" u="sng" dirty="0">
                <a:solidFill>
                  <a:srgbClr val="000000"/>
                </a:solidFill>
                <a:latin typeface="Calibri"/>
              </a:rPr>
              <a:t>inventário</a:t>
            </a:r>
            <a:r>
              <a:rPr lang="pt-BR" altLang="pt-BR" sz="2133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3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Agravo de Instrumento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77744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C00000"/>
                </a:solidFill>
              </a:rPr>
              <a:t>Prazo / custas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15 dias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Há custas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C00000"/>
                </a:solidFill>
              </a:rPr>
              <a:t>Efeitos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Em regra, somente devolutivo.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1337733" y="4451499"/>
            <a:ext cx="10078568" cy="1672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2133" b="1" dirty="0">
                <a:solidFill>
                  <a:srgbClr val="1F497D"/>
                </a:solidFill>
                <a:latin typeface="Calibri"/>
              </a:rPr>
              <a:t>Poderá ser concedido efeito suspensivo / antecipação de tutela recursal se houver dano grave + probabilidade de provimento do recurso (CPC, 995 e 1019, I).</a:t>
            </a:r>
          </a:p>
        </p:txBody>
      </p:sp>
    </p:spTree>
    <p:extLst>
      <p:ext uri="{BB962C8B-B14F-4D97-AF65-F5344CB8AC3E}">
        <p14:creationId xmlns:p14="http://schemas.microsoft.com/office/powerpoint/2010/main" val="18513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Agravo de Instrumento - </a:t>
            </a:r>
            <a:r>
              <a:rPr lang="pt-BR" sz="3200" dirty="0">
                <a:solidFill>
                  <a:srgbClr val="C00000"/>
                </a:solidFill>
              </a:rPr>
              <a:t>processamento</a:t>
            </a:r>
            <a:endParaRPr lang="pt-BR" sz="3200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Interposto no juízo </a:t>
            </a:r>
            <a:r>
              <a:rPr lang="pt-BR" altLang="pt-BR" sz="2133" i="1" dirty="0">
                <a:solidFill>
                  <a:srgbClr val="000000"/>
                </a:solidFill>
              </a:rPr>
              <a:t>ad quem</a:t>
            </a:r>
            <a:r>
              <a:rPr lang="pt-BR" altLang="pt-BR" sz="2133" dirty="0">
                <a:solidFill>
                  <a:srgbClr val="000000"/>
                </a:solidFill>
              </a:rPr>
              <a:t>: tribunal (ÚNICO caso)</a:t>
            </a: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Agravante pode substituir documentos por declaração de que não existem</a:t>
            </a: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Se faltar alguma peça, o relator deve dar </a:t>
            </a:r>
            <a:r>
              <a:rPr lang="pt-BR" altLang="pt-BR" sz="2133" u="sng" dirty="0">
                <a:solidFill>
                  <a:srgbClr val="000000"/>
                </a:solidFill>
              </a:rPr>
              <a:t>oportunidade de corrigir o vício</a:t>
            </a:r>
            <a:r>
              <a:rPr lang="pt-BR" altLang="pt-BR" sz="2133" dirty="0">
                <a:solidFill>
                  <a:srgbClr val="000000"/>
                </a:solidFill>
              </a:rPr>
              <a:t> (1017, § 3º)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7734" y="2192859"/>
            <a:ext cx="9696893" cy="216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2133" b="1" dirty="0">
                <a:solidFill>
                  <a:srgbClr val="1F497D"/>
                </a:solidFill>
                <a:latin typeface="Calibri"/>
              </a:rPr>
              <a:t>Devem ser juntadas cópias obrigatórias e facultativas, salvo se autos eletrônicos (CPC, 1017).</a:t>
            </a:r>
          </a:p>
          <a:p>
            <a:pPr algn="ctr" defTabSz="609585"/>
            <a:r>
              <a:rPr lang="pt-BR" sz="2133" b="1" dirty="0">
                <a:solidFill>
                  <a:srgbClr val="1F497D"/>
                </a:solidFill>
                <a:latin typeface="Calibri"/>
              </a:rPr>
              <a:t>I - obrigatoriamente, com cópias da petição inicial, da contestação, da petição que ensejou a decisão agravada, da própria decisão agravada, da certidão da respectiva intimação ou outro documento oficial que comprove a tempestividade e das procurações outorgadas aos advogados do agravante e do agravado</a:t>
            </a:r>
          </a:p>
        </p:txBody>
      </p:sp>
    </p:spTree>
    <p:extLst>
      <p:ext uri="{BB962C8B-B14F-4D97-AF65-F5344CB8AC3E}">
        <p14:creationId xmlns:p14="http://schemas.microsoft.com/office/powerpoint/2010/main" val="40593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Agravo de Instrumento - </a:t>
            </a:r>
            <a:r>
              <a:rPr lang="pt-BR" sz="3200" dirty="0">
                <a:solidFill>
                  <a:srgbClr val="C00000"/>
                </a:solidFill>
              </a:rPr>
              <a:t>processamento</a:t>
            </a:r>
            <a:endParaRPr lang="pt-BR" sz="3200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Em 3 dias após a interposição, </a:t>
            </a:r>
            <a:r>
              <a:rPr lang="pt-BR" altLang="pt-BR" sz="2133" u="sng" dirty="0">
                <a:solidFill>
                  <a:srgbClr val="000000"/>
                </a:solidFill>
              </a:rPr>
              <a:t>se os autos forem físicos</a:t>
            </a:r>
            <a:r>
              <a:rPr lang="pt-BR" altLang="pt-BR" sz="2133" dirty="0">
                <a:solidFill>
                  <a:srgbClr val="000000"/>
                </a:solidFill>
              </a:rPr>
              <a:t>, agravante deve juntar </a:t>
            </a:r>
            <a:r>
              <a:rPr lang="pt-BR" altLang="pt-BR" sz="2133" u="sng" dirty="0">
                <a:solidFill>
                  <a:srgbClr val="000000"/>
                </a:solidFill>
              </a:rPr>
              <a:t>cópia do agravo</a:t>
            </a:r>
            <a:r>
              <a:rPr lang="pt-BR" altLang="pt-BR" sz="2133" dirty="0">
                <a:solidFill>
                  <a:srgbClr val="000000"/>
                </a:solidFill>
              </a:rPr>
              <a:t> e documentos na origem (CPC, 1018)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Calibri" pitchFamily="34" charset="0"/>
              <a:buChar char="→"/>
            </a:pPr>
            <a:r>
              <a:rPr lang="pt-BR" altLang="pt-BR" sz="2133" dirty="0">
                <a:solidFill>
                  <a:srgbClr val="000000"/>
                </a:solidFill>
              </a:rPr>
              <a:t>Relator, ao receber o recurso:</a:t>
            </a:r>
          </a:p>
          <a:p>
            <a:pPr marL="533387" indent="-533387">
              <a:spcBef>
                <a:spcPct val="0"/>
              </a:spcBef>
              <a:buAutoNum type="romanLcParenBoth"/>
            </a:pPr>
            <a:r>
              <a:rPr lang="pt-BR" altLang="pt-BR" sz="2133" dirty="0">
                <a:solidFill>
                  <a:srgbClr val="000000"/>
                </a:solidFill>
              </a:rPr>
              <a:t>pode conceder ou negar o efeito suspensivo / AT recursal; </a:t>
            </a:r>
          </a:p>
          <a:p>
            <a:pPr marL="533387" indent="-533387">
              <a:spcBef>
                <a:spcPct val="0"/>
              </a:spcBef>
              <a:buAutoNum type="romanLcParenBoth"/>
            </a:pPr>
            <a:r>
              <a:rPr lang="pt-BR" altLang="pt-BR" sz="2133" dirty="0">
                <a:solidFill>
                  <a:srgbClr val="000000"/>
                </a:solidFill>
              </a:rPr>
              <a:t>mandará intimar o agravado para contrarrazões.</a:t>
            </a: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Cabe julgamento monocrático nos casos do CPC, 932 (não conhecer / conhecer e negar provimento / conhecer e dar provimento) 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Quanto à sustentação oral, só cabe no “no agravo de instrumento interposto contra decisões interlocutórias que versem sobre </a:t>
            </a:r>
            <a:r>
              <a:rPr lang="pt-BR" altLang="pt-BR" sz="2133" u="sng" dirty="0">
                <a:solidFill>
                  <a:srgbClr val="000000"/>
                </a:solidFill>
              </a:rPr>
              <a:t>tutelas provisórias</a:t>
            </a:r>
            <a:r>
              <a:rPr lang="pt-BR" altLang="pt-BR" sz="2133" dirty="0">
                <a:solidFill>
                  <a:srgbClr val="000000"/>
                </a:solidFill>
              </a:rPr>
              <a:t> de urgência ou da evidência” (CPC, 937, VIII)</a:t>
            </a:r>
          </a:p>
        </p:txBody>
      </p:sp>
    </p:spTree>
    <p:extLst>
      <p:ext uri="{BB962C8B-B14F-4D97-AF65-F5344CB8AC3E}">
        <p14:creationId xmlns:p14="http://schemas.microsoft.com/office/powerpoint/2010/main" val="12366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Embargos de Declaração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b="1" dirty="0">
                <a:solidFill>
                  <a:srgbClr val="C00000"/>
                </a:solidFill>
              </a:rPr>
              <a:t>Cabimento</a:t>
            </a:r>
            <a:r>
              <a:rPr lang="pt-BR" altLang="pt-BR" sz="2133" b="1" dirty="0">
                <a:solidFill>
                  <a:srgbClr val="000000"/>
                </a:solidFill>
              </a:rPr>
              <a:t> </a:t>
            </a:r>
            <a:r>
              <a:rPr lang="pt-BR" altLang="pt-BR" sz="2133" dirty="0">
                <a:solidFill>
                  <a:srgbClr val="000000"/>
                </a:solidFill>
              </a:rPr>
              <a:t>(CPC, 1022):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cabíveis de decisão que tiver omissão, contradição, obscuridade ou para corrigir erro material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Cabível de </a:t>
            </a:r>
            <a:r>
              <a:rPr lang="pt-BR" altLang="pt-BR" sz="2133" u="sng" dirty="0">
                <a:solidFill>
                  <a:srgbClr val="000000"/>
                </a:solidFill>
              </a:rPr>
              <a:t>qualquer decisão </a:t>
            </a:r>
            <a:r>
              <a:rPr lang="pt-BR" altLang="pt-BR" sz="2133" dirty="0">
                <a:solidFill>
                  <a:srgbClr val="000000"/>
                </a:solidFill>
              </a:rPr>
              <a:t>com conteúdo decisório, em qualquer grau</a:t>
            </a:r>
            <a:endParaRPr lang="pt-BR" altLang="pt-BR" sz="2133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b="1" dirty="0">
                <a:solidFill>
                  <a:srgbClr val="C00000"/>
                </a:solidFill>
              </a:rPr>
              <a:t>Prazo / custas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5 dias / não há custas (CPC, 1023)</a:t>
            </a:r>
            <a:endParaRPr lang="pt-BR" altLang="pt-BR" sz="2133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b="1" dirty="0">
                <a:solidFill>
                  <a:srgbClr val="C00000"/>
                </a:solidFill>
              </a:rPr>
              <a:t>Efeitos: </a:t>
            </a:r>
            <a:r>
              <a:rPr lang="pt-BR" altLang="pt-BR" sz="2133" dirty="0">
                <a:solidFill>
                  <a:srgbClr val="000000"/>
                </a:solidFill>
              </a:rPr>
              <a:t>em regra, somente devolutivo.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Poderá ser concedido efeito suspensivo / antecipação de tutela recursal se houver </a:t>
            </a:r>
            <a:r>
              <a:rPr lang="pt-BR" altLang="pt-BR" sz="2133" i="1" dirty="0">
                <a:solidFill>
                  <a:srgbClr val="000000"/>
                </a:solidFill>
              </a:rPr>
              <a:t>dano grave</a:t>
            </a:r>
            <a:r>
              <a:rPr lang="pt-BR" altLang="pt-BR" sz="2133" dirty="0">
                <a:solidFill>
                  <a:srgbClr val="000000"/>
                </a:solidFill>
              </a:rPr>
              <a:t> + </a:t>
            </a:r>
            <a:r>
              <a:rPr lang="pt-BR" altLang="pt-BR" sz="2133" i="1" dirty="0">
                <a:solidFill>
                  <a:srgbClr val="000000"/>
                </a:solidFill>
              </a:rPr>
              <a:t>probabilidade de provimento do recurso</a:t>
            </a:r>
            <a:r>
              <a:rPr lang="pt-BR" altLang="pt-BR" sz="2133" dirty="0">
                <a:solidFill>
                  <a:srgbClr val="000000"/>
                </a:solidFill>
              </a:rPr>
              <a:t> (CPC, 995 e 1026).</a:t>
            </a:r>
          </a:p>
        </p:txBody>
      </p:sp>
    </p:spTree>
    <p:extLst>
      <p:ext uri="{BB962C8B-B14F-4D97-AF65-F5344CB8AC3E}">
        <p14:creationId xmlns:p14="http://schemas.microsoft.com/office/powerpoint/2010/main" val="37957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Embargos de Declaração - </a:t>
            </a:r>
            <a:r>
              <a:rPr lang="pt-BR" sz="3200" dirty="0">
                <a:solidFill>
                  <a:srgbClr val="C00000"/>
                </a:solidFill>
              </a:rPr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63088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São endereçados e julgados pelo próprio órgão prolator da decisão </a:t>
            </a: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      (juízo </a:t>
            </a:r>
            <a:r>
              <a:rPr lang="pt-BR" altLang="pt-BR" sz="2133" i="1" dirty="0">
                <a:solidFill>
                  <a:srgbClr val="000000"/>
                </a:solidFill>
              </a:rPr>
              <a:t>a quo</a:t>
            </a:r>
            <a:r>
              <a:rPr lang="pt-BR" altLang="pt-BR" sz="2133" dirty="0">
                <a:solidFill>
                  <a:srgbClr val="000000"/>
                </a:solidFill>
              </a:rPr>
              <a:t> = juízo </a:t>
            </a:r>
            <a:r>
              <a:rPr lang="pt-BR" altLang="pt-BR" sz="2133" i="1" dirty="0">
                <a:solidFill>
                  <a:srgbClr val="000000"/>
                </a:solidFill>
              </a:rPr>
              <a:t>ad quem</a:t>
            </a:r>
            <a:r>
              <a:rPr lang="pt-BR" altLang="pt-BR" sz="2133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Assim, não é possível a </a:t>
            </a:r>
            <a:r>
              <a:rPr lang="pt-BR" altLang="pt-BR" sz="2133" u="sng" dirty="0">
                <a:solidFill>
                  <a:srgbClr val="000000"/>
                </a:solidFill>
              </a:rPr>
              <a:t>interposição simultânea de dois recursos</a:t>
            </a:r>
            <a:r>
              <a:rPr lang="pt-BR" altLang="pt-BR" sz="2133" dirty="0">
                <a:solidFill>
                  <a:srgbClr val="000000"/>
                </a:solidFill>
              </a:rPr>
              <a:t> (princípio da </a:t>
            </a:r>
            <a:r>
              <a:rPr lang="pt-BR" altLang="pt-BR" sz="2133" dirty="0" err="1">
                <a:solidFill>
                  <a:srgbClr val="000000"/>
                </a:solidFill>
              </a:rPr>
              <a:t>unirrecorribilidade</a:t>
            </a:r>
            <a:r>
              <a:rPr lang="pt-BR" altLang="pt-BR" sz="2133" dirty="0">
                <a:solidFill>
                  <a:srgbClr val="000000"/>
                </a:solidFill>
              </a:rPr>
              <a:t>). Exemplo: primeiro há a oposição dos declaratórios de sentença e, após a decisão, será interposta a apelação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Os declaratórios também são utilizados para </a:t>
            </a:r>
            <a:r>
              <a:rPr lang="pt-BR" altLang="pt-BR" sz="2133" u="sng" dirty="0">
                <a:solidFill>
                  <a:srgbClr val="000000"/>
                </a:solidFill>
              </a:rPr>
              <a:t>fins de prequestionamento</a:t>
            </a:r>
            <a:r>
              <a:rPr lang="pt-BR" altLang="pt-BR" sz="2133" dirty="0">
                <a:solidFill>
                  <a:srgbClr val="000000"/>
                </a:solidFill>
              </a:rPr>
              <a:t> (</a:t>
            </a:r>
            <a:r>
              <a:rPr lang="pt-BR" altLang="pt-BR" sz="2133" dirty="0" err="1">
                <a:solidFill>
                  <a:srgbClr val="000000"/>
                </a:solidFill>
              </a:rPr>
              <a:t>REsp</a:t>
            </a:r>
            <a:r>
              <a:rPr lang="pt-BR" altLang="pt-BR" sz="2133" dirty="0">
                <a:solidFill>
                  <a:srgbClr val="000000"/>
                </a:solidFill>
              </a:rPr>
              <a:t> e RE) – CPC, art. 1025 (prequestionamento “virtual”)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1431852" y="2571662"/>
            <a:ext cx="9484241" cy="12913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2133" b="1" dirty="0">
                <a:solidFill>
                  <a:srgbClr val="1F497D"/>
                </a:solidFill>
                <a:latin typeface="Calibri"/>
              </a:rPr>
              <a:t>Opostos os declaratórios, há a interrupção do prazo para se ingressar com o outro recurso, para as duas partes (CPC, 1026).</a:t>
            </a:r>
          </a:p>
          <a:p>
            <a:pPr algn="ctr" defTabSz="609585"/>
            <a:r>
              <a:rPr lang="pt-BR" sz="2133" b="1" dirty="0">
                <a:solidFill>
                  <a:srgbClr val="1F497D"/>
                </a:solidFill>
                <a:latin typeface="Calibri"/>
              </a:rPr>
              <a:t>	* Novidade: inclusive no JEC (L. 9099/95, 50 e CPC, 1065)</a:t>
            </a:r>
          </a:p>
        </p:txBody>
      </p:sp>
    </p:spTree>
    <p:extLst>
      <p:ext uri="{BB962C8B-B14F-4D97-AF65-F5344CB8AC3E}">
        <p14:creationId xmlns:p14="http://schemas.microsoft.com/office/powerpoint/2010/main" val="21707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Embargos de Declaração - </a:t>
            </a:r>
            <a:r>
              <a:rPr lang="pt-BR" sz="3200" dirty="0">
                <a:solidFill>
                  <a:srgbClr val="C00000"/>
                </a:solidFill>
              </a:rPr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41168"/>
            <a:ext cx="10244667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Em alguns casos, conforme o vício, cabem declaratórios com </a:t>
            </a:r>
            <a:r>
              <a:rPr lang="pt-BR" altLang="pt-BR" sz="2400" i="1" dirty="0">
                <a:solidFill>
                  <a:srgbClr val="000000"/>
                </a:solidFill>
              </a:rPr>
              <a:t>efeitos modificativos </a:t>
            </a:r>
            <a:r>
              <a:rPr lang="pt-BR" altLang="pt-BR" sz="2400" dirty="0">
                <a:solidFill>
                  <a:srgbClr val="000000"/>
                </a:solidFill>
              </a:rPr>
              <a:t>ou</a:t>
            </a:r>
            <a:r>
              <a:rPr lang="pt-BR" altLang="pt-BR" sz="2400" i="1" dirty="0">
                <a:solidFill>
                  <a:srgbClr val="000000"/>
                </a:solidFill>
              </a:rPr>
              <a:t> infringentes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Quando isso ocorrer – e somente nesse caso - abre-se </a:t>
            </a:r>
            <a:r>
              <a:rPr lang="pt-BR" altLang="pt-BR" sz="2400" u="sng" dirty="0">
                <a:solidFill>
                  <a:srgbClr val="000000"/>
                </a:solidFill>
              </a:rPr>
              <a:t>prazo para contrarrazões</a:t>
            </a:r>
            <a:r>
              <a:rPr lang="pt-BR" altLang="pt-BR" sz="2400" dirty="0">
                <a:solidFill>
                  <a:srgbClr val="000000"/>
                </a:solidFill>
              </a:rPr>
              <a:t> (CPC, 1023, § 2º)</a:t>
            </a: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Quando opostos </a:t>
            </a:r>
            <a:r>
              <a:rPr lang="pt-BR" altLang="pt-BR" sz="2400" u="sng" dirty="0">
                <a:solidFill>
                  <a:srgbClr val="000000"/>
                </a:solidFill>
              </a:rPr>
              <a:t>contra decisão monocrática</a:t>
            </a:r>
            <a:r>
              <a:rPr lang="pt-BR" altLang="pt-BR" sz="2400" dirty="0">
                <a:solidFill>
                  <a:srgbClr val="000000"/>
                </a:solidFill>
              </a:rPr>
              <a:t>, devem ser julgados pelo próprio prolator (CPC, 1024, § 2º)</a:t>
            </a: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Nesse caso, podem ser </a:t>
            </a:r>
            <a:r>
              <a:rPr lang="pt-BR" altLang="pt-BR" sz="2400" u="sng" dirty="0">
                <a:solidFill>
                  <a:srgbClr val="000000"/>
                </a:solidFill>
              </a:rPr>
              <a:t>convertidos em agravo interno</a:t>
            </a:r>
            <a:r>
              <a:rPr lang="pt-BR" altLang="pt-BR" sz="2400" dirty="0">
                <a:solidFill>
                  <a:srgbClr val="000000"/>
                </a:solidFill>
              </a:rPr>
              <a:t>, mas o agravante deve ser </a:t>
            </a:r>
            <a:r>
              <a:rPr lang="pt-BR" altLang="pt-BR" sz="2400" u="sng" dirty="0">
                <a:solidFill>
                  <a:srgbClr val="000000"/>
                </a:solidFill>
              </a:rPr>
              <a:t>intimado</a:t>
            </a:r>
            <a:r>
              <a:rPr lang="pt-BR" altLang="pt-BR" sz="2400" dirty="0">
                <a:solidFill>
                  <a:srgbClr val="000000"/>
                </a:solidFill>
              </a:rPr>
              <a:t> para ajustar o recurso (CPC, 1024, § 3º)</a:t>
            </a:r>
            <a:endParaRPr lang="pt-BR" altLang="pt-BR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Saneamento e Organização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dirty="0"/>
              <a:t>Art. 357.  </a:t>
            </a:r>
            <a:r>
              <a:rPr lang="pt-BR" u="sng" dirty="0"/>
              <a:t>Não ocorrendo nenhuma das hipóteses deste Capítulo</a:t>
            </a:r>
            <a:r>
              <a:rPr lang="pt-BR" dirty="0"/>
              <a:t>, deverá o juiz, em </a:t>
            </a:r>
            <a:r>
              <a:rPr lang="pt-BR" b="1" dirty="0">
                <a:solidFill>
                  <a:srgbClr val="C00000"/>
                </a:solidFill>
              </a:rPr>
              <a:t>decisão de saneamento e de organização do processo: </a:t>
            </a:r>
            <a:endParaRPr lang="pt-BR" b="1" i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pt-BR" i="1" dirty="0"/>
              <a:t>(nenhuma das hipóteses anteriores de julgamento </a:t>
            </a:r>
            <a:r>
              <a:rPr lang="pt-BR" i="1" dirty="0" err="1"/>
              <a:t>cf</a:t>
            </a:r>
            <a:r>
              <a:rPr lang="pt-BR" i="1" dirty="0"/>
              <a:t> estado processo)</a:t>
            </a:r>
          </a:p>
          <a:p>
            <a:pPr algn="just">
              <a:defRPr/>
            </a:pPr>
            <a:r>
              <a:rPr lang="pt-BR" dirty="0"/>
              <a:t>I - </a:t>
            </a:r>
            <a:r>
              <a:rPr lang="pt-BR" u="sng" dirty="0"/>
              <a:t>resolver as questões processuais</a:t>
            </a:r>
            <a:r>
              <a:rPr lang="pt-BR" dirty="0"/>
              <a:t> pendentes, se houver;</a:t>
            </a:r>
          </a:p>
          <a:p>
            <a:pPr algn="just">
              <a:defRPr/>
            </a:pPr>
            <a:r>
              <a:rPr lang="pt-BR" dirty="0"/>
              <a:t>II - </a:t>
            </a:r>
            <a:r>
              <a:rPr lang="pt-BR" u="sng" dirty="0"/>
              <a:t>delimitar as questões de fato</a:t>
            </a:r>
            <a:r>
              <a:rPr lang="pt-BR" dirty="0"/>
              <a:t> sobre as quais recairá a atividade probatória, especificando os </a:t>
            </a:r>
            <a:r>
              <a:rPr lang="pt-BR" u="sng" dirty="0"/>
              <a:t>meios de prova</a:t>
            </a:r>
            <a:r>
              <a:rPr lang="pt-BR" dirty="0"/>
              <a:t> admitidos;</a:t>
            </a:r>
          </a:p>
          <a:p>
            <a:pPr algn="just">
              <a:defRPr/>
            </a:pPr>
            <a:r>
              <a:rPr lang="pt-BR" dirty="0"/>
              <a:t>III - definir a </a:t>
            </a:r>
            <a:r>
              <a:rPr lang="pt-BR" u="sng" dirty="0"/>
              <a:t>distribuição do ônus da prova</a:t>
            </a:r>
            <a:r>
              <a:rPr lang="pt-BR" dirty="0"/>
              <a:t>, observado o art. 373;</a:t>
            </a:r>
          </a:p>
          <a:p>
            <a:pPr algn="just">
              <a:defRPr/>
            </a:pPr>
            <a:r>
              <a:rPr lang="pt-BR" dirty="0"/>
              <a:t>IV - </a:t>
            </a:r>
            <a:r>
              <a:rPr lang="pt-BR" u="sng" dirty="0"/>
              <a:t>delimitar as questões de direito</a:t>
            </a:r>
            <a:r>
              <a:rPr lang="pt-BR" dirty="0"/>
              <a:t> relevantes para a decisão do mérito;</a:t>
            </a:r>
          </a:p>
          <a:p>
            <a:pPr algn="just">
              <a:defRPr/>
            </a:pPr>
            <a:r>
              <a:rPr lang="pt-BR" dirty="0"/>
              <a:t>V - designar, se necessário, audiência de instrução e julgamento.</a:t>
            </a:r>
          </a:p>
        </p:txBody>
      </p:sp>
    </p:spTree>
    <p:extLst>
      <p:ext uri="{BB962C8B-B14F-4D97-AF65-F5344CB8AC3E}">
        <p14:creationId xmlns:p14="http://schemas.microsoft.com/office/powerpoint/2010/main" val="3195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Embargos de Declaração - </a:t>
            </a:r>
            <a:r>
              <a:rPr lang="pt-BR" sz="3200" dirty="0">
                <a:solidFill>
                  <a:srgbClr val="C00000"/>
                </a:solidFill>
              </a:rPr>
              <a:t>procedimento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63040"/>
            <a:ext cx="10110555" cy="4708891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Acolhimento dos declaratórios pode ensejar </a:t>
            </a:r>
            <a:r>
              <a:rPr lang="pt-BR" altLang="pt-BR" sz="2133" u="sng" dirty="0">
                <a:solidFill>
                  <a:srgbClr val="000000"/>
                </a:solidFill>
              </a:rPr>
              <a:t>modificação ou aditamento</a:t>
            </a:r>
            <a:r>
              <a:rPr lang="pt-BR" altLang="pt-BR" sz="2133" dirty="0">
                <a:solidFill>
                  <a:srgbClr val="000000"/>
                </a:solidFill>
              </a:rPr>
              <a:t> do recurso já interposto pela outra parte.</a:t>
            </a: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-122867" y="2310811"/>
          <a:ext cx="12414104" cy="39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1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Agravo Interno (CPC, 1021)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Ataca </a:t>
            </a:r>
            <a:r>
              <a:rPr lang="pt-BR" altLang="pt-BR" sz="2133" u="sng" dirty="0">
                <a:solidFill>
                  <a:srgbClr val="000000"/>
                </a:solidFill>
              </a:rPr>
              <a:t>decisão monocrática </a:t>
            </a:r>
            <a:r>
              <a:rPr lang="pt-BR" altLang="pt-BR" sz="2133" dirty="0">
                <a:solidFill>
                  <a:srgbClr val="000000"/>
                </a:solidFill>
              </a:rPr>
              <a:t>proferida por relator, acarreta a prolação de um </a:t>
            </a:r>
            <a:r>
              <a:rPr lang="pt-BR" altLang="pt-BR" sz="2133" u="sng" dirty="0">
                <a:solidFill>
                  <a:srgbClr val="000000"/>
                </a:solidFill>
              </a:rPr>
              <a:t>acórdão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O prazo é de </a:t>
            </a:r>
            <a:r>
              <a:rPr lang="pt-BR" altLang="pt-BR" sz="2133" u="sng" dirty="0">
                <a:solidFill>
                  <a:srgbClr val="000000"/>
                </a:solidFill>
              </a:rPr>
              <a:t>15 dias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Cabe também da decisão da presidência do Tribunal de 2º grau que aplica </a:t>
            </a:r>
            <a:r>
              <a:rPr lang="pt-BR" altLang="pt-BR" sz="2133" u="sng" dirty="0">
                <a:solidFill>
                  <a:srgbClr val="000000"/>
                </a:solidFill>
              </a:rPr>
              <a:t>regime da repercussão geral ou repetitivos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Há </a:t>
            </a:r>
            <a:r>
              <a:rPr lang="pt-BR" altLang="pt-BR" sz="2133" u="sng" dirty="0">
                <a:solidFill>
                  <a:srgbClr val="000000"/>
                </a:solidFill>
              </a:rPr>
              <a:t>contrarrazões</a:t>
            </a:r>
            <a:r>
              <a:rPr lang="pt-BR" altLang="pt-BR" sz="2133" dirty="0">
                <a:solidFill>
                  <a:srgbClr val="000000"/>
                </a:solidFill>
              </a:rPr>
              <a:t> por parte do recorrido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Não pode o relator só reproduzir os “fundamentos da decisão agravada para julgar improcedente o agravo interno” (§ 3º)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Se o recurso for </a:t>
            </a:r>
            <a:r>
              <a:rPr lang="pt-BR" altLang="pt-BR" sz="2133" u="sng" dirty="0">
                <a:solidFill>
                  <a:srgbClr val="000000"/>
                </a:solidFill>
              </a:rPr>
              <a:t>inadmissível ou improcedente em </a:t>
            </a:r>
            <a:r>
              <a:rPr lang="pt-BR" altLang="pt-BR" sz="2133" u="sng" dirty="0" err="1">
                <a:solidFill>
                  <a:srgbClr val="000000"/>
                </a:solidFill>
              </a:rPr>
              <a:t>v.u</a:t>
            </a:r>
            <a:r>
              <a:rPr lang="pt-BR" altLang="pt-BR" sz="2133" u="sng" dirty="0">
                <a:solidFill>
                  <a:srgbClr val="000000"/>
                </a:solidFill>
              </a:rPr>
              <a:t>.</a:t>
            </a:r>
            <a:r>
              <a:rPr lang="pt-BR" altLang="pt-BR" sz="2133" dirty="0">
                <a:solidFill>
                  <a:srgbClr val="000000"/>
                </a:solidFill>
              </a:rPr>
              <a:t>, haverá multa, entre 1 e 5% do valor atualizado da causa (§ 4º)</a:t>
            </a:r>
          </a:p>
        </p:txBody>
      </p:sp>
    </p:spTree>
    <p:extLst>
      <p:ext uri="{BB962C8B-B14F-4D97-AF65-F5344CB8AC3E}">
        <p14:creationId xmlns:p14="http://schemas.microsoft.com/office/powerpoint/2010/main" val="3041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Resp</a:t>
            </a:r>
            <a:r>
              <a:rPr lang="pt-BR" sz="3200" dirty="0"/>
              <a:t> e 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b="1" dirty="0">
                <a:solidFill>
                  <a:srgbClr val="C00000"/>
                </a:solidFill>
              </a:rPr>
              <a:t>Cabimento </a:t>
            </a:r>
            <a:r>
              <a:rPr lang="pt-BR" altLang="pt-BR" dirty="0">
                <a:solidFill>
                  <a:srgbClr val="000000"/>
                </a:solidFill>
              </a:rPr>
              <a:t>(CPC, 1029)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Recursos destinados aos Tribunais Superiores, para </a:t>
            </a:r>
            <a:r>
              <a:rPr lang="pt-BR" altLang="pt-BR" sz="2400" u="sng" dirty="0">
                <a:solidFill>
                  <a:srgbClr val="000000"/>
                </a:solidFill>
              </a:rPr>
              <a:t>unificar a aplicação do direito</a:t>
            </a:r>
            <a:r>
              <a:rPr lang="pt-BR" altLang="pt-BR" sz="2400" dirty="0">
                <a:solidFill>
                  <a:srgbClr val="000000"/>
                </a:solidFill>
              </a:rPr>
              <a:t> no país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Cabe </a:t>
            </a:r>
            <a:r>
              <a:rPr lang="pt-BR" altLang="pt-BR" sz="2400" dirty="0" err="1">
                <a:solidFill>
                  <a:srgbClr val="000000"/>
                </a:solidFill>
              </a:rPr>
              <a:t>REsp</a:t>
            </a:r>
            <a:r>
              <a:rPr lang="pt-BR" altLang="pt-BR" sz="2400" dirty="0">
                <a:solidFill>
                  <a:srgbClr val="000000"/>
                </a:solidFill>
              </a:rPr>
              <a:t> para o </a:t>
            </a:r>
            <a:r>
              <a:rPr lang="pt-BR" altLang="pt-BR" sz="2400" u="sng" dirty="0">
                <a:solidFill>
                  <a:srgbClr val="000000"/>
                </a:solidFill>
              </a:rPr>
              <a:t>STJ</a:t>
            </a:r>
            <a:r>
              <a:rPr lang="pt-BR" altLang="pt-BR" sz="2400" dirty="0">
                <a:solidFill>
                  <a:srgbClr val="000000"/>
                </a:solidFill>
              </a:rPr>
              <a:t> quando há violação à </a:t>
            </a:r>
            <a:r>
              <a:rPr lang="pt-BR" altLang="pt-BR" sz="2400" u="sng" dirty="0">
                <a:solidFill>
                  <a:srgbClr val="000000"/>
                </a:solidFill>
              </a:rPr>
              <a:t>legislação infraconstitucional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     (CF, art. 105, III, incisos)</a:t>
            </a: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Cabe RE para o STF quando há violação à </a:t>
            </a:r>
            <a:r>
              <a:rPr lang="pt-BR" altLang="pt-BR" sz="2400" u="sng" dirty="0">
                <a:solidFill>
                  <a:srgbClr val="000000"/>
                </a:solidFill>
              </a:rPr>
              <a:t>Constituição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     (CF, art. 102, III, incisos)</a:t>
            </a:r>
          </a:p>
        </p:txBody>
      </p:sp>
    </p:spTree>
    <p:extLst>
      <p:ext uri="{BB962C8B-B14F-4D97-AF65-F5344CB8AC3E}">
        <p14:creationId xmlns:p14="http://schemas.microsoft.com/office/powerpoint/2010/main" val="32200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Resp</a:t>
            </a:r>
            <a:r>
              <a:rPr lang="pt-BR" sz="3200" dirty="0"/>
              <a:t> e 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Prazo / custas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15 dias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Há custas</a:t>
            </a: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Efeitos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Efeito devolutivo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Eventualmente, em situações de urgência, poderá ser concedido efeito suspensivo (CPC, 1.029, § 5º)</a:t>
            </a:r>
          </a:p>
        </p:txBody>
      </p:sp>
    </p:spTree>
    <p:extLst>
      <p:ext uri="{BB962C8B-B14F-4D97-AF65-F5344CB8AC3E}">
        <p14:creationId xmlns:p14="http://schemas.microsoft.com/office/powerpoint/2010/main" val="1061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Resp</a:t>
            </a:r>
            <a:r>
              <a:rPr lang="pt-BR" sz="3200" dirty="0"/>
              <a:t> e RE - </a:t>
            </a:r>
            <a:r>
              <a:rPr lang="pt-BR" sz="3200" dirty="0">
                <a:solidFill>
                  <a:srgbClr val="C00000"/>
                </a:solidFill>
              </a:rPr>
              <a:t>processamento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Interposto no Tribunal de </a:t>
            </a:r>
            <a:r>
              <a:rPr lang="pt-BR" altLang="pt-BR" sz="2133" u="sng" dirty="0">
                <a:solidFill>
                  <a:srgbClr val="000000"/>
                </a:solidFill>
              </a:rPr>
              <a:t>origem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Abre-se vista à parte contrária, para </a:t>
            </a:r>
            <a:r>
              <a:rPr lang="pt-BR" altLang="pt-BR" sz="2133" u="sng" dirty="0">
                <a:solidFill>
                  <a:srgbClr val="000000"/>
                </a:solidFill>
              </a:rPr>
              <a:t>contrarrazões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 admissibilidade será apreciada pela </a:t>
            </a:r>
            <a:r>
              <a:rPr lang="pt-BR" altLang="pt-BR" sz="2133" u="sng" dirty="0">
                <a:solidFill>
                  <a:srgbClr val="000000"/>
                </a:solidFill>
              </a:rPr>
              <a:t>presidência do Tribunal de origem</a:t>
            </a:r>
            <a:r>
              <a:rPr lang="pt-BR" altLang="pt-BR" sz="2133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     (CPC, 1030):</a:t>
            </a: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609585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133" dirty="0">
                <a:solidFill>
                  <a:srgbClr val="000000"/>
                </a:solidFill>
              </a:rPr>
              <a:t>a) admitido o recurso, será enviado ao Tribunal Superior;</a:t>
            </a:r>
          </a:p>
          <a:p>
            <a:pPr marL="609585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133" dirty="0">
                <a:solidFill>
                  <a:srgbClr val="000000"/>
                </a:solidFill>
              </a:rPr>
              <a:t>b) não admitido, cabe </a:t>
            </a:r>
            <a:r>
              <a:rPr lang="pt-BR" altLang="pt-BR" sz="2133" u="sng" dirty="0">
                <a:solidFill>
                  <a:srgbClr val="000000"/>
                </a:solidFill>
              </a:rPr>
              <a:t>agravo em recurso especial</a:t>
            </a:r>
            <a:r>
              <a:rPr lang="pt-BR" altLang="pt-BR" sz="2133" dirty="0">
                <a:solidFill>
                  <a:srgbClr val="000000"/>
                </a:solidFill>
              </a:rPr>
              <a:t> (CPC, 1042);</a:t>
            </a:r>
          </a:p>
          <a:p>
            <a:pPr marL="609585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133" dirty="0">
                <a:solidFill>
                  <a:srgbClr val="000000"/>
                </a:solidFill>
              </a:rPr>
              <a:t>c) aplicado o regime da repercussão geral ou repetitivos, cabe </a:t>
            </a:r>
            <a:r>
              <a:rPr lang="pt-BR" altLang="pt-BR" sz="2133" u="sng" dirty="0">
                <a:solidFill>
                  <a:srgbClr val="000000"/>
                </a:solidFill>
              </a:rPr>
              <a:t>agravo interno</a:t>
            </a:r>
            <a:r>
              <a:rPr lang="pt-BR" altLang="pt-BR" sz="2133" dirty="0">
                <a:solidFill>
                  <a:srgbClr val="000000"/>
                </a:solidFill>
              </a:rPr>
              <a:t> (CPC, 1030, § 2º).</a:t>
            </a: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Resp</a:t>
            </a:r>
            <a:r>
              <a:rPr lang="pt-BR" sz="3200" dirty="0"/>
              <a:t> e RE - </a:t>
            </a:r>
            <a:r>
              <a:rPr lang="pt-BR" sz="3200" dirty="0">
                <a:solidFill>
                  <a:srgbClr val="C00000"/>
                </a:solidFill>
              </a:rPr>
              <a:t>processamento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22188" y="1645969"/>
          <a:ext cx="9681864" cy="474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2662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 err="1"/>
              <a:t>Resp</a:t>
            </a:r>
            <a:r>
              <a:rPr lang="pt-BR" sz="2667" dirty="0"/>
              <a:t> e 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b="1" dirty="0">
                <a:solidFill>
                  <a:srgbClr val="000000"/>
                </a:solidFill>
              </a:rPr>
              <a:t>Especificidades do </a:t>
            </a:r>
            <a:r>
              <a:rPr lang="pt-BR" altLang="pt-BR" sz="2133" b="1" dirty="0" err="1">
                <a:solidFill>
                  <a:srgbClr val="C00000"/>
                </a:solidFill>
              </a:rPr>
              <a:t>Resp</a:t>
            </a:r>
            <a:endParaRPr lang="pt-BR" altLang="pt-BR" sz="2133" b="1" dirty="0">
              <a:solidFill>
                <a:srgbClr val="C00000"/>
              </a:solidFill>
            </a:endParaRPr>
          </a:p>
          <a:p>
            <a:pPr marL="380990" indent="-38099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Cabe </a:t>
            </a:r>
            <a:r>
              <a:rPr lang="pt-BR" altLang="pt-BR" sz="2133" dirty="0" err="1">
                <a:solidFill>
                  <a:srgbClr val="000000"/>
                </a:solidFill>
              </a:rPr>
              <a:t>REsp</a:t>
            </a:r>
            <a:r>
              <a:rPr lang="pt-BR" altLang="pt-BR" sz="2133" dirty="0">
                <a:solidFill>
                  <a:srgbClr val="000000"/>
                </a:solidFill>
              </a:rPr>
              <a:t> fundado em </a:t>
            </a:r>
            <a:r>
              <a:rPr lang="pt-BR" altLang="pt-BR" sz="2133" u="sng" dirty="0">
                <a:solidFill>
                  <a:srgbClr val="000000"/>
                </a:solidFill>
              </a:rPr>
              <a:t>dissídio jurisprudencial</a:t>
            </a:r>
            <a:r>
              <a:rPr lang="pt-BR" altLang="pt-BR" sz="2133" dirty="0">
                <a:solidFill>
                  <a:srgbClr val="000000"/>
                </a:solidFill>
              </a:rPr>
              <a:t>. Caso em que deverá ser apresentado o </a:t>
            </a:r>
            <a:r>
              <a:rPr lang="pt-BR" altLang="pt-BR" sz="2133" i="1" dirty="0">
                <a:solidFill>
                  <a:srgbClr val="000000"/>
                </a:solidFill>
              </a:rPr>
              <a:t>acórdão paradigma </a:t>
            </a:r>
            <a:r>
              <a:rPr lang="pt-BR" altLang="pt-BR" sz="2133" dirty="0">
                <a:solidFill>
                  <a:srgbClr val="000000"/>
                </a:solidFill>
              </a:rPr>
              <a:t>(por cópia autenticada, repositório oficial ou obtido na internet – CPC, 1029, § 1º).</a:t>
            </a: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b="1" dirty="0">
                <a:solidFill>
                  <a:srgbClr val="000000"/>
                </a:solidFill>
              </a:rPr>
              <a:t>Especificidades do </a:t>
            </a:r>
            <a:r>
              <a:rPr lang="pt-BR" altLang="pt-BR" sz="2133" b="1" dirty="0">
                <a:solidFill>
                  <a:srgbClr val="C00000"/>
                </a:solidFill>
              </a:rPr>
              <a:t>RE</a:t>
            </a:r>
          </a:p>
          <a:p>
            <a:pPr marL="380990" indent="-38099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133" dirty="0">
                <a:solidFill>
                  <a:srgbClr val="000000"/>
                </a:solidFill>
              </a:rPr>
              <a:t>Deve existir a </a:t>
            </a:r>
            <a:r>
              <a:rPr lang="pt-BR" altLang="pt-BR" sz="2133" u="sng" dirty="0">
                <a:solidFill>
                  <a:srgbClr val="000000"/>
                </a:solidFill>
              </a:rPr>
              <a:t>repercussão geral da questão constitucional</a:t>
            </a:r>
            <a:r>
              <a:rPr lang="pt-BR" altLang="pt-BR" sz="2133" i="1" dirty="0">
                <a:solidFill>
                  <a:srgbClr val="000000"/>
                </a:solidFill>
              </a:rPr>
              <a:t> </a:t>
            </a:r>
            <a:r>
              <a:rPr lang="pt-BR" altLang="pt-BR" sz="2133" dirty="0">
                <a:solidFill>
                  <a:srgbClr val="000000"/>
                </a:solidFill>
              </a:rPr>
              <a:t>(CPC, 1035): o recurso só será admitido se em debate questão que interesse à sociedade de uma forma geral (temas relevantes do ponto de vista econômico, político, social ou jurídico, que ultrapassem os interesses subjetivos da causa). </a:t>
            </a:r>
          </a:p>
          <a:p>
            <a:pPr>
              <a:spcBef>
                <a:spcPct val="0"/>
              </a:spcBef>
            </a:pPr>
            <a:r>
              <a:rPr lang="pt-BR" altLang="pt-BR" sz="2133" u="sng" dirty="0">
                <a:solidFill>
                  <a:srgbClr val="000000"/>
                </a:solidFill>
              </a:rPr>
              <a:t>Só cabe ao STF</a:t>
            </a:r>
            <a:r>
              <a:rPr lang="pt-BR" altLang="pt-BR" sz="2133" dirty="0">
                <a:solidFill>
                  <a:srgbClr val="000000"/>
                </a:solidFill>
              </a:rPr>
              <a:t> dizer se há ou não repercussão geral.</a:t>
            </a:r>
          </a:p>
        </p:txBody>
      </p:sp>
    </p:spTree>
    <p:extLst>
      <p:ext uri="{BB962C8B-B14F-4D97-AF65-F5344CB8AC3E}">
        <p14:creationId xmlns:p14="http://schemas.microsoft.com/office/powerpoint/2010/main" val="40986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Agravo em </a:t>
            </a:r>
            <a:r>
              <a:rPr lang="pt-BR" sz="2667" dirty="0" err="1">
                <a:solidFill>
                  <a:srgbClr val="C00000"/>
                </a:solidFill>
              </a:rPr>
              <a:t>Resp</a:t>
            </a:r>
            <a:r>
              <a:rPr lang="pt-BR" sz="2667" dirty="0">
                <a:solidFill>
                  <a:srgbClr val="C00000"/>
                </a:solidFill>
              </a:rPr>
              <a:t> e 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26512"/>
            <a:ext cx="10244667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</a:rPr>
              <a:t>Agravo de decisão denegatória (CPC, 1042)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Ataca decisão monocrática proferida por presidente de tribunal que </a:t>
            </a:r>
            <a:r>
              <a:rPr lang="pt-BR" altLang="pt-BR" sz="2400" u="sng" dirty="0">
                <a:solidFill>
                  <a:srgbClr val="000000"/>
                </a:solidFill>
              </a:rPr>
              <a:t>não admite </a:t>
            </a:r>
            <a:r>
              <a:rPr lang="pt-BR" altLang="pt-BR" sz="2400" u="sng" dirty="0" err="1">
                <a:solidFill>
                  <a:srgbClr val="000000"/>
                </a:solidFill>
              </a:rPr>
              <a:t>REsp</a:t>
            </a:r>
            <a:r>
              <a:rPr lang="pt-BR" altLang="pt-BR" sz="2400" u="sng" dirty="0">
                <a:solidFill>
                  <a:srgbClr val="000000"/>
                </a:solidFill>
              </a:rPr>
              <a:t> ou RE</a:t>
            </a:r>
          </a:p>
          <a:p>
            <a:pPr marL="380990" indent="-380990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Objetivo é “fazer subir” o recurso para Brasília</a:t>
            </a:r>
          </a:p>
          <a:p>
            <a:pPr marL="380990" indent="-380990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O prazo é de </a:t>
            </a:r>
            <a:r>
              <a:rPr lang="pt-BR" altLang="pt-BR" sz="2400" u="sng" dirty="0">
                <a:solidFill>
                  <a:srgbClr val="000000"/>
                </a:solidFill>
              </a:rPr>
              <a:t>15 dias</a:t>
            </a:r>
            <a:r>
              <a:rPr lang="pt-BR" altLang="pt-BR" sz="2400" dirty="0">
                <a:solidFill>
                  <a:srgbClr val="000000"/>
                </a:solidFill>
              </a:rPr>
              <a:t> e não há </a:t>
            </a:r>
            <a:r>
              <a:rPr lang="pt-BR" altLang="pt-BR" sz="2400" u="sng" dirty="0">
                <a:solidFill>
                  <a:srgbClr val="000000"/>
                </a:solidFill>
              </a:rPr>
              <a:t>custas ou qualquer outro documento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     (CPC, 1042, § 2º)</a:t>
            </a:r>
          </a:p>
          <a:p>
            <a:pPr marL="380990" indent="-380990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O </a:t>
            </a:r>
            <a:r>
              <a:rPr lang="pt-BR" altLang="pt-BR" sz="2400" u="sng" dirty="0">
                <a:solidFill>
                  <a:srgbClr val="000000"/>
                </a:solidFill>
              </a:rPr>
              <a:t>agravado será intimado</a:t>
            </a:r>
            <a:r>
              <a:rPr lang="pt-BR" altLang="pt-BR" sz="2400" dirty="0">
                <a:solidFill>
                  <a:srgbClr val="000000"/>
                </a:solidFill>
              </a:rPr>
              <a:t> a se manifestar e os autos, na íntegra, serão encaminhados para o Tribunal Superior (CPC, 1042, § 4º)</a:t>
            </a:r>
          </a:p>
        </p:txBody>
      </p:sp>
    </p:spTree>
    <p:extLst>
      <p:ext uri="{BB962C8B-B14F-4D97-AF65-F5344CB8AC3E}">
        <p14:creationId xmlns:p14="http://schemas.microsoft.com/office/powerpoint/2010/main" val="42192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Recurso Ordinário Constitucional </a:t>
            </a:r>
            <a:r>
              <a:rPr lang="pt-BR" sz="2667" dirty="0">
                <a:solidFill>
                  <a:srgbClr val="C00000"/>
                </a:solidFill>
              </a:rPr>
              <a:t>(ROC)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</a:rPr>
              <a:t>CPC, 1027 e 1028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Calibri" pitchFamily="34" charset="0"/>
              <a:buChar char="→"/>
            </a:pPr>
            <a:r>
              <a:rPr lang="pt-BR" altLang="pt-BR" sz="2400" dirty="0">
                <a:solidFill>
                  <a:srgbClr val="000000"/>
                </a:solidFill>
              </a:rPr>
              <a:t>Cabível de </a:t>
            </a:r>
            <a:r>
              <a:rPr lang="pt-BR" altLang="pt-BR" sz="2400" u="sng" dirty="0">
                <a:solidFill>
                  <a:srgbClr val="000000"/>
                </a:solidFill>
              </a:rPr>
              <a:t>acórdão denegatório de ação constitucional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(MS, HC, </a:t>
            </a:r>
            <a:r>
              <a:rPr lang="pt-BR" altLang="pt-BR" sz="2400" i="1" dirty="0">
                <a:solidFill>
                  <a:srgbClr val="000000"/>
                </a:solidFill>
              </a:rPr>
              <a:t>habeas data</a:t>
            </a:r>
            <a:r>
              <a:rPr lang="pt-BR" altLang="pt-BR" sz="2400" dirty="0">
                <a:solidFill>
                  <a:srgbClr val="000000"/>
                </a:solidFill>
              </a:rPr>
              <a:t>, mandado de injunção) </a:t>
            </a:r>
            <a:r>
              <a:rPr lang="pt-BR" altLang="pt-BR" sz="2400" u="sng" dirty="0">
                <a:solidFill>
                  <a:srgbClr val="000000"/>
                </a:solidFill>
              </a:rPr>
              <a:t>originária de Tribunal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 for decisão </a:t>
            </a:r>
            <a:r>
              <a:rPr lang="pt-BR" altLang="pt-BR" sz="2400" u="sng" dirty="0">
                <a:solidFill>
                  <a:srgbClr val="000000"/>
                </a:solidFill>
              </a:rPr>
              <a:t>concessiva</a:t>
            </a:r>
            <a:r>
              <a:rPr lang="pt-BR" altLang="pt-BR" sz="2400" dirty="0">
                <a:solidFill>
                  <a:srgbClr val="000000"/>
                </a:solidFill>
              </a:rPr>
              <a:t>, não cabe ROC</a:t>
            </a: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 o acórdão for de TJ ou TRF, ROC para o </a:t>
            </a:r>
            <a:r>
              <a:rPr lang="pt-BR" altLang="pt-BR" sz="2400" u="sng" dirty="0">
                <a:solidFill>
                  <a:srgbClr val="000000"/>
                </a:solidFill>
              </a:rPr>
              <a:t>STJ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 o acórdão for do STJ, ROC para o </a:t>
            </a:r>
            <a:r>
              <a:rPr lang="pt-BR" altLang="pt-BR" sz="2400" u="sng" dirty="0">
                <a:solidFill>
                  <a:srgbClr val="000000"/>
                </a:solidFill>
              </a:rPr>
              <a:t>STF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pt-BR" sz="2133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Recurso Ordinário Constitucional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621536" y="1792224"/>
            <a:ext cx="9777984" cy="43797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b="1" dirty="0">
                <a:solidFill>
                  <a:srgbClr val="C00000"/>
                </a:solidFill>
              </a:rPr>
              <a:t>Prazo</a:t>
            </a:r>
            <a:endParaRPr lang="pt-BR" altLang="pt-BR" sz="2133" dirty="0">
              <a:solidFill>
                <a:srgbClr val="C00000"/>
              </a:solidFill>
            </a:endParaRP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15 dias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2133" b="1" dirty="0">
                <a:solidFill>
                  <a:srgbClr val="C00000"/>
                </a:solidFill>
              </a:rPr>
              <a:t>Processamento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Interposto na origem (Tribunal </a:t>
            </a:r>
            <a:r>
              <a:rPr lang="pt-BR" altLang="pt-BR" sz="2133" i="1" dirty="0">
                <a:solidFill>
                  <a:srgbClr val="000000"/>
                </a:solidFill>
              </a:rPr>
              <a:t>a quo</a:t>
            </a:r>
            <a:r>
              <a:rPr lang="pt-BR" altLang="pt-BR" sz="2133" dirty="0">
                <a:solidFill>
                  <a:srgbClr val="000000"/>
                </a:solidFill>
              </a:rPr>
              <a:t>), será remetido para julgamento ao Tribunal </a:t>
            </a:r>
            <a:r>
              <a:rPr lang="pt-BR" altLang="pt-BR" sz="2133" i="1" dirty="0">
                <a:solidFill>
                  <a:srgbClr val="000000"/>
                </a:solidFill>
              </a:rPr>
              <a:t>ad quem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Segue a lógica da tramitação da apelação</a:t>
            </a:r>
          </a:p>
          <a:p>
            <a:pPr marL="380990" indent="-38099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Não tem admissibilidade na origem e admite aplicação da teoria da causa madura</a:t>
            </a:r>
          </a:p>
        </p:txBody>
      </p:sp>
    </p:spTree>
    <p:extLst>
      <p:ext uri="{BB962C8B-B14F-4D97-AF65-F5344CB8AC3E}">
        <p14:creationId xmlns:p14="http://schemas.microsoft.com/office/powerpoint/2010/main" val="31268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Saneamento e Organização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Art. 357 (...)</a:t>
            </a:r>
          </a:p>
          <a:p>
            <a:pPr algn="just">
              <a:defRPr/>
            </a:pPr>
            <a:r>
              <a:rPr lang="pt-BR" dirty="0"/>
              <a:t>§ 1º Realizado o saneamento, as partes têm o direito de pedir </a:t>
            </a:r>
            <a:r>
              <a:rPr lang="pt-BR" u="sng" dirty="0"/>
              <a:t>esclarecimentos ou solicitar ajustes</a:t>
            </a:r>
            <a:r>
              <a:rPr lang="pt-BR" dirty="0"/>
              <a:t>, no prazo comum de 5 (cinco) dias, findo o qual a </a:t>
            </a:r>
            <a:r>
              <a:rPr lang="pt-BR" u="sng" dirty="0"/>
              <a:t>decisão se torna estável</a:t>
            </a:r>
            <a:r>
              <a:rPr lang="pt-BR" dirty="0"/>
              <a:t>.</a:t>
            </a:r>
          </a:p>
          <a:p>
            <a:pPr algn="just">
              <a:defRPr/>
            </a:pPr>
            <a:r>
              <a:rPr lang="pt-BR" dirty="0"/>
              <a:t>§ 3º Se a causa apresentar complexidade em matéria de fato ou de direito, deverá o juiz designar </a:t>
            </a:r>
            <a:r>
              <a:rPr lang="pt-BR" b="1" dirty="0">
                <a:solidFill>
                  <a:srgbClr val="C00000"/>
                </a:solidFill>
              </a:rPr>
              <a:t>audiência para que o saneamento seja feito em cooperação</a:t>
            </a:r>
            <a:r>
              <a:rPr lang="pt-BR" dirty="0"/>
              <a:t> com as partes, oportunidade em que o juiz, se for o caso, convidará as partes a integrar ou esclarecer suas alegações.</a:t>
            </a:r>
          </a:p>
        </p:txBody>
      </p:sp>
    </p:spTree>
    <p:extLst>
      <p:ext uri="{BB962C8B-B14F-4D97-AF65-F5344CB8AC3E}">
        <p14:creationId xmlns:p14="http://schemas.microsoft.com/office/powerpoint/2010/main" val="21519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Embargos de Divergência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b="1" dirty="0">
                <a:solidFill>
                  <a:srgbClr val="000000"/>
                </a:solidFill>
              </a:rPr>
              <a:t>CPC, 1043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Cabíveis no âmbito do STJ e STF, quando o acórdão proferido for em sentido inverso ao proferido por outro órgão do próprio Tribunal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</a:rPr>
              <a:t>       (outra turma, seção ou pleno)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Ou seja, </a:t>
            </a:r>
            <a:r>
              <a:rPr lang="pt-BR" altLang="pt-BR" sz="2400" u="sng" dirty="0">
                <a:solidFill>
                  <a:srgbClr val="000000"/>
                </a:solidFill>
              </a:rPr>
              <a:t>divergência interna</a:t>
            </a:r>
            <a:r>
              <a:rPr lang="pt-BR" altLang="pt-BR" sz="2400" dirty="0">
                <a:solidFill>
                  <a:srgbClr val="000000"/>
                </a:solidFill>
              </a:rPr>
              <a:t> de Tribunal Superior</a:t>
            </a: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Só cabe no âmbito do </a:t>
            </a:r>
            <a:r>
              <a:rPr lang="pt-BR" altLang="pt-BR" sz="2400" u="sng" dirty="0" err="1">
                <a:solidFill>
                  <a:srgbClr val="000000"/>
                </a:solidFill>
              </a:rPr>
              <a:t>REsp</a:t>
            </a:r>
            <a:r>
              <a:rPr lang="pt-BR" altLang="pt-BR" sz="2400" u="sng" dirty="0">
                <a:solidFill>
                  <a:srgbClr val="000000"/>
                </a:solidFill>
              </a:rPr>
              <a:t> ou RE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srgbClr val="C00000"/>
                </a:solidFill>
              </a:rPr>
              <a:t>Prazo</a:t>
            </a:r>
            <a:endParaRPr lang="pt-BR" altLang="pt-BR" sz="2400" dirty="0">
              <a:solidFill>
                <a:srgbClr val="C00000"/>
              </a:solidFill>
            </a:endParaRPr>
          </a:p>
          <a:p>
            <a:pPr marL="380990" indent="-38099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15 dias</a:t>
            </a:r>
          </a:p>
        </p:txBody>
      </p:sp>
    </p:spTree>
    <p:extLst>
      <p:ext uri="{BB962C8B-B14F-4D97-AF65-F5344CB8AC3E}">
        <p14:creationId xmlns:p14="http://schemas.microsoft.com/office/powerpoint/2010/main" val="141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Precedentes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21584"/>
            <a:ext cx="10244667" cy="4525963"/>
          </a:xfrm>
        </p:spPr>
        <p:txBody>
          <a:bodyPr>
            <a:noAutofit/>
          </a:bodyPr>
          <a:lstStyle/>
          <a:p>
            <a:pPr marL="380990" indent="-380990" algn="just">
              <a:buFont typeface="Calibri" pitchFamily="34" charset="0"/>
              <a:buChar char="→"/>
            </a:pPr>
            <a:r>
              <a:rPr lang="pt-BR" altLang="pt-BR" sz="2133" dirty="0">
                <a:solidFill>
                  <a:srgbClr val="000000"/>
                </a:solidFill>
              </a:rPr>
              <a:t>Atributos da jurisprudência no NCPC: </a:t>
            </a:r>
            <a:r>
              <a:rPr lang="pt-BR" altLang="pt-BR" sz="2133" u="sng" dirty="0">
                <a:solidFill>
                  <a:srgbClr val="000000"/>
                </a:solidFill>
              </a:rPr>
              <a:t>íntegra, estável e coerente</a:t>
            </a:r>
            <a:r>
              <a:rPr lang="pt-BR" altLang="pt-BR" sz="2133" dirty="0">
                <a:solidFill>
                  <a:srgbClr val="000000"/>
                </a:solidFill>
              </a:rPr>
              <a:t> (art. 926).</a:t>
            </a:r>
          </a:p>
          <a:p>
            <a:pPr algn="just"/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b="1" dirty="0">
                <a:solidFill>
                  <a:srgbClr val="000000"/>
                </a:solidFill>
              </a:rPr>
              <a:t>Precedentes vinculantes (CPC, 927):</a:t>
            </a:r>
            <a:endParaRPr lang="pt-BR" altLang="pt-BR" sz="2133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I – decisões do STF em controle concentrado;</a:t>
            </a: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II – súmula vinculante;</a:t>
            </a: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III – acórdãos em IAC, IRDR e recursos repetitivos;</a:t>
            </a: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IV – súmulas do STF em matéria constitucional e súmulas  do STJ em matéria infraconstitucional;</a:t>
            </a: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V – orientação do plenário ou do órgão especial.</a:t>
            </a:r>
          </a:p>
        </p:txBody>
      </p:sp>
    </p:spTree>
    <p:extLst>
      <p:ext uri="{BB962C8B-B14F-4D97-AF65-F5344CB8AC3E}">
        <p14:creationId xmlns:p14="http://schemas.microsoft.com/office/powerpoint/2010/main" val="31433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Precedentes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207056"/>
            <a:ext cx="10244667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133" b="1" dirty="0">
                <a:solidFill>
                  <a:srgbClr val="C00000"/>
                </a:solidFill>
              </a:rPr>
              <a:t>Distinção</a:t>
            </a:r>
            <a:endParaRPr lang="pt-BR" altLang="pt-BR" sz="2133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altLang="pt-BR" sz="2133" dirty="0">
                <a:solidFill>
                  <a:srgbClr val="000000"/>
                </a:solidFill>
              </a:rPr>
              <a:t>caso concreto é distinto do precedente</a:t>
            </a:r>
            <a:endParaRPr lang="pt-BR" altLang="pt-BR" sz="2133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altLang="pt-BR" sz="2133" b="1" dirty="0">
                <a:solidFill>
                  <a:srgbClr val="C00000"/>
                </a:solidFill>
              </a:rPr>
              <a:t>Superação</a:t>
            </a: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Pode envolver: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audiências públicas (CPC, 927, § 2º)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133" i="1" dirty="0">
                <a:solidFill>
                  <a:srgbClr val="000000"/>
                </a:solidFill>
              </a:rPr>
              <a:t>amicus </a:t>
            </a:r>
            <a:r>
              <a:rPr lang="pt-BR" altLang="pt-BR" sz="2133" i="1" dirty="0" err="1">
                <a:solidFill>
                  <a:srgbClr val="000000"/>
                </a:solidFill>
              </a:rPr>
              <a:t>curiae</a:t>
            </a:r>
            <a:r>
              <a:rPr lang="pt-BR" altLang="pt-BR" sz="2133" dirty="0">
                <a:solidFill>
                  <a:srgbClr val="000000"/>
                </a:solidFill>
              </a:rPr>
              <a:t> (CPC, 927, § 2º)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modulação dos efeitos (CPC, 927, § 3º)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</a:rPr>
              <a:t>necessidade de fundamentação adequada e específica (CPC, 927, § 4º) </a:t>
            </a:r>
          </a:p>
          <a:p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Publicidade dos precedentes - CPC, 927, § 5º: </a:t>
            </a:r>
            <a:r>
              <a:rPr lang="pt-BR" altLang="pt-BR" sz="2133" i="1" dirty="0">
                <a:solidFill>
                  <a:srgbClr val="000000"/>
                </a:solidFill>
              </a:rPr>
              <a:t>Os tribunais darão publicidade a seus precedentes, organizando-os por questão jurídica decidida e divulgando-os, preferencialmente, na rede mundial de computadores.</a:t>
            </a:r>
          </a:p>
          <a:p>
            <a:pPr algn="just"/>
            <a:endParaRPr lang="pt-BR" altLang="pt-BR" sz="2400" dirty="0">
              <a:solidFill>
                <a:srgbClr val="000000"/>
              </a:solidFill>
            </a:endParaRPr>
          </a:p>
          <a:p>
            <a:pPr algn="just"/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Reclamação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sz="2133" b="1" dirty="0">
                <a:solidFill>
                  <a:srgbClr val="000000"/>
                </a:solidFill>
              </a:rPr>
              <a:t>Cabimento (CPC, 988):</a:t>
            </a:r>
          </a:p>
          <a:p>
            <a:pPr algn="just"/>
            <a:endParaRPr lang="pt-BR" altLang="pt-BR" sz="2133" b="1" dirty="0">
              <a:solidFill>
                <a:srgbClr val="000000"/>
              </a:solidFill>
            </a:endParaRPr>
          </a:p>
          <a:p>
            <a:pPr marL="457189" indent="-457189" algn="just">
              <a:buAutoNum type="alphaLcParenR"/>
            </a:pPr>
            <a:r>
              <a:rPr lang="pt-BR" altLang="pt-BR" sz="2133" u="sng" dirty="0">
                <a:solidFill>
                  <a:srgbClr val="000000"/>
                </a:solidFill>
              </a:rPr>
              <a:t>preservar a competência</a:t>
            </a:r>
            <a:r>
              <a:rPr lang="pt-BR" altLang="pt-BR" sz="2133" dirty="0">
                <a:solidFill>
                  <a:srgbClr val="000000"/>
                </a:solidFill>
              </a:rPr>
              <a:t> do tribunal – não só do STJ ou STF;</a:t>
            </a:r>
          </a:p>
          <a:p>
            <a:pPr marL="457189" indent="-457189" algn="just">
              <a:buAutoNum type="alphaLcParenR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b) </a:t>
            </a:r>
            <a:r>
              <a:rPr lang="pt-BR" altLang="pt-BR" sz="2133" u="sng" dirty="0">
                <a:solidFill>
                  <a:srgbClr val="000000"/>
                </a:solidFill>
              </a:rPr>
              <a:t>garantir a autoridade</a:t>
            </a:r>
            <a:r>
              <a:rPr lang="pt-BR" altLang="pt-BR" sz="2133" dirty="0">
                <a:solidFill>
                  <a:srgbClr val="000000"/>
                </a:solidFill>
              </a:rPr>
              <a:t> das decisões do tribunal – não só do STJ ou STF;</a:t>
            </a:r>
          </a:p>
          <a:p>
            <a:pPr algn="just"/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c) garantir observância das decisões do STF em ações de </a:t>
            </a:r>
            <a:r>
              <a:rPr lang="pt-BR" altLang="pt-BR" sz="2133" u="sng" dirty="0">
                <a:solidFill>
                  <a:srgbClr val="000000"/>
                </a:solidFill>
              </a:rPr>
              <a:t>controle concentrado</a:t>
            </a:r>
            <a:r>
              <a:rPr lang="pt-BR" altLang="pt-BR" sz="2133" dirty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d) garantir observância de </a:t>
            </a:r>
            <a:r>
              <a:rPr lang="pt-BR" altLang="pt-BR" sz="2133" u="sng" dirty="0">
                <a:solidFill>
                  <a:srgbClr val="000000"/>
                </a:solidFill>
              </a:rPr>
              <a:t>súmula vinculante</a:t>
            </a:r>
            <a:r>
              <a:rPr lang="pt-BR" altLang="pt-BR" sz="2133" dirty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altLang="pt-BR" sz="21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133" dirty="0">
                <a:solidFill>
                  <a:srgbClr val="000000"/>
                </a:solidFill>
              </a:rPr>
              <a:t>e) garantir observância de precedente em </a:t>
            </a:r>
            <a:r>
              <a:rPr lang="pt-BR" altLang="pt-BR" sz="2133" u="sng" dirty="0">
                <a:solidFill>
                  <a:srgbClr val="000000"/>
                </a:solidFill>
              </a:rPr>
              <a:t>IRDR ou assunção de competência / repetitivos</a:t>
            </a:r>
            <a:r>
              <a:rPr lang="pt-BR" altLang="pt-BR" sz="2133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1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Reclamação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b="1" dirty="0">
                <a:solidFill>
                  <a:srgbClr val="C00000"/>
                </a:solidFill>
              </a:rPr>
              <a:t>Não cabe:</a:t>
            </a:r>
          </a:p>
          <a:p>
            <a:pPr algn="just"/>
            <a:endParaRPr lang="pt-BR" altLang="pt-BR" b="1" dirty="0">
              <a:solidFill>
                <a:srgbClr val="000000"/>
              </a:solidFill>
            </a:endParaRPr>
          </a:p>
          <a:p>
            <a:pPr algn="just"/>
            <a:r>
              <a:rPr lang="pt-BR" altLang="pt-BR" dirty="0">
                <a:solidFill>
                  <a:srgbClr val="000000"/>
                </a:solidFill>
              </a:rPr>
              <a:t>a) se a </a:t>
            </a:r>
            <a:r>
              <a:rPr lang="pt-BR" altLang="pt-BR" u="sng" dirty="0">
                <a:solidFill>
                  <a:srgbClr val="000000"/>
                </a:solidFill>
              </a:rPr>
              <a:t>decisão já tiver transitado em julgado</a:t>
            </a:r>
            <a:r>
              <a:rPr lang="pt-BR" altLang="pt-BR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pt-BR" altLang="pt-BR" dirty="0">
                <a:solidFill>
                  <a:srgbClr val="000000"/>
                </a:solidFill>
              </a:rPr>
              <a:t>	</a:t>
            </a:r>
          </a:p>
          <a:p>
            <a:pPr algn="just"/>
            <a:r>
              <a:rPr lang="pt-BR" altLang="pt-BR" dirty="0">
                <a:solidFill>
                  <a:srgbClr val="000000"/>
                </a:solidFill>
              </a:rPr>
              <a:t>b) para garantir observância de precedente em RE com repercussão geral ou RE/</a:t>
            </a:r>
            <a:r>
              <a:rPr lang="pt-BR" altLang="pt-BR" dirty="0" err="1">
                <a:solidFill>
                  <a:srgbClr val="000000"/>
                </a:solidFill>
              </a:rPr>
              <a:t>REsp</a:t>
            </a:r>
            <a:r>
              <a:rPr lang="pt-BR" altLang="pt-BR" dirty="0">
                <a:solidFill>
                  <a:srgbClr val="000000"/>
                </a:solidFill>
              </a:rPr>
              <a:t> repetitivos </a:t>
            </a:r>
            <a:r>
              <a:rPr lang="pt-BR" altLang="pt-BR" u="sng" dirty="0">
                <a:solidFill>
                  <a:srgbClr val="000000"/>
                </a:solidFill>
              </a:rPr>
              <a:t>antes de esgotadas as instâncias ordinárias</a:t>
            </a:r>
            <a:r>
              <a:rPr lang="pt-BR" altLang="pt-BR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2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Reclamação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43996" algn="just">
              <a:spcAft>
                <a:spcPts val="800"/>
              </a:spcAft>
              <a:defRPr/>
            </a:pPr>
            <a:r>
              <a:rPr lang="pt-BR" altLang="pt-BR" sz="2400" b="1" dirty="0">
                <a:solidFill>
                  <a:srgbClr val="C00000"/>
                </a:solidFill>
              </a:rPr>
              <a:t>Procedimento:</a:t>
            </a:r>
          </a:p>
          <a:p>
            <a:pPr marL="143996" algn="just">
              <a:spcBef>
                <a:spcPts val="0"/>
              </a:spcBef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	</a:t>
            </a:r>
            <a:r>
              <a:rPr lang="pt-BR" altLang="pt-BR" sz="2400" dirty="0">
                <a:solidFill>
                  <a:srgbClr val="000000"/>
                </a:solidFill>
              </a:rPr>
              <a:t>a) dirigida ao presidente e distribuída;</a:t>
            </a:r>
            <a:endParaRPr lang="pt-BR" altLang="pt-BR" sz="2400" b="1" dirty="0">
              <a:solidFill>
                <a:srgbClr val="000000"/>
              </a:solidFill>
            </a:endParaRPr>
          </a:p>
          <a:p>
            <a:pPr marL="143996" algn="just">
              <a:spcBef>
                <a:spcPts val="0"/>
              </a:spcBef>
              <a:defRPr/>
            </a:pPr>
            <a:endParaRPr lang="pt-BR" altLang="pt-BR" sz="2400" b="1" dirty="0">
              <a:solidFill>
                <a:srgbClr val="000000"/>
              </a:solidFill>
            </a:endParaRPr>
          </a:p>
          <a:p>
            <a:pPr marL="143996" algn="just">
              <a:spcBef>
                <a:spcPts val="0"/>
              </a:spcBef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	</a:t>
            </a:r>
            <a:r>
              <a:rPr lang="pt-BR" altLang="pt-BR" sz="2400" dirty="0">
                <a:solidFill>
                  <a:srgbClr val="000000"/>
                </a:solidFill>
              </a:rPr>
              <a:t>b) providências do relator:</a:t>
            </a:r>
          </a:p>
          <a:p>
            <a:pPr marL="1485930" lvl="1" indent="-38099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	</a:t>
            </a:r>
            <a:r>
              <a:rPr lang="pt-BR" altLang="pt-BR" dirty="0">
                <a:solidFill>
                  <a:srgbClr val="000000"/>
                </a:solidFill>
              </a:rPr>
              <a:t>requisitará informações;</a:t>
            </a:r>
          </a:p>
          <a:p>
            <a:pPr marL="1485930" lvl="1" indent="-38099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	</a:t>
            </a:r>
            <a:r>
              <a:rPr lang="pt-BR" altLang="pt-BR" dirty="0">
                <a:solidFill>
                  <a:srgbClr val="000000"/>
                </a:solidFill>
              </a:rPr>
              <a:t>poderá suspender o processo ou o ato – inclusive liminarmente;</a:t>
            </a:r>
          </a:p>
          <a:p>
            <a:pPr marL="1485930" lvl="1" indent="-38099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dirty="0">
                <a:solidFill>
                  <a:srgbClr val="000000"/>
                </a:solidFill>
              </a:rPr>
              <a:t>	mandará citar o beneficiário para contestar.</a:t>
            </a:r>
          </a:p>
          <a:p>
            <a:pPr marL="143996" algn="just">
              <a:spcBef>
                <a:spcPts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143996" algn="just">
              <a:spcBef>
                <a:spcPts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	c) vista ao Ministério Público;</a:t>
            </a:r>
          </a:p>
          <a:p>
            <a:pPr marL="143996" algn="just">
              <a:spcBef>
                <a:spcPts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143996" algn="just">
              <a:spcBef>
                <a:spcPts val="0"/>
              </a:spcBef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	d) julgamento.</a:t>
            </a:r>
          </a:p>
        </p:txBody>
      </p:sp>
    </p:spTree>
    <p:extLst>
      <p:ext uri="{BB962C8B-B14F-4D97-AF65-F5344CB8AC3E}">
        <p14:creationId xmlns:p14="http://schemas.microsoft.com/office/powerpoint/2010/main" val="18659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IRDR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pt-BR" sz="2133" dirty="0">
                <a:solidFill>
                  <a:srgbClr val="000000"/>
                </a:solidFill>
              </a:rPr>
              <a:t>Dirigido ao presidente do </a:t>
            </a:r>
            <a:r>
              <a:rPr lang="pt-BR" sz="2133" u="sng" dirty="0">
                <a:solidFill>
                  <a:srgbClr val="000000"/>
                </a:solidFill>
              </a:rPr>
              <a:t>TJ ou TRF</a:t>
            </a:r>
            <a:r>
              <a:rPr lang="pt-BR" sz="2133" dirty="0">
                <a:solidFill>
                  <a:srgbClr val="000000"/>
                </a:solidFill>
              </a:rPr>
              <a:t> (não tribunal superior)</a:t>
            </a:r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endParaRPr lang="pt-BR" sz="2133" b="1" dirty="0">
              <a:solidFill>
                <a:srgbClr val="000000"/>
              </a:solidFill>
            </a:endParaRPr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pt-BR" sz="2133" u="sng" dirty="0">
                <a:solidFill>
                  <a:srgbClr val="000000"/>
                </a:solidFill>
              </a:rPr>
              <a:t>Legitimidade</a:t>
            </a:r>
            <a:r>
              <a:rPr lang="pt-BR" sz="2133" dirty="0">
                <a:solidFill>
                  <a:srgbClr val="000000"/>
                </a:solidFill>
              </a:rPr>
              <a:t> para instaurar</a:t>
            </a:r>
            <a:r>
              <a:rPr lang="pt-BR" sz="2133" b="1" dirty="0">
                <a:solidFill>
                  <a:srgbClr val="000000"/>
                </a:solidFill>
              </a:rPr>
              <a:t>:</a:t>
            </a:r>
            <a:r>
              <a:rPr lang="pt-BR" sz="2133" dirty="0">
                <a:solidFill>
                  <a:srgbClr val="000000"/>
                </a:solidFill>
              </a:rPr>
              <a:t> juiz, relator, partes, MP ou Defensoria (CPC, 977)</a:t>
            </a:r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endParaRPr lang="pt-BR" sz="2133" dirty="0">
              <a:solidFill>
                <a:srgbClr val="000000"/>
              </a:solidFill>
            </a:endParaRPr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pt-BR" sz="2133" u="sng" dirty="0">
                <a:solidFill>
                  <a:srgbClr val="000000"/>
                </a:solidFill>
              </a:rPr>
              <a:t>Requisitos</a:t>
            </a:r>
            <a:r>
              <a:rPr lang="pt-BR" sz="2133" dirty="0">
                <a:solidFill>
                  <a:srgbClr val="000000"/>
                </a:solidFill>
              </a:rPr>
              <a:t> (CPC, 976):</a:t>
            </a:r>
          </a:p>
          <a:p>
            <a:pPr marL="685783" indent="-685783" algn="just">
              <a:lnSpc>
                <a:spcPct val="150000"/>
              </a:lnSpc>
              <a:buFontTx/>
              <a:buAutoNum type="alphaLcParenR"/>
              <a:defRPr/>
            </a:pPr>
            <a:r>
              <a:rPr lang="pt-BR" sz="2133" dirty="0">
                <a:solidFill>
                  <a:srgbClr val="000000"/>
                </a:solidFill>
              </a:rPr>
              <a:t>efetiva </a:t>
            </a:r>
            <a:r>
              <a:rPr lang="pt-BR" sz="2133" u="sng" dirty="0">
                <a:solidFill>
                  <a:srgbClr val="000000"/>
                </a:solidFill>
              </a:rPr>
              <a:t>repetição</a:t>
            </a:r>
            <a:r>
              <a:rPr lang="pt-BR" sz="2133" dirty="0">
                <a:solidFill>
                  <a:srgbClr val="000000"/>
                </a:solidFill>
              </a:rPr>
              <a:t> de processos;</a:t>
            </a:r>
          </a:p>
          <a:p>
            <a:pPr marL="685783" indent="-685783" algn="just">
              <a:lnSpc>
                <a:spcPct val="150000"/>
              </a:lnSpc>
              <a:buFontTx/>
              <a:buAutoNum type="alphaLcParenR"/>
              <a:defRPr/>
            </a:pPr>
            <a:r>
              <a:rPr lang="pt-BR" sz="2133" dirty="0">
                <a:solidFill>
                  <a:srgbClr val="000000"/>
                </a:solidFill>
              </a:rPr>
              <a:t>controvérsia sobre </a:t>
            </a:r>
            <a:r>
              <a:rPr lang="pt-BR" sz="2133" u="sng" dirty="0">
                <a:solidFill>
                  <a:srgbClr val="000000"/>
                </a:solidFill>
              </a:rPr>
              <a:t>mesma questão de direito</a:t>
            </a:r>
            <a:r>
              <a:rPr lang="pt-BR" sz="2133" dirty="0">
                <a:solidFill>
                  <a:srgbClr val="000000"/>
                </a:solidFill>
              </a:rPr>
              <a:t>;</a:t>
            </a:r>
          </a:p>
          <a:p>
            <a:pPr marL="713300" indent="-713300" algn="just">
              <a:lnSpc>
                <a:spcPct val="150000"/>
              </a:lnSpc>
              <a:defRPr/>
            </a:pPr>
            <a:r>
              <a:rPr lang="pt-BR" sz="2133" dirty="0">
                <a:solidFill>
                  <a:srgbClr val="000000"/>
                </a:solidFill>
              </a:rPr>
              <a:t>c) 	risco de ofensa à </a:t>
            </a:r>
            <a:r>
              <a:rPr lang="pt-BR" sz="2133" u="sng" dirty="0">
                <a:solidFill>
                  <a:srgbClr val="000000"/>
                </a:solidFill>
              </a:rPr>
              <a:t>isonomia e à segurança jurídica</a:t>
            </a:r>
            <a:r>
              <a:rPr lang="pt-BR" sz="2133" dirty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133" dirty="0">
                <a:solidFill>
                  <a:srgbClr val="000000"/>
                </a:solidFill>
              </a:rPr>
              <a:t>d) 	  </a:t>
            </a:r>
            <a:r>
              <a:rPr lang="pt-BR" sz="2133" u="sng" dirty="0">
                <a:solidFill>
                  <a:srgbClr val="000000"/>
                </a:solidFill>
              </a:rPr>
              <a:t>não</a:t>
            </a:r>
            <a:r>
              <a:rPr lang="pt-BR" sz="2133" dirty="0">
                <a:solidFill>
                  <a:srgbClr val="000000"/>
                </a:solidFill>
              </a:rPr>
              <a:t> esteja afetado </a:t>
            </a:r>
            <a:r>
              <a:rPr lang="pt-BR" sz="2133" dirty="0" err="1">
                <a:solidFill>
                  <a:srgbClr val="000000"/>
                </a:solidFill>
              </a:rPr>
              <a:t>REsp</a:t>
            </a:r>
            <a:r>
              <a:rPr lang="pt-BR" sz="2133" dirty="0">
                <a:solidFill>
                  <a:srgbClr val="000000"/>
                </a:solidFill>
              </a:rPr>
              <a:t> ou RE repetitivo sobre a mesma matéria.</a:t>
            </a:r>
          </a:p>
        </p:txBody>
      </p:sp>
    </p:spTree>
    <p:extLst>
      <p:ext uri="{BB962C8B-B14F-4D97-AF65-F5344CB8AC3E}">
        <p14:creationId xmlns:p14="http://schemas.microsoft.com/office/powerpoint/2010/main" val="16416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IRDR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000000"/>
                </a:solidFill>
              </a:rPr>
              <a:t>Efeitos da </a:t>
            </a:r>
            <a:r>
              <a:rPr lang="pt-BR" altLang="pt-BR" sz="2400" b="1" dirty="0">
                <a:solidFill>
                  <a:srgbClr val="C00000"/>
                </a:solidFill>
              </a:rPr>
              <a:t>admissão</a:t>
            </a:r>
            <a:r>
              <a:rPr lang="pt-BR" altLang="pt-BR" sz="2400" b="1" dirty="0">
                <a:solidFill>
                  <a:srgbClr val="000000"/>
                </a:solidFill>
              </a:rPr>
              <a:t> (CPC, 982)</a:t>
            </a:r>
          </a:p>
          <a:p>
            <a:pPr algn="just"/>
            <a:endParaRPr lang="pt-BR" altLang="pt-BR" sz="2400" b="1" dirty="0">
              <a:solidFill>
                <a:srgbClr val="000000"/>
              </a:solidFill>
            </a:endParaRPr>
          </a:p>
          <a:p>
            <a:pPr marL="380990" indent="-380990">
              <a:buFont typeface="Calibri" pitchFamily="34" charset="0"/>
              <a:buChar char="→"/>
            </a:pPr>
            <a:r>
              <a:rPr lang="pt-BR" altLang="pt-BR" sz="2400" dirty="0">
                <a:solidFill>
                  <a:srgbClr val="000000"/>
                </a:solidFill>
              </a:rPr>
              <a:t> </a:t>
            </a:r>
            <a:r>
              <a:rPr lang="pt-BR" altLang="pt-BR" sz="2400" u="sng" dirty="0">
                <a:solidFill>
                  <a:srgbClr val="000000"/>
                </a:solidFill>
              </a:rPr>
              <a:t>Suspensão dos processos</a:t>
            </a:r>
            <a:r>
              <a:rPr lang="pt-BR" altLang="pt-BR" sz="2400" dirty="0">
                <a:solidFill>
                  <a:srgbClr val="000000"/>
                </a:solidFill>
              </a:rPr>
              <a:t> individuais e coletivos pendentes por um ano, no âmbito do tribunal (CPC, 980)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   * Pode ser ampliada, a pedido, a nível nacional, a ser deferida pelo STJ/F 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     (CPC, 982, § 3º e 1029, § 4º)</a:t>
            </a:r>
          </a:p>
          <a:p>
            <a:pPr lvl="1">
              <a:buFont typeface="Arial" charset="0"/>
              <a:buChar char="•"/>
            </a:pPr>
            <a:endParaRPr lang="pt-BR" altLang="pt-BR" dirty="0">
              <a:solidFill>
                <a:srgbClr val="000000"/>
              </a:solidFill>
            </a:endParaRP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 Pode pedir </a:t>
            </a:r>
            <a:r>
              <a:rPr lang="pt-BR" altLang="pt-BR" sz="2400" u="sng" dirty="0">
                <a:solidFill>
                  <a:srgbClr val="000000"/>
                </a:solidFill>
              </a:rPr>
              <a:t>informações</a:t>
            </a:r>
            <a:r>
              <a:rPr lang="pt-BR" altLang="pt-BR" sz="2400" dirty="0">
                <a:solidFill>
                  <a:srgbClr val="000000"/>
                </a:solidFill>
              </a:rPr>
              <a:t> a juízos onde tem processos repetitivos</a:t>
            </a:r>
          </a:p>
          <a:p>
            <a:pPr>
              <a:buFontTx/>
              <a:buChar char="-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Intima </a:t>
            </a:r>
            <a:r>
              <a:rPr lang="pt-BR" altLang="pt-BR" sz="2400" u="sng" dirty="0">
                <a:solidFill>
                  <a:srgbClr val="000000"/>
                </a:solidFill>
              </a:rPr>
              <a:t>MP</a:t>
            </a:r>
            <a:r>
              <a:rPr lang="pt-BR" altLang="pt-BR" sz="2400" dirty="0">
                <a:solidFill>
                  <a:srgbClr val="000000"/>
                </a:solidFill>
              </a:rPr>
              <a:t> a se manifestar em quinze dias, intervenção obrigatória 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     (CPC, 976, § 2º)</a:t>
            </a:r>
          </a:p>
        </p:txBody>
      </p:sp>
    </p:spTree>
    <p:extLst>
      <p:ext uri="{BB962C8B-B14F-4D97-AF65-F5344CB8AC3E}">
        <p14:creationId xmlns:p14="http://schemas.microsoft.com/office/powerpoint/2010/main" val="16955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IRDR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C00000"/>
                </a:solidFill>
              </a:rPr>
              <a:t>Julgamento</a:t>
            </a:r>
            <a:r>
              <a:rPr lang="pt-BR" sz="2400" b="1" dirty="0">
                <a:solidFill>
                  <a:srgbClr val="000000"/>
                </a:solidFill>
              </a:rPr>
              <a:t> do IRDR (CPC, 984)</a:t>
            </a:r>
          </a:p>
          <a:p>
            <a:pPr algn="just">
              <a:defRPr/>
            </a:pPr>
            <a:r>
              <a:rPr lang="pt-BR" sz="2400" dirty="0">
                <a:solidFill>
                  <a:srgbClr val="000000"/>
                </a:solidFill>
              </a:rPr>
              <a:t>	* Sustentação oral: </a:t>
            </a:r>
          </a:p>
          <a:p>
            <a:pPr marL="380990" indent="-380990" algn="just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</a:rPr>
              <a:t>trinta minutos para autor e réu do processo originário e MP;</a:t>
            </a:r>
          </a:p>
          <a:p>
            <a:pPr marL="380990" indent="-380990" algn="just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</a:rPr>
              <a:t>trinta minutos para demais interessados.</a:t>
            </a:r>
          </a:p>
          <a:p>
            <a:pPr marL="143996" algn="just">
              <a:defRPr/>
            </a:pPr>
            <a:endParaRPr lang="pt-BR" altLang="pt-BR" sz="2400" dirty="0">
              <a:solidFill>
                <a:srgbClr val="FF0000"/>
              </a:solidFill>
            </a:endParaRPr>
          </a:p>
          <a:p>
            <a:pPr marL="387341" indent="-380990" algn="just"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err="1">
                <a:solidFill>
                  <a:srgbClr val="C00000"/>
                </a:solidFill>
              </a:rPr>
              <a:t>REsp</a:t>
            </a:r>
            <a:r>
              <a:rPr lang="pt-BR" altLang="pt-BR" sz="2400" b="1" dirty="0">
                <a:solidFill>
                  <a:srgbClr val="C00000"/>
                </a:solidFill>
              </a:rPr>
              <a:t> ou RE no IRDR </a:t>
            </a:r>
            <a:r>
              <a:rPr lang="pt-BR" altLang="pt-BR" sz="2400" b="1" dirty="0">
                <a:solidFill>
                  <a:srgbClr val="000000"/>
                </a:solidFill>
              </a:rPr>
              <a:t>(CPC, 987):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143996" algn="just"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	a) possuem </a:t>
            </a:r>
            <a:r>
              <a:rPr lang="pt-BR" altLang="pt-BR" sz="2400" u="sng" dirty="0">
                <a:solidFill>
                  <a:srgbClr val="000000"/>
                </a:solidFill>
              </a:rPr>
              <a:t>efeito suspensivo</a:t>
            </a:r>
            <a:r>
              <a:rPr lang="pt-BR" altLang="pt-BR" sz="2400" dirty="0">
                <a:solidFill>
                  <a:srgbClr val="000000"/>
                </a:solidFill>
              </a:rPr>
              <a:t>;</a:t>
            </a:r>
          </a:p>
          <a:p>
            <a:pPr marL="143996" algn="just"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	</a:t>
            </a:r>
            <a:r>
              <a:rPr lang="pt-BR" altLang="pt-BR" sz="2400" dirty="0">
                <a:solidFill>
                  <a:srgbClr val="000000"/>
                </a:solidFill>
              </a:rPr>
              <a:t>b) repercussão geral </a:t>
            </a:r>
            <a:r>
              <a:rPr lang="pt-BR" altLang="pt-BR" sz="2400" u="sng" dirty="0">
                <a:solidFill>
                  <a:srgbClr val="000000"/>
                </a:solidFill>
              </a:rPr>
              <a:t>presumida</a:t>
            </a:r>
            <a:r>
              <a:rPr lang="pt-BR" altLang="pt-BR" sz="2400" dirty="0">
                <a:solidFill>
                  <a:srgbClr val="000000"/>
                </a:solidFill>
              </a:rPr>
              <a:t>;</a:t>
            </a:r>
          </a:p>
          <a:p>
            <a:pPr marL="143996" algn="just">
              <a:defRPr/>
            </a:pPr>
            <a:r>
              <a:rPr lang="pt-BR" altLang="pt-BR" sz="2400" b="1" dirty="0">
                <a:solidFill>
                  <a:srgbClr val="000000"/>
                </a:solidFill>
              </a:rPr>
              <a:t>	</a:t>
            </a:r>
            <a:r>
              <a:rPr lang="pt-BR" altLang="pt-BR" sz="2400" dirty="0">
                <a:solidFill>
                  <a:srgbClr val="000000"/>
                </a:solidFill>
              </a:rPr>
              <a:t>c) asseguram a </a:t>
            </a:r>
            <a:r>
              <a:rPr lang="pt-BR" altLang="pt-BR" sz="2400" u="sng" dirty="0">
                <a:solidFill>
                  <a:srgbClr val="000000"/>
                </a:solidFill>
              </a:rPr>
              <a:t>suspensão</a:t>
            </a:r>
            <a:r>
              <a:rPr lang="pt-BR" altLang="pt-BR" sz="2400" dirty="0">
                <a:solidFill>
                  <a:srgbClr val="000000"/>
                </a:solidFill>
              </a:rPr>
              <a:t>, no âmbito nacional, até seu julgamento;</a:t>
            </a:r>
          </a:p>
          <a:p>
            <a:pPr marL="143996" algn="just"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	d) julgados, ampliam os efeitos do julgamento do IRDR para </a:t>
            </a:r>
            <a:r>
              <a:rPr lang="pt-BR" altLang="pt-BR" sz="2400" u="sng" dirty="0">
                <a:solidFill>
                  <a:srgbClr val="000000"/>
                </a:solidFill>
              </a:rPr>
              <a:t>nível nacional</a:t>
            </a:r>
            <a:r>
              <a:rPr lang="pt-BR" altLang="pt-BR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4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Incidente de Assunção de Competência </a:t>
            </a:r>
            <a:r>
              <a:rPr lang="pt-BR" sz="2667" dirty="0">
                <a:solidFill>
                  <a:srgbClr val="C00000"/>
                </a:solidFill>
              </a:rPr>
              <a:t>(IAC)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133" b="1" dirty="0">
                <a:solidFill>
                  <a:srgbClr val="000000"/>
                </a:solidFill>
              </a:rPr>
              <a:t>Cabimento (CPC, 947): </a:t>
            </a:r>
          </a:p>
          <a:p>
            <a:r>
              <a:rPr lang="pt-BR" altLang="pt-BR" sz="2133" dirty="0">
                <a:solidFill>
                  <a:srgbClr val="000000"/>
                </a:solidFill>
              </a:rPr>
              <a:t>Recurso, remessa necessária ou ação originária com </a:t>
            </a:r>
            <a:r>
              <a:rPr lang="pt-BR" altLang="pt-BR" sz="2133" u="sng" dirty="0">
                <a:solidFill>
                  <a:srgbClr val="000000"/>
                </a:solidFill>
              </a:rPr>
              <a:t>relevante questão de direito</a:t>
            </a:r>
            <a:r>
              <a:rPr lang="pt-BR" altLang="pt-BR" sz="2133" dirty="0">
                <a:solidFill>
                  <a:srgbClr val="000000"/>
                </a:solidFill>
              </a:rPr>
              <a:t>: </a:t>
            </a:r>
          </a:p>
          <a:p>
            <a:r>
              <a:rPr lang="pt-BR" altLang="pt-BR" sz="2133" dirty="0">
                <a:solidFill>
                  <a:srgbClr val="000000"/>
                </a:solidFill>
              </a:rPr>
              <a:t>	a) com grande repercussão social, mas </a:t>
            </a:r>
            <a:r>
              <a:rPr lang="pt-BR" altLang="pt-BR" sz="2133" u="sng" dirty="0">
                <a:solidFill>
                  <a:srgbClr val="C00000"/>
                </a:solidFill>
              </a:rPr>
              <a:t>sem repetitividade</a:t>
            </a:r>
            <a:r>
              <a:rPr lang="pt-BR" altLang="pt-BR" sz="2133" dirty="0">
                <a:solidFill>
                  <a:srgbClr val="000000"/>
                </a:solidFill>
              </a:rPr>
              <a:t>;</a:t>
            </a:r>
          </a:p>
          <a:p>
            <a:r>
              <a:rPr lang="pt-BR" altLang="pt-BR" sz="2133" dirty="0">
                <a:solidFill>
                  <a:srgbClr val="000000"/>
                </a:solidFill>
              </a:rPr>
              <a:t>	b) a respeito da qual seja </a:t>
            </a:r>
            <a:r>
              <a:rPr lang="pt-BR" altLang="pt-BR" sz="2133" u="sng" dirty="0">
                <a:solidFill>
                  <a:srgbClr val="000000"/>
                </a:solidFill>
              </a:rPr>
              <a:t>conveniente prevenir ou compor divergência</a:t>
            </a:r>
            <a:r>
              <a:rPr lang="pt-BR" altLang="pt-BR" sz="2133" dirty="0">
                <a:solidFill>
                  <a:srgbClr val="000000"/>
                </a:solidFill>
              </a:rPr>
              <a:t>.</a:t>
            </a:r>
          </a:p>
          <a:p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133" b="1" dirty="0">
                <a:solidFill>
                  <a:srgbClr val="000000"/>
                </a:solidFill>
              </a:rPr>
              <a:t>Legitimidade: </a:t>
            </a:r>
          </a:p>
          <a:p>
            <a:r>
              <a:rPr lang="pt-BR" altLang="pt-BR" sz="2133" dirty="0">
                <a:solidFill>
                  <a:srgbClr val="000000"/>
                </a:solidFill>
              </a:rPr>
              <a:t>Relator, de ofício ou a requerimento da parte.</a:t>
            </a:r>
          </a:p>
          <a:p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133" b="1" dirty="0">
                <a:solidFill>
                  <a:srgbClr val="000000"/>
                </a:solidFill>
              </a:rPr>
              <a:t>Decisão: </a:t>
            </a:r>
          </a:p>
          <a:p>
            <a:r>
              <a:rPr lang="pt-BR" sz="2133" i="1" dirty="0"/>
              <a:t>§ 3</a:t>
            </a:r>
            <a:r>
              <a:rPr lang="pt-BR" sz="2133" i="1" u="sng" baseline="30000" dirty="0"/>
              <a:t>o</a:t>
            </a:r>
            <a:r>
              <a:rPr lang="pt-BR" sz="2133" i="1" dirty="0"/>
              <a:t> O acórdão proferido em assunção de competência vinculará todos os juízes e órgãos fracionários, exceto se houver revisão de tese.</a:t>
            </a:r>
          </a:p>
          <a:p>
            <a:br>
              <a:rPr lang="pt-BR" sz="2133" dirty="0"/>
            </a:br>
            <a:endParaRPr lang="pt-BR" altLang="pt-BR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Saneamento e Organização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Art. 357 (...)</a:t>
            </a:r>
          </a:p>
          <a:p>
            <a:pPr algn="just">
              <a:defRPr/>
            </a:pPr>
            <a:r>
              <a:rPr lang="pt-BR" dirty="0"/>
              <a:t>§ 4º Caso tenha sido determinada a </a:t>
            </a:r>
            <a:r>
              <a:rPr lang="pt-BR" b="1" dirty="0">
                <a:solidFill>
                  <a:srgbClr val="C00000"/>
                </a:solidFill>
              </a:rPr>
              <a:t>produção de prova testemunhal</a:t>
            </a:r>
            <a:r>
              <a:rPr lang="pt-BR" dirty="0"/>
              <a:t>, o juiz fixará prazo comum não superior a 15 (quinze) dias para que as partes apresentem </a:t>
            </a:r>
            <a:r>
              <a:rPr lang="pt-BR" u="sng" dirty="0"/>
              <a:t>rol de testemunhas</a:t>
            </a:r>
            <a:r>
              <a:rPr lang="pt-BR" dirty="0"/>
              <a:t>.</a:t>
            </a:r>
          </a:p>
          <a:p>
            <a:pPr algn="just">
              <a:defRPr/>
            </a:pPr>
            <a:r>
              <a:rPr lang="pt-BR" dirty="0"/>
              <a:t>§ 5º Na hipótese do § 3o, as partes devem levar, para a audiência prevista, o respectivo </a:t>
            </a:r>
            <a:r>
              <a:rPr lang="pt-BR" u="sng" dirty="0"/>
              <a:t>rol de testemunhas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Procedimentos Especiais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BR" altLang="pt-BR" sz="2133" dirty="0">
              <a:solidFill>
                <a:srgbClr val="000000"/>
              </a:solidFill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No processo de conhecimento há 2 procedimentos: comum e especial</a:t>
            </a:r>
          </a:p>
          <a:p>
            <a:pPr marL="457189" indent="-457189"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O procedimento é </a:t>
            </a:r>
            <a:r>
              <a:rPr lang="pt-BR" altLang="pt-BR" sz="2400" dirty="0">
                <a:solidFill>
                  <a:srgbClr val="C00000"/>
                </a:solidFill>
              </a:rPr>
              <a:t>especial</a:t>
            </a:r>
            <a:r>
              <a:rPr lang="pt-BR" altLang="pt-BR" sz="2400" dirty="0">
                <a:solidFill>
                  <a:srgbClr val="000000"/>
                </a:solidFill>
              </a:rPr>
              <a:t> quando apresentar algo </a:t>
            </a:r>
            <a:r>
              <a:rPr lang="pt-BR" altLang="pt-BR" sz="2400" dirty="0">
                <a:solidFill>
                  <a:srgbClr val="C00000"/>
                </a:solidFill>
              </a:rPr>
              <a:t>distinto</a:t>
            </a:r>
            <a:r>
              <a:rPr lang="pt-BR" altLang="pt-BR" sz="2400" dirty="0">
                <a:solidFill>
                  <a:srgbClr val="000000"/>
                </a:solidFill>
              </a:rPr>
              <a:t> do procedimento comum (trâmite, prazo, audiência, limitação probatória </a:t>
            </a:r>
            <a:r>
              <a:rPr lang="pt-BR" altLang="pt-BR" sz="2400" dirty="0" err="1">
                <a:solidFill>
                  <a:srgbClr val="000000"/>
                </a:solidFill>
              </a:rPr>
              <a:t>etc</a:t>
            </a:r>
            <a:r>
              <a:rPr lang="pt-BR" altLang="pt-BR" sz="2400" dirty="0">
                <a:solidFill>
                  <a:srgbClr val="000000"/>
                </a:solidFill>
              </a:rPr>
              <a:t>)</a:t>
            </a:r>
          </a:p>
          <a:p>
            <a:pPr marL="457189" indent="-457189"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A finalidade é adequar o </a:t>
            </a:r>
            <a:r>
              <a:rPr lang="pt-BR" altLang="pt-BR" sz="2400" u="sng" dirty="0"/>
              <a:t>procedimento ao direito material debatido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buFont typeface="Arial" pitchFamily="34" charset="0"/>
              <a:buChar char="•"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Há </a:t>
            </a:r>
            <a:r>
              <a:rPr lang="pt-BR" altLang="pt-BR" sz="2400" u="sng" dirty="0">
                <a:solidFill>
                  <a:srgbClr val="000000"/>
                </a:solidFill>
              </a:rPr>
              <a:t>diversos procedimentos especiais</a:t>
            </a:r>
            <a:r>
              <a:rPr lang="pt-BR" altLang="pt-BR" sz="2400" dirty="0">
                <a:solidFill>
                  <a:srgbClr val="000000"/>
                </a:solidFill>
              </a:rPr>
              <a:t> – no CPC e em leis extravagantes</a:t>
            </a:r>
          </a:p>
        </p:txBody>
      </p:sp>
    </p:spTree>
    <p:extLst>
      <p:ext uri="{BB962C8B-B14F-4D97-AF65-F5344CB8AC3E}">
        <p14:creationId xmlns:p14="http://schemas.microsoft.com/office/powerpoint/2010/main" val="25141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Procedimentos especiais no CPC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53360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Ação de Consignação em Pagamento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Ação de Exigir Contas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u="sng" dirty="0"/>
              <a:t>Das Ações Possessórias</a:t>
            </a:r>
            <a:endParaRPr lang="en-US" sz="2000" u="sng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Ação de Divisão e da Demarcação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Ação de Dissolução Parcial de Sociedade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Do Inventário e da Partilha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Dos Embargos de Terceiro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Oposição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Habilitação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u="sng" dirty="0"/>
              <a:t>Das Ações de Família</a:t>
            </a:r>
            <a:endParaRPr lang="en-US" sz="2000" u="sng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u="sng" dirty="0"/>
              <a:t>Da Ação Monitória</a:t>
            </a:r>
            <a:endParaRPr lang="en-US" sz="2000" u="sng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Homologação do Penhor Legal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Regulação de Avaria Grossa</a:t>
            </a:r>
            <a:endParaRPr lang="en-US" sz="20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sz="2000" dirty="0"/>
              <a:t>Da Restauração de Autos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6186312" y="1381189"/>
            <a:ext cx="5550192" cy="535489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Notificação e da Interpelação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Alienação Judicial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u="sng" dirty="0">
                <a:solidFill>
                  <a:prstClr val="black"/>
                </a:solidFill>
                <a:latin typeface="Calibri"/>
              </a:rPr>
              <a:t>Do Divórcio e da Separação Consensuais, da Extinção Consensual de União Estável e da Alteração do Regime de Bens do Matrimônio</a:t>
            </a:r>
            <a:endParaRPr lang="en-US" u="sng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Dos Testamentos e dos Codicilos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Herança Jacente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Dos Bens dos Ausentes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Das Coisas Vagas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Interdição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Disposições Comuns à Tutela e à Curatela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Organização e da Fiscalização das Fundações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80990" indent="-380990" algn="just" defTabSz="609585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/>
              </a:rPr>
              <a:t>Da Ratificação dos Protestos Marítimos e dos Processos Testemunháveis Formados a Bordo</a:t>
            </a:r>
            <a:endParaRPr lang="pt-BR" alt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7059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Procedimentos Especiais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52699" y="1645968"/>
            <a:ext cx="10429701" cy="4525963"/>
          </a:xfrm>
        </p:spPr>
        <p:txBody>
          <a:bodyPr>
            <a:noAutofit/>
          </a:bodyPr>
          <a:lstStyle/>
          <a:p>
            <a:pPr algn="just"/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 algn="just">
              <a:lnSpc>
                <a:spcPct val="150000"/>
              </a:lnSpc>
              <a:buFont typeface="Calibri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No CPC, há procedimentos especiais de </a:t>
            </a:r>
            <a:r>
              <a:rPr lang="pt-BR" altLang="pt-BR" sz="2400" u="sng" dirty="0">
                <a:solidFill>
                  <a:srgbClr val="000000"/>
                </a:solidFill>
              </a:rPr>
              <a:t>jurisdição contenciosa e de jurisdição voluntária</a:t>
            </a:r>
            <a:endParaRPr lang="pt-BR" altLang="pt-BR" sz="2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SzPct val="70000"/>
            </a:pPr>
            <a:r>
              <a:rPr lang="pt-BR" altLang="pt-BR" sz="2400" dirty="0">
                <a:solidFill>
                  <a:srgbClr val="C00000"/>
                </a:solidFill>
              </a:rPr>
              <a:t>Jurisdição voluntária </a:t>
            </a:r>
            <a:r>
              <a:rPr lang="pt-BR" altLang="pt-BR" sz="2400" dirty="0">
                <a:solidFill>
                  <a:srgbClr val="000000"/>
                </a:solidFill>
              </a:rPr>
              <a:t>ou graciosa: </a:t>
            </a:r>
            <a:r>
              <a:rPr lang="pt-BR" altLang="pt-BR" sz="2400" i="1" dirty="0">
                <a:solidFill>
                  <a:srgbClr val="000000"/>
                </a:solidFill>
              </a:rPr>
              <a:t>administração pública de interesses privados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SzPct val="70000"/>
            </a:pPr>
            <a:r>
              <a:rPr lang="pt-BR" altLang="pt-BR" sz="2400" dirty="0">
                <a:solidFill>
                  <a:srgbClr val="000000"/>
                </a:solidFill>
              </a:rPr>
              <a:t>Ou seja, não há conflito entre as partes, mas há necessidade de intervenção do PJ</a:t>
            </a:r>
          </a:p>
          <a:p>
            <a:pPr algn="just">
              <a:lnSpc>
                <a:spcPct val="150000"/>
              </a:lnSpc>
              <a:buSzPct val="70000"/>
            </a:pPr>
            <a:r>
              <a:rPr lang="pt-BR" altLang="pt-BR" sz="2400" dirty="0">
                <a:solidFill>
                  <a:srgbClr val="000000"/>
                </a:solidFill>
              </a:rPr>
              <a:t>Exemplos: divórcio consensual, retificação de assento, interdição, alienação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3434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Jurisdição contenciosa x voluntária</a:t>
            </a:r>
          </a:p>
        </p:txBody>
      </p:sp>
      <p:graphicFrame>
        <p:nvGraphicFramePr>
          <p:cNvPr id="6" name="Group 74"/>
          <p:cNvGraphicFramePr>
            <a:graphicFrameLocks noGrp="1"/>
          </p:cNvGraphicFramePr>
          <p:nvPr>
            <p:extLst/>
          </p:nvPr>
        </p:nvGraphicFramePr>
        <p:xfrm>
          <a:off x="751140" y="2007498"/>
          <a:ext cx="10657416" cy="3846919"/>
        </p:xfrm>
        <a:graphic>
          <a:graphicData uri="http://schemas.openxmlformats.org/drawingml/2006/table">
            <a:tbl>
              <a:tblPr/>
              <a:tblGrid>
                <a:gridCol w="532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9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Jurisdição contenciosa</a:t>
                      </a: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Jurisdição voluntária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(CPC, 719 e ss.)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42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Existe lide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Inexiste lide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Existem partes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(CPC, art. 77)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Existem interessados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(CPC, 721)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9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Juízo de legalidade estrita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(CPC, </a:t>
                      </a:r>
                      <a:r>
                        <a:rPr lang="pt-BR" sz="2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140, </a:t>
                      </a:r>
                      <a:r>
                        <a:rPr lang="pt-BR" sz="27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p.u</a:t>
                      </a:r>
                      <a:r>
                        <a:rPr lang="pt-BR" sz="2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BR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Juízo de equidade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(CPC, 723, </a:t>
                      </a:r>
                      <a:r>
                        <a:rPr kumimoji="0" lang="pt-BR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p.u</a:t>
                      </a:r>
                      <a:r>
                        <a:rPr kumimoji="0" lang="pt-BR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.)</a:t>
                      </a:r>
                    </a:p>
                  </a:txBody>
                  <a:tcPr marL="121920" marR="121920" marT="60955" marB="609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Ações de família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058536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Novidade no NCPC</a:t>
            </a:r>
          </a:p>
          <a:p>
            <a:endParaRPr lang="pt-BR" dirty="0"/>
          </a:p>
          <a:p>
            <a:r>
              <a:rPr lang="pt-BR" sz="2400" i="1" dirty="0"/>
              <a:t>CAPÍTULO X - DAS AÇÕES DE FAMÍLIA</a:t>
            </a:r>
          </a:p>
          <a:p>
            <a:pPr algn="just"/>
            <a:r>
              <a:rPr lang="pt-BR" sz="2400" i="1" dirty="0"/>
              <a:t>Art. 693.  As normas deste Capítulo aplicam-se aos processos contenciosos de </a:t>
            </a:r>
            <a:r>
              <a:rPr lang="pt-BR" sz="2400" i="1" u="sng" dirty="0"/>
              <a:t>divórcio, separação, reconhecimento e extinção de união estável, guarda, visitação e filiação</a:t>
            </a:r>
            <a:r>
              <a:rPr lang="pt-BR" sz="2400" i="1" dirty="0"/>
              <a:t>.</a:t>
            </a:r>
          </a:p>
          <a:p>
            <a:endParaRPr lang="pt-BR" altLang="pt-BR" sz="1867" i="1" dirty="0">
              <a:solidFill>
                <a:srgbClr val="000000"/>
              </a:solidFill>
            </a:endParaRPr>
          </a:p>
          <a:p>
            <a:pPr algn="just"/>
            <a:r>
              <a:rPr lang="pt-BR" sz="2400" i="1" dirty="0"/>
              <a:t>Art. 695.  Recebida a petição inicial e, se for o caso, tomadas as providências referentes à tutela provisória, o juiz ordenará a citação do réu para comparecer à audiência de mediação e conciliação, observado o disposto no art. 694.</a:t>
            </a:r>
          </a:p>
          <a:p>
            <a:pPr algn="just"/>
            <a:r>
              <a:rPr lang="pt-BR" sz="2400" i="1" dirty="0"/>
              <a:t>§ 1</a:t>
            </a:r>
            <a:r>
              <a:rPr lang="pt-BR" sz="2400" i="1" u="sng" baseline="30000" dirty="0"/>
              <a:t>o</a:t>
            </a:r>
            <a:r>
              <a:rPr lang="pt-BR" sz="2400" i="1" dirty="0"/>
              <a:t> O mandado de citação conterá apenas os dados necessários à audiência e </a:t>
            </a:r>
            <a:r>
              <a:rPr lang="pt-BR" sz="2400" i="1" u="sng" dirty="0"/>
              <a:t>deverá estar desacompanhado de cópia da petição inicial</a:t>
            </a:r>
            <a:r>
              <a:rPr lang="pt-BR" sz="2400" i="1" dirty="0"/>
              <a:t>, assegurado ao réu o direito de examinar seu conteúdo a qualquer tempo.</a:t>
            </a:r>
          </a:p>
          <a:p>
            <a:endParaRPr lang="pt-BR" altLang="pt-BR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Divórcio Consensual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04731" y="1113953"/>
            <a:ext cx="10244667" cy="4525963"/>
          </a:xfrm>
        </p:spPr>
        <p:txBody>
          <a:bodyPr>
            <a:noAutofit/>
          </a:bodyPr>
          <a:lstStyle/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 não houver conflito entre os cônjuges, cabe o divórcio consensual (só um advogado)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E </a:t>
            </a:r>
            <a:r>
              <a:rPr lang="pt-BR" altLang="pt-BR" sz="2400" b="1" dirty="0">
                <a:solidFill>
                  <a:srgbClr val="000000"/>
                </a:solidFill>
              </a:rPr>
              <a:t>se não houver filhos incapazes</a:t>
            </a:r>
            <a:r>
              <a:rPr lang="pt-BR" altLang="pt-BR" sz="2400" dirty="0">
                <a:solidFill>
                  <a:srgbClr val="000000"/>
                </a:solidFill>
              </a:rPr>
              <a:t>, cabe divórcio </a:t>
            </a:r>
            <a:r>
              <a:rPr lang="pt-BR" altLang="pt-BR" sz="2400" i="1" dirty="0">
                <a:solidFill>
                  <a:srgbClr val="000000"/>
                </a:solidFill>
              </a:rPr>
              <a:t>via escritura pública</a:t>
            </a:r>
            <a:r>
              <a:rPr lang="pt-BR" altLang="pt-BR" sz="24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pt-BR" altLang="pt-BR" sz="2400" dirty="0">
                <a:solidFill>
                  <a:srgbClr val="000000"/>
                </a:solidFill>
              </a:rPr>
              <a:t>     (cartório extrajudicial, CPC, 733)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Se</a:t>
            </a:r>
            <a:r>
              <a:rPr lang="pt-BR" altLang="pt-BR" sz="2400" b="1" dirty="0">
                <a:solidFill>
                  <a:srgbClr val="000000"/>
                </a:solidFill>
              </a:rPr>
              <a:t> houver filhos incapazes</a:t>
            </a:r>
            <a:r>
              <a:rPr lang="pt-BR" altLang="pt-BR" sz="2400" dirty="0">
                <a:solidFill>
                  <a:srgbClr val="000000"/>
                </a:solidFill>
              </a:rPr>
              <a:t> ou por </a:t>
            </a:r>
            <a:r>
              <a:rPr lang="pt-BR" altLang="pt-BR" sz="2400" b="1" dirty="0">
                <a:solidFill>
                  <a:srgbClr val="000000"/>
                </a:solidFill>
              </a:rPr>
              <a:t>opção</a:t>
            </a:r>
            <a:r>
              <a:rPr lang="pt-BR" altLang="pt-BR" sz="2400" dirty="0">
                <a:solidFill>
                  <a:srgbClr val="000000"/>
                </a:solidFill>
              </a:rPr>
              <a:t>, será realizado o divórcio consensual </a:t>
            </a:r>
            <a:r>
              <a:rPr lang="pt-BR" altLang="pt-BR" sz="2400" i="1" dirty="0">
                <a:solidFill>
                  <a:srgbClr val="000000"/>
                </a:solidFill>
              </a:rPr>
              <a:t>perante o Judiciário </a:t>
            </a:r>
            <a:r>
              <a:rPr lang="pt-BR" altLang="pt-BR" sz="2400" dirty="0">
                <a:solidFill>
                  <a:srgbClr val="000000"/>
                </a:solidFill>
              </a:rPr>
              <a:t>(CPC, 731). 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Requisitos para o divórcio consensual:</a:t>
            </a:r>
          </a:p>
          <a:p>
            <a:pPr marL="380990" indent="-380990">
              <a:buFont typeface="Arial" pitchFamily="34" charset="0"/>
              <a:buChar char="•"/>
            </a:pPr>
            <a:endParaRPr lang="pt-BR" altLang="pt-BR" sz="1867" dirty="0">
              <a:solidFill>
                <a:srgbClr val="000000"/>
              </a:solidFill>
            </a:endParaRPr>
          </a:p>
          <a:p>
            <a:pPr algn="just"/>
            <a:endParaRPr lang="pt-BR" altLang="pt-BR" sz="2133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26849" y="4197125"/>
            <a:ext cx="9369777" cy="2185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pt-BR" sz="2267" dirty="0">
                <a:solidFill>
                  <a:srgbClr val="000000"/>
                </a:solidFill>
                <a:latin typeface="Calibri"/>
              </a:rPr>
              <a:t>I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 - as disposições relativas à descrição e à </a:t>
            </a:r>
            <a:r>
              <a:rPr lang="pt-BR" sz="2267" u="sng" dirty="0">
                <a:solidFill>
                  <a:srgbClr val="C00000"/>
                </a:solidFill>
                <a:latin typeface="Calibri"/>
              </a:rPr>
              <a:t>partilha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 dos bens comuns;</a:t>
            </a:r>
          </a:p>
          <a:p>
            <a:pPr defTabSz="609585"/>
            <a:r>
              <a:rPr lang="pt-BR" sz="2267" dirty="0">
                <a:solidFill>
                  <a:prstClr val="black"/>
                </a:solidFill>
                <a:latin typeface="Calibri"/>
              </a:rPr>
              <a:t>II - as disposições relativas à </a:t>
            </a:r>
            <a:r>
              <a:rPr lang="pt-BR" sz="2267" u="sng" dirty="0">
                <a:solidFill>
                  <a:prstClr val="black"/>
                </a:solidFill>
                <a:latin typeface="Calibri"/>
              </a:rPr>
              <a:t>pensão alimentícia entre os cônjuges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defTabSz="609585"/>
            <a:r>
              <a:rPr lang="pt-BR" sz="2267" dirty="0">
                <a:solidFill>
                  <a:prstClr val="black"/>
                </a:solidFill>
                <a:latin typeface="Calibri"/>
              </a:rPr>
              <a:t>III - o acordo relativo à </a:t>
            </a:r>
            <a:r>
              <a:rPr lang="pt-BR" sz="2267" u="sng" dirty="0">
                <a:solidFill>
                  <a:prstClr val="black"/>
                </a:solidFill>
                <a:latin typeface="Calibri"/>
              </a:rPr>
              <a:t>guarda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 dos filhos incapazes e ao </a:t>
            </a:r>
            <a:r>
              <a:rPr lang="pt-BR" sz="2267" u="sng" dirty="0">
                <a:solidFill>
                  <a:prstClr val="black"/>
                </a:solidFill>
                <a:latin typeface="Calibri"/>
              </a:rPr>
              <a:t>regime de visitas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; e</a:t>
            </a:r>
          </a:p>
          <a:p>
            <a:pPr defTabSz="609585"/>
            <a:r>
              <a:rPr lang="pt-BR" sz="2267" dirty="0">
                <a:solidFill>
                  <a:prstClr val="black"/>
                </a:solidFill>
                <a:latin typeface="Calibri"/>
              </a:rPr>
              <a:t>IV - o valor da </a:t>
            </a:r>
            <a:r>
              <a:rPr lang="pt-BR" sz="2267" u="sng" dirty="0">
                <a:solidFill>
                  <a:prstClr val="black"/>
                </a:solidFill>
                <a:latin typeface="Calibri"/>
              </a:rPr>
              <a:t>contribuição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 para criar e educar os </a:t>
            </a:r>
            <a:r>
              <a:rPr lang="pt-BR" sz="2267" u="sng" dirty="0">
                <a:solidFill>
                  <a:prstClr val="black"/>
                </a:solidFill>
                <a:latin typeface="Calibri"/>
              </a:rPr>
              <a:t>filhos</a:t>
            </a:r>
            <a:r>
              <a:rPr lang="pt-BR" sz="2267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09585"/>
            <a:r>
              <a:rPr lang="pt-BR" sz="2267" dirty="0">
                <a:solidFill>
                  <a:prstClr val="black"/>
                </a:solidFill>
                <a:latin typeface="Calibri"/>
              </a:rPr>
              <a:t>* Se os cônjuges não acordarem sobre a partilha dos bens, far-se-á esta </a:t>
            </a:r>
            <a:r>
              <a:rPr lang="pt-BR" sz="2267" dirty="0">
                <a:solidFill>
                  <a:srgbClr val="C00000"/>
                </a:solidFill>
                <a:latin typeface="Calibri"/>
              </a:rPr>
              <a:t>depois de homologado o divórcio</a:t>
            </a:r>
          </a:p>
        </p:txBody>
      </p:sp>
    </p:spTree>
    <p:extLst>
      <p:ext uri="{BB962C8B-B14F-4D97-AF65-F5344CB8AC3E}">
        <p14:creationId xmlns:p14="http://schemas.microsoft.com/office/powerpoint/2010/main" val="26385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Alimentos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02376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Procedimento especial tanto para o </a:t>
            </a:r>
            <a:r>
              <a:rPr lang="pt-BR" altLang="pt-BR" sz="2400" i="1" dirty="0">
                <a:solidFill>
                  <a:srgbClr val="000000"/>
                </a:solidFill>
              </a:rPr>
              <a:t>conhecimento</a:t>
            </a:r>
            <a:r>
              <a:rPr lang="pt-BR" altLang="pt-BR" sz="2400" dirty="0">
                <a:solidFill>
                  <a:srgbClr val="000000"/>
                </a:solidFill>
              </a:rPr>
              <a:t> (L 5.478/68) como para a </a:t>
            </a:r>
            <a:r>
              <a:rPr lang="pt-BR" altLang="pt-BR" sz="2400" i="1" dirty="0">
                <a:solidFill>
                  <a:srgbClr val="000000"/>
                </a:solidFill>
              </a:rPr>
              <a:t>execução</a:t>
            </a:r>
            <a:r>
              <a:rPr lang="pt-BR" altLang="pt-BR" sz="2400" dirty="0">
                <a:solidFill>
                  <a:srgbClr val="000000"/>
                </a:solidFill>
              </a:rPr>
              <a:t> (CPC, 528).</a:t>
            </a:r>
          </a:p>
          <a:p>
            <a:endParaRPr lang="pt-BR" altLang="pt-BR" sz="1067" dirty="0">
              <a:solidFill>
                <a:srgbClr val="000000"/>
              </a:solidFill>
            </a:endParaRP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Procedimento especial para o </a:t>
            </a:r>
            <a:r>
              <a:rPr lang="pt-BR" altLang="pt-BR" sz="2400" u="sng" dirty="0">
                <a:solidFill>
                  <a:srgbClr val="000000"/>
                </a:solidFill>
              </a:rPr>
              <a:t>conhecimento</a:t>
            </a:r>
            <a:r>
              <a:rPr lang="pt-BR" altLang="pt-BR" sz="2400" dirty="0">
                <a:solidFill>
                  <a:srgbClr val="000000"/>
                </a:solidFill>
              </a:rPr>
              <a:t>: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1) inicial;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2) fixação de alimentos provisórios (art. 4º);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3) audiência de conciliação, instrução e julgamento (art. 9º);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4) sentença – poderá ser proferida na audiência (art. 11, </a:t>
            </a:r>
            <a:r>
              <a:rPr lang="pt-BR" altLang="pt-BR" sz="2400" dirty="0" err="1">
                <a:solidFill>
                  <a:srgbClr val="000000"/>
                </a:solidFill>
              </a:rPr>
              <a:t>p.u</a:t>
            </a:r>
            <a:r>
              <a:rPr lang="pt-BR" altLang="pt-BR" sz="2400" dirty="0">
                <a:solidFill>
                  <a:srgbClr val="000000"/>
                </a:solidFill>
              </a:rPr>
              <a:t>.).</a:t>
            </a:r>
          </a:p>
          <a:p>
            <a:endParaRPr lang="pt-BR" altLang="pt-BR" sz="1067" dirty="0">
              <a:solidFill>
                <a:srgbClr val="000000"/>
              </a:solidFill>
            </a:endParaRPr>
          </a:p>
          <a:p>
            <a:pPr marL="380990" indent="-380990" algn="just"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000000"/>
                </a:solidFill>
              </a:rPr>
              <a:t>Procedimento especial para a </a:t>
            </a:r>
            <a:r>
              <a:rPr lang="pt-BR" altLang="pt-BR" sz="2400" u="sng" dirty="0">
                <a:solidFill>
                  <a:srgbClr val="000000"/>
                </a:solidFill>
              </a:rPr>
              <a:t>execução</a:t>
            </a:r>
            <a:r>
              <a:rPr lang="pt-BR" altLang="pt-BR" sz="2400" dirty="0">
                <a:solidFill>
                  <a:srgbClr val="000000"/>
                </a:solidFill>
              </a:rPr>
              <a:t>: executado é citado para, em 3 dias, pagar, provar que pagou ou justificar a impossibilidade, sob pena de </a:t>
            </a:r>
            <a:r>
              <a:rPr lang="pt-BR" altLang="pt-BR" sz="2400" u="sng" dirty="0">
                <a:solidFill>
                  <a:srgbClr val="000000"/>
                </a:solidFill>
              </a:rPr>
              <a:t>prisão</a:t>
            </a:r>
            <a:r>
              <a:rPr lang="pt-BR" altLang="pt-BR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4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Ações Possessórias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189323"/>
            <a:ext cx="10244667" cy="4525963"/>
          </a:xfrm>
        </p:spPr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</a:rPr>
              <a:t>O CPC prevê</a:t>
            </a:r>
            <a:r>
              <a:rPr lang="pt-BR" altLang="pt-BR" b="1" dirty="0">
                <a:solidFill>
                  <a:srgbClr val="000000"/>
                </a:solidFill>
              </a:rPr>
              <a:t> 3 ações possessórias</a:t>
            </a:r>
            <a:r>
              <a:rPr lang="pt-BR" altLang="pt-BR" dirty="0">
                <a:solidFill>
                  <a:srgbClr val="000000"/>
                </a:solidFill>
              </a:rPr>
              <a:t>:</a:t>
            </a:r>
          </a:p>
          <a:p>
            <a:r>
              <a:rPr lang="pt-BR" altLang="pt-BR" dirty="0">
                <a:solidFill>
                  <a:srgbClr val="000000"/>
                </a:solidFill>
              </a:rPr>
              <a:t>(i) </a:t>
            </a:r>
            <a:r>
              <a:rPr lang="pt-BR" altLang="pt-BR" u="sng" dirty="0">
                <a:solidFill>
                  <a:srgbClr val="000000"/>
                </a:solidFill>
              </a:rPr>
              <a:t>reintegração</a:t>
            </a:r>
            <a:r>
              <a:rPr lang="pt-BR" altLang="pt-BR" dirty="0">
                <a:solidFill>
                  <a:srgbClr val="000000"/>
                </a:solidFill>
              </a:rPr>
              <a:t> de posse, no </a:t>
            </a:r>
            <a:r>
              <a:rPr lang="pt-BR" altLang="pt-BR" i="1" dirty="0">
                <a:solidFill>
                  <a:srgbClr val="000000"/>
                </a:solidFill>
              </a:rPr>
              <a:t>esbulho</a:t>
            </a:r>
            <a:r>
              <a:rPr lang="pt-BR" altLang="pt-BR" dirty="0">
                <a:solidFill>
                  <a:srgbClr val="000000"/>
                </a:solidFill>
              </a:rPr>
              <a:t> (</a:t>
            </a:r>
            <a:r>
              <a:rPr lang="pt-BR" altLang="pt-BR" i="1" dirty="0">
                <a:solidFill>
                  <a:srgbClr val="000000"/>
                </a:solidFill>
              </a:rPr>
              <a:t>perda</a:t>
            </a:r>
            <a:r>
              <a:rPr lang="pt-BR" altLang="pt-BR" dirty="0">
                <a:solidFill>
                  <a:srgbClr val="000000"/>
                </a:solidFill>
              </a:rPr>
              <a:t> da posse);</a:t>
            </a:r>
          </a:p>
          <a:p>
            <a:r>
              <a:rPr lang="pt-BR" altLang="pt-BR" dirty="0">
                <a:solidFill>
                  <a:srgbClr val="000000"/>
                </a:solidFill>
              </a:rPr>
              <a:t>(</a:t>
            </a:r>
            <a:r>
              <a:rPr lang="pt-BR" altLang="pt-BR" dirty="0" err="1">
                <a:solidFill>
                  <a:srgbClr val="000000"/>
                </a:solidFill>
              </a:rPr>
              <a:t>ii</a:t>
            </a:r>
            <a:r>
              <a:rPr lang="pt-BR" altLang="pt-BR" dirty="0">
                <a:solidFill>
                  <a:srgbClr val="000000"/>
                </a:solidFill>
              </a:rPr>
              <a:t>) </a:t>
            </a:r>
            <a:r>
              <a:rPr lang="pt-BR" altLang="pt-BR" u="sng" dirty="0">
                <a:solidFill>
                  <a:srgbClr val="000000"/>
                </a:solidFill>
              </a:rPr>
              <a:t>manutenção</a:t>
            </a:r>
            <a:r>
              <a:rPr lang="pt-BR" altLang="pt-BR" dirty="0">
                <a:solidFill>
                  <a:srgbClr val="000000"/>
                </a:solidFill>
              </a:rPr>
              <a:t> de posse, na </a:t>
            </a:r>
            <a:r>
              <a:rPr lang="pt-BR" altLang="pt-BR" i="1" dirty="0">
                <a:solidFill>
                  <a:srgbClr val="000000"/>
                </a:solidFill>
              </a:rPr>
              <a:t>turbação</a:t>
            </a:r>
            <a:r>
              <a:rPr lang="pt-BR" altLang="pt-BR" dirty="0">
                <a:solidFill>
                  <a:srgbClr val="000000"/>
                </a:solidFill>
              </a:rPr>
              <a:t> (</a:t>
            </a:r>
            <a:r>
              <a:rPr lang="pt-BR" altLang="pt-BR" i="1" dirty="0">
                <a:solidFill>
                  <a:srgbClr val="000000"/>
                </a:solidFill>
              </a:rPr>
              <a:t>perturbação</a:t>
            </a:r>
            <a:r>
              <a:rPr lang="pt-BR" altLang="pt-BR" dirty="0">
                <a:solidFill>
                  <a:srgbClr val="000000"/>
                </a:solidFill>
              </a:rPr>
              <a:t> da posse, sem perdê-la);</a:t>
            </a:r>
          </a:p>
          <a:p>
            <a:r>
              <a:rPr lang="pt-BR" altLang="pt-BR" dirty="0">
                <a:solidFill>
                  <a:srgbClr val="000000"/>
                </a:solidFill>
              </a:rPr>
              <a:t>(</a:t>
            </a:r>
            <a:r>
              <a:rPr lang="pt-BR" altLang="pt-BR" dirty="0" err="1">
                <a:solidFill>
                  <a:srgbClr val="000000"/>
                </a:solidFill>
              </a:rPr>
              <a:t>iii</a:t>
            </a:r>
            <a:r>
              <a:rPr lang="pt-BR" altLang="pt-BR" dirty="0">
                <a:solidFill>
                  <a:srgbClr val="000000"/>
                </a:solidFill>
              </a:rPr>
              <a:t>) </a:t>
            </a:r>
            <a:r>
              <a:rPr lang="pt-BR" altLang="pt-BR" u="sng" dirty="0">
                <a:solidFill>
                  <a:srgbClr val="000000"/>
                </a:solidFill>
              </a:rPr>
              <a:t>interdito</a:t>
            </a:r>
            <a:r>
              <a:rPr lang="pt-BR" altLang="pt-BR" dirty="0">
                <a:solidFill>
                  <a:srgbClr val="000000"/>
                </a:solidFill>
              </a:rPr>
              <a:t> proibitório (</a:t>
            </a:r>
            <a:r>
              <a:rPr lang="pt-BR" altLang="pt-BR" i="1" dirty="0">
                <a:solidFill>
                  <a:srgbClr val="000000"/>
                </a:solidFill>
              </a:rPr>
              <a:t>ameaça</a:t>
            </a:r>
            <a:r>
              <a:rPr lang="pt-BR" altLang="pt-BR" dirty="0">
                <a:solidFill>
                  <a:srgbClr val="000000"/>
                </a:solidFill>
              </a:rPr>
              <a:t> de moléstia à posse).</a:t>
            </a:r>
          </a:p>
          <a:p>
            <a:endParaRPr lang="pt-BR" altLang="pt-BR" sz="1200" dirty="0">
              <a:solidFill>
                <a:srgbClr val="000000"/>
              </a:solidFill>
            </a:endParaRPr>
          </a:p>
          <a:p>
            <a:r>
              <a:rPr lang="pt-BR" altLang="pt-BR" dirty="0">
                <a:solidFill>
                  <a:srgbClr val="000000"/>
                </a:solidFill>
              </a:rPr>
              <a:t>O que torna as possessórias um procedimento especial? </a:t>
            </a:r>
          </a:p>
          <a:p>
            <a:pPr algn="just"/>
            <a:r>
              <a:rPr lang="pt-BR" altLang="pt-BR" dirty="0">
                <a:solidFill>
                  <a:srgbClr val="000000"/>
                </a:solidFill>
              </a:rPr>
              <a:t>a) trata-se de uma </a:t>
            </a:r>
            <a:r>
              <a:rPr lang="pt-BR" altLang="pt-BR" b="1" dirty="0">
                <a:solidFill>
                  <a:srgbClr val="000000"/>
                </a:solidFill>
              </a:rPr>
              <a:t>ação </a:t>
            </a:r>
            <a:r>
              <a:rPr lang="pt-BR" altLang="pt-BR" b="1" dirty="0">
                <a:solidFill>
                  <a:srgbClr val="C00000"/>
                </a:solidFill>
              </a:rPr>
              <a:t>dúplice. </a:t>
            </a:r>
            <a:r>
              <a:rPr lang="pt-BR" altLang="pt-BR" dirty="0">
                <a:solidFill>
                  <a:srgbClr val="000000"/>
                </a:solidFill>
              </a:rPr>
              <a:t>É permitido ao réu, </a:t>
            </a:r>
            <a:r>
              <a:rPr lang="pt-BR" altLang="pt-BR" i="1" dirty="0">
                <a:solidFill>
                  <a:srgbClr val="000000"/>
                </a:solidFill>
              </a:rPr>
              <a:t>na própria contestação</a:t>
            </a:r>
            <a:r>
              <a:rPr lang="pt-BR" altLang="pt-BR" dirty="0">
                <a:solidFill>
                  <a:srgbClr val="000000"/>
                </a:solidFill>
              </a:rPr>
              <a:t>, </a:t>
            </a:r>
            <a:r>
              <a:rPr lang="pt-BR" altLang="pt-BR" i="1" dirty="0">
                <a:solidFill>
                  <a:srgbClr val="000000"/>
                </a:solidFill>
              </a:rPr>
              <a:t>formular pedido em face do autor</a:t>
            </a:r>
            <a:r>
              <a:rPr lang="pt-BR" altLang="pt-BR" dirty="0">
                <a:solidFill>
                  <a:srgbClr val="000000"/>
                </a:solidFill>
              </a:rPr>
              <a:t>, em relação a (CPC, 556):</a:t>
            </a:r>
          </a:p>
          <a:p>
            <a:r>
              <a:rPr lang="pt-BR" altLang="pt-BR" dirty="0">
                <a:solidFill>
                  <a:srgbClr val="000000"/>
                </a:solidFill>
              </a:rPr>
              <a:t>- perdas e danos;</a:t>
            </a:r>
          </a:p>
          <a:p>
            <a:r>
              <a:rPr lang="pt-BR" altLang="pt-BR" dirty="0">
                <a:solidFill>
                  <a:srgbClr val="000000"/>
                </a:solidFill>
              </a:rPr>
              <a:t>- própria proteção possessória.</a:t>
            </a:r>
          </a:p>
        </p:txBody>
      </p:sp>
    </p:spTree>
    <p:extLst>
      <p:ext uri="{BB962C8B-B14F-4D97-AF65-F5344CB8AC3E}">
        <p14:creationId xmlns:p14="http://schemas.microsoft.com/office/powerpoint/2010/main" val="26924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Possessórias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030779"/>
            <a:ext cx="10244667" cy="5141152"/>
          </a:xfrm>
        </p:spPr>
        <p:txBody>
          <a:bodyPr>
            <a:noAutofit/>
          </a:bodyPr>
          <a:lstStyle/>
          <a:p>
            <a:pPr algn="just"/>
            <a:r>
              <a:rPr lang="pt-BR" altLang="pt-BR" sz="2533" dirty="0">
                <a:solidFill>
                  <a:srgbClr val="000000"/>
                </a:solidFill>
              </a:rPr>
              <a:t>b) </a:t>
            </a:r>
            <a:r>
              <a:rPr lang="pt-BR" altLang="pt-BR" sz="2533" b="1" dirty="0">
                <a:solidFill>
                  <a:srgbClr val="000000"/>
                </a:solidFill>
              </a:rPr>
              <a:t>Possibilidade de </a:t>
            </a:r>
            <a:r>
              <a:rPr lang="pt-BR" altLang="pt-BR" sz="2533" b="1" dirty="0">
                <a:solidFill>
                  <a:srgbClr val="C00000"/>
                </a:solidFill>
              </a:rPr>
              <a:t>liminar</a:t>
            </a:r>
            <a:r>
              <a:rPr lang="pt-BR" altLang="pt-BR" sz="2533" dirty="0">
                <a:solidFill>
                  <a:srgbClr val="C00000"/>
                </a:solidFill>
              </a:rPr>
              <a:t>: </a:t>
            </a:r>
            <a:r>
              <a:rPr lang="pt-BR" altLang="pt-BR" sz="2533" dirty="0">
                <a:solidFill>
                  <a:srgbClr val="000000"/>
                </a:solidFill>
              </a:rPr>
              <a:t>cabe </a:t>
            </a:r>
            <a:r>
              <a:rPr lang="pt-BR" altLang="pt-BR" sz="2533" i="1" dirty="0">
                <a:solidFill>
                  <a:srgbClr val="000000"/>
                </a:solidFill>
              </a:rPr>
              <a:t>liminar na possessória</a:t>
            </a:r>
            <a:r>
              <a:rPr lang="pt-BR" altLang="pt-BR" sz="2533" dirty="0">
                <a:solidFill>
                  <a:srgbClr val="000000"/>
                </a:solidFill>
              </a:rPr>
              <a:t> (CPC, 562) nas hipóteses de posse nova (ou seja, de </a:t>
            </a:r>
            <a:r>
              <a:rPr lang="pt-BR" altLang="pt-BR" sz="2533" i="1" dirty="0">
                <a:solidFill>
                  <a:srgbClr val="000000"/>
                </a:solidFill>
              </a:rPr>
              <a:t>menos de ano e um dia</a:t>
            </a:r>
            <a:r>
              <a:rPr lang="pt-BR" altLang="pt-BR" sz="2533" dirty="0">
                <a:solidFill>
                  <a:srgbClr val="000000"/>
                </a:solidFill>
              </a:rPr>
              <a:t>). </a:t>
            </a:r>
          </a:p>
          <a:p>
            <a:pPr algn="just"/>
            <a:r>
              <a:rPr lang="pt-BR" altLang="pt-BR" sz="2533" dirty="0">
                <a:solidFill>
                  <a:srgbClr val="000000"/>
                </a:solidFill>
              </a:rPr>
              <a:t>Não se trata de tutela de urgência (CPC, 294), mas sim liminar com requisitos distintos: </a:t>
            </a:r>
            <a:r>
              <a:rPr lang="pt-BR" altLang="pt-BR" sz="2533" i="1" dirty="0">
                <a:solidFill>
                  <a:srgbClr val="000000"/>
                </a:solidFill>
              </a:rPr>
              <a:t>prova da posse e tempo da moléstia</a:t>
            </a:r>
            <a:endParaRPr lang="pt-BR" altLang="pt-BR" sz="2533" dirty="0">
              <a:solidFill>
                <a:srgbClr val="000000"/>
              </a:solidFill>
            </a:endParaRPr>
          </a:p>
          <a:p>
            <a:pPr algn="just"/>
            <a:endParaRPr lang="pt-BR" altLang="pt-BR" sz="25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533" dirty="0">
                <a:solidFill>
                  <a:srgbClr val="000000"/>
                </a:solidFill>
              </a:rPr>
              <a:t>c)</a:t>
            </a:r>
            <a:r>
              <a:rPr lang="pt-BR" altLang="pt-BR" sz="2533" b="1" dirty="0">
                <a:solidFill>
                  <a:srgbClr val="000000"/>
                </a:solidFill>
              </a:rPr>
              <a:t> </a:t>
            </a:r>
            <a:r>
              <a:rPr lang="pt-BR" altLang="pt-BR" sz="2533" b="1" dirty="0">
                <a:solidFill>
                  <a:srgbClr val="C00000"/>
                </a:solidFill>
              </a:rPr>
              <a:t>Fungibilidade</a:t>
            </a:r>
            <a:r>
              <a:rPr lang="pt-BR" altLang="pt-BR" sz="2533" b="1" dirty="0">
                <a:solidFill>
                  <a:srgbClr val="000000"/>
                </a:solidFill>
              </a:rPr>
              <a:t> das ações possessórias</a:t>
            </a:r>
            <a:r>
              <a:rPr lang="pt-BR" altLang="pt-BR" sz="2533" dirty="0">
                <a:solidFill>
                  <a:srgbClr val="000000"/>
                </a:solidFill>
              </a:rPr>
              <a:t>: se o autor ajuizar uma ação e a situação for outra (ou se transformar em outra), </a:t>
            </a:r>
            <a:r>
              <a:rPr lang="pt-BR" altLang="pt-BR" sz="2533" i="1" dirty="0">
                <a:solidFill>
                  <a:srgbClr val="000000"/>
                </a:solidFill>
              </a:rPr>
              <a:t>desde que provados os fatos, deverá o juiz conceder a possessória </a:t>
            </a:r>
            <a:r>
              <a:rPr lang="pt-BR" altLang="pt-BR" sz="2533" dirty="0">
                <a:solidFill>
                  <a:srgbClr val="000000"/>
                </a:solidFill>
              </a:rPr>
              <a:t>(CPC, 554)</a:t>
            </a:r>
          </a:p>
          <a:p>
            <a:pPr algn="just"/>
            <a:endParaRPr lang="pt-BR" altLang="pt-BR" sz="2533" dirty="0">
              <a:solidFill>
                <a:srgbClr val="000000"/>
              </a:solidFill>
            </a:endParaRPr>
          </a:p>
          <a:p>
            <a:pPr algn="just"/>
            <a:r>
              <a:rPr lang="pt-BR" altLang="pt-BR" sz="2533" dirty="0">
                <a:solidFill>
                  <a:srgbClr val="000000"/>
                </a:solidFill>
              </a:rPr>
              <a:t>d) </a:t>
            </a:r>
            <a:r>
              <a:rPr lang="pt-BR" altLang="pt-BR" sz="2533" b="1" dirty="0">
                <a:solidFill>
                  <a:srgbClr val="000000"/>
                </a:solidFill>
              </a:rPr>
              <a:t>Audiência de</a:t>
            </a:r>
            <a:r>
              <a:rPr lang="pt-BR" altLang="pt-BR" sz="2533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pt-BR" sz="2533" b="1" dirty="0">
                <a:solidFill>
                  <a:srgbClr val="C00000"/>
                </a:solidFill>
              </a:rPr>
              <a:t>justificação</a:t>
            </a:r>
            <a:r>
              <a:rPr lang="pt-BR" altLang="pt-BR" sz="2533" dirty="0">
                <a:solidFill>
                  <a:srgbClr val="000000"/>
                </a:solidFill>
              </a:rPr>
              <a:t>: se o juiz não se convencer, pelos documentos, acerca da liminar, devera </a:t>
            </a:r>
            <a:r>
              <a:rPr lang="pt-BR" altLang="pt-BR" sz="2533" i="1" dirty="0">
                <a:solidFill>
                  <a:srgbClr val="000000"/>
                </a:solidFill>
              </a:rPr>
              <a:t>designar audiência de justificação </a:t>
            </a:r>
            <a:r>
              <a:rPr lang="pt-BR" altLang="pt-BR" sz="2533" dirty="0">
                <a:solidFill>
                  <a:srgbClr val="000000"/>
                </a:solidFill>
              </a:rPr>
              <a:t>para ouvir testemunhas e decidir (CPC, 562, parte final)</a:t>
            </a:r>
          </a:p>
        </p:txBody>
      </p:sp>
    </p:spTree>
    <p:extLst>
      <p:ext uri="{BB962C8B-B14F-4D97-AF65-F5344CB8AC3E}">
        <p14:creationId xmlns:p14="http://schemas.microsoft.com/office/powerpoint/2010/main" val="8296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Possessórias envolvendo </a:t>
            </a:r>
            <a:r>
              <a:rPr lang="pt-BR" sz="3200" dirty="0">
                <a:solidFill>
                  <a:srgbClr val="C00000"/>
                </a:solidFill>
              </a:rPr>
              <a:t>litígio coletivo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783" indent="-685783">
              <a:buFontTx/>
              <a:buAutoNum type="alphaLcParenR"/>
              <a:defRPr/>
            </a:pPr>
            <a:r>
              <a:rPr lang="pt-BR" sz="2400" dirty="0">
                <a:solidFill>
                  <a:srgbClr val="000000"/>
                </a:solidFill>
              </a:rPr>
              <a:t>Regras especiais de citação (CPC, 554, </a:t>
            </a:r>
            <a:r>
              <a:rPr lang="en-US" dirty="0"/>
              <a:t>§§</a:t>
            </a:r>
            <a:r>
              <a:rPr lang="pt-BR" sz="2400" dirty="0">
                <a:solidFill>
                  <a:srgbClr val="000000"/>
                </a:solidFill>
              </a:rPr>
              <a:t>): oficial de justiça tentará </a:t>
            </a:r>
            <a:r>
              <a:rPr lang="pt-BR" sz="2400" u="sng" dirty="0">
                <a:solidFill>
                  <a:srgbClr val="000000"/>
                </a:solidFill>
              </a:rPr>
              <a:t>identificar os ocupantes</a:t>
            </a:r>
            <a:r>
              <a:rPr lang="pt-BR" sz="2400" dirty="0">
                <a:solidFill>
                  <a:srgbClr val="000000"/>
                </a:solidFill>
              </a:rPr>
              <a:t> e os demais serão </a:t>
            </a:r>
            <a:r>
              <a:rPr lang="pt-BR" sz="2400" u="sng" dirty="0">
                <a:solidFill>
                  <a:srgbClr val="000000"/>
                </a:solidFill>
              </a:rPr>
              <a:t>citados por edital</a:t>
            </a:r>
            <a:r>
              <a:rPr lang="pt-BR" sz="2400" dirty="0">
                <a:solidFill>
                  <a:srgbClr val="000000"/>
                </a:solidFill>
              </a:rPr>
              <a:t>, com participação do MP e </a:t>
            </a:r>
            <a:r>
              <a:rPr lang="pt-BR" sz="2400" u="sng" dirty="0">
                <a:solidFill>
                  <a:srgbClr val="000000"/>
                </a:solidFill>
              </a:rPr>
              <a:t>ampla publicidade</a:t>
            </a:r>
            <a:r>
              <a:rPr lang="pt-BR" sz="2400" dirty="0">
                <a:solidFill>
                  <a:srgbClr val="000000"/>
                </a:solidFill>
              </a:rPr>
              <a:t> da existência da ação.</a:t>
            </a:r>
          </a:p>
          <a:p>
            <a:pPr marL="685783" indent="-685783">
              <a:buFontTx/>
              <a:buAutoNum type="alphaLcParenR"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marL="685783" indent="-685783">
              <a:buFontTx/>
              <a:buAutoNum type="alphaLcParenR"/>
              <a:defRPr/>
            </a:pPr>
            <a:r>
              <a:rPr lang="pt-BR" sz="2400" dirty="0">
                <a:solidFill>
                  <a:srgbClr val="000000"/>
                </a:solidFill>
              </a:rPr>
              <a:t>Esbulho ou turbação ocorrido há </a:t>
            </a:r>
            <a:r>
              <a:rPr lang="pt-BR" sz="2400" u="sng" dirty="0">
                <a:solidFill>
                  <a:srgbClr val="000000"/>
                </a:solidFill>
              </a:rPr>
              <a:t>mais de um ano</a:t>
            </a:r>
            <a:r>
              <a:rPr lang="pt-BR" sz="2400" dirty="0">
                <a:solidFill>
                  <a:srgbClr val="000000"/>
                </a:solidFill>
              </a:rPr>
              <a:t> ou </a:t>
            </a:r>
            <a:r>
              <a:rPr lang="pt-BR" sz="2400" u="sng" dirty="0">
                <a:solidFill>
                  <a:srgbClr val="000000"/>
                </a:solidFill>
              </a:rPr>
              <a:t>liminar concedida e não executada no prazo de um ano</a:t>
            </a:r>
            <a:r>
              <a:rPr lang="pt-BR" sz="2400" dirty="0">
                <a:solidFill>
                  <a:srgbClr val="000000"/>
                </a:solidFill>
              </a:rPr>
              <a:t> exigem </a:t>
            </a:r>
            <a:r>
              <a:rPr lang="pt-BR" sz="2400" dirty="0">
                <a:solidFill>
                  <a:srgbClr val="C00000"/>
                </a:solidFill>
              </a:rPr>
              <a:t>audiência de mediação</a:t>
            </a:r>
            <a:r>
              <a:rPr lang="pt-BR" sz="2400" dirty="0">
                <a:solidFill>
                  <a:srgbClr val="000000"/>
                </a:solidFill>
              </a:rPr>
              <a:t>, com participação do MP e, eventualmente, órgãos públicos competentes pela política agrária e urbana (CPC, 565)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400" b="1" dirty="0">
                <a:solidFill>
                  <a:srgbClr val="000000"/>
                </a:solidFill>
              </a:rPr>
              <a:t>* </a:t>
            </a:r>
            <a:r>
              <a:rPr lang="pt-BR" sz="2400" dirty="0">
                <a:solidFill>
                  <a:srgbClr val="000000"/>
                </a:solidFill>
              </a:rPr>
              <a:t>Regras aplicáveis também ao litígio que verse a respeito da propriedade – e não só de posse (CPC, art. 565, § 5º)</a:t>
            </a:r>
          </a:p>
        </p:txBody>
      </p:sp>
    </p:spTree>
    <p:extLst>
      <p:ext uri="{BB962C8B-B14F-4D97-AF65-F5344CB8AC3E}">
        <p14:creationId xmlns:p14="http://schemas.microsoft.com/office/powerpoint/2010/main" val="41971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133" dirty="0"/>
              <a:t>Art. 319.  A petição inicial </a:t>
            </a:r>
            <a:r>
              <a:rPr lang="pt-BR" sz="2133" dirty="0">
                <a:solidFill>
                  <a:srgbClr val="C00000"/>
                </a:solidFill>
              </a:rPr>
              <a:t>indicará</a:t>
            </a:r>
            <a:r>
              <a:rPr lang="pt-BR" sz="2133" dirty="0"/>
              <a:t>:</a:t>
            </a:r>
          </a:p>
          <a:p>
            <a:pPr algn="just"/>
            <a:r>
              <a:rPr lang="pt-BR" sz="2133" dirty="0"/>
              <a:t>I - o </a:t>
            </a:r>
            <a:r>
              <a:rPr lang="pt-BR" sz="2133" u="sng" dirty="0"/>
              <a:t>juízo</a:t>
            </a:r>
            <a:r>
              <a:rPr lang="pt-BR" sz="2133" dirty="0"/>
              <a:t> a que é dirigida;</a:t>
            </a:r>
          </a:p>
          <a:p>
            <a:pPr algn="just"/>
            <a:r>
              <a:rPr lang="pt-BR" sz="2133" dirty="0"/>
              <a:t>II - os </a:t>
            </a:r>
            <a:r>
              <a:rPr lang="pt-BR" sz="2133" u="sng" dirty="0"/>
              <a:t>nomes</a:t>
            </a:r>
            <a:r>
              <a:rPr lang="pt-BR" sz="2133" dirty="0"/>
              <a:t>, os prenomes, o estado civil, a existência de união estável, a profissão, o número de inscrição no Cadastro de Pessoas Físicas ou no Cadastro Nacional da Pessoa Jurídica, o endereço eletrônico, o domicílio e a residência do autor e do réu;</a:t>
            </a:r>
          </a:p>
          <a:p>
            <a:pPr algn="just"/>
            <a:r>
              <a:rPr lang="pt-BR" sz="2133" dirty="0"/>
              <a:t>III - o </a:t>
            </a:r>
            <a:r>
              <a:rPr lang="pt-BR" sz="2133" u="sng" dirty="0"/>
              <a:t>fato e os fundamentos jurídicos</a:t>
            </a:r>
            <a:r>
              <a:rPr lang="pt-BR" sz="2133" dirty="0"/>
              <a:t> do pedido;</a:t>
            </a:r>
          </a:p>
          <a:p>
            <a:pPr algn="just"/>
            <a:r>
              <a:rPr lang="pt-BR" sz="2133" dirty="0"/>
              <a:t>IV - o </a:t>
            </a:r>
            <a:r>
              <a:rPr lang="pt-BR" sz="2133" u="sng" dirty="0"/>
              <a:t>pedido</a:t>
            </a:r>
            <a:r>
              <a:rPr lang="pt-BR" sz="2133" dirty="0"/>
              <a:t> com as suas especificações;</a:t>
            </a:r>
          </a:p>
          <a:p>
            <a:pPr algn="just"/>
            <a:r>
              <a:rPr lang="pt-BR" sz="2133" dirty="0"/>
              <a:t>V - o </a:t>
            </a:r>
            <a:r>
              <a:rPr lang="pt-BR" sz="2133" u="sng" dirty="0"/>
              <a:t>valor da causa</a:t>
            </a:r>
            <a:r>
              <a:rPr lang="pt-BR" sz="2133" dirty="0"/>
              <a:t>;</a:t>
            </a:r>
          </a:p>
          <a:p>
            <a:pPr algn="just"/>
            <a:r>
              <a:rPr lang="pt-BR" sz="2133" dirty="0"/>
              <a:t>VI - as </a:t>
            </a:r>
            <a:r>
              <a:rPr lang="pt-BR" sz="2133" u="sng" dirty="0"/>
              <a:t>provas</a:t>
            </a:r>
            <a:r>
              <a:rPr lang="pt-BR" sz="2133" dirty="0"/>
              <a:t> com que o autor pretende demonstrar a verdade dos fatos alegados;</a:t>
            </a:r>
          </a:p>
          <a:p>
            <a:pPr algn="just"/>
            <a:r>
              <a:rPr lang="pt-BR" sz="2133" dirty="0"/>
              <a:t>VII - a opção do autor pela realização ou não de </a:t>
            </a:r>
            <a:r>
              <a:rPr lang="pt-BR" sz="2133" u="sng" dirty="0"/>
              <a:t>audiência de conciliação</a:t>
            </a:r>
            <a:r>
              <a:rPr lang="pt-BR" sz="2133" dirty="0"/>
              <a:t> ou de mediação.</a:t>
            </a:r>
            <a:endParaRPr lang="pt-BR" altLang="pt-BR" sz="2133" dirty="0"/>
          </a:p>
        </p:txBody>
      </p:sp>
    </p:spTree>
    <p:extLst>
      <p:ext uri="{BB962C8B-B14F-4D97-AF65-F5344CB8AC3E}">
        <p14:creationId xmlns:p14="http://schemas.microsoft.com/office/powerpoint/2010/main" val="17834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Monitória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</a:rPr>
              <a:t>Procedimento mais célere para os casos em que há </a:t>
            </a:r>
            <a:r>
              <a:rPr lang="pt-BR" sz="2400" i="1" dirty="0">
                <a:solidFill>
                  <a:srgbClr val="000000"/>
                </a:solidFill>
              </a:rPr>
              <a:t>documento escrito sem força de título executivo</a:t>
            </a:r>
            <a:r>
              <a:rPr lang="pt-BR" sz="2400" dirty="0">
                <a:solidFill>
                  <a:srgbClr val="000000"/>
                </a:solidFill>
              </a:rPr>
              <a:t> que traduza obrigação de pagar quantia, entregar coisa, fazer, não fazer (CPC, 700)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400" b="1" u="sng" dirty="0">
                <a:solidFill>
                  <a:srgbClr val="000000"/>
                </a:solidFill>
              </a:rPr>
              <a:t>Cuidado!</a:t>
            </a:r>
            <a:r>
              <a:rPr lang="pt-BR" sz="2400" b="1" dirty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Devedor deve ser </a:t>
            </a:r>
            <a:r>
              <a:rPr lang="pt-BR" sz="2400" dirty="0">
                <a:solidFill>
                  <a:srgbClr val="C00000"/>
                </a:solidFill>
              </a:rPr>
              <a:t>capaz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400" b="1" dirty="0">
                <a:solidFill>
                  <a:srgbClr val="000000"/>
                </a:solidFill>
              </a:rPr>
              <a:t>Procedimento da Monitória</a:t>
            </a:r>
          </a:p>
          <a:p>
            <a:pPr>
              <a:defRPr/>
            </a:pPr>
            <a:r>
              <a:rPr lang="pt-BR" sz="2400" dirty="0">
                <a:solidFill>
                  <a:srgbClr val="000000"/>
                </a:solidFill>
              </a:rPr>
              <a:t>1) Inicial (com documento sem força de título)</a:t>
            </a:r>
          </a:p>
          <a:p>
            <a:pPr marL="685783" indent="-685783">
              <a:defRPr/>
            </a:pPr>
            <a:r>
              <a:rPr lang="pt-BR" sz="2400" dirty="0">
                <a:solidFill>
                  <a:srgbClr val="000000"/>
                </a:solidFill>
              </a:rPr>
              <a:t>2) Expedição do mandado monitório – réu citado (CPC, 701)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rgbClr val="000000"/>
                </a:solidFill>
              </a:rPr>
              <a:t>A partir daí, existem 3 possíveis caminhos distintos: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Monitória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02128"/>
            <a:ext cx="10244667" cy="4525963"/>
          </a:xfrm>
        </p:spPr>
        <p:txBody>
          <a:bodyPr>
            <a:noAutofit/>
          </a:bodyPr>
          <a:lstStyle/>
          <a:p>
            <a:r>
              <a:rPr lang="pt-BR" altLang="pt-BR" sz="2400" b="1" dirty="0">
                <a:solidFill>
                  <a:srgbClr val="000000"/>
                </a:solidFill>
              </a:rPr>
              <a:t>a) Réu </a:t>
            </a:r>
            <a:r>
              <a:rPr lang="pt-BR" altLang="pt-BR" sz="2400" b="1" dirty="0">
                <a:solidFill>
                  <a:srgbClr val="C00000"/>
                </a:solidFill>
              </a:rPr>
              <a:t>cumpre obrigação</a:t>
            </a:r>
          </a:p>
          <a:p>
            <a:pPr marL="380990" indent="-380990"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</a:rPr>
              <a:t>Processo é extinto – réu não arcará com custas / honorários reduzidos a 5% 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     (CPC, 701, caput e § 1º)</a:t>
            </a:r>
          </a:p>
          <a:p>
            <a:endParaRPr lang="pt-BR" altLang="pt-BR" sz="1067" u="sng" dirty="0">
              <a:solidFill>
                <a:srgbClr val="000000"/>
              </a:solidFill>
            </a:endParaRPr>
          </a:p>
          <a:p>
            <a:r>
              <a:rPr lang="pt-BR" altLang="pt-BR" sz="2400" b="1" dirty="0">
                <a:solidFill>
                  <a:srgbClr val="000000"/>
                </a:solidFill>
              </a:rPr>
              <a:t>b) Réu permanece </a:t>
            </a:r>
            <a:r>
              <a:rPr lang="pt-BR" altLang="pt-BR" sz="2400" b="1" dirty="0">
                <a:solidFill>
                  <a:srgbClr val="C00000"/>
                </a:solidFill>
              </a:rPr>
              <a:t>silente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- Constitui-se o título executivo (CPC, 701, § 2º)</a:t>
            </a:r>
          </a:p>
          <a:p>
            <a:r>
              <a:rPr lang="pt-BR" altLang="pt-BR" sz="2400" dirty="0">
                <a:solidFill>
                  <a:srgbClr val="000000"/>
                </a:solidFill>
              </a:rPr>
              <a:t>- Conversão do mandado monitório em mandado executivo – que prosseguirá como cumprimento de sentença (CPC, 513 e SS)</a:t>
            </a:r>
          </a:p>
          <a:p>
            <a:endParaRPr lang="pt-BR" altLang="pt-BR" sz="1067" dirty="0">
              <a:solidFill>
                <a:srgbClr val="000000"/>
              </a:solidFill>
            </a:endParaRPr>
          </a:p>
          <a:p>
            <a:r>
              <a:rPr lang="pt-BR" altLang="pt-BR" sz="2400" b="1" dirty="0">
                <a:solidFill>
                  <a:srgbClr val="000000"/>
                </a:solidFill>
              </a:rPr>
              <a:t>c) Réu apresenta </a:t>
            </a:r>
            <a:r>
              <a:rPr lang="pt-BR" altLang="pt-BR" sz="2400" b="1" dirty="0">
                <a:solidFill>
                  <a:srgbClr val="C00000"/>
                </a:solidFill>
              </a:rPr>
              <a:t>embargos monitórios </a:t>
            </a:r>
            <a:r>
              <a:rPr lang="pt-BR" altLang="pt-BR" sz="2400" b="1" dirty="0">
                <a:solidFill>
                  <a:srgbClr val="000000"/>
                </a:solidFill>
              </a:rPr>
              <a:t>(“contestação” – CPC, 702)</a:t>
            </a:r>
          </a:p>
          <a:p>
            <a:pPr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</a:rPr>
              <a:t> Embargos processados nos próprios autos</a:t>
            </a:r>
          </a:p>
          <a:p>
            <a:pPr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</a:rPr>
              <a:t> Passa-se a aplicar o procedimento comum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Juizados Especiais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altLang="en-US" sz="2133" dirty="0"/>
              <a:t>No âmbito estadual existe o </a:t>
            </a:r>
            <a:r>
              <a:rPr lang="pt-BR" altLang="en-US" sz="2133" dirty="0">
                <a:solidFill>
                  <a:srgbClr val="C00000"/>
                </a:solidFill>
              </a:rPr>
              <a:t>Juizado Especial Cível </a:t>
            </a:r>
            <a:r>
              <a:rPr lang="pt-BR" altLang="en-US" sz="2133" dirty="0"/>
              <a:t>(L. 9.099/95), uma </a:t>
            </a:r>
            <a:r>
              <a:rPr lang="pt-BR" altLang="en-US" sz="2133" u="sng" dirty="0"/>
              <a:t>opção</a:t>
            </a:r>
            <a:r>
              <a:rPr lang="pt-BR" altLang="en-US" sz="2133" dirty="0"/>
              <a:t> (em relação à Justiça Comum Estadual) para os litigantes com causas de até </a:t>
            </a:r>
            <a:r>
              <a:rPr lang="pt-BR" altLang="en-US" sz="2133" u="sng" dirty="0"/>
              <a:t>40</a:t>
            </a:r>
            <a:r>
              <a:rPr lang="pt-BR" altLang="en-US" sz="2133" dirty="0"/>
              <a:t> salários mínimos. </a:t>
            </a:r>
          </a:p>
          <a:p>
            <a:pPr marL="380990" indent="-380990">
              <a:buFont typeface="Arial" pitchFamily="34" charset="0"/>
              <a:buChar char="•"/>
            </a:pPr>
            <a:endParaRPr lang="pt-BR" altLang="en-US" sz="2133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altLang="en-US" sz="2133" dirty="0"/>
              <a:t>Na área federal, há o </a:t>
            </a:r>
            <a:r>
              <a:rPr lang="pt-BR" altLang="en-US" sz="2133" dirty="0">
                <a:solidFill>
                  <a:srgbClr val="C00000"/>
                </a:solidFill>
              </a:rPr>
              <a:t>Juizado Especial Federal </a:t>
            </a:r>
            <a:r>
              <a:rPr lang="pt-BR" altLang="en-US" sz="2133" dirty="0"/>
              <a:t>(L. 10.259/01), que tem </a:t>
            </a:r>
            <a:r>
              <a:rPr lang="pt-BR" altLang="en-US" sz="2133" u="sng" dirty="0"/>
              <a:t>caráter obrigatório</a:t>
            </a:r>
            <a:r>
              <a:rPr lang="pt-BR" altLang="en-US" sz="2133" dirty="0"/>
              <a:t> para o julgamento das demandas com valor até </a:t>
            </a:r>
            <a:r>
              <a:rPr lang="pt-BR" altLang="en-US" sz="2133" u="sng" dirty="0"/>
              <a:t>60</a:t>
            </a:r>
            <a:r>
              <a:rPr lang="pt-BR" altLang="en-US" sz="2133" dirty="0"/>
              <a:t> salários mínimos, bem como aplicação subsidiária da L. 9.099/95.</a:t>
            </a:r>
          </a:p>
          <a:p>
            <a:pPr marL="380990" indent="-380990">
              <a:buFont typeface="Arial" pitchFamily="34" charset="0"/>
              <a:buChar char="•"/>
            </a:pPr>
            <a:endParaRPr lang="pt-BR" altLang="pt-BR" sz="2133" dirty="0">
              <a:solidFill>
                <a:srgbClr val="000000"/>
              </a:solidFill>
            </a:endParaRPr>
          </a:p>
          <a:p>
            <a:pPr marL="380990" indent="-380990">
              <a:buFont typeface="Arial" pitchFamily="34" charset="0"/>
              <a:buChar char="•"/>
            </a:pPr>
            <a:r>
              <a:rPr lang="pt-BR" altLang="en-US" sz="2133" dirty="0"/>
              <a:t>Por fim, houve a criação do </a:t>
            </a:r>
            <a:r>
              <a:rPr lang="pt-BR" altLang="en-US" sz="2133" dirty="0">
                <a:solidFill>
                  <a:srgbClr val="C00000"/>
                </a:solidFill>
              </a:rPr>
              <a:t>Juizado da Fazenda Pública Estadual </a:t>
            </a:r>
            <a:r>
              <a:rPr lang="pt-BR" altLang="en-US" sz="2133" dirty="0"/>
              <a:t>(L. 12.153/09), para o julgamento de causas com valor de até </a:t>
            </a:r>
            <a:r>
              <a:rPr lang="pt-BR" altLang="en-US" sz="2133" u="sng" dirty="0"/>
              <a:t>60</a:t>
            </a:r>
            <a:r>
              <a:rPr lang="pt-BR" altLang="en-US" sz="2133" dirty="0"/>
              <a:t> salários mínimos – sendo que, onde estiver instalado, terá </a:t>
            </a:r>
            <a:r>
              <a:rPr lang="pt-BR" altLang="en-US" sz="2133" u="sng" dirty="0"/>
              <a:t>caráter obrigatório</a:t>
            </a:r>
            <a:r>
              <a:rPr lang="pt-BR" altLang="en-US" sz="2133" dirty="0"/>
              <a:t>.</a:t>
            </a:r>
            <a:endParaRPr lang="pt-BR" altLang="pt-BR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Juizados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BR" altLang="en-US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altLang="en-US" sz="2400" dirty="0"/>
              <a:t>Mas, afinal, </a:t>
            </a:r>
            <a:r>
              <a:rPr lang="pt-BR" altLang="en-US" sz="2400" u="sng" dirty="0"/>
              <a:t>o que são os Juizados?</a:t>
            </a:r>
          </a:p>
          <a:p>
            <a:endParaRPr lang="pt-BR" altLang="en-US" sz="2400" dirty="0"/>
          </a:p>
          <a:p>
            <a:r>
              <a:rPr lang="pt-BR" altLang="en-US" sz="2400" dirty="0"/>
              <a:t>Trata-se de: </a:t>
            </a:r>
          </a:p>
          <a:p>
            <a:r>
              <a:rPr lang="pt-BR" altLang="en-US" sz="2400" dirty="0"/>
              <a:t>(i) um PROCEDIMENTO distinto do comum previsto no NCPC; e</a:t>
            </a:r>
          </a:p>
          <a:p>
            <a:r>
              <a:rPr lang="pt-BR" altLang="en-US" sz="2400" dirty="0"/>
              <a:t>(</a:t>
            </a:r>
            <a:r>
              <a:rPr lang="pt-BR" altLang="en-US" sz="2400" dirty="0" err="1"/>
              <a:t>ii</a:t>
            </a:r>
            <a:r>
              <a:rPr lang="pt-BR" altLang="en-US" sz="2400" dirty="0"/>
              <a:t>) uma ESTRUTURA PARALELA à usual formatação da Justiça.</a:t>
            </a:r>
          </a:p>
          <a:p>
            <a:endParaRPr lang="pt-B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65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do JEC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51284"/>
            <a:ext cx="9002184" cy="4525963"/>
          </a:xfrm>
        </p:spPr>
        <p:txBody>
          <a:bodyPr>
            <a:noAutofit/>
          </a:bodyPr>
          <a:lstStyle/>
          <a:p>
            <a:pPr algn="just"/>
            <a:r>
              <a:rPr lang="pt-BR" altLang="en-US" sz="2400" dirty="0"/>
              <a:t>Principal procedimento (há variações conforme o juiz):</a:t>
            </a:r>
          </a:p>
          <a:p>
            <a:pPr algn="just"/>
            <a:endParaRPr lang="pt-BR" altLang="en-US" sz="2400" dirty="0"/>
          </a:p>
          <a:p>
            <a:pPr marL="609585" indent="-609585">
              <a:buFont typeface="+mj-lt"/>
              <a:buAutoNum type="arabicPeriod"/>
            </a:pPr>
            <a:r>
              <a:rPr lang="pt-BR" altLang="en-US" sz="2400" dirty="0"/>
              <a:t>inicial;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sz="2400" dirty="0"/>
              <a:t>audiência de conciliação;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sz="2400" dirty="0"/>
              <a:t>audiência de instrução (apresentação de contestação* / oitiva de testemunhas e depoimento pessoal, se for o caso / alegações finais);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sz="2400" dirty="0"/>
              <a:t>sentença (passível de recurso para o Colégio Recursal);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sz="2400" dirty="0"/>
              <a:t> após trânsito em julgado: formação do título – execução / cumprimento de sentença perante o próprio JEC (art. 52).</a:t>
            </a:r>
          </a:p>
        </p:txBody>
      </p:sp>
    </p:spTree>
    <p:extLst>
      <p:ext uri="{BB962C8B-B14F-4D97-AF65-F5344CB8AC3E}">
        <p14:creationId xmlns:p14="http://schemas.microsoft.com/office/powerpoint/2010/main" val="8210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do JEF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altLang="en-US" sz="2400" dirty="0"/>
              <a:t>1) inicial;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/>
              <a:t>2) audiência de conciliação e instrução OU;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/>
              <a:t>2a) contestação em 30 dias e, se necessário, audiência de instrução;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/>
              <a:t>3) sentença (passível de recurso para o Colégio Recursal);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/>
              <a:t>4) após trânsito em julgado: formação do título – pagamento será efetuado em 60 dias, independentemente de precatório 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/>
              <a:t>(requisição de pequeno valor “RPV” – art. 17).</a:t>
            </a:r>
          </a:p>
          <a:p>
            <a:endParaRPr lang="pt-BR" altLang="en-US" sz="2133" dirty="0"/>
          </a:p>
        </p:txBody>
      </p:sp>
    </p:spTree>
    <p:extLst>
      <p:ext uri="{BB962C8B-B14F-4D97-AF65-F5344CB8AC3E}">
        <p14:creationId xmlns:p14="http://schemas.microsoft.com/office/powerpoint/2010/main" val="7953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do JEFP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pt-BR" altLang="en-US" dirty="0"/>
              <a:t>Aplicação subsidiária da L. 9.099/95, L. 10.259/01 </a:t>
            </a:r>
            <a:r>
              <a:rPr lang="pt-BR" altLang="en-US" u="sng" dirty="0"/>
              <a:t>e CPC</a:t>
            </a:r>
            <a:r>
              <a:rPr lang="pt-BR" altLang="en-US" dirty="0"/>
              <a:t> </a:t>
            </a:r>
          </a:p>
          <a:p>
            <a:r>
              <a:rPr lang="pt-BR" altLang="en-US" dirty="0"/>
              <a:t>     (art. 27 da L. 12.153/09)</a:t>
            </a:r>
          </a:p>
          <a:p>
            <a:endParaRPr lang="pt-BR" altLang="en-US" dirty="0"/>
          </a:p>
          <a:p>
            <a:pPr marL="609585" indent="-609585">
              <a:buFont typeface="+mj-lt"/>
              <a:buAutoNum type="arabicPeriod"/>
            </a:pPr>
            <a:r>
              <a:rPr lang="pt-BR" altLang="en-US" dirty="0"/>
              <a:t>inicial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dirty="0"/>
              <a:t>audiência de conciliação (com supervisão do juiz – art. 16)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dirty="0"/>
              <a:t>audiência de instrução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dirty="0"/>
              <a:t>sentença</a:t>
            </a:r>
          </a:p>
          <a:p>
            <a:pPr marL="609585" indent="-609585">
              <a:buFont typeface="+mj-lt"/>
              <a:buAutoNum type="arabicPeriod"/>
            </a:pPr>
            <a:r>
              <a:rPr lang="pt-BR" altLang="en-US" dirty="0"/>
              <a:t>após trânsito em julgado, formação do título - execução perante o próprio juizado</a:t>
            </a:r>
          </a:p>
        </p:txBody>
      </p:sp>
    </p:spTree>
    <p:extLst>
      <p:ext uri="{BB962C8B-B14F-4D97-AF65-F5344CB8AC3E}">
        <p14:creationId xmlns:p14="http://schemas.microsoft.com/office/powerpoint/2010/main" val="6620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5"/>
          <p:cNvGraphicFramePr>
            <a:graphicFrameLocks noGrp="1"/>
          </p:cNvGraphicFramePr>
          <p:nvPr>
            <p:extLst/>
          </p:nvPr>
        </p:nvGraphicFramePr>
        <p:xfrm>
          <a:off x="1223305" y="1771323"/>
          <a:ext cx="9997440" cy="4953241"/>
        </p:xfrm>
        <a:graphic>
          <a:graphicData uri="http://schemas.openxmlformats.org/drawingml/2006/table">
            <a:tbl>
              <a:tblPr/>
              <a:tblGrid>
                <a:gridCol w="2499361">
                  <a:extLst>
                    <a:ext uri="{9D8B030D-6E8A-4147-A177-3AD203B41FA5}">
                      <a16:colId xmlns:a16="http://schemas.microsoft.com/office/drawing/2014/main" val="3114443688"/>
                    </a:ext>
                  </a:extLst>
                </a:gridCol>
                <a:gridCol w="2499359">
                  <a:extLst>
                    <a:ext uri="{9D8B030D-6E8A-4147-A177-3AD203B41FA5}">
                      <a16:colId xmlns:a16="http://schemas.microsoft.com/office/drawing/2014/main" val="1103552379"/>
                    </a:ext>
                  </a:extLst>
                </a:gridCol>
                <a:gridCol w="2499361">
                  <a:extLst>
                    <a:ext uri="{9D8B030D-6E8A-4147-A177-3AD203B41FA5}">
                      <a16:colId xmlns:a16="http://schemas.microsoft.com/office/drawing/2014/main" val="905010393"/>
                    </a:ext>
                  </a:extLst>
                </a:gridCol>
                <a:gridCol w="2499359">
                  <a:extLst>
                    <a:ext uri="{9D8B030D-6E8A-4147-A177-3AD203B41FA5}">
                      <a16:colId xmlns:a16="http://schemas.microsoft.com/office/drawing/2014/main" val="1972574353"/>
                    </a:ext>
                  </a:extLst>
                </a:gridCol>
              </a:tblGrid>
              <a:tr h="762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1º grau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Tribunal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Defesa Constituição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038082"/>
                  </a:ext>
                </a:extLst>
              </a:tr>
              <a:tr h="457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639470"/>
                  </a:ext>
                </a:extLst>
              </a:tr>
              <a:tr h="78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Vara do JEC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Colégio Recursal via recurso inominado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500322"/>
                  </a:ext>
                </a:extLst>
              </a:tr>
              <a:tr h="457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083362"/>
                  </a:ext>
                </a:extLst>
              </a:tr>
              <a:tr h="2103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Vara do JEFP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Colégio Recursal via recurso inominado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TJ ou STJ, somente na uniformização de jurisprudência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(L. 12.153/09, art. 18-19)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267077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JEC / JEFP</a:t>
            </a:r>
          </a:p>
        </p:txBody>
      </p:sp>
    </p:spTree>
    <p:extLst>
      <p:ext uri="{BB962C8B-B14F-4D97-AF65-F5344CB8AC3E}">
        <p14:creationId xmlns:p14="http://schemas.microsoft.com/office/powerpoint/2010/main" val="42110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JEF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263534" y="2183667"/>
          <a:ext cx="9520845" cy="31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6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1º grau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Tribunal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>
                          <a:latin typeface="+mn-lt"/>
                          <a:ea typeface="Times New Roman"/>
                          <a:cs typeface="Times New Roman"/>
                        </a:rPr>
                        <a:t>Tribunal Superior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Defesa Constituição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80">
                <a:tc>
                  <a:txBody>
                    <a:bodyPr/>
                    <a:lstStyle/>
                    <a:p>
                      <a:pPr algn="ctr"/>
                      <a:endParaRPr lang="pt-BR" sz="2300" dirty="0">
                        <a:latin typeface="+mn-lt"/>
                      </a:endParaRPr>
                    </a:p>
                  </a:txBody>
                  <a:tcPr marL="91444" marR="9144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dirty="0">
                        <a:latin typeface="+mn-lt"/>
                      </a:endParaRPr>
                    </a:p>
                  </a:txBody>
                  <a:tcPr marL="91444" marR="9144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>
                        <a:latin typeface="+mn-lt"/>
                      </a:endParaRPr>
                    </a:p>
                  </a:txBody>
                  <a:tcPr marL="91444" marR="9144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dirty="0">
                        <a:latin typeface="+mn-lt"/>
                      </a:endParaRPr>
                    </a:p>
                  </a:txBody>
                  <a:tcPr marL="91444" marR="9144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>
                          <a:latin typeface="+mn-lt"/>
                          <a:ea typeface="Times New Roman"/>
                          <a:cs typeface="Times New Roman"/>
                        </a:rPr>
                        <a:t>Vara do JEF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Colégio Recursal via recurso</a:t>
                      </a:r>
                      <a:r>
                        <a:rPr lang="pt-BR" sz="2300" baseline="0" dirty="0">
                          <a:latin typeface="+mn-lt"/>
                          <a:ea typeface="Times New Roman"/>
                          <a:cs typeface="Times New Roman"/>
                        </a:rPr>
                        <a:t> inominado</a:t>
                      </a:r>
                      <a:endParaRPr lang="pt-BR" sz="2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TNU / STJ,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somente na uniformização de jurisprudência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dirty="0">
                          <a:latin typeface="+mn-lt"/>
                          <a:ea typeface="Times New Roman"/>
                          <a:cs typeface="Times New Roman"/>
                        </a:rPr>
                        <a:t>(L. 10259/01, art. 14)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300" dirty="0">
                          <a:latin typeface="+mn-lt"/>
                          <a:ea typeface="Times New Roman"/>
                          <a:cs typeface="Times New Roman"/>
                        </a:rPr>
                        <a:t>STF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2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Prazos – dias úteis ou corridos?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67467"/>
            <a:ext cx="9002184" cy="4004464"/>
          </a:xfrm>
        </p:spPr>
        <p:txBody>
          <a:bodyPr>
            <a:noAutofit/>
          </a:bodyPr>
          <a:lstStyle/>
          <a:p>
            <a:pPr marL="457189" indent="-457189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cs typeface="Times New Roman" panose="02020603050405020304" pitchFamily="18" charset="0"/>
              </a:rPr>
              <a:t>Enunciado ENFAM 45: </a:t>
            </a:r>
            <a:r>
              <a:rPr lang="pt-BR" altLang="pt-BR" sz="2400" i="1" dirty="0">
                <a:cs typeface="Times New Roman" panose="02020603050405020304" pitchFamily="18" charset="0"/>
              </a:rPr>
              <a:t>A contagem dos prazos em dias úteis (art. 219 do CPC/2015) </a:t>
            </a:r>
            <a:r>
              <a:rPr lang="pt-BR" altLang="pt-BR" sz="2400" i="1" u="sng" dirty="0">
                <a:cs typeface="Times New Roman" panose="02020603050405020304" pitchFamily="18" charset="0"/>
              </a:rPr>
              <a:t>aplica-se</a:t>
            </a:r>
            <a:r>
              <a:rPr lang="pt-BR" altLang="pt-BR" sz="2400" i="1" dirty="0">
                <a:cs typeface="Times New Roman" panose="02020603050405020304" pitchFamily="18" charset="0"/>
              </a:rPr>
              <a:t> ao sistema de juizados especiais.</a:t>
            </a:r>
          </a:p>
          <a:p>
            <a:pPr marL="457189" indent="-457189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i="1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cs typeface="Times New Roman" panose="02020603050405020304" pitchFamily="18" charset="0"/>
              </a:rPr>
              <a:t>Enunciado 165 </a:t>
            </a:r>
            <a:r>
              <a:rPr lang="pt-BR" altLang="pt-BR" sz="2400" dirty="0" err="1">
                <a:cs typeface="Times New Roman" panose="02020603050405020304" pitchFamily="18" charset="0"/>
              </a:rPr>
              <a:t>Fonaje</a:t>
            </a:r>
            <a:r>
              <a:rPr lang="pt-BR" altLang="pt-BR" sz="2400" dirty="0">
                <a:cs typeface="Times New Roman" panose="02020603050405020304" pitchFamily="18" charset="0"/>
              </a:rPr>
              <a:t>: </a:t>
            </a:r>
            <a:r>
              <a:rPr lang="pt-BR" altLang="pt-BR" sz="2400" i="1" dirty="0">
                <a:cs typeface="Times New Roman" panose="02020603050405020304" pitchFamily="18" charset="0"/>
              </a:rPr>
              <a:t>Nos Juizados Especiais Cíveis, todos os prazos serão contados de forma </a:t>
            </a:r>
            <a:r>
              <a:rPr lang="pt-BR" altLang="pt-BR" sz="2400" i="1" u="sng" dirty="0">
                <a:cs typeface="Times New Roman" panose="02020603050405020304" pitchFamily="18" charset="0"/>
              </a:rPr>
              <a:t>contínua</a:t>
            </a:r>
            <a:r>
              <a:rPr lang="pt-BR" altLang="pt-BR" sz="2400" dirty="0"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spcBef>
                <a:spcPct val="0"/>
              </a:spcBef>
              <a:buFont typeface="Arial" pitchFamily="34" charset="0"/>
              <a:buChar char="•"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pt-BR" sz="2400" dirty="0">
                <a:cs typeface="Times New Roman" panose="02020603050405020304" pitchFamily="18" charset="0"/>
              </a:rPr>
              <a:t>Enunciado 175 </a:t>
            </a:r>
            <a:r>
              <a:rPr lang="pt-BR" altLang="pt-BR" sz="2400" dirty="0" err="1">
                <a:cs typeface="Times New Roman" panose="02020603050405020304" pitchFamily="18" charset="0"/>
              </a:rPr>
              <a:t>Fonajef</a:t>
            </a:r>
            <a:r>
              <a:rPr lang="pt-BR" altLang="pt-BR" sz="2400" dirty="0">
                <a:cs typeface="Times New Roman" panose="02020603050405020304" pitchFamily="18" charset="0"/>
              </a:rPr>
              <a:t>: </a:t>
            </a:r>
            <a:r>
              <a:rPr lang="pt-BR" altLang="pt-BR" sz="2400" i="1" dirty="0">
                <a:cs typeface="Times New Roman" panose="02020603050405020304" pitchFamily="18" charset="0"/>
              </a:rPr>
              <a:t>Por falta de previsão legal específica nas leis que tratam dos juizados especiais, aplica-se, nestes, a previsão da contagem dos prazos em dias úteis (CPC/2015, art. 219)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</a:t>
            </a:r>
            <a:r>
              <a:rPr lang="pt-BR" sz="2667" dirty="0">
                <a:solidFill>
                  <a:srgbClr val="C00000"/>
                </a:solidFill>
              </a:rPr>
              <a:t>Requisitos</a:t>
            </a:r>
            <a:r>
              <a:rPr lang="pt-BR" sz="2667" dirty="0"/>
              <a:t> – Art. 319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Competência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Partes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/>
              <a:t>Causa de </a:t>
            </a:r>
            <a:r>
              <a:rPr lang="en-US" altLang="pt-BR" sz="2400" dirty="0" err="1"/>
              <a:t>Pedir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Pedido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/>
              <a:t>Valor da </a:t>
            </a:r>
            <a:r>
              <a:rPr lang="en-US" altLang="pt-BR" sz="2400" dirty="0" err="1"/>
              <a:t>Causa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Meios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Prova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Audiência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Conciliação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Mediação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Documentos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dirty="0" err="1"/>
              <a:t>Intervenção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Terceiros</a:t>
            </a:r>
            <a:endParaRPr lang="en-US" altLang="pt-BR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pt-BR" sz="2400" i="1" dirty="0" err="1"/>
              <a:t>Citação</a:t>
            </a:r>
            <a:r>
              <a:rPr lang="en-US" altLang="pt-BR" sz="2400" i="1" dirty="0"/>
              <a:t>?</a:t>
            </a:r>
            <a:endParaRPr lang="pt-BR" alt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9619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recursal nos Juizados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871745"/>
            <a:ext cx="9002184" cy="4525963"/>
          </a:xfrm>
        </p:spPr>
        <p:txBody>
          <a:bodyPr>
            <a:noAutofit/>
          </a:bodyPr>
          <a:lstStyle/>
          <a:p>
            <a:pPr algn="just"/>
            <a:r>
              <a:rPr lang="pt-BR" altLang="en-US" sz="2400" dirty="0"/>
              <a:t>Recursos previstos na </a:t>
            </a:r>
            <a:r>
              <a:rPr lang="pt-BR" altLang="en-US" sz="2400" u="sng" dirty="0"/>
              <a:t>L. 9099: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recurso inominado (art. 41 – muito próximo da apelação);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embargos de declaração (art. 48);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recurso extraordinário (CF, art. 102, III).</a:t>
            </a:r>
          </a:p>
          <a:p>
            <a:pPr algn="just"/>
            <a:endParaRPr lang="pt-BR" altLang="en-US" sz="2400" dirty="0"/>
          </a:p>
          <a:p>
            <a:pPr algn="just"/>
            <a:r>
              <a:rPr lang="pt-BR" altLang="en-US" sz="2400" u="sng" dirty="0"/>
              <a:t>Demais Juizados: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mesmo sistema +;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possibilidade de recurso de tutela de urgência (agravo) +;</a:t>
            </a:r>
          </a:p>
          <a:p>
            <a:pPr marL="457189" indent="-457189" algn="just">
              <a:buFont typeface="Arial" pitchFamily="34" charset="0"/>
              <a:buChar char="•"/>
            </a:pPr>
            <a:r>
              <a:rPr lang="pt-BR" altLang="en-US" sz="2400" dirty="0"/>
              <a:t>incidente de uniformização (não é recurso).</a:t>
            </a:r>
          </a:p>
        </p:txBody>
      </p:sp>
    </p:spTree>
    <p:extLst>
      <p:ext uri="{BB962C8B-B14F-4D97-AF65-F5344CB8AC3E}">
        <p14:creationId xmlns:p14="http://schemas.microsoft.com/office/powerpoint/2010/main" val="6852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Coletivo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1867" dirty="0"/>
              <a:t>O NCPC trata a lide do ponto de vista do indivíduo x indivíduo </a:t>
            </a:r>
          </a:p>
          <a:p>
            <a:pPr>
              <a:lnSpc>
                <a:spcPct val="150000"/>
              </a:lnSpc>
            </a:pPr>
            <a:r>
              <a:rPr lang="pt-BR" altLang="pt-BR" sz="1867" dirty="0"/>
              <a:t>      (no máximo, litisconsórcio)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1867" dirty="0"/>
              <a:t>É a atomização das demandas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1867" dirty="0"/>
              <a:t>Na sociedade de massa atual, muitos conflitos passaram a ocorrer em grande quantidade, de forma análoga (consumidor, meio ambiente, idoso, criança etc.)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1867" dirty="0"/>
              <a:t>Assim, surge a necessidade de </a:t>
            </a:r>
            <a:r>
              <a:rPr lang="pt-BR" altLang="pt-BR" sz="1867" u="sng" dirty="0"/>
              <a:t>solução desses litígios de uma única vez</a:t>
            </a:r>
            <a:r>
              <a:rPr lang="pt-BR" altLang="pt-BR" sz="1867" dirty="0"/>
              <a:t>, em uma demanda coletiva (pela economia processual e para evitar decisões contraditórias)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1867" dirty="0"/>
              <a:t>É a </a:t>
            </a:r>
            <a:r>
              <a:rPr lang="pt-BR" altLang="pt-BR" sz="1867" dirty="0" err="1"/>
              <a:t>molecularização</a:t>
            </a:r>
            <a:r>
              <a:rPr lang="pt-BR" altLang="pt-BR" sz="1867" dirty="0"/>
              <a:t> das demandas</a:t>
            </a:r>
          </a:p>
          <a:p>
            <a:pPr marL="457189" indent="-457189">
              <a:lnSpc>
                <a:spcPct val="150000"/>
              </a:lnSpc>
              <a:buFont typeface="Arial" pitchFamily="34" charset="0"/>
              <a:buChar char="•"/>
              <a:tabLst>
                <a:tab pos="1439297" algn="l"/>
              </a:tabLst>
            </a:pPr>
            <a:r>
              <a:rPr lang="pt-BR" altLang="pt-BR" sz="1867" dirty="0"/>
              <a:t>Mas, o que muda com o processo coletivo? Legitimidade, objeto e coisa julgada</a:t>
            </a:r>
          </a:p>
        </p:txBody>
      </p:sp>
    </p:spTree>
    <p:extLst>
      <p:ext uri="{BB962C8B-B14F-4D97-AF65-F5344CB8AC3E}">
        <p14:creationId xmlns:p14="http://schemas.microsoft.com/office/powerpoint/2010/main" val="3017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Ação popular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pt-BR" altLang="pt-BR" sz="2133" b="1" dirty="0"/>
              <a:t>Lei 4.717/65</a:t>
            </a:r>
          </a:p>
          <a:p>
            <a:pPr>
              <a:buFontTx/>
              <a:buChar char="-"/>
            </a:pPr>
            <a:r>
              <a:rPr lang="pt-BR" altLang="pt-BR" sz="2133" dirty="0"/>
              <a:t> Legitimidade ativa: </a:t>
            </a:r>
            <a:r>
              <a:rPr lang="pt-BR" altLang="pt-BR" sz="2133" u="sng" dirty="0"/>
              <a:t>cidadão</a:t>
            </a:r>
            <a:r>
              <a:rPr lang="pt-BR" altLang="pt-BR" sz="2133" dirty="0"/>
              <a:t> (prova: título de eleitor)</a:t>
            </a:r>
          </a:p>
          <a:p>
            <a:pPr>
              <a:buFontTx/>
              <a:buChar char="-"/>
            </a:pPr>
            <a:r>
              <a:rPr lang="pt-BR" altLang="pt-BR" sz="2133" dirty="0"/>
              <a:t> Objeto: defesa do </a:t>
            </a:r>
            <a:r>
              <a:rPr lang="pt-BR" altLang="pt-BR" sz="2133" u="sng" dirty="0"/>
              <a:t>patrimônio público</a:t>
            </a:r>
            <a:r>
              <a:rPr lang="pt-BR" altLang="pt-BR" sz="2133" dirty="0"/>
              <a:t> (declaração de nulidade dos atos lesivos a qualquer ente ligado ao Estado)</a:t>
            </a:r>
          </a:p>
          <a:p>
            <a:pPr marL="380990" indent="-380990" defTabSz="1174721">
              <a:buFont typeface="Arial" pitchFamily="34" charset="0"/>
              <a:buChar char="•"/>
              <a:defRPr/>
            </a:pPr>
            <a:endParaRPr lang="pt-BR" sz="2133" dirty="0"/>
          </a:p>
          <a:p>
            <a:pPr marL="380990" indent="-380990" defTabSz="1174721">
              <a:buFont typeface="Arial" pitchFamily="34" charset="0"/>
              <a:buChar char="•"/>
              <a:defRPr/>
            </a:pPr>
            <a:r>
              <a:rPr lang="pt-BR" sz="2133" b="1" dirty="0"/>
              <a:t>Procedimento especial:</a:t>
            </a:r>
          </a:p>
          <a:p>
            <a:pPr defTabSz="1174721">
              <a:defRPr/>
            </a:pPr>
            <a:r>
              <a:rPr lang="pt-BR" sz="2133" dirty="0"/>
              <a:t>- prazo para </a:t>
            </a:r>
            <a:r>
              <a:rPr lang="pt-BR" sz="2133" u="sng" dirty="0"/>
              <a:t>contestar</a:t>
            </a:r>
            <a:r>
              <a:rPr lang="pt-BR" sz="2133" dirty="0"/>
              <a:t> de 20 dias, prorrogáveis por mais 20 (art. 7º, § 2º, IV);</a:t>
            </a:r>
          </a:p>
          <a:p>
            <a:pPr defTabSz="1174721">
              <a:defRPr/>
            </a:pPr>
            <a:r>
              <a:rPr lang="pt-BR" sz="2133" dirty="0"/>
              <a:t>- regramento distinto quanto à coisa julgada (art. 18);</a:t>
            </a:r>
          </a:p>
          <a:p>
            <a:pPr defTabSz="1174721">
              <a:defRPr/>
            </a:pPr>
            <a:r>
              <a:rPr lang="pt-BR" sz="2133" dirty="0"/>
              <a:t>- </a:t>
            </a:r>
            <a:r>
              <a:rPr lang="pt-BR" sz="2133" u="sng" dirty="0"/>
              <a:t>duplo grau</a:t>
            </a:r>
            <a:r>
              <a:rPr lang="pt-BR" sz="2133" dirty="0"/>
              <a:t> no caso de improcedência ou carência (art. 19);</a:t>
            </a:r>
          </a:p>
          <a:p>
            <a:pPr defTabSz="1174721">
              <a:buFontTx/>
              <a:buChar char="-"/>
              <a:defRPr/>
            </a:pPr>
            <a:r>
              <a:rPr lang="pt-BR" sz="2133" dirty="0"/>
              <a:t> a pessoa jurídica colocada no polo passivo pode (i) se abster de contestar ou (</a:t>
            </a:r>
            <a:r>
              <a:rPr lang="pt-BR" sz="2133" dirty="0" err="1"/>
              <a:t>ii</a:t>
            </a:r>
            <a:r>
              <a:rPr lang="pt-BR" sz="2133" dirty="0"/>
              <a:t>) atuar ao lado do autor (art. 7º, § 3º).</a:t>
            </a:r>
          </a:p>
        </p:txBody>
      </p:sp>
    </p:spTree>
    <p:extLst>
      <p:ext uri="{BB962C8B-B14F-4D97-AF65-F5344CB8AC3E}">
        <p14:creationId xmlns:p14="http://schemas.microsoft.com/office/powerpoint/2010/main" val="23549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Ação Civil Pública (ACP)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344931"/>
            <a:ext cx="9002184" cy="4525963"/>
          </a:xfrm>
        </p:spPr>
        <p:txBody>
          <a:bodyPr>
            <a:noAutofit/>
          </a:bodyPr>
          <a:lstStyle/>
          <a:p>
            <a:r>
              <a:rPr lang="pt-BR" altLang="pt-BR" sz="2133" dirty="0"/>
              <a:t>Pode ser utilizada para a defesa de (L. 7.347/85, art. 1º):</a:t>
            </a:r>
          </a:p>
          <a:p>
            <a:r>
              <a:rPr lang="pt-BR" altLang="pt-BR" sz="2133" dirty="0"/>
              <a:t>(i) meio ambiente;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ii</a:t>
            </a:r>
            <a:r>
              <a:rPr lang="pt-BR" altLang="pt-BR" sz="2133" dirty="0"/>
              <a:t>) consumidor;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iii</a:t>
            </a:r>
            <a:r>
              <a:rPr lang="pt-BR" altLang="pt-BR" sz="2133" dirty="0"/>
              <a:t>) bens de valor artístico, estético, histórico, turístico e paisagístico;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iv</a:t>
            </a:r>
            <a:r>
              <a:rPr lang="pt-BR" altLang="pt-BR" sz="2133" dirty="0"/>
              <a:t>) </a:t>
            </a:r>
            <a:r>
              <a:rPr lang="pt-BR" altLang="pt-BR" sz="2133" u="sng" dirty="0"/>
              <a:t>qualquer outro interesse difuso ou coletivo</a:t>
            </a:r>
            <a:r>
              <a:rPr lang="pt-BR" altLang="pt-BR" sz="2133" dirty="0"/>
              <a:t>;</a:t>
            </a:r>
          </a:p>
          <a:p>
            <a:r>
              <a:rPr lang="pt-BR" altLang="pt-BR" sz="2133" dirty="0"/>
              <a:t>(v) Infração da ordem econômica;</a:t>
            </a:r>
          </a:p>
          <a:p>
            <a:r>
              <a:rPr lang="pt-BR" altLang="pt-BR" sz="2133" dirty="0"/>
              <a:t>(vi) ordem urbanística;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vii</a:t>
            </a:r>
            <a:r>
              <a:rPr lang="pt-BR" altLang="pt-BR" sz="2133" dirty="0"/>
              <a:t>) honra e dignidade de grupos raciais, étnicos ou religiosos;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viii</a:t>
            </a:r>
            <a:r>
              <a:rPr lang="pt-BR" altLang="pt-BR" sz="2133" dirty="0"/>
              <a:t>) patrimônio público e social.</a:t>
            </a:r>
          </a:p>
          <a:p>
            <a:r>
              <a:rPr lang="pt-BR" altLang="pt-BR" sz="2133" dirty="0"/>
              <a:t>Pela lei, </a:t>
            </a:r>
            <a:r>
              <a:rPr lang="pt-BR" altLang="pt-BR" sz="2133" u="sng" dirty="0"/>
              <a:t>não cabe</a:t>
            </a:r>
            <a:r>
              <a:rPr lang="pt-BR" altLang="pt-BR" sz="2133" dirty="0"/>
              <a:t> ACP para discussão de (art. 1°, p. u.):</a:t>
            </a:r>
          </a:p>
          <a:p>
            <a:r>
              <a:rPr lang="pt-BR" altLang="pt-BR" sz="2133" dirty="0"/>
              <a:t>- tributos e contribuições previdenciárias;</a:t>
            </a:r>
          </a:p>
          <a:p>
            <a:r>
              <a:rPr lang="pt-BR" altLang="pt-BR" sz="2133" dirty="0"/>
              <a:t>- FGTS e  outros fundos de natureza institucional cujos beneficiários possam ser individualmente determinados.</a:t>
            </a:r>
          </a:p>
        </p:txBody>
      </p:sp>
    </p:spTree>
    <p:extLst>
      <p:ext uri="{BB962C8B-B14F-4D97-AF65-F5344CB8AC3E}">
        <p14:creationId xmlns:p14="http://schemas.microsoft.com/office/powerpoint/2010/main" val="6816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05139"/>
            <a:ext cx="9002184" cy="4525963"/>
          </a:xfrm>
        </p:spPr>
        <p:txBody>
          <a:bodyPr>
            <a:noAutofit/>
          </a:bodyPr>
          <a:lstStyle/>
          <a:p>
            <a:r>
              <a:rPr lang="pt-BR" altLang="pt-BR" sz="2133" dirty="0"/>
              <a:t>A legitimidade ativa não é do indivíduo, mas de um ente que representa a coletividade (art. 5º):</a:t>
            </a:r>
          </a:p>
          <a:p>
            <a:r>
              <a:rPr lang="pt-BR" altLang="pt-BR" sz="2133" dirty="0"/>
              <a:t>(i)	MP;</a:t>
            </a:r>
            <a:endParaRPr lang="pt-BR" altLang="pt-BR" sz="2133" b="1" u="sng" dirty="0"/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ii</a:t>
            </a:r>
            <a:r>
              <a:rPr lang="pt-BR" altLang="pt-BR" sz="2133" dirty="0"/>
              <a:t>)	Defensoria Pública;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iii</a:t>
            </a:r>
            <a:r>
              <a:rPr lang="pt-BR" altLang="pt-BR" sz="2133" dirty="0"/>
              <a:t>)	União, Estados, DF e Municípios;</a:t>
            </a:r>
          </a:p>
          <a:p>
            <a:r>
              <a:rPr lang="pt-BR" altLang="pt-BR" sz="2133" dirty="0"/>
              <a:t>(</a:t>
            </a:r>
            <a:r>
              <a:rPr lang="pt-BR" altLang="pt-BR" sz="2133" dirty="0" err="1"/>
              <a:t>iv</a:t>
            </a:r>
            <a:r>
              <a:rPr lang="pt-BR" altLang="pt-BR" sz="2133" dirty="0"/>
              <a:t>)	autarquia, empresa pública, fundação, sociedade de economia mista;</a:t>
            </a:r>
          </a:p>
          <a:p>
            <a:r>
              <a:rPr lang="pt-BR" altLang="pt-BR" sz="2133" dirty="0"/>
              <a:t>(v)	associação (criada há mais de um ano e que tenha como finalidade a defesa de algum dos bens previstos na lei).</a:t>
            </a:r>
          </a:p>
          <a:p>
            <a:endParaRPr lang="pt-BR" altLang="pt-BR" sz="2133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Procedimento especial por apresentar uma série de distinções em relação ao procedimento comum (legitimidade, participação do MP no processo e coisa julgada)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CDC forma, com a LACP, um </a:t>
            </a:r>
            <a:r>
              <a:rPr lang="pt-BR" altLang="pt-BR" sz="2133" u="sng" dirty="0"/>
              <a:t>sistema</a:t>
            </a:r>
            <a:r>
              <a:rPr lang="pt-BR" altLang="pt-BR" sz="2133" dirty="0"/>
              <a:t> (LACP, art. 21 e CDC, art. 90)</a:t>
            </a:r>
          </a:p>
        </p:txBody>
      </p:sp>
    </p:spTree>
    <p:extLst>
      <p:ext uri="{BB962C8B-B14F-4D97-AF65-F5344CB8AC3E}">
        <p14:creationId xmlns:p14="http://schemas.microsoft.com/office/powerpoint/2010/main" val="8200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MS Coletivo (Lei 12.016/09)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BR" sz="2133" dirty="0"/>
              <a:t>Legitimidade para a impetração (L. 12.016/09, art. 21):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u="sng" dirty="0"/>
              <a:t>partido político</a:t>
            </a:r>
            <a:r>
              <a:rPr lang="pt-BR" altLang="pt-BR" sz="2133" dirty="0"/>
              <a:t> com representação no Congresso Nacional, na defesa de interesses legítimos relativos a seus integrantes ou à finalidade partidária;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organização sindical, entidade de classe ou associação legalmente constituída e em funcionamento há, pelo menos, 1 (um) ano, em defesa de direitos líquidos e certos da totalidade, ou de parte, dos seus membros ou associados, na forma dos estatutos e desde que pertinentes às suas finalidades </a:t>
            </a:r>
          </a:p>
          <a:p>
            <a:r>
              <a:rPr lang="pt-BR" altLang="pt-BR" sz="2133" dirty="0"/>
              <a:t>     (dispensada autorização dos substituídos).</a:t>
            </a:r>
          </a:p>
          <a:p>
            <a:endParaRPr lang="pt-BR" altLang="pt-BR" sz="933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Cabe para tutelar </a:t>
            </a:r>
            <a:r>
              <a:rPr lang="pt-BR" altLang="pt-BR" sz="2133" u="sng" dirty="0"/>
              <a:t>direito coletivo e individual homogêneo</a:t>
            </a:r>
            <a:endParaRPr lang="pt-BR" altLang="pt-BR" sz="2133" dirty="0"/>
          </a:p>
          <a:p>
            <a:pPr marL="228594" indent="-228594">
              <a:buFont typeface="Arial" pitchFamily="34" charset="0"/>
              <a:buChar char="•"/>
            </a:pPr>
            <a:endParaRPr lang="pt-BR" altLang="pt-BR" sz="933" dirty="0"/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Coisa julgada limitada aos membros do grupo ou categoria (art. 22)</a:t>
            </a:r>
          </a:p>
        </p:txBody>
      </p:sp>
    </p:spTree>
    <p:extLst>
      <p:ext uri="{BB962C8B-B14F-4D97-AF65-F5344CB8AC3E}">
        <p14:creationId xmlns:p14="http://schemas.microsoft.com/office/powerpoint/2010/main" val="32338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Direitos difusos (CDC, 81, </a:t>
            </a:r>
            <a:r>
              <a:rPr lang="pt-BR" sz="3200" dirty="0" err="1"/>
              <a:t>p.u</a:t>
            </a:r>
            <a:r>
              <a:rPr lang="pt-BR" sz="3200" dirty="0"/>
              <a:t>.)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228667" cy="4525963"/>
          </a:xfrm>
        </p:spPr>
        <p:txBody>
          <a:bodyPr>
            <a:noAutofit/>
          </a:bodyPr>
          <a:lstStyle/>
          <a:p>
            <a:r>
              <a:rPr lang="pt-BR" u="sng" dirty="0"/>
              <a:t>Características</a:t>
            </a:r>
            <a:r>
              <a:rPr lang="pt-BR" dirty="0"/>
              <a:t>: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indivisibilidade do bem jurídico;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titulares ligados por circunstâncias de fato;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dirty="0"/>
              <a:t>indeterminados e indetermináveis.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Se houver solução para um, haverá solução para todos</a:t>
            </a:r>
          </a:p>
          <a:p>
            <a:endParaRPr lang="pt-BR" altLang="pt-BR" dirty="0"/>
          </a:p>
          <a:p>
            <a:r>
              <a:rPr lang="pt-BR" dirty="0"/>
              <a:t>Exemplo: publicidade enganosa via TV ou jornal; direito a respirar ar puro; existência de um remédio perigoso no mercado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869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Direitos coletivos (CDC, 81, </a:t>
            </a:r>
            <a:r>
              <a:rPr lang="pt-BR" sz="3200" dirty="0" err="1"/>
              <a:t>p.u</a:t>
            </a:r>
            <a:r>
              <a:rPr lang="pt-BR" sz="3200" dirty="0"/>
              <a:t>.)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1174721">
              <a:defRPr/>
            </a:pPr>
            <a:r>
              <a:rPr lang="pt-BR" sz="2400" u="sng" dirty="0"/>
              <a:t>Características:</a:t>
            </a:r>
            <a:r>
              <a:rPr lang="pt-BR" sz="2400" dirty="0"/>
              <a:t> </a:t>
            </a:r>
          </a:p>
          <a:p>
            <a:pPr marL="457189" indent="-457189" defTabSz="1174721">
              <a:buFont typeface="Arial" pitchFamily="34" charset="0"/>
              <a:buChar char="•"/>
              <a:defRPr/>
            </a:pPr>
            <a:r>
              <a:rPr lang="pt-BR" sz="2400" dirty="0"/>
              <a:t>indivisibilidade do bem jurídico;</a:t>
            </a:r>
          </a:p>
          <a:p>
            <a:pPr marL="457189" indent="-457189" defTabSz="1174721">
              <a:buFont typeface="Arial" pitchFamily="34" charset="0"/>
              <a:buChar char="•"/>
              <a:defRPr/>
            </a:pPr>
            <a:r>
              <a:rPr lang="pt-BR" sz="2400" dirty="0"/>
              <a:t>relação jurídica base (classe, categoria </a:t>
            </a:r>
            <a:r>
              <a:rPr lang="pt-BR" sz="2400" dirty="0" err="1"/>
              <a:t>etc</a:t>
            </a:r>
            <a:r>
              <a:rPr lang="pt-BR" sz="2400" dirty="0"/>
              <a:t>);</a:t>
            </a:r>
          </a:p>
          <a:p>
            <a:pPr marL="457189" indent="-457189" defTabSz="1174721">
              <a:buFont typeface="Arial" pitchFamily="34" charset="0"/>
              <a:buChar char="•"/>
              <a:defRPr/>
            </a:pPr>
            <a:r>
              <a:rPr lang="pt-BR" sz="2400" dirty="0"/>
              <a:t>número determinável de titulares.</a:t>
            </a:r>
          </a:p>
          <a:p>
            <a:pPr marL="1981150" lvl="2" indent="-761981" defTabSz="1174721">
              <a:defRPr/>
            </a:pPr>
            <a:endParaRPr lang="pt-BR" sz="400" dirty="0"/>
          </a:p>
          <a:p>
            <a:pPr marL="457189" indent="-457189" defTabSz="1174721">
              <a:buFont typeface="Arial" pitchFamily="34" charset="0"/>
              <a:buChar char="•"/>
              <a:defRPr/>
            </a:pPr>
            <a:r>
              <a:rPr lang="pt-BR" sz="2400" dirty="0"/>
              <a:t>Essa relação não nasce com a lesão, é anterior</a:t>
            </a:r>
          </a:p>
          <a:p>
            <a:pPr marL="457189" indent="-457189" defTabSz="1174721">
              <a:buFont typeface="Arial" pitchFamily="34" charset="0"/>
              <a:buChar char="•"/>
              <a:defRPr/>
            </a:pPr>
            <a:r>
              <a:rPr lang="pt-BR" sz="2400" dirty="0"/>
              <a:t>Ao se atender o interesse de um dos titulares, por ser indivisível, irá atender a todos</a:t>
            </a:r>
          </a:p>
          <a:p>
            <a:pPr defTabSz="1174721">
              <a:defRPr/>
            </a:pPr>
            <a:endParaRPr lang="pt-BR" sz="400" dirty="0"/>
          </a:p>
          <a:p>
            <a:pPr defTabSz="1174721">
              <a:defRPr/>
            </a:pPr>
            <a:r>
              <a:rPr lang="pt-BR" sz="2400" dirty="0"/>
              <a:t>Exemplo: advogados de determinada comarca com dificuldades de acesso ao fórum; estudantes de uma mesma escola quanto à qualidade do ensino</a:t>
            </a:r>
          </a:p>
        </p:txBody>
      </p:sp>
    </p:spTree>
    <p:extLst>
      <p:ext uri="{BB962C8B-B14F-4D97-AF65-F5344CB8AC3E}">
        <p14:creationId xmlns:p14="http://schemas.microsoft.com/office/powerpoint/2010/main" val="8820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Direitos individuais homogêneos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400" dirty="0"/>
              <a:t>Características: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pt-BR" sz="2400" dirty="0"/>
              <a:t>direito essencialmente individual;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pt-BR" sz="2400" dirty="0"/>
              <a:t>divisibilidade (possível a tutela individual);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pt-BR" sz="2400" dirty="0"/>
              <a:t>origem comum (homogeneidade);</a:t>
            </a:r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pt-BR" sz="2400" dirty="0"/>
              <a:t>titular individualizável e determinável.	</a:t>
            </a:r>
          </a:p>
          <a:p>
            <a:pPr marL="761981" indent="-761981">
              <a:defRPr/>
            </a:pPr>
            <a:endParaRPr lang="pt-BR" sz="400" dirty="0"/>
          </a:p>
          <a:p>
            <a:pPr marL="457189" indent="-457189">
              <a:buFont typeface="Arial" pitchFamily="34" charset="0"/>
              <a:buChar char="•"/>
              <a:defRPr/>
            </a:pPr>
            <a:r>
              <a:rPr lang="pt-BR" sz="2400" dirty="0"/>
              <a:t>Defesa coletiva é por </a:t>
            </a:r>
            <a:r>
              <a:rPr lang="pt-BR" sz="2400" u="sng" dirty="0"/>
              <a:t>política legislativa</a:t>
            </a:r>
            <a:r>
              <a:rPr lang="pt-BR" sz="2400" dirty="0"/>
              <a:t> (diferente do que ocorre em relação às outras 2 categorias)</a:t>
            </a:r>
          </a:p>
          <a:p>
            <a:pPr>
              <a:defRPr/>
            </a:pPr>
            <a:endParaRPr lang="pt-BR" sz="400" dirty="0"/>
          </a:p>
          <a:p>
            <a:pPr>
              <a:defRPr/>
            </a:pPr>
            <a:r>
              <a:rPr lang="pt-BR" sz="2400" dirty="0"/>
              <a:t>Exemplo: consumidores que adquiriram o mesmo carro com defeito; pessoas que sofreram danos com a queda de um avião ou explosão de um shopping</a:t>
            </a:r>
          </a:p>
        </p:txBody>
      </p:sp>
    </p:spTree>
    <p:extLst>
      <p:ext uri="{BB962C8B-B14F-4D97-AF65-F5344CB8AC3E}">
        <p14:creationId xmlns:p14="http://schemas.microsoft.com/office/powerpoint/2010/main" val="31503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coletivo - características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133" dirty="0">
                <a:solidFill>
                  <a:srgbClr val="C00000"/>
                </a:solidFill>
              </a:rPr>
              <a:t>Competência</a:t>
            </a:r>
          </a:p>
          <a:p>
            <a:pPr>
              <a:defRPr/>
            </a:pPr>
            <a:r>
              <a:rPr lang="pt-BR" sz="2133" dirty="0"/>
              <a:t>LACP, art. 2º:</a:t>
            </a:r>
          </a:p>
          <a:p>
            <a:pPr marL="380990" indent="-380990">
              <a:buFont typeface="Arial" pitchFamily="34" charset="0"/>
              <a:buChar char="•"/>
              <a:defRPr/>
            </a:pPr>
            <a:r>
              <a:rPr lang="pt-BR" sz="2133" dirty="0"/>
              <a:t>Local do dano (competência “funcional”)</a:t>
            </a:r>
          </a:p>
          <a:p>
            <a:pPr>
              <a:defRPr/>
            </a:pPr>
            <a:r>
              <a:rPr lang="pt-BR" sz="2133" dirty="0"/>
              <a:t>CDC, art. 93:</a:t>
            </a:r>
          </a:p>
          <a:p>
            <a:pPr marL="761981" indent="-761981">
              <a:buFontTx/>
              <a:buAutoNum type="romanLcParenBoth"/>
              <a:defRPr/>
            </a:pPr>
            <a:r>
              <a:rPr lang="pt-BR" sz="2133" dirty="0"/>
              <a:t>Local do dano, se dano local;</a:t>
            </a:r>
          </a:p>
          <a:p>
            <a:pPr marL="761981" indent="-761981">
              <a:buFontTx/>
              <a:buAutoNum type="romanLcParenBoth"/>
              <a:defRPr/>
            </a:pPr>
            <a:r>
              <a:rPr lang="pt-BR" sz="2133" dirty="0"/>
              <a:t>Capital do estado ou DF, se nacional ou regional.</a:t>
            </a:r>
          </a:p>
          <a:p>
            <a:pPr>
              <a:defRPr/>
            </a:pPr>
            <a:endParaRPr lang="pt-BR" sz="2133" dirty="0"/>
          </a:p>
          <a:p>
            <a:r>
              <a:rPr lang="pt-BR" altLang="pt-BR" sz="2133" dirty="0">
                <a:solidFill>
                  <a:srgbClr val="C00000"/>
                </a:solidFill>
              </a:rPr>
              <a:t>Litispendência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Não há litispendência entre ação coletiva e ação individual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133" dirty="0"/>
              <a:t>Se tiver ciência da ação coletiva, o indivíduo deverá requerer a </a:t>
            </a:r>
            <a:r>
              <a:rPr lang="pt-BR" altLang="pt-BR" sz="2133" u="sng" dirty="0"/>
              <a:t>suspensão de seu processo</a:t>
            </a:r>
            <a:r>
              <a:rPr lang="pt-BR" altLang="pt-BR" sz="2133" dirty="0"/>
              <a:t>, caso contrário não irá se beneficiar da decisão coletiva (CDC, art. 104)</a:t>
            </a:r>
            <a:endParaRPr lang="pt-BR" sz="2133" dirty="0"/>
          </a:p>
        </p:txBody>
      </p:sp>
    </p:spTree>
    <p:extLst>
      <p:ext uri="{BB962C8B-B14F-4D97-AF65-F5344CB8AC3E}">
        <p14:creationId xmlns:p14="http://schemas.microsoft.com/office/powerpoint/2010/main" val="38724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09216"/>
            <a:ext cx="10244667" cy="4062715"/>
          </a:xfrm>
        </p:spPr>
        <p:txBody>
          <a:bodyPr>
            <a:no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pt-BR" altLang="pt-BR" b="1" dirty="0" err="1"/>
              <a:t>Compet</a:t>
            </a:r>
            <a:r>
              <a:rPr lang="en-US" altLang="pt-BR" b="1" dirty="0" err="1"/>
              <a:t>ência</a:t>
            </a:r>
            <a:r>
              <a:rPr lang="en-US" altLang="pt-BR" b="1" dirty="0"/>
              <a:t> (</a:t>
            </a:r>
            <a:r>
              <a:rPr lang="en-US" altLang="pt-BR" b="1" dirty="0" err="1">
                <a:solidFill>
                  <a:srgbClr val="C00000"/>
                </a:solidFill>
              </a:rPr>
              <a:t>endereçamento</a:t>
            </a:r>
            <a:r>
              <a:rPr lang="en-US" altLang="pt-BR" b="1" dirty="0"/>
              <a:t>)</a:t>
            </a:r>
          </a:p>
          <a:p>
            <a:pPr marL="609585" lvl="1" indent="0">
              <a:buNone/>
            </a:pPr>
            <a:r>
              <a:rPr lang="en-US" altLang="pt-BR" sz="2667" i="1" dirty="0"/>
              <a:t>Art. 319.  A </a:t>
            </a:r>
            <a:r>
              <a:rPr lang="en-US" altLang="pt-BR" sz="2667" i="1" dirty="0" err="1"/>
              <a:t>petição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inicial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indicará</a:t>
            </a:r>
            <a:r>
              <a:rPr lang="en-US" altLang="pt-BR" sz="2667" i="1" dirty="0"/>
              <a:t>: (</a:t>
            </a:r>
            <a:r>
              <a:rPr lang="is-IS" altLang="pt-BR" sz="2667" i="1" dirty="0"/>
              <a:t>…). </a:t>
            </a:r>
            <a:r>
              <a:rPr lang="en-US" altLang="pt-BR" sz="2667" i="1" dirty="0"/>
              <a:t>I - o </a:t>
            </a:r>
            <a:r>
              <a:rPr lang="en-US" altLang="pt-BR" sz="2667" i="1" dirty="0" err="1"/>
              <a:t>juízo</a:t>
            </a:r>
            <a:r>
              <a:rPr lang="en-US" altLang="pt-BR" sz="2667" i="1" dirty="0"/>
              <a:t> a que é </a:t>
            </a:r>
            <a:r>
              <a:rPr lang="en-US" altLang="pt-BR" sz="2667" i="1" dirty="0" err="1"/>
              <a:t>dirigida</a:t>
            </a:r>
            <a:endParaRPr lang="en-US" altLang="pt-BR" sz="2667" i="1" dirty="0"/>
          </a:p>
          <a:p>
            <a:pPr algn="just"/>
            <a:endParaRPr lang="en-US" altLang="pt-BR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altLang="pt-BR" b="1" dirty="0" err="1"/>
              <a:t>Regra</a:t>
            </a:r>
            <a:r>
              <a:rPr lang="en-US" altLang="pt-BR" b="1" dirty="0"/>
              <a:t> </a:t>
            </a:r>
            <a:r>
              <a:rPr lang="en-US" altLang="pt-BR" b="1" dirty="0" err="1"/>
              <a:t>Geral</a:t>
            </a:r>
            <a:r>
              <a:rPr lang="en-US" altLang="pt-BR" b="1" dirty="0"/>
              <a:t> (</a:t>
            </a:r>
            <a:r>
              <a:rPr lang="en-US" altLang="pt-BR" b="1" dirty="0" err="1"/>
              <a:t>domicílio</a:t>
            </a:r>
            <a:r>
              <a:rPr lang="en-US" altLang="pt-BR" b="1" dirty="0"/>
              <a:t> do </a:t>
            </a:r>
            <a:r>
              <a:rPr lang="en-US" altLang="pt-BR" b="1" dirty="0" err="1"/>
              <a:t>réu</a:t>
            </a:r>
            <a:r>
              <a:rPr lang="en-US" altLang="pt-BR" b="1" dirty="0"/>
              <a:t>)</a:t>
            </a:r>
          </a:p>
          <a:p>
            <a:pPr marL="609585" lvl="1" indent="0">
              <a:buNone/>
            </a:pPr>
            <a:r>
              <a:rPr lang="en-US" altLang="pt-BR" sz="2667" i="1" dirty="0"/>
              <a:t>Art. 46.  A </a:t>
            </a:r>
            <a:r>
              <a:rPr lang="en-US" altLang="pt-BR" sz="2667" i="1" dirty="0" err="1"/>
              <a:t>ação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fundada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em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direito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pessoal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ou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em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direito</a:t>
            </a:r>
            <a:r>
              <a:rPr lang="en-US" altLang="pt-BR" sz="2667" i="1" dirty="0"/>
              <a:t> real </a:t>
            </a:r>
            <a:r>
              <a:rPr lang="en-US" altLang="pt-BR" sz="2667" i="1" dirty="0" err="1"/>
              <a:t>sobre</a:t>
            </a:r>
            <a:r>
              <a:rPr lang="en-US" altLang="pt-BR" sz="2667" i="1" dirty="0"/>
              <a:t> bens </a:t>
            </a:r>
            <a:r>
              <a:rPr lang="en-US" altLang="pt-BR" sz="2667" i="1" dirty="0" err="1"/>
              <a:t>móveis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será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proposta</a:t>
            </a:r>
            <a:r>
              <a:rPr lang="en-US" altLang="pt-BR" sz="2667" i="1" dirty="0"/>
              <a:t>, </a:t>
            </a:r>
            <a:r>
              <a:rPr lang="en-US" altLang="pt-BR" sz="2667" i="1" dirty="0" err="1"/>
              <a:t>em</a:t>
            </a:r>
            <a:r>
              <a:rPr lang="en-US" altLang="pt-BR" sz="2667" i="1" dirty="0"/>
              <a:t> </a:t>
            </a:r>
            <a:r>
              <a:rPr lang="en-US" altLang="pt-BR" sz="2667" i="1" dirty="0" err="1"/>
              <a:t>regra</a:t>
            </a:r>
            <a:r>
              <a:rPr lang="en-US" altLang="pt-BR" sz="2667" i="1" dirty="0"/>
              <a:t>, no </a:t>
            </a:r>
            <a:r>
              <a:rPr lang="en-US" altLang="pt-BR" sz="2667" i="1" dirty="0" err="1"/>
              <a:t>foro</a:t>
            </a:r>
            <a:r>
              <a:rPr lang="en-US" altLang="pt-BR" sz="2667" i="1" dirty="0"/>
              <a:t> de </a:t>
            </a:r>
            <a:r>
              <a:rPr lang="en-US" altLang="pt-BR" sz="2667" i="1" dirty="0" err="1"/>
              <a:t>domicílio</a:t>
            </a:r>
            <a:r>
              <a:rPr lang="en-US" altLang="pt-BR" sz="2667" i="1" dirty="0"/>
              <a:t> do </a:t>
            </a:r>
            <a:r>
              <a:rPr lang="en-US" altLang="pt-BR" sz="2667" i="1" dirty="0" err="1"/>
              <a:t>réu</a:t>
            </a:r>
            <a:endParaRPr lang="en-US" altLang="pt-BR" sz="2667" i="1" dirty="0"/>
          </a:p>
        </p:txBody>
      </p:sp>
    </p:spTree>
    <p:extLst>
      <p:ext uri="{BB962C8B-B14F-4D97-AF65-F5344CB8AC3E}">
        <p14:creationId xmlns:p14="http://schemas.microsoft.com/office/powerpoint/2010/main" val="18739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coletivo – características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sz="1867" b="1" dirty="0"/>
              <a:t>PORÉM:</a:t>
            </a:r>
            <a:endParaRPr lang="pt-BR" altLang="pt-BR" sz="1867" dirty="0"/>
          </a:p>
          <a:p>
            <a:r>
              <a:rPr lang="pt-BR" altLang="pt-BR" sz="1867" dirty="0"/>
              <a:t>RECURSO REPETITIVO. PROCESSUAL CIVIL. RECURSO ESPECIAL. AÇÃO COLETIVA. MACRO-LIDE. CORREÇÃO DE SALDOS DE CADERNETAS DE POUPANÇA. SUSTAÇÃO DE ANDAMENTO DE AÇÕES INDIVIDUAIS. POSSIBILIDADE.</a:t>
            </a:r>
          </a:p>
          <a:p>
            <a:r>
              <a:rPr lang="pt-BR" altLang="pt-BR" sz="1867" dirty="0"/>
              <a:t>1. </a:t>
            </a:r>
            <a:r>
              <a:rPr lang="pt-BR" altLang="pt-BR" sz="1867" u="sng" dirty="0"/>
              <a:t>Ajuizada ação coletiva atinente a </a:t>
            </a:r>
            <a:r>
              <a:rPr lang="pt-BR" altLang="pt-BR" sz="1867" u="sng" dirty="0" err="1"/>
              <a:t>macro-lide</a:t>
            </a:r>
            <a:r>
              <a:rPr lang="pt-BR" altLang="pt-BR" sz="1867" u="sng" dirty="0"/>
              <a:t> geradora de processos multitudinários, suspendem-se as ações individuais, no aguardo do julgamento da ação coletiva</a:t>
            </a:r>
            <a:r>
              <a:rPr lang="pt-BR" altLang="pt-BR" sz="1867" dirty="0"/>
              <a:t>.</a:t>
            </a:r>
          </a:p>
          <a:p>
            <a:r>
              <a:rPr lang="pt-BR" altLang="pt-BR" sz="1867" dirty="0"/>
              <a:t>2. Entendimento que não nega vigência aos </a:t>
            </a:r>
            <a:r>
              <a:rPr lang="pt-BR" altLang="pt-BR" sz="1867" dirty="0" err="1"/>
              <a:t>aos</a:t>
            </a:r>
            <a:r>
              <a:rPr lang="pt-BR" altLang="pt-BR" sz="1867" dirty="0"/>
              <a:t> </a:t>
            </a:r>
            <a:r>
              <a:rPr lang="pt-BR" altLang="pt-BR" sz="1867" dirty="0" err="1"/>
              <a:t>arts</a:t>
            </a:r>
            <a:r>
              <a:rPr lang="pt-BR" altLang="pt-BR" sz="1867" dirty="0"/>
              <a:t>. 51, IV e § 1º, 103 e 104 do Código de Defesa do Consumidor; 122 e 166 do Código Civil; e 2º e 6º do Código de Processo Civil, com os quais se harmoniza, </a:t>
            </a:r>
            <a:r>
              <a:rPr lang="pt-BR" altLang="pt-BR" sz="1867" dirty="0" err="1"/>
              <a:t>atualizando-lhes</a:t>
            </a:r>
            <a:r>
              <a:rPr lang="pt-BR" altLang="pt-BR" sz="1867" dirty="0"/>
              <a:t> a interpretação extraída da potencialidade desses dispositivos legais ante a diretriz legal resultante do disposto no art. 543-C do Código de Processo Civil, com a redação dada pela Lei dos Recursos Repetitivos (Lei n. 11.672, de 8.5.2008).</a:t>
            </a:r>
          </a:p>
          <a:p>
            <a:r>
              <a:rPr lang="pt-BR" altLang="pt-BR" sz="1867" dirty="0"/>
              <a:t>3. Recurso Especial improvido.</a:t>
            </a:r>
          </a:p>
          <a:p>
            <a:r>
              <a:rPr lang="pt-BR" altLang="pt-BR" sz="1867" dirty="0"/>
              <a:t>(</a:t>
            </a:r>
            <a:r>
              <a:rPr lang="pt-BR" altLang="pt-BR" sz="1867" dirty="0" err="1"/>
              <a:t>REsp</a:t>
            </a:r>
            <a:r>
              <a:rPr lang="pt-BR" altLang="pt-BR" sz="1867" dirty="0"/>
              <a:t> 1110549/RS, Rel. Ministro SIDNEI BENETI, SEGUNDA SEÇÃO, julgado em 28/10/2009, </a:t>
            </a:r>
            <a:r>
              <a:rPr lang="pt-BR" altLang="pt-BR" sz="1867" dirty="0" err="1"/>
              <a:t>DJe</a:t>
            </a:r>
            <a:r>
              <a:rPr lang="pt-BR" altLang="pt-BR" sz="1867" dirty="0"/>
              <a:t> 14/12/2009)</a:t>
            </a:r>
          </a:p>
        </p:txBody>
      </p:sp>
    </p:spTree>
    <p:extLst>
      <p:ext uri="{BB962C8B-B14F-4D97-AF65-F5344CB8AC3E}">
        <p14:creationId xmlns:p14="http://schemas.microsoft.com/office/powerpoint/2010/main" val="227814295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Coisa julgada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pt-BR" altLang="pt-BR" dirty="0"/>
              <a:t> Depende do resultado da demanda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dirty="0"/>
              <a:t> Depende da categoria</a:t>
            </a:r>
          </a:p>
          <a:p>
            <a:endParaRPr lang="pt-BR" altLang="pt-BR" dirty="0"/>
          </a:p>
          <a:p>
            <a:r>
              <a:rPr lang="pt-BR" altLang="pt-BR" u="sng" dirty="0"/>
              <a:t>Direitos difusos: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dirty="0"/>
              <a:t> </a:t>
            </a:r>
            <a:r>
              <a:rPr lang="pt-BR" altLang="pt-BR" i="1" dirty="0"/>
              <a:t>erga omnes</a:t>
            </a:r>
            <a:r>
              <a:rPr lang="pt-BR" altLang="pt-BR" dirty="0"/>
              <a:t>, se procedente;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i="1" dirty="0"/>
              <a:t> </a:t>
            </a:r>
            <a:r>
              <a:rPr lang="pt-BR" altLang="pt-BR" dirty="0"/>
              <a:t>não haverá coisa julgada se por insuficiência de provas;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dirty="0"/>
              <a:t> somente haverá no plano coletivo se improcedente por outro motivo;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pt-BR" altLang="pt-BR" dirty="0"/>
              <a:t> nunca prejudicará a ação individual.</a:t>
            </a:r>
            <a:endParaRPr lang="pt-BR" altLang="pt-BR" b="1" u="sng" dirty="0"/>
          </a:p>
        </p:txBody>
      </p:sp>
    </p:spTree>
    <p:extLst>
      <p:ext uri="{BB962C8B-B14F-4D97-AF65-F5344CB8AC3E}">
        <p14:creationId xmlns:p14="http://schemas.microsoft.com/office/powerpoint/2010/main" val="11504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Coisa julgada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altLang="pt-BR" sz="2400" u="sng" dirty="0"/>
              <a:t>Direitos coletivos </a:t>
            </a:r>
            <a:r>
              <a:rPr lang="pt-BR" altLang="pt-BR" sz="2400" i="1" u="sng" dirty="0"/>
              <a:t>stricto sensu</a:t>
            </a:r>
            <a:r>
              <a:rPr lang="pt-BR" altLang="pt-BR" sz="2400" u="sng" dirty="0"/>
              <a:t>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i="1" dirty="0"/>
              <a:t>ultra partes </a:t>
            </a:r>
            <a:r>
              <a:rPr lang="pt-BR" altLang="pt-BR" sz="2400" dirty="0"/>
              <a:t>(limitada ao grupo), se procedente;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/>
              <a:t>não haverá se por insuficiência de provas;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/>
              <a:t>somente no plano coletivo se improcedente por outro motivo;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dirty="0"/>
              <a:t>nunca prejudicará a ação individual.</a:t>
            </a:r>
          </a:p>
          <a:p>
            <a:endParaRPr lang="pt-BR" altLang="pt-BR" sz="2400" dirty="0"/>
          </a:p>
          <a:p>
            <a:r>
              <a:rPr lang="pt-BR" altLang="pt-BR" sz="2400" u="sng" dirty="0"/>
              <a:t>Direitos individuais homogêneos: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i="1" dirty="0"/>
              <a:t>erga omnes</a:t>
            </a:r>
            <a:r>
              <a:rPr lang="pt-BR" altLang="pt-BR" sz="2400" dirty="0"/>
              <a:t>, se procedente;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pt-BR" altLang="pt-BR" sz="2400" i="1" dirty="0"/>
              <a:t>s</a:t>
            </a:r>
            <a:r>
              <a:rPr lang="pt-BR" altLang="pt-BR" sz="2400" dirty="0"/>
              <a:t>e improcedente, não prejudica ação individual, a não ser que autor tenha se habilitado como litisconsorte.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353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0AB4A4-E29B-4775-9151-1A32817DD4CD}"/>
              </a:ext>
            </a:extLst>
          </p:cNvPr>
          <p:cNvSpPr txBox="1"/>
          <p:nvPr/>
        </p:nvSpPr>
        <p:spPr>
          <a:xfrm>
            <a:off x="1612490" y="973394"/>
            <a:ext cx="9389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  <a:hlinkClick r:id="rId2"/>
              </a:rPr>
              <a:t>www.dellore.com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e 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  <a:hlinkClick r:id="rId3"/>
              </a:rPr>
              <a:t>www.tudodoncpc.com.br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+mj-lt"/>
              </a:rPr>
              <a:t> </a:t>
            </a:r>
          </a:p>
          <a:p>
            <a:pPr defTabSz="609585"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+mj-lt"/>
              </a:rPr>
              <a:t>facebook.com/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luizdellore</a:t>
            </a:r>
            <a:r>
              <a:rPr lang="en-US" sz="2800" dirty="0">
                <a:solidFill>
                  <a:srgbClr val="1F497D"/>
                </a:solidFill>
                <a:latin typeface="+mj-lt"/>
              </a:rPr>
              <a:t> (Prof Luiz Dellore)</a:t>
            </a:r>
          </a:p>
          <a:p>
            <a:pPr defTabSz="609585"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+mj-lt"/>
              </a:rPr>
              <a:t>Instagram e Periscope: @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luizdellore</a:t>
            </a:r>
            <a:endParaRPr lang="pt-BR" alt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r>
              <a:rPr lang="en-US" sz="2800" dirty="0">
                <a:solidFill>
                  <a:srgbClr val="1F497D"/>
                </a:solidFill>
                <a:latin typeface="+mj-lt"/>
              </a:rPr>
              <a:t>Twitter: @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dellore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r>
              <a:rPr lang="en-US" sz="2800" dirty="0">
                <a:solidFill>
                  <a:srgbClr val="1F497D"/>
                </a:solidFill>
                <a:latin typeface="+mj-lt"/>
              </a:rPr>
              <a:t>LinkedIn: Luiz </a:t>
            </a:r>
            <a:r>
              <a:rPr lang="en-US" sz="2800" dirty="0" err="1">
                <a:solidFill>
                  <a:srgbClr val="1F497D"/>
                </a:solidFill>
                <a:latin typeface="+mj-lt"/>
              </a:rPr>
              <a:t>Dellore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  <a:p>
            <a:pPr defTabSz="609585"/>
            <a:endParaRPr lang="pt-BR" sz="2800" dirty="0">
              <a:solidFill>
                <a:srgbClr val="1F497D"/>
              </a:solidFill>
              <a:latin typeface="+mj-lt"/>
            </a:endParaRP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Mestre e doutor em processo civil pela USP e mestre em constitucional pela PUC/SP.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Advogado concursado da Caixa. Ex-assessor de Ministro no STJ.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Professor do </a:t>
            </a:r>
            <a:r>
              <a:rPr lang="pt-BR" sz="2800" dirty="0" err="1">
                <a:solidFill>
                  <a:srgbClr val="1F497D"/>
                </a:solidFill>
                <a:latin typeface="+mj-lt"/>
              </a:rPr>
              <a:t>Proordem</a:t>
            </a:r>
            <a:r>
              <a:rPr lang="pt-BR" sz="2800" dirty="0">
                <a:solidFill>
                  <a:srgbClr val="1F497D"/>
                </a:solidFill>
                <a:latin typeface="+mj-lt"/>
              </a:rPr>
              <a:t> e de graduação, especialização, mestrado e doutorado.</a:t>
            </a:r>
          </a:p>
          <a:p>
            <a:pPr algn="just" defTabSz="609585"/>
            <a:r>
              <a:rPr lang="pt-BR" sz="2800" dirty="0">
                <a:solidFill>
                  <a:srgbClr val="1F497D"/>
                </a:solidFill>
                <a:latin typeface="+mj-lt"/>
              </a:rPr>
              <a:t>Membro de associações de processo civil (IBDP e </a:t>
            </a:r>
            <a:r>
              <a:rPr lang="pt-BR" sz="2800" dirty="0" err="1">
                <a:solidFill>
                  <a:srgbClr val="1F497D"/>
                </a:solidFill>
                <a:latin typeface="+mj-lt"/>
              </a:rPr>
              <a:t>Ceapro</a:t>
            </a:r>
            <a:r>
              <a:rPr lang="pt-BR" sz="2800" dirty="0">
                <a:solidFill>
                  <a:srgbClr val="1F497D"/>
                </a:solidFill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12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2400" b="1" dirty="0"/>
              <a:t>Qualifica</a:t>
            </a:r>
            <a:r>
              <a:rPr lang="en-US" sz="2400" b="1" dirty="0" err="1"/>
              <a:t>ção</a:t>
            </a:r>
            <a:r>
              <a:rPr lang="en-US" sz="2400" b="1" dirty="0"/>
              <a:t> das </a:t>
            </a:r>
            <a:r>
              <a:rPr lang="en-US" sz="2400" b="1" dirty="0" err="1"/>
              <a:t>partes</a:t>
            </a:r>
            <a:endParaRPr lang="en-US" sz="2400" b="1" dirty="0"/>
          </a:p>
          <a:p>
            <a:pPr algn="ctr"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09585" lvl="1" indent="0">
              <a:buNone/>
              <a:defRPr/>
            </a:pPr>
            <a:r>
              <a:rPr lang="en-US" sz="2133" i="1" dirty="0"/>
              <a:t>Art. 319.  A </a:t>
            </a:r>
            <a:r>
              <a:rPr lang="en-US" sz="2133" i="1" dirty="0" err="1"/>
              <a:t>petição</a:t>
            </a:r>
            <a:r>
              <a:rPr lang="en-US" sz="2133" i="1" dirty="0"/>
              <a:t> </a:t>
            </a:r>
            <a:r>
              <a:rPr lang="en-US" sz="2133" i="1" dirty="0" err="1"/>
              <a:t>inicial</a:t>
            </a:r>
            <a:r>
              <a:rPr lang="en-US" sz="2133" i="1" dirty="0"/>
              <a:t> </a:t>
            </a:r>
            <a:r>
              <a:rPr lang="en-US" sz="2133" i="1" dirty="0" err="1"/>
              <a:t>indicará</a:t>
            </a:r>
            <a:r>
              <a:rPr lang="en-US" sz="2133" i="1" dirty="0"/>
              <a:t>: (</a:t>
            </a:r>
            <a:r>
              <a:rPr lang="is-IS" sz="2133" i="1" dirty="0"/>
              <a:t>…). </a:t>
            </a:r>
            <a:r>
              <a:rPr lang="en-US" sz="2133" i="1" dirty="0"/>
              <a:t>II - </a:t>
            </a:r>
            <a:r>
              <a:rPr lang="en-US" sz="2133" i="1" dirty="0" err="1"/>
              <a:t>os</a:t>
            </a:r>
            <a:r>
              <a:rPr lang="en-US" sz="2133" i="1" dirty="0"/>
              <a:t> </a:t>
            </a:r>
            <a:r>
              <a:rPr lang="en-US" sz="2133" i="1" dirty="0" err="1"/>
              <a:t>nomes</a:t>
            </a:r>
            <a:r>
              <a:rPr lang="en-US" sz="2133" i="1" dirty="0"/>
              <a:t>, </a:t>
            </a:r>
            <a:r>
              <a:rPr lang="en-US" sz="2133" i="1" dirty="0" err="1"/>
              <a:t>os</a:t>
            </a:r>
            <a:r>
              <a:rPr lang="en-US" sz="2133" i="1" dirty="0"/>
              <a:t> </a:t>
            </a:r>
            <a:r>
              <a:rPr lang="en-US" sz="2133" i="1" dirty="0" err="1"/>
              <a:t>prenomes</a:t>
            </a:r>
            <a:r>
              <a:rPr lang="en-US" sz="2133" i="1" dirty="0"/>
              <a:t>, o </a:t>
            </a:r>
            <a:r>
              <a:rPr lang="en-US" sz="2133" i="1" dirty="0" err="1"/>
              <a:t>estado</a:t>
            </a:r>
            <a:r>
              <a:rPr lang="en-US" sz="2133" i="1" dirty="0"/>
              <a:t> civil, a </a:t>
            </a:r>
            <a:r>
              <a:rPr lang="en-US" sz="2133" i="1" u="sng" dirty="0" err="1"/>
              <a:t>existência</a:t>
            </a:r>
            <a:r>
              <a:rPr lang="en-US" sz="2133" i="1" u="sng" dirty="0"/>
              <a:t> de </a:t>
            </a:r>
            <a:r>
              <a:rPr lang="en-US" sz="2133" i="1" u="sng" dirty="0" err="1"/>
              <a:t>união</a:t>
            </a:r>
            <a:r>
              <a:rPr lang="en-US" sz="2133" i="1" u="sng" dirty="0"/>
              <a:t> </a:t>
            </a:r>
            <a:r>
              <a:rPr lang="en-US" sz="2133" i="1" u="sng" dirty="0" err="1"/>
              <a:t>estável</a:t>
            </a:r>
            <a:r>
              <a:rPr lang="en-US" sz="2133" i="1" dirty="0"/>
              <a:t>, a </a:t>
            </a:r>
            <a:r>
              <a:rPr lang="en-US" sz="2133" i="1" dirty="0" err="1"/>
              <a:t>profissão</a:t>
            </a:r>
            <a:r>
              <a:rPr lang="en-US" sz="2133" i="1" dirty="0"/>
              <a:t>, o </a:t>
            </a:r>
            <a:r>
              <a:rPr lang="en-US" sz="2133" i="1" dirty="0" err="1"/>
              <a:t>número</a:t>
            </a:r>
            <a:r>
              <a:rPr lang="en-US" sz="2133" i="1" dirty="0"/>
              <a:t> de </a:t>
            </a:r>
            <a:r>
              <a:rPr lang="en-US" sz="2133" i="1" dirty="0" err="1"/>
              <a:t>inscrição</a:t>
            </a:r>
            <a:r>
              <a:rPr lang="en-US" sz="2133" i="1" dirty="0"/>
              <a:t> no </a:t>
            </a:r>
            <a:r>
              <a:rPr lang="en-US" sz="2133" i="1" u="sng" dirty="0" err="1"/>
              <a:t>Cadastro</a:t>
            </a:r>
            <a:r>
              <a:rPr lang="en-US" sz="2133" i="1" u="sng" dirty="0"/>
              <a:t> de </a:t>
            </a:r>
            <a:r>
              <a:rPr lang="en-US" sz="2133" i="1" u="sng" dirty="0" err="1"/>
              <a:t>Pessoas</a:t>
            </a:r>
            <a:r>
              <a:rPr lang="en-US" sz="2133" i="1" u="sng" dirty="0"/>
              <a:t> </a:t>
            </a:r>
            <a:r>
              <a:rPr lang="en-US" sz="2133" i="1" u="sng" dirty="0" err="1"/>
              <a:t>Físicas</a:t>
            </a:r>
            <a:r>
              <a:rPr lang="en-US" sz="2133" i="1" dirty="0"/>
              <a:t> </a:t>
            </a:r>
            <a:r>
              <a:rPr lang="en-US" sz="2133" i="1" dirty="0" err="1"/>
              <a:t>ou</a:t>
            </a:r>
            <a:r>
              <a:rPr lang="en-US" sz="2133" i="1" dirty="0"/>
              <a:t> no </a:t>
            </a:r>
            <a:r>
              <a:rPr lang="en-US" sz="2133" i="1" dirty="0" err="1"/>
              <a:t>Cadastro</a:t>
            </a:r>
            <a:r>
              <a:rPr lang="en-US" sz="2133" i="1" dirty="0"/>
              <a:t> Nacional da Pessoa </a:t>
            </a:r>
            <a:r>
              <a:rPr lang="en-US" sz="2133" i="1" dirty="0" err="1"/>
              <a:t>Jurídica</a:t>
            </a:r>
            <a:r>
              <a:rPr lang="en-US" sz="2133" i="1" dirty="0"/>
              <a:t>, o </a:t>
            </a:r>
            <a:r>
              <a:rPr lang="en-US" sz="2133" i="1" u="sng" dirty="0" err="1"/>
              <a:t>endereço</a:t>
            </a:r>
            <a:r>
              <a:rPr lang="en-US" sz="2133" i="1" u="sng" dirty="0"/>
              <a:t> </a:t>
            </a:r>
            <a:r>
              <a:rPr lang="en-US" sz="2133" i="1" u="sng" dirty="0" err="1"/>
              <a:t>eletrônico</a:t>
            </a:r>
            <a:r>
              <a:rPr lang="en-US" sz="2133" i="1" dirty="0"/>
              <a:t>, o </a:t>
            </a:r>
            <a:r>
              <a:rPr lang="en-US" sz="2133" i="1" dirty="0" err="1"/>
              <a:t>domicílio</a:t>
            </a:r>
            <a:r>
              <a:rPr lang="en-US" sz="2133" i="1" dirty="0"/>
              <a:t> e a </a:t>
            </a:r>
            <a:r>
              <a:rPr lang="en-US" sz="2133" i="1" dirty="0" err="1"/>
              <a:t>residência</a:t>
            </a:r>
            <a:r>
              <a:rPr lang="en-US" sz="2133" i="1" dirty="0"/>
              <a:t> do </a:t>
            </a:r>
            <a:r>
              <a:rPr lang="en-US" sz="2133" i="1" dirty="0" err="1"/>
              <a:t>autor</a:t>
            </a:r>
            <a:r>
              <a:rPr lang="en-US" sz="2133" i="1" dirty="0"/>
              <a:t> e do </a:t>
            </a:r>
            <a:r>
              <a:rPr lang="en-US" sz="2133" i="1" dirty="0" err="1"/>
              <a:t>réu</a:t>
            </a:r>
            <a:r>
              <a:rPr lang="en-US" sz="2133" i="1" dirty="0"/>
              <a:t>;</a:t>
            </a:r>
          </a:p>
          <a:p>
            <a:pPr marL="609585" lvl="1" indent="0">
              <a:buNone/>
              <a:defRPr/>
            </a:pPr>
            <a:r>
              <a:rPr lang="en-US" sz="2133" i="1" dirty="0"/>
              <a:t>§ 1o </a:t>
            </a:r>
            <a:r>
              <a:rPr lang="en-US" sz="2133" i="1" dirty="0" err="1"/>
              <a:t>Caso</a:t>
            </a:r>
            <a:r>
              <a:rPr lang="en-US" sz="2133" i="1" dirty="0"/>
              <a:t> </a:t>
            </a:r>
            <a:r>
              <a:rPr lang="en-US" sz="2133" i="1" u="sng" dirty="0" err="1"/>
              <a:t>não</a:t>
            </a:r>
            <a:r>
              <a:rPr lang="en-US" sz="2133" i="1" u="sng" dirty="0"/>
              <a:t> </a:t>
            </a:r>
            <a:r>
              <a:rPr lang="en-US" sz="2133" i="1" u="sng" dirty="0" err="1"/>
              <a:t>disponha</a:t>
            </a:r>
            <a:r>
              <a:rPr lang="en-US" sz="2133" i="1" u="sng" dirty="0"/>
              <a:t> das </a:t>
            </a:r>
            <a:r>
              <a:rPr lang="en-US" sz="2133" i="1" u="sng" dirty="0" err="1"/>
              <a:t>informações</a:t>
            </a:r>
            <a:r>
              <a:rPr lang="en-US" sz="2133" i="1" dirty="0"/>
              <a:t> </a:t>
            </a:r>
            <a:r>
              <a:rPr lang="en-US" sz="2133" i="1" dirty="0" err="1"/>
              <a:t>previstas</a:t>
            </a:r>
            <a:r>
              <a:rPr lang="en-US" sz="2133" i="1" dirty="0"/>
              <a:t> no </a:t>
            </a:r>
            <a:r>
              <a:rPr lang="en-US" sz="2133" i="1" dirty="0" err="1"/>
              <a:t>inciso</a:t>
            </a:r>
            <a:r>
              <a:rPr lang="en-US" sz="2133" i="1" dirty="0"/>
              <a:t> II, </a:t>
            </a:r>
            <a:r>
              <a:rPr lang="en-US" sz="2133" i="1" dirty="0" err="1"/>
              <a:t>poderá</a:t>
            </a:r>
            <a:r>
              <a:rPr lang="en-US" sz="2133" i="1" dirty="0"/>
              <a:t> o </a:t>
            </a:r>
            <a:r>
              <a:rPr lang="en-US" sz="2133" i="1" dirty="0" err="1"/>
              <a:t>autor</a:t>
            </a:r>
            <a:r>
              <a:rPr lang="en-US" sz="2133" i="1" dirty="0"/>
              <a:t>, </a:t>
            </a:r>
            <a:r>
              <a:rPr lang="en-US" sz="2133" i="1" dirty="0" err="1"/>
              <a:t>na</a:t>
            </a:r>
            <a:r>
              <a:rPr lang="en-US" sz="2133" i="1" dirty="0"/>
              <a:t> </a:t>
            </a:r>
            <a:r>
              <a:rPr lang="en-US" sz="2133" i="1" dirty="0" err="1"/>
              <a:t>petição</a:t>
            </a:r>
            <a:r>
              <a:rPr lang="en-US" sz="2133" i="1" dirty="0"/>
              <a:t> </a:t>
            </a:r>
            <a:r>
              <a:rPr lang="en-US" sz="2133" i="1" dirty="0" err="1"/>
              <a:t>inicial</a:t>
            </a:r>
            <a:r>
              <a:rPr lang="en-US" sz="2133" i="1" dirty="0"/>
              <a:t>, </a:t>
            </a:r>
            <a:r>
              <a:rPr lang="en-US" sz="2133" i="1" dirty="0" err="1"/>
              <a:t>requerer</a:t>
            </a:r>
            <a:r>
              <a:rPr lang="en-US" sz="2133" i="1" dirty="0"/>
              <a:t> </a:t>
            </a:r>
            <a:r>
              <a:rPr lang="en-US" sz="2133" i="1" dirty="0" err="1"/>
              <a:t>ao</a:t>
            </a:r>
            <a:r>
              <a:rPr lang="en-US" sz="2133" i="1" dirty="0"/>
              <a:t> </a:t>
            </a:r>
            <a:r>
              <a:rPr lang="en-US" sz="2133" i="1" dirty="0" err="1"/>
              <a:t>juiz</a:t>
            </a:r>
            <a:r>
              <a:rPr lang="en-US" sz="2133" i="1" dirty="0"/>
              <a:t> </a:t>
            </a:r>
            <a:r>
              <a:rPr lang="en-US" sz="2133" i="1" dirty="0" err="1"/>
              <a:t>diligências</a:t>
            </a:r>
            <a:r>
              <a:rPr lang="en-US" sz="2133" i="1" dirty="0"/>
              <a:t> </a:t>
            </a:r>
            <a:r>
              <a:rPr lang="en-US" sz="2133" i="1" dirty="0" err="1"/>
              <a:t>necessárias</a:t>
            </a:r>
            <a:r>
              <a:rPr lang="en-US" sz="2133" i="1" dirty="0"/>
              <a:t> a </a:t>
            </a:r>
            <a:r>
              <a:rPr lang="en-US" sz="2133" i="1" dirty="0" err="1"/>
              <a:t>sua</a:t>
            </a:r>
            <a:r>
              <a:rPr lang="en-US" sz="2133" i="1" dirty="0"/>
              <a:t> </a:t>
            </a:r>
            <a:r>
              <a:rPr lang="en-US" sz="2133" i="1" dirty="0" err="1"/>
              <a:t>obtenção</a:t>
            </a:r>
            <a:r>
              <a:rPr lang="en-US" sz="2133" i="1" dirty="0"/>
              <a:t>.</a:t>
            </a:r>
          </a:p>
          <a:p>
            <a:pPr marL="609585" lvl="1" indent="0">
              <a:buNone/>
              <a:defRPr/>
            </a:pPr>
            <a:r>
              <a:rPr lang="en-US" sz="2133" i="1" dirty="0"/>
              <a:t>§ 2</a:t>
            </a:r>
            <a:r>
              <a:rPr lang="en-US" sz="2133" i="1" baseline="30000" dirty="0"/>
              <a:t>o</a:t>
            </a:r>
            <a:r>
              <a:rPr lang="en-US" sz="2133" i="1" dirty="0"/>
              <a:t> A </a:t>
            </a:r>
            <a:r>
              <a:rPr lang="en-US" sz="2133" i="1" u="sng" dirty="0" err="1"/>
              <a:t>petição</a:t>
            </a:r>
            <a:r>
              <a:rPr lang="en-US" sz="2133" i="1" u="sng" dirty="0"/>
              <a:t> </a:t>
            </a:r>
            <a:r>
              <a:rPr lang="en-US" sz="2133" i="1" u="sng" dirty="0" err="1"/>
              <a:t>inicial</a:t>
            </a:r>
            <a:r>
              <a:rPr lang="en-US" sz="2133" i="1" u="sng" dirty="0"/>
              <a:t> </a:t>
            </a:r>
            <a:r>
              <a:rPr lang="en-US" sz="2133" i="1" u="sng" dirty="0" err="1"/>
              <a:t>não</a:t>
            </a:r>
            <a:r>
              <a:rPr lang="en-US" sz="2133" i="1" u="sng" dirty="0"/>
              <a:t> </a:t>
            </a:r>
            <a:r>
              <a:rPr lang="en-US" sz="2133" i="1" u="sng" dirty="0" err="1"/>
              <a:t>será</a:t>
            </a:r>
            <a:r>
              <a:rPr lang="en-US" sz="2133" i="1" u="sng" dirty="0"/>
              <a:t> </a:t>
            </a:r>
            <a:r>
              <a:rPr lang="en-US" sz="2133" i="1" u="sng" dirty="0" err="1"/>
              <a:t>indeferida</a:t>
            </a:r>
            <a:r>
              <a:rPr lang="en-US" sz="2133" i="1" dirty="0"/>
              <a:t> se, a </a:t>
            </a:r>
            <a:r>
              <a:rPr lang="en-US" sz="2133" i="1" dirty="0" err="1"/>
              <a:t>despeito</a:t>
            </a:r>
            <a:r>
              <a:rPr lang="en-US" sz="2133" i="1" dirty="0"/>
              <a:t> da </a:t>
            </a:r>
            <a:r>
              <a:rPr lang="en-US" sz="2133" i="1" dirty="0" err="1"/>
              <a:t>falta</a:t>
            </a:r>
            <a:r>
              <a:rPr lang="en-US" sz="2133" i="1" dirty="0"/>
              <a:t> de </a:t>
            </a:r>
            <a:r>
              <a:rPr lang="en-US" sz="2133" i="1" dirty="0" err="1"/>
              <a:t>informações</a:t>
            </a:r>
            <a:r>
              <a:rPr lang="en-US" sz="2133" i="1" dirty="0"/>
              <a:t> a que se </a:t>
            </a:r>
            <a:r>
              <a:rPr lang="en-US" sz="2133" i="1" dirty="0" err="1"/>
              <a:t>refere</a:t>
            </a:r>
            <a:r>
              <a:rPr lang="en-US" sz="2133" i="1" dirty="0"/>
              <a:t> o </a:t>
            </a:r>
            <a:r>
              <a:rPr lang="en-US" sz="2133" i="1" dirty="0" err="1"/>
              <a:t>inciso</a:t>
            </a:r>
            <a:r>
              <a:rPr lang="en-US" sz="2133" i="1" dirty="0"/>
              <a:t> II, </a:t>
            </a:r>
            <a:r>
              <a:rPr lang="en-US" sz="2133" i="1" u="sng" dirty="0"/>
              <a:t>for </a:t>
            </a:r>
            <a:r>
              <a:rPr lang="en-US" sz="2133" i="1" u="sng" dirty="0" err="1"/>
              <a:t>possível</a:t>
            </a:r>
            <a:r>
              <a:rPr lang="en-US" sz="2133" i="1" u="sng" dirty="0"/>
              <a:t> a </a:t>
            </a:r>
            <a:r>
              <a:rPr lang="en-US" sz="2133" i="1" u="sng" dirty="0" err="1"/>
              <a:t>citação</a:t>
            </a:r>
            <a:r>
              <a:rPr lang="en-US" sz="2133" i="1" u="sng" dirty="0"/>
              <a:t> do </a:t>
            </a:r>
            <a:r>
              <a:rPr lang="en-US" sz="2133" i="1" u="sng" dirty="0" err="1"/>
              <a:t>réu</a:t>
            </a:r>
            <a:r>
              <a:rPr lang="en-US" sz="2133" i="1" dirty="0"/>
              <a:t>.</a:t>
            </a:r>
          </a:p>
          <a:p>
            <a:pPr marL="609585" lvl="1" indent="0">
              <a:buNone/>
              <a:defRPr/>
            </a:pPr>
            <a:r>
              <a:rPr lang="en-US" sz="2133" i="1" dirty="0"/>
              <a:t>§ 3</a:t>
            </a:r>
            <a:r>
              <a:rPr lang="en-US" sz="2133" i="1" baseline="30000" dirty="0"/>
              <a:t>o</a:t>
            </a:r>
            <a:r>
              <a:rPr lang="en-US" sz="2133" i="1" dirty="0"/>
              <a:t> A </a:t>
            </a:r>
            <a:r>
              <a:rPr lang="en-US" sz="2133" i="1" u="sng" dirty="0" err="1"/>
              <a:t>petição</a:t>
            </a:r>
            <a:r>
              <a:rPr lang="en-US" sz="2133" i="1" u="sng" dirty="0"/>
              <a:t> </a:t>
            </a:r>
            <a:r>
              <a:rPr lang="en-US" sz="2133" i="1" u="sng" dirty="0" err="1"/>
              <a:t>inicial</a:t>
            </a:r>
            <a:r>
              <a:rPr lang="en-US" sz="2133" i="1" u="sng" dirty="0"/>
              <a:t> </a:t>
            </a:r>
            <a:r>
              <a:rPr lang="en-US" sz="2133" i="1" u="sng" dirty="0" err="1"/>
              <a:t>não</a:t>
            </a:r>
            <a:r>
              <a:rPr lang="en-US" sz="2133" i="1" u="sng" dirty="0"/>
              <a:t> </a:t>
            </a:r>
            <a:r>
              <a:rPr lang="en-US" sz="2133" i="1" u="sng" dirty="0" err="1"/>
              <a:t>será</a:t>
            </a:r>
            <a:r>
              <a:rPr lang="en-US" sz="2133" i="1" u="sng" dirty="0"/>
              <a:t> </a:t>
            </a:r>
            <a:r>
              <a:rPr lang="en-US" sz="2133" i="1" u="sng" dirty="0" err="1"/>
              <a:t>indeferida</a:t>
            </a:r>
            <a:r>
              <a:rPr lang="en-US" sz="2133" i="1" dirty="0"/>
              <a:t> </a:t>
            </a:r>
            <a:r>
              <a:rPr lang="en-US" sz="2133" i="1" dirty="0" err="1"/>
              <a:t>pelo</a:t>
            </a:r>
            <a:r>
              <a:rPr lang="en-US" sz="2133" i="1" dirty="0"/>
              <a:t> </a:t>
            </a:r>
            <a:r>
              <a:rPr lang="en-US" sz="2133" i="1" dirty="0" err="1"/>
              <a:t>não</a:t>
            </a:r>
            <a:r>
              <a:rPr lang="en-US" sz="2133" i="1" dirty="0"/>
              <a:t> </a:t>
            </a:r>
            <a:r>
              <a:rPr lang="en-US" sz="2133" i="1" dirty="0" err="1"/>
              <a:t>atendimento</a:t>
            </a:r>
            <a:r>
              <a:rPr lang="en-US" sz="2133" i="1" dirty="0"/>
              <a:t> </a:t>
            </a:r>
            <a:r>
              <a:rPr lang="en-US" sz="2133" i="1" dirty="0" err="1"/>
              <a:t>ao</a:t>
            </a:r>
            <a:r>
              <a:rPr lang="en-US" sz="2133" i="1" dirty="0"/>
              <a:t> </a:t>
            </a:r>
            <a:r>
              <a:rPr lang="en-US" sz="2133" i="1" dirty="0" err="1"/>
              <a:t>disposto</a:t>
            </a:r>
            <a:r>
              <a:rPr lang="en-US" sz="2133" i="1" dirty="0"/>
              <a:t> no </a:t>
            </a:r>
            <a:r>
              <a:rPr lang="en-US" sz="2133" i="1" dirty="0" err="1"/>
              <a:t>inciso</a:t>
            </a:r>
            <a:r>
              <a:rPr lang="en-US" sz="2133" i="1" dirty="0"/>
              <a:t> II </a:t>
            </a:r>
            <a:r>
              <a:rPr lang="en-US" sz="2133" i="1" dirty="0" err="1"/>
              <a:t>deste</a:t>
            </a:r>
            <a:r>
              <a:rPr lang="en-US" sz="2133" i="1" dirty="0"/>
              <a:t> </a:t>
            </a:r>
            <a:r>
              <a:rPr lang="en-US" sz="2133" i="1" dirty="0" err="1"/>
              <a:t>artigo</a:t>
            </a:r>
            <a:r>
              <a:rPr lang="en-US" sz="2133" i="1" dirty="0"/>
              <a:t> se a </a:t>
            </a:r>
            <a:r>
              <a:rPr lang="en-US" sz="2133" i="1" dirty="0" err="1"/>
              <a:t>obtenção</a:t>
            </a:r>
            <a:r>
              <a:rPr lang="en-US" sz="2133" i="1" dirty="0"/>
              <a:t> de </a:t>
            </a:r>
            <a:r>
              <a:rPr lang="en-US" sz="2133" i="1" dirty="0" err="1"/>
              <a:t>tais</a:t>
            </a:r>
            <a:r>
              <a:rPr lang="en-US" sz="2133" i="1" dirty="0"/>
              <a:t> </a:t>
            </a:r>
            <a:r>
              <a:rPr lang="en-US" sz="2133" i="1" dirty="0" err="1"/>
              <a:t>informações</a:t>
            </a:r>
            <a:r>
              <a:rPr lang="en-US" sz="2133" i="1" dirty="0"/>
              <a:t> </a:t>
            </a:r>
            <a:r>
              <a:rPr lang="en-US" sz="2133" i="1" dirty="0" err="1"/>
              <a:t>tornar</a:t>
            </a:r>
            <a:r>
              <a:rPr lang="en-US" sz="2133" i="1" dirty="0"/>
              <a:t> </a:t>
            </a:r>
            <a:r>
              <a:rPr lang="en-US" sz="2133" i="1" u="sng" dirty="0" err="1"/>
              <a:t>impossível</a:t>
            </a:r>
            <a:r>
              <a:rPr lang="en-US" sz="2133" i="1" u="sng" dirty="0"/>
              <a:t> </a:t>
            </a:r>
            <a:r>
              <a:rPr lang="en-US" sz="2133" i="1" u="sng" dirty="0" err="1"/>
              <a:t>ou</a:t>
            </a:r>
            <a:r>
              <a:rPr lang="en-US" sz="2133" i="1" u="sng" dirty="0"/>
              <a:t> </a:t>
            </a:r>
            <a:r>
              <a:rPr lang="en-US" sz="2133" i="1" u="sng" dirty="0" err="1"/>
              <a:t>excessivamente</a:t>
            </a:r>
            <a:r>
              <a:rPr lang="en-US" sz="2133" i="1" u="sng" dirty="0"/>
              <a:t> </a:t>
            </a:r>
            <a:r>
              <a:rPr lang="en-US" sz="2133" i="1" u="sng" dirty="0" err="1"/>
              <a:t>oneroso</a:t>
            </a:r>
            <a:r>
              <a:rPr lang="en-US" sz="2133" i="1" u="sng" dirty="0"/>
              <a:t> o </a:t>
            </a:r>
            <a:r>
              <a:rPr lang="en-US" sz="2133" i="1" u="sng" dirty="0" err="1"/>
              <a:t>acesso</a:t>
            </a:r>
            <a:r>
              <a:rPr lang="en-US" sz="2133" i="1" u="sng" dirty="0"/>
              <a:t> à </a:t>
            </a:r>
            <a:r>
              <a:rPr lang="en-US" sz="2133" i="1" u="sng" dirty="0" err="1"/>
              <a:t>justiça</a:t>
            </a:r>
            <a:endParaRPr lang="en-US" sz="2133" i="1" dirty="0"/>
          </a:p>
        </p:txBody>
      </p:sp>
    </p:spTree>
    <p:extLst>
      <p:ext uri="{BB962C8B-B14F-4D97-AF65-F5344CB8AC3E}">
        <p14:creationId xmlns:p14="http://schemas.microsoft.com/office/powerpoint/2010/main" val="37611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err="1"/>
              <a:t>Advogado</a:t>
            </a:r>
            <a:r>
              <a:rPr lang="en-US" sz="2400" b="1" dirty="0"/>
              <a:t> e </a:t>
            </a:r>
            <a:r>
              <a:rPr lang="en-US" sz="2400" b="1" dirty="0" err="1"/>
              <a:t>Intimações</a:t>
            </a:r>
            <a:endParaRPr lang="en-US" sz="2400" b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609585" lvl="1" indent="0" algn="just">
              <a:buNone/>
              <a:defRPr/>
            </a:pPr>
            <a:r>
              <a:rPr lang="en-US" sz="2133" i="1" dirty="0"/>
              <a:t>Art. 77.  </a:t>
            </a:r>
            <a:r>
              <a:rPr lang="en-US" sz="2133" i="1" dirty="0" err="1"/>
              <a:t>Além</a:t>
            </a:r>
            <a:r>
              <a:rPr lang="en-US" sz="2133" i="1" dirty="0"/>
              <a:t> de outros </a:t>
            </a:r>
            <a:r>
              <a:rPr lang="en-US" sz="2133" i="1" dirty="0" err="1"/>
              <a:t>previstos</a:t>
            </a:r>
            <a:r>
              <a:rPr lang="en-US" sz="2133" i="1" dirty="0"/>
              <a:t> </a:t>
            </a:r>
            <a:r>
              <a:rPr lang="en-US" sz="2133" i="1" dirty="0" err="1"/>
              <a:t>neste</a:t>
            </a:r>
            <a:r>
              <a:rPr lang="en-US" sz="2133" i="1" dirty="0"/>
              <a:t> </a:t>
            </a:r>
            <a:r>
              <a:rPr lang="en-US" sz="2133" i="1" dirty="0" err="1"/>
              <a:t>Código</a:t>
            </a:r>
            <a:r>
              <a:rPr lang="en-US" sz="2133" i="1" dirty="0"/>
              <a:t>, </a:t>
            </a:r>
            <a:r>
              <a:rPr lang="en-US" sz="2133" i="1" dirty="0" err="1"/>
              <a:t>são</a:t>
            </a:r>
            <a:r>
              <a:rPr lang="en-US" sz="2133" i="1" dirty="0"/>
              <a:t> </a:t>
            </a:r>
            <a:r>
              <a:rPr lang="en-US" sz="2133" i="1" u="sng" dirty="0" err="1"/>
              <a:t>deveres</a:t>
            </a:r>
            <a:r>
              <a:rPr lang="en-US" sz="2133" i="1" dirty="0"/>
              <a:t> das </a:t>
            </a:r>
            <a:r>
              <a:rPr lang="en-US" sz="2133" i="1" dirty="0" err="1"/>
              <a:t>partes</a:t>
            </a:r>
            <a:r>
              <a:rPr lang="en-US" sz="2133" i="1" dirty="0"/>
              <a:t>, de </a:t>
            </a:r>
            <a:r>
              <a:rPr lang="en-US" sz="2133" i="1" dirty="0" err="1"/>
              <a:t>seus</a:t>
            </a:r>
            <a:r>
              <a:rPr lang="en-US" sz="2133" i="1" dirty="0"/>
              <a:t> </a:t>
            </a:r>
            <a:r>
              <a:rPr lang="en-US" sz="2133" i="1" u="sng" dirty="0" err="1"/>
              <a:t>procuradores</a:t>
            </a:r>
            <a:r>
              <a:rPr lang="en-US" sz="2133" i="1" dirty="0"/>
              <a:t> e de </a:t>
            </a:r>
            <a:r>
              <a:rPr lang="en-US" sz="2133" i="1" dirty="0" err="1"/>
              <a:t>todos</a:t>
            </a:r>
            <a:r>
              <a:rPr lang="en-US" sz="2133" i="1" dirty="0"/>
              <a:t> </a:t>
            </a:r>
            <a:r>
              <a:rPr lang="en-US" sz="2133" i="1" dirty="0" err="1"/>
              <a:t>aqueles</a:t>
            </a:r>
            <a:r>
              <a:rPr lang="en-US" sz="2133" i="1" dirty="0"/>
              <a:t> que de </a:t>
            </a:r>
            <a:r>
              <a:rPr lang="en-US" sz="2133" i="1" dirty="0" err="1"/>
              <a:t>qualquer</a:t>
            </a:r>
            <a:r>
              <a:rPr lang="en-US" sz="2133" i="1" dirty="0"/>
              <a:t> forma </a:t>
            </a:r>
            <a:r>
              <a:rPr lang="en-US" sz="2133" i="1" dirty="0" err="1"/>
              <a:t>participem</a:t>
            </a:r>
            <a:r>
              <a:rPr lang="en-US" sz="2133" i="1" dirty="0"/>
              <a:t> do </a:t>
            </a:r>
            <a:r>
              <a:rPr lang="en-US" sz="2133" i="1" dirty="0" err="1"/>
              <a:t>processo</a:t>
            </a:r>
            <a:r>
              <a:rPr lang="en-US" sz="2133" i="1" dirty="0"/>
              <a:t>: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V - </a:t>
            </a:r>
            <a:r>
              <a:rPr lang="en-US" sz="2133" i="1" dirty="0" err="1"/>
              <a:t>declinar</a:t>
            </a:r>
            <a:r>
              <a:rPr lang="en-US" sz="2133" i="1" dirty="0"/>
              <a:t>, no </a:t>
            </a:r>
            <a:r>
              <a:rPr lang="en-US" sz="2133" i="1" dirty="0" err="1"/>
              <a:t>primeiro</a:t>
            </a:r>
            <a:r>
              <a:rPr lang="en-US" sz="2133" i="1" dirty="0"/>
              <a:t> </a:t>
            </a:r>
            <a:r>
              <a:rPr lang="en-US" sz="2133" i="1" dirty="0" err="1"/>
              <a:t>momento</a:t>
            </a:r>
            <a:r>
              <a:rPr lang="en-US" sz="2133" i="1" dirty="0"/>
              <a:t> que </a:t>
            </a:r>
            <a:r>
              <a:rPr lang="en-US" sz="2133" i="1" dirty="0" err="1"/>
              <a:t>lhes</a:t>
            </a:r>
            <a:r>
              <a:rPr lang="en-US" sz="2133" i="1" dirty="0"/>
              <a:t> </a:t>
            </a:r>
            <a:r>
              <a:rPr lang="en-US" sz="2133" i="1" dirty="0" err="1"/>
              <a:t>couber</a:t>
            </a:r>
            <a:r>
              <a:rPr lang="en-US" sz="2133" i="1" dirty="0"/>
              <a:t> </a:t>
            </a:r>
            <a:r>
              <a:rPr lang="en-US" sz="2133" i="1" dirty="0" err="1"/>
              <a:t>falar</a:t>
            </a:r>
            <a:r>
              <a:rPr lang="en-US" sz="2133" i="1" dirty="0"/>
              <a:t> </a:t>
            </a:r>
            <a:r>
              <a:rPr lang="en-US" sz="2133" i="1" dirty="0" err="1"/>
              <a:t>nos</a:t>
            </a:r>
            <a:r>
              <a:rPr lang="en-US" sz="2133" i="1" dirty="0"/>
              <a:t> autos, o </a:t>
            </a:r>
            <a:r>
              <a:rPr lang="en-US" sz="2133" i="1" u="sng" dirty="0" err="1"/>
              <a:t>endereço</a:t>
            </a:r>
            <a:r>
              <a:rPr lang="en-US" sz="2133" i="1" u="sng" dirty="0"/>
              <a:t> </a:t>
            </a:r>
            <a:r>
              <a:rPr lang="en-US" sz="2133" i="1" u="sng" dirty="0" err="1"/>
              <a:t>residencial</a:t>
            </a:r>
            <a:r>
              <a:rPr lang="en-US" sz="2133" i="1" u="sng" dirty="0"/>
              <a:t> </a:t>
            </a:r>
            <a:r>
              <a:rPr lang="en-US" sz="2133" i="1" u="sng" dirty="0" err="1"/>
              <a:t>ou</a:t>
            </a:r>
            <a:r>
              <a:rPr lang="en-US" sz="2133" i="1" u="sng" dirty="0"/>
              <a:t> </a:t>
            </a:r>
            <a:r>
              <a:rPr lang="en-US" sz="2133" i="1" u="sng" dirty="0" err="1"/>
              <a:t>profissional</a:t>
            </a:r>
            <a:r>
              <a:rPr lang="en-US" sz="2133" i="1" u="sng" dirty="0"/>
              <a:t> </a:t>
            </a:r>
            <a:r>
              <a:rPr lang="en-US" sz="2133" i="1" u="sng" dirty="0" err="1"/>
              <a:t>onde</a:t>
            </a:r>
            <a:r>
              <a:rPr lang="en-US" sz="2133" i="1" u="sng" dirty="0"/>
              <a:t> </a:t>
            </a:r>
            <a:r>
              <a:rPr lang="en-US" sz="2133" i="1" u="sng" dirty="0" err="1"/>
              <a:t>receberão</a:t>
            </a:r>
            <a:r>
              <a:rPr lang="en-US" sz="2133" i="1" u="sng" dirty="0"/>
              <a:t> </a:t>
            </a:r>
            <a:r>
              <a:rPr lang="en-US" sz="2133" i="1" u="sng" dirty="0" err="1"/>
              <a:t>intimações</a:t>
            </a:r>
            <a:r>
              <a:rPr lang="en-US" sz="2133" i="1" dirty="0"/>
              <a:t>, </a:t>
            </a:r>
            <a:r>
              <a:rPr lang="en-US" sz="2133" i="1" dirty="0" err="1"/>
              <a:t>atualizando</a:t>
            </a:r>
            <a:r>
              <a:rPr lang="en-US" sz="2133" i="1" dirty="0"/>
              <a:t> </a:t>
            </a:r>
            <a:r>
              <a:rPr lang="en-US" sz="2133" i="1" dirty="0" err="1"/>
              <a:t>essa</a:t>
            </a:r>
            <a:r>
              <a:rPr lang="en-US" sz="2133" i="1" dirty="0"/>
              <a:t> </a:t>
            </a:r>
            <a:r>
              <a:rPr lang="en-US" sz="2133" i="1" dirty="0" err="1"/>
              <a:t>informação</a:t>
            </a:r>
            <a:r>
              <a:rPr lang="en-US" sz="2133" i="1" dirty="0"/>
              <a:t> </a:t>
            </a:r>
            <a:r>
              <a:rPr lang="en-US" sz="2133" i="1" dirty="0" err="1"/>
              <a:t>sempre</a:t>
            </a:r>
            <a:r>
              <a:rPr lang="en-US" sz="2133" i="1" dirty="0"/>
              <a:t> que </a:t>
            </a:r>
            <a:r>
              <a:rPr lang="en-US" sz="2133" i="1" dirty="0" err="1"/>
              <a:t>ocorrer</a:t>
            </a:r>
            <a:r>
              <a:rPr lang="en-US" sz="2133" i="1" dirty="0"/>
              <a:t> </a:t>
            </a:r>
            <a:r>
              <a:rPr lang="en-US" sz="2133" i="1" dirty="0" err="1"/>
              <a:t>qualquer</a:t>
            </a:r>
            <a:r>
              <a:rPr lang="en-US" sz="2133" i="1" dirty="0"/>
              <a:t> </a:t>
            </a:r>
            <a:r>
              <a:rPr lang="en-US" sz="2133" i="1" dirty="0" err="1"/>
              <a:t>modificação</a:t>
            </a:r>
            <a:r>
              <a:rPr lang="en-US" sz="2133" i="1" dirty="0"/>
              <a:t> </a:t>
            </a:r>
            <a:r>
              <a:rPr lang="en-US" sz="2133" i="1" dirty="0" err="1"/>
              <a:t>temporária</a:t>
            </a:r>
            <a:r>
              <a:rPr lang="en-US" sz="2133" i="1" dirty="0"/>
              <a:t> </a:t>
            </a:r>
            <a:r>
              <a:rPr lang="en-US" sz="2133" i="1" dirty="0" err="1"/>
              <a:t>ou</a:t>
            </a:r>
            <a:r>
              <a:rPr lang="en-US" sz="2133" i="1" dirty="0"/>
              <a:t> </a:t>
            </a:r>
            <a:r>
              <a:rPr lang="en-US" sz="2133" i="1" dirty="0" err="1"/>
              <a:t>definitiva</a:t>
            </a:r>
            <a:r>
              <a:rPr lang="en-US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Art. 106.  </a:t>
            </a:r>
            <a:r>
              <a:rPr lang="en-US" sz="2133" i="1" dirty="0" err="1"/>
              <a:t>Quando</a:t>
            </a:r>
            <a:r>
              <a:rPr lang="en-US" sz="2133" i="1" dirty="0"/>
              <a:t> </a:t>
            </a:r>
            <a:r>
              <a:rPr lang="en-US" sz="2133" i="1" u="sng" dirty="0" err="1"/>
              <a:t>postular</a:t>
            </a:r>
            <a:r>
              <a:rPr lang="en-US" sz="2133" i="1" u="sng" dirty="0"/>
              <a:t> </a:t>
            </a:r>
            <a:r>
              <a:rPr lang="en-US" sz="2133" i="1" u="sng" dirty="0" err="1"/>
              <a:t>em</a:t>
            </a:r>
            <a:r>
              <a:rPr lang="en-US" sz="2133" i="1" u="sng" dirty="0"/>
              <a:t> causa </a:t>
            </a:r>
            <a:r>
              <a:rPr lang="en-US" sz="2133" i="1" u="sng" dirty="0" err="1"/>
              <a:t>própria</a:t>
            </a:r>
            <a:r>
              <a:rPr lang="en-US" sz="2133" i="1" dirty="0"/>
              <a:t>, </a:t>
            </a:r>
            <a:r>
              <a:rPr lang="en-US" sz="2133" i="1" dirty="0" err="1"/>
              <a:t>incumbe</a:t>
            </a:r>
            <a:r>
              <a:rPr lang="en-US" sz="2133" i="1" dirty="0"/>
              <a:t> </a:t>
            </a:r>
            <a:r>
              <a:rPr lang="en-US" sz="2133" i="1" dirty="0" err="1"/>
              <a:t>ao</a:t>
            </a:r>
            <a:r>
              <a:rPr lang="en-US" sz="2133" i="1" dirty="0"/>
              <a:t> </a:t>
            </a:r>
            <a:r>
              <a:rPr lang="en-US" sz="2133" i="1" dirty="0" err="1"/>
              <a:t>advogado</a:t>
            </a:r>
            <a:r>
              <a:rPr lang="en-US" sz="2133" i="1" dirty="0"/>
              <a:t>: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I - </a:t>
            </a:r>
            <a:r>
              <a:rPr lang="en-US" sz="2133" i="1" dirty="0" err="1"/>
              <a:t>declarar</a:t>
            </a:r>
            <a:r>
              <a:rPr lang="en-US" sz="2133" i="1" dirty="0"/>
              <a:t>, </a:t>
            </a:r>
            <a:r>
              <a:rPr lang="en-US" sz="2133" i="1" dirty="0" err="1"/>
              <a:t>na</a:t>
            </a:r>
            <a:r>
              <a:rPr lang="en-US" sz="2133" i="1" dirty="0"/>
              <a:t> </a:t>
            </a:r>
            <a:r>
              <a:rPr lang="en-US" sz="2133" i="1" dirty="0" err="1"/>
              <a:t>petição</a:t>
            </a:r>
            <a:r>
              <a:rPr lang="en-US" sz="2133" i="1" dirty="0"/>
              <a:t> </a:t>
            </a:r>
            <a:r>
              <a:rPr lang="en-US" sz="2133" i="1" dirty="0" err="1"/>
              <a:t>inicial</a:t>
            </a:r>
            <a:r>
              <a:rPr lang="en-US" sz="2133" i="1" dirty="0"/>
              <a:t> </a:t>
            </a:r>
            <a:r>
              <a:rPr lang="en-US" sz="2133" i="1" dirty="0" err="1"/>
              <a:t>ou</a:t>
            </a:r>
            <a:r>
              <a:rPr lang="en-US" sz="2133" i="1" dirty="0"/>
              <a:t> </a:t>
            </a:r>
            <a:r>
              <a:rPr lang="en-US" sz="2133" i="1" dirty="0" err="1"/>
              <a:t>na</a:t>
            </a:r>
            <a:r>
              <a:rPr lang="en-US" sz="2133" i="1" dirty="0"/>
              <a:t> </a:t>
            </a:r>
            <a:r>
              <a:rPr lang="en-US" sz="2133" i="1" dirty="0" err="1"/>
              <a:t>contestação</a:t>
            </a:r>
            <a:r>
              <a:rPr lang="en-US" sz="2133" i="1" dirty="0"/>
              <a:t>, o </a:t>
            </a:r>
            <a:r>
              <a:rPr lang="en-US" sz="2133" i="1" dirty="0" err="1"/>
              <a:t>endereço</a:t>
            </a:r>
            <a:r>
              <a:rPr lang="en-US" sz="2133" i="1" dirty="0"/>
              <a:t>, </a:t>
            </a:r>
            <a:r>
              <a:rPr lang="en-US" sz="2133" i="1" dirty="0" err="1"/>
              <a:t>seu</a:t>
            </a:r>
            <a:r>
              <a:rPr lang="en-US" sz="2133" i="1" dirty="0"/>
              <a:t> </a:t>
            </a:r>
            <a:r>
              <a:rPr lang="en-US" sz="2133" i="1" dirty="0" err="1"/>
              <a:t>número</a:t>
            </a:r>
            <a:r>
              <a:rPr lang="en-US" sz="2133" i="1" dirty="0"/>
              <a:t> de </a:t>
            </a:r>
            <a:r>
              <a:rPr lang="en-US" sz="2133" i="1" dirty="0" err="1"/>
              <a:t>inscrição</a:t>
            </a:r>
            <a:r>
              <a:rPr lang="en-US" sz="2133" i="1" dirty="0"/>
              <a:t> </a:t>
            </a:r>
            <a:r>
              <a:rPr lang="en-US" sz="2133" i="1" dirty="0" err="1"/>
              <a:t>na</a:t>
            </a:r>
            <a:r>
              <a:rPr lang="en-US" sz="2133" i="1" dirty="0"/>
              <a:t> </a:t>
            </a:r>
            <a:r>
              <a:rPr lang="en-US" sz="2133" i="1" dirty="0" err="1"/>
              <a:t>Ordem</a:t>
            </a:r>
            <a:r>
              <a:rPr lang="en-US" sz="2133" i="1" dirty="0"/>
              <a:t> dos Advogados do Brasil e o </a:t>
            </a:r>
            <a:r>
              <a:rPr lang="en-US" sz="2133" i="1" dirty="0" err="1"/>
              <a:t>nome</a:t>
            </a:r>
            <a:r>
              <a:rPr lang="en-US" sz="2133" i="1" dirty="0"/>
              <a:t> da </a:t>
            </a:r>
            <a:r>
              <a:rPr lang="en-US" sz="2133" i="1" dirty="0" err="1"/>
              <a:t>sociedade</a:t>
            </a:r>
            <a:r>
              <a:rPr lang="en-US" sz="2133" i="1" dirty="0"/>
              <a:t> de </a:t>
            </a:r>
            <a:r>
              <a:rPr lang="en-US" sz="2133" i="1" dirty="0" err="1"/>
              <a:t>advogados</a:t>
            </a:r>
            <a:r>
              <a:rPr lang="en-US" sz="2133" i="1" dirty="0"/>
              <a:t> da </a:t>
            </a:r>
            <a:r>
              <a:rPr lang="en-US" sz="2133" i="1" dirty="0" err="1"/>
              <a:t>qual</a:t>
            </a:r>
            <a:r>
              <a:rPr lang="en-US" sz="2133" i="1" dirty="0"/>
              <a:t> </a:t>
            </a:r>
            <a:r>
              <a:rPr lang="en-US" sz="2133" i="1" dirty="0" err="1"/>
              <a:t>participa</a:t>
            </a:r>
            <a:r>
              <a:rPr lang="en-US" sz="2133" i="1" dirty="0"/>
              <a:t>, para o </a:t>
            </a:r>
            <a:r>
              <a:rPr lang="en-US" sz="2133" i="1" dirty="0" err="1"/>
              <a:t>recebimento</a:t>
            </a:r>
            <a:r>
              <a:rPr lang="en-US" sz="2133" i="1" dirty="0"/>
              <a:t> de </a:t>
            </a:r>
            <a:r>
              <a:rPr lang="en-US" sz="2133" i="1" dirty="0" err="1"/>
              <a:t>intimações</a:t>
            </a:r>
            <a:endParaRPr lang="pt-BR" sz="2133" i="1" dirty="0"/>
          </a:p>
        </p:txBody>
      </p:sp>
    </p:spTree>
    <p:extLst>
      <p:ext uri="{BB962C8B-B14F-4D97-AF65-F5344CB8AC3E}">
        <p14:creationId xmlns:p14="http://schemas.microsoft.com/office/powerpoint/2010/main" val="38348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231136"/>
            <a:ext cx="10244667" cy="394079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dirty="0"/>
              <a:t> Causa de </a:t>
            </a:r>
            <a:r>
              <a:rPr lang="en-US" dirty="0" err="1"/>
              <a:t>Pedir</a:t>
            </a:r>
            <a:r>
              <a:rPr lang="en-US" dirty="0"/>
              <a:t> (</a:t>
            </a:r>
            <a:r>
              <a:rPr lang="en-US" dirty="0" err="1"/>
              <a:t>teoria</a:t>
            </a:r>
            <a:r>
              <a:rPr lang="en-US" dirty="0"/>
              <a:t> da </a:t>
            </a:r>
            <a:r>
              <a:rPr lang="en-US" dirty="0" err="1">
                <a:solidFill>
                  <a:srgbClr val="C00000"/>
                </a:solidFill>
              </a:rPr>
              <a:t>substanciação</a:t>
            </a:r>
            <a:r>
              <a:rPr lang="en-US" dirty="0"/>
              <a:t>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09585" lvl="1" indent="0">
              <a:buNone/>
            </a:pPr>
            <a:r>
              <a:rPr lang="en-US" altLang="pt-BR" i="1" dirty="0"/>
              <a:t>Art. 319.  A </a:t>
            </a:r>
            <a:r>
              <a:rPr lang="en-US" altLang="pt-BR" i="1" dirty="0" err="1"/>
              <a:t>petição</a:t>
            </a:r>
            <a:r>
              <a:rPr lang="en-US" altLang="pt-BR" i="1" dirty="0"/>
              <a:t> </a:t>
            </a:r>
            <a:r>
              <a:rPr lang="en-US" altLang="pt-BR" i="1" dirty="0" err="1"/>
              <a:t>inicial</a:t>
            </a:r>
            <a:r>
              <a:rPr lang="en-US" altLang="pt-BR" i="1" dirty="0"/>
              <a:t> </a:t>
            </a:r>
            <a:r>
              <a:rPr lang="en-US" altLang="pt-BR" i="1" dirty="0" err="1"/>
              <a:t>indicará</a:t>
            </a:r>
            <a:r>
              <a:rPr lang="en-US" altLang="pt-BR" i="1" dirty="0"/>
              <a:t>: (</a:t>
            </a:r>
            <a:r>
              <a:rPr lang="is-IS" altLang="pt-BR" i="1" dirty="0"/>
              <a:t>…). </a:t>
            </a:r>
            <a:r>
              <a:rPr lang="en-US" altLang="pt-BR" i="1" dirty="0"/>
              <a:t>III - o </a:t>
            </a:r>
            <a:r>
              <a:rPr lang="en-US" altLang="pt-BR" i="1" dirty="0" err="1"/>
              <a:t>fato</a:t>
            </a:r>
            <a:r>
              <a:rPr lang="en-US" altLang="pt-BR" i="1" dirty="0"/>
              <a:t> e </a:t>
            </a:r>
            <a:r>
              <a:rPr lang="en-US" altLang="pt-BR" i="1" dirty="0" err="1"/>
              <a:t>os</a:t>
            </a:r>
            <a:r>
              <a:rPr lang="en-US" altLang="pt-BR" i="1" dirty="0"/>
              <a:t> </a:t>
            </a:r>
            <a:r>
              <a:rPr lang="en-US" altLang="pt-BR" i="1" dirty="0" err="1"/>
              <a:t>fundamentos</a:t>
            </a:r>
            <a:r>
              <a:rPr lang="en-US" altLang="pt-BR" i="1" dirty="0"/>
              <a:t> </a:t>
            </a:r>
            <a:r>
              <a:rPr lang="en-US" altLang="pt-BR" i="1" dirty="0" err="1"/>
              <a:t>jurídicos</a:t>
            </a:r>
            <a:r>
              <a:rPr lang="en-US" altLang="pt-BR" i="1" dirty="0"/>
              <a:t> do </a:t>
            </a:r>
            <a:r>
              <a:rPr lang="en-US" altLang="pt-BR" i="1" dirty="0" err="1"/>
              <a:t>pedido</a:t>
            </a:r>
            <a:endParaRPr lang="en-US" altLang="pt-BR" i="1" dirty="0"/>
          </a:p>
          <a:p>
            <a:pPr marL="609585" lvl="1" indent="0" algn="just">
              <a:buNone/>
            </a:pPr>
            <a:endParaRPr lang="en-US" altLang="pt-BR" i="1" dirty="0"/>
          </a:p>
          <a:p>
            <a:pPr marL="609585" lvl="1" indent="0">
              <a:buNone/>
            </a:pPr>
            <a:r>
              <a:rPr lang="en-US" altLang="pt-BR" dirty="0" err="1">
                <a:solidFill>
                  <a:srgbClr val="C00000"/>
                </a:solidFill>
              </a:rPr>
              <a:t>Por</a:t>
            </a:r>
            <a:r>
              <a:rPr lang="en-US" altLang="pt-BR" dirty="0">
                <a:solidFill>
                  <a:srgbClr val="C00000"/>
                </a:solidFill>
              </a:rPr>
              <a:t> </a:t>
            </a:r>
            <a:r>
              <a:rPr lang="en-US" altLang="pt-BR" dirty="0" err="1">
                <a:solidFill>
                  <a:srgbClr val="C00000"/>
                </a:solidFill>
              </a:rPr>
              <a:t>que</a:t>
            </a:r>
            <a:r>
              <a:rPr lang="en-US" altLang="pt-BR" dirty="0">
                <a:solidFill>
                  <a:srgbClr val="C00000"/>
                </a:solidFill>
              </a:rPr>
              <a:t> se </a:t>
            </a:r>
            <a:r>
              <a:rPr lang="en-US" altLang="pt-BR" dirty="0" err="1">
                <a:solidFill>
                  <a:srgbClr val="C00000"/>
                </a:solidFill>
              </a:rPr>
              <a:t>vai</a:t>
            </a:r>
            <a:r>
              <a:rPr lang="en-US" altLang="pt-BR" dirty="0">
                <a:solidFill>
                  <a:srgbClr val="C00000"/>
                </a:solidFill>
              </a:rPr>
              <a:t> </a:t>
            </a:r>
            <a:r>
              <a:rPr lang="en-US" altLang="pt-BR" dirty="0" err="1">
                <a:solidFill>
                  <a:srgbClr val="C00000"/>
                </a:solidFill>
              </a:rPr>
              <a:t>ao</a:t>
            </a:r>
            <a:r>
              <a:rPr lang="en-US" altLang="pt-BR" dirty="0">
                <a:solidFill>
                  <a:srgbClr val="C00000"/>
                </a:solidFill>
              </a:rPr>
              <a:t> </a:t>
            </a:r>
            <a:r>
              <a:rPr lang="en-US" altLang="pt-BR" dirty="0" err="1">
                <a:solidFill>
                  <a:srgbClr val="C00000"/>
                </a:solidFill>
              </a:rPr>
              <a:t>Judiciário</a:t>
            </a:r>
            <a:r>
              <a:rPr lang="en-US" altLang="pt-BR" dirty="0">
                <a:solidFill>
                  <a:srgbClr val="C00000"/>
                </a:solidFill>
              </a:rPr>
              <a:t>?</a:t>
            </a:r>
            <a:endParaRPr lang="pt-BR" alt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- </a:t>
            </a:r>
            <a:r>
              <a:rPr lang="pt-BR" sz="2667" dirty="0">
                <a:solidFill>
                  <a:srgbClr val="C00000"/>
                </a:solidFill>
              </a:rPr>
              <a:t>Pedidos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 Imediato e Mediato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>
              <a:buNone/>
              <a:defRPr/>
            </a:pPr>
            <a:r>
              <a:rPr lang="pt-BR" dirty="0"/>
              <a:t>Tutela Jurisdicional + Bem da vida</a:t>
            </a:r>
          </a:p>
          <a:p>
            <a:pPr marL="609585" lvl="1" indent="0">
              <a:buNone/>
              <a:defRPr/>
            </a:pPr>
            <a:r>
              <a:rPr lang="pt-BR" dirty="0"/>
              <a:t>Verbo + complemento</a:t>
            </a:r>
          </a:p>
          <a:p>
            <a:pPr marL="609585" lvl="1" indent="0">
              <a:buNone/>
              <a:defRPr/>
            </a:pPr>
            <a:r>
              <a:rPr lang="pt-BR" dirty="0"/>
              <a:t>Certeza + determinação</a:t>
            </a:r>
          </a:p>
          <a:p>
            <a:pPr marL="609585" lvl="1" indent="0" algn="just">
              <a:buNone/>
              <a:defRPr/>
            </a:pPr>
            <a:endParaRPr lang="pt-BR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 pedido </a:t>
            </a:r>
            <a:r>
              <a:rPr lang="pt-BR" sz="2400" b="1" dirty="0">
                <a:solidFill>
                  <a:srgbClr val="C00000"/>
                </a:solidFill>
              </a:rPr>
              <a:t>certo</a:t>
            </a:r>
          </a:p>
          <a:p>
            <a:pPr marL="609585" lvl="1" indent="0">
              <a:buNone/>
              <a:defRPr/>
            </a:pPr>
            <a:r>
              <a:rPr lang="pt-BR" i="1" dirty="0"/>
              <a:t>Art. 322.  O pedido deve ser </a:t>
            </a:r>
            <a:r>
              <a:rPr lang="pt-BR" i="1" u="sng" dirty="0"/>
              <a:t>certo</a:t>
            </a:r>
            <a:r>
              <a:rPr lang="pt-BR" i="1" dirty="0"/>
              <a:t>.</a:t>
            </a:r>
          </a:p>
          <a:p>
            <a:pPr marL="609585" lvl="1" indent="0">
              <a:buNone/>
              <a:defRPr/>
            </a:pPr>
            <a:r>
              <a:rPr lang="pt-BR" i="1" dirty="0"/>
              <a:t>§ 1º Compreendem-se no principal os </a:t>
            </a:r>
            <a:r>
              <a:rPr lang="pt-BR" i="1" u="sng" dirty="0"/>
              <a:t>juros</a:t>
            </a:r>
            <a:r>
              <a:rPr lang="pt-BR" i="1" dirty="0"/>
              <a:t> legais, a </a:t>
            </a:r>
            <a:r>
              <a:rPr lang="pt-BR" i="1" u="sng" dirty="0"/>
              <a:t>correção</a:t>
            </a:r>
            <a:r>
              <a:rPr lang="pt-BR" i="1" dirty="0"/>
              <a:t> monetária e as verbas de </a:t>
            </a:r>
            <a:r>
              <a:rPr lang="pt-BR" i="1" u="sng" dirty="0"/>
              <a:t>sucumbência</a:t>
            </a:r>
            <a:r>
              <a:rPr lang="pt-BR" i="1" dirty="0"/>
              <a:t>, inclusive os honorários advocatícios</a:t>
            </a:r>
          </a:p>
        </p:txBody>
      </p:sp>
    </p:spTree>
    <p:extLst>
      <p:ext uri="{BB962C8B-B14F-4D97-AF65-F5344CB8AC3E}">
        <p14:creationId xmlns:p14="http://schemas.microsoft.com/office/powerpoint/2010/main" val="35515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- Pedidos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err="1"/>
              <a:t>pedido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pt-BR" sz="2400" dirty="0" err="1">
                <a:solidFill>
                  <a:srgbClr val="C00000"/>
                </a:solidFill>
              </a:rPr>
              <a:t>eterminado</a:t>
            </a:r>
            <a:r>
              <a:rPr lang="pt-BR" sz="2400" dirty="0"/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324.  O pedido deve ser </a:t>
            </a:r>
            <a:r>
              <a:rPr lang="pt-BR" i="1" u="sng" dirty="0"/>
              <a:t>determinado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1º É lícito, porém, formular </a:t>
            </a:r>
            <a:r>
              <a:rPr lang="pt-BR" i="1" u="sng" dirty="0"/>
              <a:t>pedido genérico</a:t>
            </a:r>
            <a:r>
              <a:rPr lang="pt-BR" i="1" dirty="0"/>
              <a:t>: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 - nas ações universais, se o autor não puder individuar os bens demandados;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 - quando não for possível determinar, desde logo, as consequências do ato ou do fato;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III - quando a determinação do objeto ou do valor da condenação depender de ato que deva ser praticado pelo réu.</a:t>
            </a:r>
          </a:p>
        </p:txBody>
      </p:sp>
    </p:spTree>
    <p:extLst>
      <p:ext uri="{BB962C8B-B14F-4D97-AF65-F5344CB8AC3E}">
        <p14:creationId xmlns:p14="http://schemas.microsoft.com/office/powerpoint/2010/main" val="39963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- Pedidos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</a:rPr>
              <a:t>Cumulação</a:t>
            </a:r>
            <a:endParaRPr lang="en-US" sz="2400" dirty="0">
              <a:solidFill>
                <a:srgbClr val="C00000"/>
              </a:solidFill>
            </a:endParaRPr>
          </a:p>
          <a:p>
            <a:pPr marL="609585" lvl="1" indent="0">
              <a:buNone/>
              <a:defRPr/>
            </a:pPr>
            <a:endParaRPr lang="en-US" b="1" i="1" dirty="0"/>
          </a:p>
          <a:p>
            <a:pPr marL="609585" lvl="1" indent="0" algn="just">
              <a:buNone/>
              <a:defRPr/>
            </a:pPr>
            <a:r>
              <a:rPr lang="en-US" sz="2133" i="1" dirty="0"/>
              <a:t>Art. 327.  É </a:t>
            </a:r>
            <a:r>
              <a:rPr lang="en-US" sz="2133" i="1" dirty="0" err="1"/>
              <a:t>lícita</a:t>
            </a:r>
            <a:r>
              <a:rPr lang="en-US" sz="2133" i="1" dirty="0"/>
              <a:t> a </a:t>
            </a:r>
            <a:r>
              <a:rPr lang="en-US" sz="2133" i="1" u="sng" dirty="0" err="1"/>
              <a:t>cumulação</a:t>
            </a:r>
            <a:r>
              <a:rPr lang="en-US" sz="2133" i="1" dirty="0"/>
              <a:t>, </a:t>
            </a:r>
            <a:r>
              <a:rPr lang="en-US" sz="2133" i="1" dirty="0" err="1"/>
              <a:t>em</a:t>
            </a:r>
            <a:r>
              <a:rPr lang="en-US" sz="2133" i="1" dirty="0"/>
              <a:t> um </a:t>
            </a:r>
            <a:r>
              <a:rPr lang="en-US" sz="2133" i="1" dirty="0" err="1"/>
              <a:t>único</a:t>
            </a:r>
            <a:r>
              <a:rPr lang="en-US" sz="2133" i="1" dirty="0"/>
              <a:t> </a:t>
            </a:r>
            <a:r>
              <a:rPr lang="en-US" sz="2133" i="1" dirty="0" err="1"/>
              <a:t>processo</a:t>
            </a:r>
            <a:r>
              <a:rPr lang="en-US" sz="2133" i="1" dirty="0"/>
              <a:t>, contra o </a:t>
            </a:r>
            <a:r>
              <a:rPr lang="en-US" sz="2133" i="1" dirty="0" err="1"/>
              <a:t>mesmo</a:t>
            </a:r>
            <a:r>
              <a:rPr lang="en-US" sz="2133" i="1" dirty="0"/>
              <a:t> </a:t>
            </a:r>
            <a:r>
              <a:rPr lang="en-US" sz="2133" i="1" dirty="0" err="1"/>
              <a:t>réu</a:t>
            </a:r>
            <a:r>
              <a:rPr lang="en-US" sz="2133" i="1" dirty="0"/>
              <a:t>, de </a:t>
            </a:r>
            <a:r>
              <a:rPr lang="en-US" sz="2133" i="1" dirty="0" err="1"/>
              <a:t>vários</a:t>
            </a:r>
            <a:r>
              <a:rPr lang="en-US" sz="2133" i="1" dirty="0"/>
              <a:t> </a:t>
            </a:r>
            <a:r>
              <a:rPr lang="en-US" sz="2133" i="1" dirty="0" err="1"/>
              <a:t>pedidos</a:t>
            </a:r>
            <a:r>
              <a:rPr lang="en-US" sz="2133" i="1" dirty="0"/>
              <a:t>, </a:t>
            </a:r>
            <a:r>
              <a:rPr lang="en-US" sz="2133" i="1" dirty="0" err="1"/>
              <a:t>ainda</a:t>
            </a:r>
            <a:r>
              <a:rPr lang="en-US" sz="2133" i="1" dirty="0"/>
              <a:t> que entre </a:t>
            </a:r>
            <a:r>
              <a:rPr lang="en-US" sz="2133" i="1" dirty="0" err="1"/>
              <a:t>eles</a:t>
            </a:r>
            <a:r>
              <a:rPr lang="en-US" sz="2133" i="1" dirty="0"/>
              <a:t> </a:t>
            </a:r>
            <a:r>
              <a:rPr lang="en-US" sz="2133" i="1" dirty="0" err="1"/>
              <a:t>não</a:t>
            </a:r>
            <a:r>
              <a:rPr lang="en-US" sz="2133" i="1" dirty="0"/>
              <a:t> </a:t>
            </a:r>
            <a:r>
              <a:rPr lang="en-US" sz="2133" i="1" dirty="0" err="1"/>
              <a:t>haja</a:t>
            </a:r>
            <a:r>
              <a:rPr lang="en-US" sz="2133" i="1" dirty="0"/>
              <a:t> </a:t>
            </a:r>
            <a:r>
              <a:rPr lang="en-US" sz="2133" i="1" dirty="0" err="1"/>
              <a:t>conexão</a:t>
            </a:r>
            <a:r>
              <a:rPr lang="en-US" sz="2133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§ 1</a:t>
            </a:r>
            <a:r>
              <a:rPr lang="en-US" sz="2133" i="1" baseline="30000" dirty="0"/>
              <a:t>o</a:t>
            </a:r>
            <a:r>
              <a:rPr lang="en-US" sz="2133" i="1" dirty="0"/>
              <a:t> São </a:t>
            </a:r>
            <a:r>
              <a:rPr lang="en-US" sz="2133" i="1" u="sng" dirty="0" err="1"/>
              <a:t>requisitos</a:t>
            </a:r>
            <a:r>
              <a:rPr lang="en-US" sz="2133" i="1" dirty="0"/>
              <a:t> de </a:t>
            </a:r>
            <a:r>
              <a:rPr lang="en-US" sz="2133" i="1" dirty="0" err="1"/>
              <a:t>admissibilidade</a:t>
            </a:r>
            <a:r>
              <a:rPr lang="en-US" sz="2133" i="1" dirty="0"/>
              <a:t> da </a:t>
            </a:r>
            <a:r>
              <a:rPr lang="en-US" sz="2133" i="1" dirty="0" err="1"/>
              <a:t>cumulação</a:t>
            </a:r>
            <a:r>
              <a:rPr lang="en-US" sz="2133" i="1" dirty="0"/>
              <a:t> que: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I - </a:t>
            </a:r>
            <a:r>
              <a:rPr lang="en-US" sz="2133" i="1" dirty="0" err="1"/>
              <a:t>os</a:t>
            </a:r>
            <a:r>
              <a:rPr lang="en-US" sz="2133" i="1" dirty="0"/>
              <a:t> </a:t>
            </a:r>
            <a:r>
              <a:rPr lang="en-US" sz="2133" i="1" dirty="0" err="1"/>
              <a:t>pedidos</a:t>
            </a:r>
            <a:r>
              <a:rPr lang="en-US" sz="2133" i="1" dirty="0"/>
              <a:t> </a:t>
            </a:r>
            <a:r>
              <a:rPr lang="en-US" sz="2133" i="1" dirty="0" err="1"/>
              <a:t>sejam</a:t>
            </a:r>
            <a:r>
              <a:rPr lang="en-US" sz="2133" i="1" dirty="0"/>
              <a:t> </a:t>
            </a:r>
            <a:r>
              <a:rPr lang="en-US" sz="2133" i="1" dirty="0" err="1"/>
              <a:t>compatíveis</a:t>
            </a:r>
            <a:r>
              <a:rPr lang="en-US" sz="2133" i="1" dirty="0"/>
              <a:t> entre </a:t>
            </a:r>
            <a:r>
              <a:rPr lang="en-US" sz="2133" i="1" dirty="0" err="1"/>
              <a:t>si</a:t>
            </a:r>
            <a:r>
              <a:rPr lang="en-US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II - </a:t>
            </a:r>
            <a:r>
              <a:rPr lang="en-US" sz="2133" i="1" dirty="0" err="1"/>
              <a:t>seja</a:t>
            </a:r>
            <a:r>
              <a:rPr lang="en-US" sz="2133" i="1" dirty="0"/>
              <a:t> </a:t>
            </a:r>
            <a:r>
              <a:rPr lang="en-US" sz="2133" i="1" dirty="0" err="1"/>
              <a:t>competente</a:t>
            </a:r>
            <a:r>
              <a:rPr lang="en-US" sz="2133" i="1" dirty="0"/>
              <a:t> para </a:t>
            </a:r>
            <a:r>
              <a:rPr lang="en-US" sz="2133" i="1" dirty="0" err="1"/>
              <a:t>conhecer</a:t>
            </a:r>
            <a:r>
              <a:rPr lang="en-US" sz="2133" i="1" dirty="0"/>
              <a:t> deles o </a:t>
            </a:r>
            <a:r>
              <a:rPr lang="en-US" sz="2133" i="1" dirty="0" err="1"/>
              <a:t>mesmo</a:t>
            </a:r>
            <a:r>
              <a:rPr lang="en-US" sz="2133" i="1" dirty="0"/>
              <a:t> </a:t>
            </a:r>
            <a:r>
              <a:rPr lang="en-US" sz="2133" i="1" dirty="0" err="1"/>
              <a:t>juízo</a:t>
            </a:r>
            <a:r>
              <a:rPr lang="en-US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III - </a:t>
            </a:r>
            <a:r>
              <a:rPr lang="en-US" sz="2133" i="1" dirty="0" err="1"/>
              <a:t>seja</a:t>
            </a:r>
            <a:r>
              <a:rPr lang="en-US" sz="2133" i="1" dirty="0"/>
              <a:t> </a:t>
            </a:r>
            <a:r>
              <a:rPr lang="en-US" sz="2133" i="1" dirty="0" err="1"/>
              <a:t>adequado</a:t>
            </a:r>
            <a:r>
              <a:rPr lang="en-US" sz="2133" i="1" dirty="0"/>
              <a:t> para </a:t>
            </a:r>
            <a:r>
              <a:rPr lang="en-US" sz="2133" i="1" dirty="0" err="1"/>
              <a:t>todos</a:t>
            </a:r>
            <a:r>
              <a:rPr lang="en-US" sz="2133" i="1" dirty="0"/>
              <a:t> </a:t>
            </a:r>
            <a:r>
              <a:rPr lang="en-US" sz="2133" i="1" dirty="0" err="1"/>
              <a:t>os</a:t>
            </a:r>
            <a:r>
              <a:rPr lang="en-US" sz="2133" i="1" dirty="0"/>
              <a:t> </a:t>
            </a:r>
            <a:r>
              <a:rPr lang="en-US" sz="2133" i="1" dirty="0" err="1"/>
              <a:t>pedidos</a:t>
            </a:r>
            <a:r>
              <a:rPr lang="en-US" sz="2133" i="1" dirty="0"/>
              <a:t> o </a:t>
            </a:r>
            <a:r>
              <a:rPr lang="en-US" sz="2133" i="1" dirty="0" err="1"/>
              <a:t>tipo</a:t>
            </a:r>
            <a:r>
              <a:rPr lang="en-US" sz="2133" i="1" dirty="0"/>
              <a:t> de </a:t>
            </a:r>
            <a:r>
              <a:rPr lang="en-US" sz="2133" i="1" dirty="0" err="1"/>
              <a:t>procedimento</a:t>
            </a:r>
            <a:r>
              <a:rPr lang="en-US" sz="2133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en-US" sz="2133" i="1" dirty="0"/>
              <a:t>§ 2</a:t>
            </a:r>
            <a:r>
              <a:rPr lang="en-US" sz="2133" i="1" baseline="30000" dirty="0"/>
              <a:t>o</a:t>
            </a:r>
            <a:r>
              <a:rPr lang="en-US" sz="2133" i="1" dirty="0"/>
              <a:t> </a:t>
            </a:r>
            <a:r>
              <a:rPr lang="en-US" sz="2133" i="1" dirty="0" err="1"/>
              <a:t>Quando</a:t>
            </a:r>
            <a:r>
              <a:rPr lang="en-US" sz="2133" i="1" dirty="0"/>
              <a:t>, para </a:t>
            </a:r>
            <a:r>
              <a:rPr lang="en-US" sz="2133" i="1" dirty="0" err="1"/>
              <a:t>cada</a:t>
            </a:r>
            <a:r>
              <a:rPr lang="en-US" sz="2133" i="1" dirty="0"/>
              <a:t> </a:t>
            </a:r>
            <a:r>
              <a:rPr lang="en-US" sz="2133" i="1" dirty="0" err="1"/>
              <a:t>pedido</a:t>
            </a:r>
            <a:r>
              <a:rPr lang="en-US" sz="2133" i="1" dirty="0"/>
              <a:t>, </a:t>
            </a:r>
            <a:r>
              <a:rPr lang="en-US" sz="2133" i="1" dirty="0" err="1"/>
              <a:t>corresponder</a:t>
            </a:r>
            <a:r>
              <a:rPr lang="en-US" sz="2133" i="1" dirty="0"/>
              <a:t> </a:t>
            </a:r>
            <a:r>
              <a:rPr lang="en-US" sz="2133" i="1" u="sng" dirty="0" err="1"/>
              <a:t>tipo</a:t>
            </a:r>
            <a:r>
              <a:rPr lang="en-US" sz="2133" i="1" u="sng" dirty="0"/>
              <a:t> </a:t>
            </a:r>
            <a:r>
              <a:rPr lang="en-US" sz="2133" i="1" u="sng" dirty="0" err="1"/>
              <a:t>diverso</a:t>
            </a:r>
            <a:r>
              <a:rPr lang="en-US" sz="2133" i="1" u="sng" dirty="0"/>
              <a:t> de </a:t>
            </a:r>
            <a:r>
              <a:rPr lang="en-US" sz="2133" i="1" u="sng" dirty="0" err="1"/>
              <a:t>procedimento</a:t>
            </a:r>
            <a:r>
              <a:rPr lang="en-US" sz="2133" i="1" dirty="0"/>
              <a:t>, </a:t>
            </a:r>
            <a:r>
              <a:rPr lang="en-US" sz="2133" i="1" dirty="0" err="1"/>
              <a:t>será</a:t>
            </a:r>
            <a:r>
              <a:rPr lang="en-US" sz="2133" i="1" dirty="0"/>
              <a:t> </a:t>
            </a:r>
            <a:r>
              <a:rPr lang="en-US" sz="2133" i="1" dirty="0" err="1"/>
              <a:t>admitida</a:t>
            </a:r>
            <a:r>
              <a:rPr lang="en-US" sz="2133" i="1" dirty="0"/>
              <a:t> a </a:t>
            </a:r>
            <a:r>
              <a:rPr lang="en-US" sz="2133" i="1" dirty="0" err="1"/>
              <a:t>cumulação</a:t>
            </a:r>
            <a:r>
              <a:rPr lang="en-US" sz="2133" i="1" dirty="0"/>
              <a:t> se o </a:t>
            </a:r>
            <a:r>
              <a:rPr lang="en-US" sz="2133" i="1" dirty="0" err="1"/>
              <a:t>autor</a:t>
            </a:r>
            <a:r>
              <a:rPr lang="en-US" sz="2133" i="1" dirty="0"/>
              <a:t> </a:t>
            </a:r>
            <a:r>
              <a:rPr lang="en-US" sz="2133" i="1" dirty="0" err="1"/>
              <a:t>empregar</a:t>
            </a:r>
            <a:r>
              <a:rPr lang="en-US" sz="2133" i="1" dirty="0"/>
              <a:t> o </a:t>
            </a:r>
            <a:r>
              <a:rPr lang="en-US" sz="2133" i="1" dirty="0" err="1"/>
              <a:t>procedimento</a:t>
            </a:r>
            <a:r>
              <a:rPr lang="en-US" sz="2133" i="1" dirty="0"/>
              <a:t> </a:t>
            </a:r>
            <a:r>
              <a:rPr lang="en-US" sz="2133" i="1" dirty="0" err="1"/>
              <a:t>comum</a:t>
            </a:r>
            <a:r>
              <a:rPr lang="en-US" sz="2133" i="1" dirty="0"/>
              <a:t>, </a:t>
            </a:r>
            <a:r>
              <a:rPr lang="en-US" sz="2133" i="1" dirty="0" err="1"/>
              <a:t>sem</a:t>
            </a:r>
            <a:r>
              <a:rPr lang="en-US" sz="2133" i="1" dirty="0"/>
              <a:t> </a:t>
            </a:r>
            <a:r>
              <a:rPr lang="en-US" sz="2133" i="1" dirty="0" err="1"/>
              <a:t>prejuízo</a:t>
            </a:r>
            <a:r>
              <a:rPr lang="en-US" sz="2133" i="1" dirty="0"/>
              <a:t> do </a:t>
            </a:r>
            <a:r>
              <a:rPr lang="en-US" sz="2133" i="1" dirty="0" err="1"/>
              <a:t>emprego</a:t>
            </a:r>
            <a:r>
              <a:rPr lang="en-US" sz="2133" i="1" dirty="0"/>
              <a:t> das </a:t>
            </a:r>
            <a:r>
              <a:rPr lang="en-US" sz="2133" i="1" dirty="0" err="1"/>
              <a:t>técnicas</a:t>
            </a:r>
            <a:r>
              <a:rPr lang="en-US" sz="2133" i="1" dirty="0"/>
              <a:t> </a:t>
            </a:r>
            <a:r>
              <a:rPr lang="en-US" sz="2133" i="1" dirty="0" err="1"/>
              <a:t>processuais</a:t>
            </a:r>
            <a:r>
              <a:rPr lang="en-US" sz="2133" i="1" dirty="0"/>
              <a:t> </a:t>
            </a:r>
            <a:r>
              <a:rPr lang="en-US" sz="2133" i="1" dirty="0" err="1"/>
              <a:t>diferenciadas</a:t>
            </a:r>
            <a:r>
              <a:rPr lang="en-US" sz="2133" i="1" dirty="0"/>
              <a:t> </a:t>
            </a:r>
            <a:r>
              <a:rPr lang="en-US" sz="2133" i="1" dirty="0" err="1"/>
              <a:t>previstas</a:t>
            </a:r>
            <a:r>
              <a:rPr lang="en-US" sz="2133" i="1" dirty="0"/>
              <a:t> </a:t>
            </a:r>
            <a:r>
              <a:rPr lang="en-US" sz="2133" i="1" dirty="0" err="1"/>
              <a:t>nos</a:t>
            </a:r>
            <a:r>
              <a:rPr lang="en-US" sz="2133" i="1" dirty="0"/>
              <a:t> </a:t>
            </a:r>
            <a:r>
              <a:rPr lang="en-US" sz="2133" i="1" dirty="0" err="1"/>
              <a:t>procedimentos</a:t>
            </a:r>
            <a:r>
              <a:rPr lang="en-US" sz="2133" i="1" dirty="0"/>
              <a:t> </a:t>
            </a:r>
            <a:r>
              <a:rPr lang="en-US" sz="2133" i="1" dirty="0" err="1"/>
              <a:t>especiais</a:t>
            </a:r>
            <a:r>
              <a:rPr lang="en-US" sz="2133" i="1" dirty="0"/>
              <a:t> a que se </a:t>
            </a:r>
            <a:r>
              <a:rPr lang="en-US" sz="2133" i="1" dirty="0" err="1"/>
              <a:t>sujeitam</a:t>
            </a:r>
            <a:r>
              <a:rPr lang="en-US" sz="2133" i="1" dirty="0"/>
              <a:t> um </a:t>
            </a:r>
            <a:r>
              <a:rPr lang="en-US" sz="2133" i="1" dirty="0" err="1"/>
              <a:t>ou</a:t>
            </a:r>
            <a:r>
              <a:rPr lang="en-US" sz="2133" i="1" dirty="0"/>
              <a:t> </a:t>
            </a:r>
            <a:r>
              <a:rPr lang="en-US" sz="2133" i="1" dirty="0" err="1"/>
              <a:t>mais</a:t>
            </a:r>
            <a:r>
              <a:rPr lang="en-US" sz="2133" i="1" dirty="0"/>
              <a:t> </a:t>
            </a:r>
            <a:r>
              <a:rPr lang="en-US" sz="2133" i="1" dirty="0" err="1"/>
              <a:t>pedidos</a:t>
            </a:r>
            <a:r>
              <a:rPr lang="en-US" sz="2133" i="1" dirty="0"/>
              <a:t> </a:t>
            </a:r>
            <a:r>
              <a:rPr lang="en-US" sz="2133" i="1" dirty="0" err="1"/>
              <a:t>cumulados</a:t>
            </a:r>
            <a:r>
              <a:rPr lang="en-US" sz="2133" i="1" dirty="0"/>
              <a:t>, que </a:t>
            </a:r>
            <a:r>
              <a:rPr lang="en-US" sz="2133" i="1" dirty="0" err="1"/>
              <a:t>não</a:t>
            </a:r>
            <a:r>
              <a:rPr lang="en-US" sz="2133" i="1" dirty="0"/>
              <a:t> </a:t>
            </a:r>
            <a:r>
              <a:rPr lang="en-US" sz="2133" i="1" dirty="0" err="1"/>
              <a:t>forem</a:t>
            </a:r>
            <a:r>
              <a:rPr lang="en-US" sz="2133" i="1" dirty="0"/>
              <a:t> </a:t>
            </a:r>
            <a:r>
              <a:rPr lang="en-US" sz="2133" i="1" dirty="0" err="1"/>
              <a:t>incompatíveis</a:t>
            </a:r>
            <a:r>
              <a:rPr lang="en-US" sz="2133" i="1" dirty="0"/>
              <a:t> com as </a:t>
            </a:r>
            <a:r>
              <a:rPr lang="en-US" sz="2133" i="1" dirty="0" err="1"/>
              <a:t>disposições</a:t>
            </a:r>
            <a:r>
              <a:rPr lang="en-US" sz="2133" i="1" dirty="0"/>
              <a:t> </a:t>
            </a:r>
            <a:r>
              <a:rPr lang="en-US" sz="2133" i="1" dirty="0" err="1"/>
              <a:t>sobre</a:t>
            </a:r>
            <a:r>
              <a:rPr lang="en-US" sz="2133" i="1" dirty="0"/>
              <a:t> o </a:t>
            </a:r>
            <a:r>
              <a:rPr lang="en-US" sz="2133" i="1" dirty="0" err="1"/>
              <a:t>procedimento</a:t>
            </a:r>
            <a:r>
              <a:rPr lang="en-US" sz="2133" i="1" dirty="0"/>
              <a:t> </a:t>
            </a:r>
            <a:r>
              <a:rPr lang="en-US" sz="2133" i="1" dirty="0" err="1"/>
              <a:t>comum</a:t>
            </a:r>
            <a:r>
              <a:rPr lang="en-US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2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Cumulação de Pedidos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400" dirty="0"/>
              <a:t>Alternativo (</a:t>
            </a:r>
            <a:r>
              <a:rPr lang="pt-BR" altLang="pt-BR" sz="2400" dirty="0">
                <a:solidFill>
                  <a:srgbClr val="C00000"/>
                </a:solidFill>
              </a:rPr>
              <a:t>A ou B</a:t>
            </a:r>
            <a:r>
              <a:rPr lang="pt-BR" altLang="pt-BR" sz="2400" dirty="0"/>
              <a:t>)</a:t>
            </a:r>
          </a:p>
          <a:p>
            <a:pPr marL="609585" lvl="1" indent="0" algn="just">
              <a:buNone/>
            </a:pPr>
            <a:r>
              <a:rPr lang="pt-BR" altLang="pt-BR" i="1" dirty="0"/>
              <a:t>Art. 325.  O pedido será </a:t>
            </a:r>
            <a:r>
              <a:rPr lang="pt-BR" altLang="pt-BR" i="1" u="sng" dirty="0"/>
              <a:t>alternativo</a:t>
            </a:r>
            <a:r>
              <a:rPr lang="pt-BR" altLang="pt-BR" i="1" dirty="0"/>
              <a:t> quando, pela natureza da obrigação, o devedor puder cumprir a prestação de mais de um modo</a:t>
            </a:r>
          </a:p>
          <a:p>
            <a:pPr marL="609585" lvl="1" indent="0" algn="just">
              <a:buNone/>
            </a:pPr>
            <a:endParaRPr lang="pt-BR" altLang="pt-BR" i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altLang="pt-BR" sz="2400" dirty="0"/>
              <a:t>Subsidiário (</a:t>
            </a:r>
            <a:r>
              <a:rPr lang="pt-BR" altLang="pt-BR" sz="2400" dirty="0">
                <a:solidFill>
                  <a:srgbClr val="C00000"/>
                </a:solidFill>
              </a:rPr>
              <a:t>A ou, se não for possível, B</a:t>
            </a:r>
            <a:r>
              <a:rPr lang="pt-BR" altLang="pt-BR" sz="2400" dirty="0"/>
              <a:t>)</a:t>
            </a:r>
          </a:p>
          <a:p>
            <a:pPr marL="609585" lvl="1" indent="0" algn="just">
              <a:buNone/>
            </a:pPr>
            <a:r>
              <a:rPr lang="pt-BR" altLang="pt-BR" i="1" dirty="0"/>
              <a:t>Art. 326.  É lícito formular mais de um pedido em ordem </a:t>
            </a:r>
            <a:r>
              <a:rPr lang="pt-BR" altLang="pt-BR" i="1" u="sng" dirty="0"/>
              <a:t>subsidiária</a:t>
            </a:r>
            <a:r>
              <a:rPr lang="pt-BR" altLang="pt-BR" i="1" dirty="0"/>
              <a:t>, a fim de que o juiz conheça do posterior, quando não acolher o anterior</a:t>
            </a:r>
          </a:p>
          <a:p>
            <a:pPr marL="609585" lvl="1" indent="0" algn="just">
              <a:buNone/>
            </a:pPr>
            <a:endParaRPr lang="en-US" altLang="pt-BR" i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pt-BR" altLang="pt-BR" sz="2400" dirty="0"/>
              <a:t>Sucessivo (</a:t>
            </a:r>
            <a:r>
              <a:rPr lang="pt-BR" altLang="pt-BR" sz="2400" dirty="0">
                <a:solidFill>
                  <a:srgbClr val="C00000"/>
                </a:solidFill>
              </a:rPr>
              <a:t>A e, procedente A, também B</a:t>
            </a:r>
            <a:r>
              <a:rPr lang="pt-BR" alt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13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- Pedidos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26848" y="1975104"/>
            <a:ext cx="8659707" cy="4074907"/>
          </a:xfrm>
        </p:spPr>
        <p:txBody>
          <a:bodyPr>
            <a:noAutofit/>
          </a:bodyPr>
          <a:lstStyle/>
          <a:p>
            <a:pPr algn="ctr"/>
            <a:r>
              <a:rPr lang="en-US" altLang="pt-BR" sz="2400" dirty="0" err="1">
                <a:solidFill>
                  <a:srgbClr val="C00000"/>
                </a:solidFill>
              </a:rPr>
              <a:t>Interpretação</a:t>
            </a:r>
            <a:endParaRPr lang="en-US" altLang="pt-BR" sz="2400" dirty="0">
              <a:solidFill>
                <a:srgbClr val="C00000"/>
              </a:solidFill>
            </a:endParaRPr>
          </a:p>
          <a:p>
            <a:endParaRPr lang="en-US" altLang="pt-BR" sz="2400" dirty="0"/>
          </a:p>
          <a:p>
            <a:pPr marL="609585" lvl="1" indent="0" algn="ctr">
              <a:buNone/>
            </a:pPr>
            <a:r>
              <a:rPr lang="en-US" altLang="pt-BR" i="1" dirty="0"/>
              <a:t>Art. 322.   (</a:t>
            </a:r>
            <a:r>
              <a:rPr lang="is-IS" altLang="pt-BR" i="1" dirty="0"/>
              <a:t>…). </a:t>
            </a:r>
            <a:r>
              <a:rPr lang="en-US" altLang="pt-BR" i="1" dirty="0"/>
              <a:t>§ 2</a:t>
            </a:r>
            <a:r>
              <a:rPr lang="en-US" altLang="pt-BR" i="1" baseline="30000" dirty="0"/>
              <a:t>o</a:t>
            </a:r>
            <a:r>
              <a:rPr lang="en-US" altLang="pt-BR" i="1" dirty="0"/>
              <a:t> </a:t>
            </a:r>
            <a:r>
              <a:rPr lang="pt-BR" altLang="pt-BR" i="1" dirty="0"/>
              <a:t>A interpretação do pedido considerará o </a:t>
            </a:r>
            <a:r>
              <a:rPr lang="pt-BR" altLang="pt-BR" i="1" u="sng" dirty="0"/>
              <a:t>conjunto da postulação e observará o princípio da boa-fé</a:t>
            </a:r>
            <a:r>
              <a:rPr lang="pt-BR" altLang="pt-BR" i="1" dirty="0"/>
              <a:t>.</a:t>
            </a:r>
          </a:p>
          <a:p>
            <a:pPr marL="609585" lvl="1" indent="0" algn="ctr">
              <a:buNone/>
            </a:pPr>
            <a:endParaRPr lang="pt-BR" altLang="pt-BR" i="1" dirty="0"/>
          </a:p>
          <a:p>
            <a:pPr marL="609585" lvl="1" indent="0" algn="ctr">
              <a:buNone/>
            </a:pPr>
            <a:r>
              <a:rPr lang="pt-BR" altLang="pt-BR" i="1" dirty="0"/>
              <a:t>Art. 489.  São elementos essenciais da sentença:</a:t>
            </a:r>
          </a:p>
          <a:p>
            <a:pPr marL="609585" lvl="1" indent="0" algn="ctr">
              <a:buNone/>
            </a:pPr>
            <a:r>
              <a:rPr lang="pt-BR" altLang="pt-BR" i="1" dirty="0"/>
              <a:t>§ 3</a:t>
            </a:r>
            <a:r>
              <a:rPr lang="pt-BR" altLang="pt-BR" i="1" baseline="30000" dirty="0"/>
              <a:t>o</a:t>
            </a:r>
            <a:r>
              <a:rPr lang="pt-BR" altLang="pt-BR" i="1" dirty="0"/>
              <a:t> A decisão judicial deve ser </a:t>
            </a:r>
            <a:r>
              <a:rPr lang="pt-BR" altLang="pt-BR" i="1" u="sng" dirty="0"/>
              <a:t>interpretada a partir da conjugação de todos os seus elementos e em conformidade com o princípio da boa-fé</a:t>
            </a:r>
            <a:r>
              <a:rPr lang="pt-BR" alt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2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C00000"/>
                </a:solidFill>
              </a:rPr>
              <a:t>Valor da Causa </a:t>
            </a:r>
          </a:p>
          <a:p>
            <a:pPr marL="609585" lvl="1" indent="0">
              <a:buNone/>
              <a:defRPr/>
            </a:pPr>
            <a:r>
              <a:rPr lang="pt-BR" i="1" dirty="0"/>
              <a:t>Art. 319.  A petição inicial indicará: (...). V - o valor da causa;</a:t>
            </a:r>
          </a:p>
          <a:p>
            <a:pPr marL="609585" lvl="1" indent="0">
              <a:buNone/>
              <a:defRPr/>
            </a:pPr>
            <a:endParaRPr lang="pt-BR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291.  A </a:t>
            </a:r>
            <a:r>
              <a:rPr lang="pt-BR" i="1" u="sng" dirty="0"/>
              <a:t>toda causa</a:t>
            </a:r>
            <a:r>
              <a:rPr lang="pt-BR" i="1" dirty="0"/>
              <a:t> será atribuído valor certo, ainda que não tenha conteúdo econômico imediatamente aferível.</a:t>
            </a:r>
          </a:p>
          <a:p>
            <a:pPr marL="609585" lvl="1" indent="0">
              <a:buNone/>
              <a:defRPr/>
            </a:pPr>
            <a:endParaRPr lang="pt-BR" dirty="0"/>
          </a:p>
          <a:p>
            <a:pPr marL="609585" lvl="1" indent="0">
              <a:buNone/>
              <a:defRPr/>
            </a:pPr>
            <a:r>
              <a:rPr lang="pt-BR" dirty="0"/>
              <a:t>Critérios para fixação do valor da causa:</a:t>
            </a:r>
          </a:p>
          <a:p>
            <a:pPr lvl="1">
              <a:defRPr/>
            </a:pPr>
            <a:r>
              <a:rPr lang="pt-BR" dirty="0" err="1"/>
              <a:t>Volunt</a:t>
            </a:r>
            <a:r>
              <a:rPr lang="en-US" dirty="0" err="1"/>
              <a:t>ária</a:t>
            </a:r>
            <a:endParaRPr lang="pt-BR" dirty="0"/>
          </a:p>
          <a:p>
            <a:pPr lvl="1">
              <a:defRPr/>
            </a:pPr>
            <a:r>
              <a:rPr lang="en-US" dirty="0"/>
              <a:t>Legal (art. 292)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2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valor da causa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sz="2400" i="1" dirty="0"/>
              <a:t>Art. 292.  O valor da causa constará da petição inicial ou da reconvenção e </a:t>
            </a:r>
            <a:r>
              <a:rPr lang="pt-BR" sz="2400" i="1" u="sng" dirty="0"/>
              <a:t>será</a:t>
            </a:r>
            <a:r>
              <a:rPr lang="pt-BR" sz="2400" i="1" dirty="0"/>
              <a:t>:</a:t>
            </a:r>
          </a:p>
          <a:p>
            <a:pPr algn="just">
              <a:defRPr/>
            </a:pPr>
            <a:r>
              <a:rPr lang="pt-BR" sz="2400" i="1" dirty="0"/>
              <a:t>I - na ação de </a:t>
            </a:r>
            <a:r>
              <a:rPr lang="pt-BR" sz="2400" i="1" u="sng" dirty="0"/>
              <a:t>cobrança de dívida</a:t>
            </a:r>
            <a:r>
              <a:rPr lang="pt-BR" sz="2400" i="1" dirty="0"/>
              <a:t>, a soma monetariamente corrigida do principal, dos juros de mora vencidos e de outras penalidades, se houver, até a data de propositura da ação;</a:t>
            </a:r>
          </a:p>
          <a:p>
            <a:pPr algn="just">
              <a:defRPr/>
            </a:pPr>
            <a:r>
              <a:rPr lang="pt-BR" sz="2400" i="1" dirty="0"/>
              <a:t>II - na ação que tiver por objeto a existência, a validade, o cumprimento, a modificação, a resolução, a resilição ou a rescisão de </a:t>
            </a:r>
            <a:r>
              <a:rPr lang="pt-BR" sz="2400" i="1" u="sng" dirty="0"/>
              <a:t>ato jurídico</a:t>
            </a:r>
            <a:r>
              <a:rPr lang="pt-BR" sz="2400" i="1" dirty="0"/>
              <a:t>, o valor do ato ou o de sua parte controvertida;</a:t>
            </a:r>
          </a:p>
          <a:p>
            <a:pPr algn="just">
              <a:defRPr/>
            </a:pPr>
            <a:r>
              <a:rPr lang="pt-BR" sz="2400" i="1" dirty="0"/>
              <a:t>III - </a:t>
            </a:r>
            <a:r>
              <a:rPr lang="pt-BR" sz="2400" i="1" u="sng" dirty="0"/>
              <a:t>na ação de alimentos</a:t>
            </a:r>
            <a:r>
              <a:rPr lang="pt-BR" sz="2400" i="1" dirty="0"/>
              <a:t>, a soma de 12 (doze) prestações mensais pedidas pelo autor;</a:t>
            </a:r>
          </a:p>
          <a:p>
            <a:pPr algn="just">
              <a:defRPr/>
            </a:pPr>
            <a:r>
              <a:rPr lang="pt-BR" sz="2400" i="1" dirty="0"/>
              <a:t>IV - na ação </a:t>
            </a:r>
            <a:r>
              <a:rPr lang="pt-BR" sz="2400" i="1" u="sng" dirty="0"/>
              <a:t>de divisão, de demarcação e de reivindicação</a:t>
            </a:r>
            <a:r>
              <a:rPr lang="pt-BR" sz="2400" i="1" dirty="0"/>
              <a:t>, o valor de avaliação da área ou do bem objeto do pedido;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181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>
              <a:buNone/>
            </a:pPr>
            <a:endParaRPr lang="pt-BR" altLang="pt-BR" sz="2667" b="1" i="1" dirty="0"/>
          </a:p>
        </p:txBody>
      </p:sp>
      <p:sp>
        <p:nvSpPr>
          <p:cNvPr id="4" name="Retângulo 3"/>
          <p:cNvSpPr/>
          <p:nvPr/>
        </p:nvSpPr>
        <p:spPr>
          <a:xfrm>
            <a:off x="2736111" y="2438401"/>
            <a:ext cx="6096000" cy="3375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 - pela morte ou pela perda da capacidade processual de qualquer das partes, de seu representante legal ou de seu procurador;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II - pela convenção das partes;</a:t>
            </a:r>
          </a:p>
          <a:p>
            <a:pPr marL="609585" lvl="1" defTabSz="609585"/>
            <a:r>
              <a:rPr lang="pt-BR" altLang="pt-BR" sz="2667" i="1" dirty="0">
                <a:solidFill>
                  <a:prstClr val="black"/>
                </a:solidFill>
                <a:latin typeface="Calibri"/>
              </a:rPr>
              <a:t>III - pela arguição de impedimento ou de suspeição;</a:t>
            </a:r>
          </a:p>
        </p:txBody>
      </p:sp>
    </p:spTree>
    <p:extLst>
      <p:ext uri="{BB962C8B-B14F-4D97-AF65-F5344CB8AC3E}">
        <p14:creationId xmlns:p14="http://schemas.microsoft.com/office/powerpoint/2010/main" val="38897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valor da causa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pt-BR" sz="2400" i="1" dirty="0"/>
              <a:t>Art. 292.  O valor da causa constará da petição inicial ou da reconvenção e </a:t>
            </a:r>
            <a:r>
              <a:rPr lang="pt-BR" sz="2400" i="1" u="sng" dirty="0"/>
              <a:t>será</a:t>
            </a:r>
            <a:r>
              <a:rPr lang="pt-BR" sz="2400" i="1" dirty="0"/>
              <a:t>:</a:t>
            </a:r>
          </a:p>
          <a:p>
            <a:pPr algn="just">
              <a:defRPr/>
            </a:pPr>
            <a:r>
              <a:rPr lang="pt-BR" sz="2400" i="1" dirty="0"/>
              <a:t>(...)</a:t>
            </a:r>
          </a:p>
          <a:p>
            <a:pPr algn="just">
              <a:defRPr/>
            </a:pPr>
            <a:r>
              <a:rPr lang="pt-BR" i="1" dirty="0"/>
              <a:t>V - na </a:t>
            </a:r>
            <a:r>
              <a:rPr lang="pt-BR" i="1" u="sng" dirty="0"/>
              <a:t>ação indenizatória</a:t>
            </a:r>
            <a:r>
              <a:rPr lang="pt-BR" i="1" dirty="0"/>
              <a:t>, inclusive a fundada em </a:t>
            </a:r>
            <a:r>
              <a:rPr lang="pt-BR" i="1" u="sng" dirty="0"/>
              <a:t>dano moral</a:t>
            </a:r>
            <a:r>
              <a:rPr lang="pt-BR" i="1" dirty="0"/>
              <a:t>, o valor pretendido;</a:t>
            </a:r>
          </a:p>
          <a:p>
            <a:pPr algn="just">
              <a:defRPr/>
            </a:pPr>
            <a:r>
              <a:rPr lang="pt-BR" i="1" dirty="0"/>
              <a:t>VI - na ação em que há </a:t>
            </a:r>
            <a:r>
              <a:rPr lang="pt-BR" i="1" u="sng" dirty="0"/>
              <a:t>cumulação de pedidos</a:t>
            </a:r>
            <a:r>
              <a:rPr lang="pt-BR" i="1" dirty="0"/>
              <a:t>, a quantia correspondente à soma dos valores de todos eles;</a:t>
            </a:r>
          </a:p>
          <a:p>
            <a:pPr algn="just">
              <a:defRPr/>
            </a:pPr>
            <a:r>
              <a:rPr lang="pt-BR" i="1" dirty="0"/>
              <a:t>VII - na ação em que os pedidos são </a:t>
            </a:r>
            <a:r>
              <a:rPr lang="pt-BR" i="1" u="sng" dirty="0"/>
              <a:t>alternativos</a:t>
            </a:r>
            <a:r>
              <a:rPr lang="pt-BR" i="1" dirty="0"/>
              <a:t>, o de maior valor;</a:t>
            </a:r>
          </a:p>
          <a:p>
            <a:pPr algn="just">
              <a:defRPr/>
            </a:pPr>
            <a:r>
              <a:rPr lang="pt-BR" i="1" dirty="0"/>
              <a:t>VIII - na ação em que houver pedido </a:t>
            </a:r>
            <a:r>
              <a:rPr lang="pt-BR" i="1" u="sng" dirty="0"/>
              <a:t>subsidiário</a:t>
            </a:r>
            <a:r>
              <a:rPr lang="pt-BR" i="1" dirty="0"/>
              <a:t>, o valor do pedido principal.</a:t>
            </a:r>
          </a:p>
        </p:txBody>
      </p:sp>
    </p:spTree>
    <p:extLst>
      <p:ext uri="{BB962C8B-B14F-4D97-AF65-F5344CB8AC3E}">
        <p14:creationId xmlns:p14="http://schemas.microsoft.com/office/powerpoint/2010/main" val="3048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valor da causa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296786"/>
            <a:ext cx="10244667" cy="487514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i="1" dirty="0"/>
              <a:t>Art. 292.  O valor da causa constará da petição inicial ou da reconvenção e </a:t>
            </a:r>
            <a:r>
              <a:rPr lang="pt-BR" i="1" u="sng" dirty="0"/>
              <a:t>será</a:t>
            </a:r>
            <a:r>
              <a:rPr lang="pt-BR" i="1" dirty="0"/>
              <a:t>: (...)</a:t>
            </a:r>
          </a:p>
          <a:p>
            <a:pPr algn="just">
              <a:defRPr/>
            </a:pPr>
            <a:r>
              <a:rPr lang="pt-BR" i="1" dirty="0"/>
              <a:t>§ 1o Quando se pedirem </a:t>
            </a:r>
            <a:r>
              <a:rPr lang="pt-BR" i="1" u="sng" dirty="0"/>
              <a:t>prestações vencidas e vincendas</a:t>
            </a:r>
            <a:r>
              <a:rPr lang="pt-BR" i="1" dirty="0"/>
              <a:t>, considerar-se-á o valor de umas e outras.</a:t>
            </a:r>
          </a:p>
          <a:p>
            <a:pPr algn="just">
              <a:defRPr/>
            </a:pPr>
            <a:r>
              <a:rPr lang="pt-BR" i="1" dirty="0"/>
              <a:t>§ 2o O valor das prestações vincendas será </a:t>
            </a:r>
            <a:r>
              <a:rPr lang="pt-BR" i="1" u="sng" dirty="0"/>
              <a:t>igual a uma prestação anual</a:t>
            </a:r>
            <a:r>
              <a:rPr lang="pt-BR" i="1" dirty="0"/>
              <a:t>, se a obrigação for por tempo indeterminado ou por tempo superior a 1 (um) ano, e, se por tempo inferior, será </a:t>
            </a:r>
            <a:r>
              <a:rPr lang="pt-BR" i="1" u="sng" dirty="0"/>
              <a:t>igual à soma das prestações</a:t>
            </a:r>
            <a:r>
              <a:rPr lang="pt-BR" i="1" dirty="0"/>
              <a:t>.</a:t>
            </a:r>
          </a:p>
          <a:p>
            <a:pPr algn="just">
              <a:defRPr/>
            </a:pPr>
            <a:endParaRPr lang="pt-BR" sz="1333" i="1" dirty="0"/>
          </a:p>
          <a:p>
            <a:pPr algn="just">
              <a:defRPr/>
            </a:pPr>
            <a:r>
              <a:rPr lang="pt-BR" i="1" dirty="0"/>
              <a:t>§ 3o O juiz </a:t>
            </a:r>
            <a:r>
              <a:rPr lang="pt-BR" i="1" u="sng" dirty="0"/>
              <a:t>corrigirá, de ofício e por arbitramento, o valor da causa </a:t>
            </a:r>
            <a:r>
              <a:rPr lang="pt-BR" i="1" dirty="0"/>
              <a:t>quando verificar que não corresponde ao conteúdo patrimonial em discussão ou ao proveito econômico perseguido pelo autor, caso em que se procederá ao recolhimento das custas correspondentes.</a:t>
            </a:r>
          </a:p>
        </p:txBody>
      </p:sp>
    </p:spTree>
    <p:extLst>
      <p:ext uri="{BB962C8B-B14F-4D97-AF65-F5344CB8AC3E}">
        <p14:creationId xmlns:p14="http://schemas.microsoft.com/office/powerpoint/2010/main" val="20021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57984"/>
            <a:ext cx="9147387" cy="4013947"/>
          </a:xfrm>
        </p:spPr>
        <p:txBody>
          <a:bodyPr>
            <a:noAutofit/>
          </a:bodyPr>
          <a:lstStyle/>
          <a:p>
            <a:pPr algn="ctr"/>
            <a:r>
              <a:rPr lang="pt-BR" altLang="pt-BR" sz="2400" dirty="0"/>
              <a:t>Meios de </a:t>
            </a:r>
            <a:r>
              <a:rPr lang="pt-BR" altLang="pt-BR" sz="2400" dirty="0">
                <a:solidFill>
                  <a:srgbClr val="C00000"/>
                </a:solidFill>
              </a:rPr>
              <a:t>Prova</a:t>
            </a:r>
          </a:p>
          <a:p>
            <a:pPr algn="just"/>
            <a:endParaRPr lang="pt-BR" altLang="pt-BR" sz="2400" dirty="0"/>
          </a:p>
          <a:p>
            <a:pPr marL="609585" lvl="1" indent="0" algn="just">
              <a:buNone/>
            </a:pPr>
            <a:r>
              <a:rPr lang="pt-BR" altLang="pt-BR" i="1" dirty="0"/>
              <a:t>Art. 319.  A petição inicial indicará: (...). VI - as </a:t>
            </a:r>
            <a:r>
              <a:rPr lang="pt-BR" altLang="pt-BR" i="1" u="sng" dirty="0"/>
              <a:t>provas</a:t>
            </a:r>
            <a:r>
              <a:rPr lang="pt-BR" altLang="pt-BR" i="1" dirty="0"/>
              <a:t> com que o autor pretende demonstrar a verdade dos fatos alegados; </a:t>
            </a:r>
          </a:p>
          <a:p>
            <a:pPr marL="609585" lvl="1" indent="0" algn="just">
              <a:buNone/>
            </a:pPr>
            <a:endParaRPr lang="pt-BR" altLang="pt-BR" i="1" dirty="0"/>
          </a:p>
          <a:p>
            <a:pPr marL="609585" lvl="1" indent="0" algn="ctr">
              <a:buNone/>
            </a:pPr>
            <a:r>
              <a:rPr lang="pt-BR" altLang="pt-BR" dirty="0"/>
              <a:t>Requisito necessário?</a:t>
            </a:r>
          </a:p>
          <a:p>
            <a:pPr marL="609585" lvl="1" indent="0" algn="ctr">
              <a:buNone/>
            </a:pPr>
            <a:r>
              <a:rPr lang="pt-BR" altLang="pt-BR" dirty="0"/>
              <a:t>N/C Lei 9099/95</a:t>
            </a:r>
          </a:p>
        </p:txBody>
      </p:sp>
    </p:spTree>
    <p:extLst>
      <p:ext uri="{BB962C8B-B14F-4D97-AF65-F5344CB8AC3E}">
        <p14:creationId xmlns:p14="http://schemas.microsoft.com/office/powerpoint/2010/main" val="33321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err="1"/>
              <a:t>Documentos</a:t>
            </a:r>
            <a:endParaRPr lang="en-US" sz="2400" b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320.  A petição inicial será instruída com os documentos </a:t>
            </a:r>
            <a:r>
              <a:rPr lang="pt-BR" i="1" u="sng" dirty="0"/>
              <a:t>indispensáveis à propositura</a:t>
            </a:r>
            <a:r>
              <a:rPr lang="pt-BR" i="1" dirty="0"/>
              <a:t> da ação.</a:t>
            </a:r>
          </a:p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434.  Incumbe à parte </a:t>
            </a:r>
            <a:r>
              <a:rPr lang="pt-BR" i="1" u="sng" dirty="0"/>
              <a:t>instruir a petição inicial</a:t>
            </a:r>
            <a:r>
              <a:rPr lang="pt-BR" i="1" dirty="0"/>
              <a:t> ou a contestação com os documentos destinados a provar suas alegações.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Parágrafo único.  Quando o documento consistir em reprodução cinematográfica ou fonográfica, a parte deverá trazê-lo nos termos do caput, mas sua exposição será realizada em audiência, intimando-se previamente as partes.</a:t>
            </a:r>
          </a:p>
        </p:txBody>
      </p:sp>
    </p:spTree>
    <p:extLst>
      <p:ext uri="{BB962C8B-B14F-4D97-AF65-F5344CB8AC3E}">
        <p14:creationId xmlns:p14="http://schemas.microsoft.com/office/powerpoint/2010/main" val="1671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060448"/>
            <a:ext cx="10244667" cy="4111483"/>
          </a:xfrm>
        </p:spPr>
        <p:txBody>
          <a:bodyPr>
            <a:no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C00000"/>
                </a:solidFill>
              </a:rPr>
              <a:t>Audi</a:t>
            </a:r>
            <a:r>
              <a:rPr lang="en-US" altLang="pt-BR" sz="2400" dirty="0" err="1">
                <a:solidFill>
                  <a:srgbClr val="C00000"/>
                </a:solidFill>
              </a:rPr>
              <a:t>ência</a:t>
            </a:r>
            <a:r>
              <a:rPr lang="en-US" altLang="pt-BR" sz="2400" dirty="0">
                <a:solidFill>
                  <a:srgbClr val="C00000"/>
                </a:solidFill>
              </a:rPr>
              <a:t> </a:t>
            </a:r>
            <a:r>
              <a:rPr lang="en-US" altLang="pt-BR" sz="2400" dirty="0"/>
              <a:t>de </a:t>
            </a:r>
            <a:r>
              <a:rPr lang="pt-BR" altLang="pt-BR" sz="2400" dirty="0"/>
              <a:t>Mediação ou Conciliação</a:t>
            </a:r>
          </a:p>
          <a:p>
            <a:pPr algn="just"/>
            <a:endParaRPr lang="en-US" altLang="pt-BR" sz="2400" dirty="0"/>
          </a:p>
          <a:p>
            <a:pPr marL="609585" lvl="1" indent="0" algn="just">
              <a:buNone/>
            </a:pPr>
            <a:r>
              <a:rPr lang="en-US" altLang="pt-BR" i="1" dirty="0"/>
              <a:t>Art. 319.  A </a:t>
            </a:r>
            <a:r>
              <a:rPr lang="pt-BR" altLang="pt-BR" i="1" dirty="0"/>
              <a:t>petição inicial indicará</a:t>
            </a:r>
            <a:r>
              <a:rPr lang="en-US" altLang="pt-BR" i="1" dirty="0"/>
              <a:t>: (</a:t>
            </a:r>
            <a:r>
              <a:rPr lang="is-IS" altLang="pt-BR" i="1" dirty="0"/>
              <a:t>…). </a:t>
            </a:r>
            <a:r>
              <a:rPr lang="en-US" altLang="pt-BR" i="1" dirty="0"/>
              <a:t>VII - a </a:t>
            </a:r>
            <a:r>
              <a:rPr lang="pt-BR" altLang="pt-BR" i="1" u="sng" dirty="0"/>
              <a:t>opção</a:t>
            </a:r>
            <a:r>
              <a:rPr lang="en-US" altLang="pt-BR" i="1" dirty="0"/>
              <a:t> do</a:t>
            </a:r>
            <a:r>
              <a:rPr lang="pt-BR" altLang="pt-BR" i="1" dirty="0"/>
              <a:t> autor pela</a:t>
            </a:r>
            <a:r>
              <a:rPr lang="en-US" altLang="pt-BR" i="1" dirty="0"/>
              <a:t> </a:t>
            </a:r>
            <a:r>
              <a:rPr lang="pt-BR" altLang="pt-BR" i="1" u="sng" dirty="0"/>
              <a:t>realização ou não de audiência</a:t>
            </a:r>
            <a:r>
              <a:rPr lang="en-US" altLang="pt-BR" i="1" dirty="0"/>
              <a:t> de </a:t>
            </a:r>
            <a:r>
              <a:rPr lang="pt-BR" altLang="pt-BR" i="1" dirty="0"/>
              <a:t>conciliação ou</a:t>
            </a:r>
            <a:r>
              <a:rPr lang="en-US" altLang="pt-BR" i="1" dirty="0"/>
              <a:t> de </a:t>
            </a:r>
            <a:r>
              <a:rPr lang="pt-BR" altLang="pt-BR" i="1" dirty="0"/>
              <a:t>mediação</a:t>
            </a:r>
            <a:endParaRPr lang="en-US" altLang="pt-BR" i="1" dirty="0"/>
          </a:p>
          <a:p>
            <a:pPr marL="609585" lvl="1" indent="0" algn="just">
              <a:buNone/>
            </a:pPr>
            <a:endParaRPr lang="en-US" altLang="pt-BR" i="1" dirty="0"/>
          </a:p>
          <a:p>
            <a:pPr marL="609585" lvl="1" indent="0" algn="just">
              <a:buNone/>
            </a:pPr>
            <a:r>
              <a:rPr lang="en-US" altLang="pt-BR" i="1" dirty="0"/>
              <a:t>Art. 334. (</a:t>
            </a:r>
            <a:r>
              <a:rPr lang="is-IS" altLang="pt-BR" i="1" dirty="0"/>
              <a:t>…). </a:t>
            </a:r>
            <a:r>
              <a:rPr lang="pt-BR" altLang="pt-BR" i="1" dirty="0"/>
              <a:t>§ 4</a:t>
            </a:r>
            <a:r>
              <a:rPr lang="pt-BR" altLang="pt-BR" i="1" baseline="30000" dirty="0"/>
              <a:t>o</a:t>
            </a:r>
            <a:r>
              <a:rPr lang="pt-BR" altLang="pt-BR" i="1" dirty="0"/>
              <a:t> A audiência </a:t>
            </a:r>
            <a:r>
              <a:rPr lang="pt-BR" altLang="pt-BR" i="1" u="sng" dirty="0"/>
              <a:t>não será realizada</a:t>
            </a:r>
            <a:r>
              <a:rPr lang="pt-BR" altLang="pt-BR" i="1" dirty="0"/>
              <a:t>:</a:t>
            </a:r>
          </a:p>
          <a:p>
            <a:pPr marL="609585" lvl="1" indent="0" algn="just">
              <a:buNone/>
            </a:pPr>
            <a:r>
              <a:rPr lang="pt-BR" altLang="pt-BR" i="1" dirty="0"/>
              <a:t>I - se </a:t>
            </a:r>
            <a:r>
              <a:rPr lang="pt-BR" altLang="pt-BR" i="1" u="sng" dirty="0"/>
              <a:t>ambas as partes</a:t>
            </a:r>
            <a:r>
              <a:rPr lang="pt-BR" altLang="pt-BR" i="1" dirty="0"/>
              <a:t> manifestarem, expressamente, desinteresse na composição consensual</a:t>
            </a:r>
          </a:p>
        </p:txBody>
      </p:sp>
    </p:spTree>
    <p:extLst>
      <p:ext uri="{BB962C8B-B14F-4D97-AF65-F5344CB8AC3E}">
        <p14:creationId xmlns:p14="http://schemas.microsoft.com/office/powerpoint/2010/main" val="34208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4294967295"/>
          </p:nvPr>
        </p:nvSpPr>
        <p:spPr>
          <a:xfrm>
            <a:off x="1897884" y="1397728"/>
            <a:ext cx="5247117" cy="7057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pt-BR" sz="3733" dirty="0">
                <a:solidFill>
                  <a:srgbClr val="17375E"/>
                </a:solidFill>
              </a:rPr>
              <a:t>ANÁLISE PELO JUIZ</a:t>
            </a:r>
            <a:endParaRPr lang="en-US" altLang="pt-BR" sz="6400" dirty="0">
              <a:solidFill>
                <a:srgbClr val="7F7F7F"/>
              </a:solidFill>
            </a:endParaRPr>
          </a:p>
          <a:p>
            <a:endParaRPr lang="pt-BR" altLang="pt-BR" sz="64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6563" y="392761"/>
            <a:ext cx="10056283" cy="622300"/>
          </a:xfrm>
        </p:spPr>
        <p:txBody>
          <a:bodyPr/>
          <a:lstStyle/>
          <a:p>
            <a:r>
              <a:rPr lang="pt-BR" sz="2400" dirty="0"/>
              <a:t>Petição Inicial: o que o juiz pode fazer ao receber a inicial? </a:t>
            </a:r>
            <a:br>
              <a:rPr lang="pt-BR" sz="2400" dirty="0"/>
            </a:br>
            <a:r>
              <a:rPr lang="pt-BR" sz="2133" dirty="0"/>
              <a:t>(</a:t>
            </a:r>
            <a:r>
              <a:rPr lang="pt-BR" sz="2133" dirty="0" err="1"/>
              <a:t>Arts</a:t>
            </a:r>
            <a:r>
              <a:rPr lang="pt-BR" sz="2133" dirty="0"/>
              <a:t>. 321, 330, 332 E 334)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42208D-0E50-4A27-AB83-3273C06C29BE}"/>
              </a:ext>
            </a:extLst>
          </p:cNvPr>
          <p:cNvSpPr txBox="1"/>
          <p:nvPr/>
        </p:nvSpPr>
        <p:spPr>
          <a:xfrm>
            <a:off x="7832967" y="3711492"/>
            <a:ext cx="304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pt-BR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Improcedência Liminar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9225D5-8BDD-40D0-A5F5-179BD9275158}"/>
              </a:ext>
            </a:extLst>
          </p:cNvPr>
          <p:cNvSpPr txBox="1"/>
          <p:nvPr/>
        </p:nvSpPr>
        <p:spPr>
          <a:xfrm>
            <a:off x="4495507" y="5681473"/>
            <a:ext cx="257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pt-BR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Determinar citação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7F2A8C-4C91-4230-BC0A-E3AFE1ACE36C}"/>
              </a:ext>
            </a:extLst>
          </p:cNvPr>
          <p:cNvSpPr txBox="1"/>
          <p:nvPr/>
        </p:nvSpPr>
        <p:spPr>
          <a:xfrm>
            <a:off x="495316" y="4377989"/>
            <a:ext cx="314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pt-BR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Indeferimento da Inicial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8C9975-AD06-4A85-93FD-704B4764AC86}"/>
              </a:ext>
            </a:extLst>
          </p:cNvPr>
          <p:cNvSpPr txBox="1"/>
          <p:nvPr/>
        </p:nvSpPr>
        <p:spPr>
          <a:xfrm>
            <a:off x="385587" y="3269312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pt-BR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Emenda da Inicial</a:t>
            </a:r>
          </a:p>
        </p:txBody>
      </p:sp>
    </p:spTree>
    <p:extLst>
      <p:ext uri="{BB962C8B-B14F-4D97-AF65-F5344CB8AC3E}">
        <p14:creationId xmlns:p14="http://schemas.microsoft.com/office/powerpoint/2010/main" val="16929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Determinação de citação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 algn="just">
              <a:buNone/>
            </a:pPr>
            <a:r>
              <a:rPr lang="pt-BR" altLang="pt-BR" i="1" dirty="0"/>
              <a:t>Art. 334.  Se a petição inicial </a:t>
            </a:r>
            <a:r>
              <a:rPr lang="pt-BR" altLang="pt-BR" i="1" u="sng" dirty="0"/>
              <a:t>preencher os requisitos essenciais</a:t>
            </a:r>
            <a:r>
              <a:rPr lang="pt-BR" altLang="pt-BR" i="1" dirty="0"/>
              <a:t> e não for o caso de improcedência liminar do pedido, o juiz designará audiência de conciliação ou de mediação com antecedência mínima de 30 (trinta) dias, </a:t>
            </a:r>
            <a:r>
              <a:rPr lang="pt-BR" altLang="pt-BR" i="1" u="sng" dirty="0"/>
              <a:t>devendo ser </a:t>
            </a:r>
            <a:r>
              <a:rPr lang="pt-BR" altLang="pt-BR" i="1" u="sng" dirty="0">
                <a:solidFill>
                  <a:srgbClr val="C00000"/>
                </a:solidFill>
              </a:rPr>
              <a:t>citado o réu </a:t>
            </a:r>
            <a:r>
              <a:rPr lang="pt-BR" altLang="pt-BR" i="1" dirty="0"/>
              <a:t>com pelo menos 20 (vinte) dias de antecedência.</a:t>
            </a:r>
          </a:p>
          <a:p>
            <a:pPr marL="609585" lvl="1" indent="0" algn="just">
              <a:buNone/>
            </a:pPr>
            <a:endParaRPr lang="pt-BR" altLang="pt-BR" i="1" dirty="0"/>
          </a:p>
          <a:p>
            <a:pPr marL="609585" lvl="1" indent="0" algn="just">
              <a:buNone/>
            </a:pPr>
            <a:r>
              <a:rPr lang="pt-BR" altLang="pt-BR" i="1" dirty="0"/>
              <a:t>Art. 239.  Para a </a:t>
            </a:r>
            <a:r>
              <a:rPr lang="pt-BR" altLang="pt-BR" i="1" u="sng" dirty="0"/>
              <a:t>validade do processo</a:t>
            </a:r>
            <a:r>
              <a:rPr lang="pt-BR" altLang="pt-BR" i="1" dirty="0"/>
              <a:t> é indispensável a </a:t>
            </a:r>
            <a:r>
              <a:rPr lang="pt-BR" altLang="pt-BR" i="1" u="sng" dirty="0"/>
              <a:t>citação</a:t>
            </a:r>
            <a:r>
              <a:rPr lang="pt-BR" altLang="pt-BR" i="1" dirty="0"/>
              <a:t> do réu ou do executado, ressalvadas as hipóteses de </a:t>
            </a:r>
            <a:r>
              <a:rPr lang="pt-BR" altLang="pt-BR" i="1" u="sng" dirty="0"/>
              <a:t>indeferimento da petição inicial ou de improcedência liminar do pedido</a:t>
            </a:r>
            <a:r>
              <a:rPr lang="pt-BR" altLang="pt-BR" i="1" dirty="0"/>
              <a:t>.</a:t>
            </a:r>
          </a:p>
          <a:p>
            <a:pPr marL="609585" lvl="1" indent="0" algn="just">
              <a:buNone/>
            </a:pPr>
            <a:endParaRPr lang="pt-BR" altLang="pt-BR" b="1" i="1" dirty="0"/>
          </a:p>
        </p:txBody>
      </p:sp>
    </p:spTree>
    <p:extLst>
      <p:ext uri="{BB962C8B-B14F-4D97-AF65-F5344CB8AC3E}">
        <p14:creationId xmlns:p14="http://schemas.microsoft.com/office/powerpoint/2010/main" val="2275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</a:t>
            </a:r>
            <a:r>
              <a:rPr lang="pt-BR" sz="2667" dirty="0">
                <a:solidFill>
                  <a:srgbClr val="C00000"/>
                </a:solidFill>
              </a:rPr>
              <a:t>Emenda da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79237" y="1950720"/>
            <a:ext cx="9915483" cy="4221211"/>
          </a:xfrm>
        </p:spPr>
        <p:txBody>
          <a:bodyPr>
            <a:noAutofit/>
          </a:bodyPr>
          <a:lstStyle/>
          <a:p>
            <a:pPr marL="609585" lvl="1" indent="0" algn="just">
              <a:buNone/>
            </a:pPr>
            <a:r>
              <a:rPr lang="pt-BR" altLang="pt-BR" i="1" dirty="0"/>
              <a:t>Art. 321.  O juiz, ao verificar que a </a:t>
            </a:r>
            <a:r>
              <a:rPr lang="pt-BR" altLang="pt-BR" i="1" u="sng" dirty="0"/>
              <a:t>petição inicial não preenche os requisitos</a:t>
            </a:r>
            <a:r>
              <a:rPr lang="pt-BR" altLang="pt-BR" i="1" dirty="0"/>
              <a:t> dos </a:t>
            </a:r>
            <a:r>
              <a:rPr lang="pt-BR" altLang="pt-BR" i="1" dirty="0" err="1"/>
              <a:t>arts</a:t>
            </a:r>
            <a:r>
              <a:rPr lang="pt-BR" altLang="pt-BR" i="1" dirty="0"/>
              <a:t>. 319 e 320 ou que apresenta defeitos e irregularidades capazes de dificultar o julgamento de mérito, determinará que o autor, no prazo de 15 (quinze) dias, </a:t>
            </a:r>
            <a:r>
              <a:rPr lang="pt-BR" altLang="pt-BR" i="1" u="sng" dirty="0"/>
              <a:t>a emende ou a complete, indicando com precisão o que deve ser corrigido ou completado</a:t>
            </a:r>
            <a:r>
              <a:rPr lang="pt-BR" altLang="pt-BR" i="1" dirty="0"/>
              <a:t>.</a:t>
            </a:r>
          </a:p>
          <a:p>
            <a:pPr marL="609585" lvl="1" indent="0">
              <a:buNone/>
            </a:pPr>
            <a:endParaRPr lang="pt-BR" altLang="pt-BR" i="1" dirty="0"/>
          </a:p>
          <a:p>
            <a:pPr marL="609585" lvl="1" indent="0" algn="just">
              <a:buNone/>
            </a:pPr>
            <a:r>
              <a:rPr lang="pt-BR" altLang="pt-BR" i="1" dirty="0"/>
              <a:t>Parágrafo único.  </a:t>
            </a:r>
            <a:r>
              <a:rPr lang="pt-BR" altLang="pt-BR" i="1" u="sng" dirty="0"/>
              <a:t>Se o autor não cumprir</a:t>
            </a:r>
            <a:r>
              <a:rPr lang="pt-BR" altLang="pt-BR" i="1" dirty="0"/>
              <a:t> a diligência, o juiz indeferirá a petição inicial.</a:t>
            </a:r>
          </a:p>
        </p:txBody>
      </p:sp>
    </p:spTree>
    <p:extLst>
      <p:ext uri="{BB962C8B-B14F-4D97-AF65-F5344CB8AC3E}">
        <p14:creationId xmlns:p14="http://schemas.microsoft.com/office/powerpoint/2010/main" val="40901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Estabilização da Demanda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025467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</a:pPr>
            <a:r>
              <a:rPr lang="pt-BR" altLang="pt-BR" i="1" dirty="0"/>
              <a:t>Art. 329.  O autor poderá:</a:t>
            </a:r>
          </a:p>
          <a:p>
            <a:pPr marL="609585" lvl="1" indent="0" algn="just">
              <a:buNone/>
            </a:pPr>
            <a:r>
              <a:rPr lang="pt-BR" altLang="pt-BR" i="1" dirty="0"/>
              <a:t>I - </a:t>
            </a:r>
            <a:r>
              <a:rPr lang="pt-BR" altLang="pt-BR" i="1" u="sng" dirty="0"/>
              <a:t>até a citação</a:t>
            </a:r>
            <a:r>
              <a:rPr lang="pt-BR" altLang="pt-BR" i="1" dirty="0"/>
              <a:t>, aditar ou alterar o pedido ou a causa de pedir, </a:t>
            </a:r>
            <a:r>
              <a:rPr lang="pt-BR" altLang="pt-BR" i="1" u="sng" dirty="0"/>
              <a:t>independentemente de consentimento do réu</a:t>
            </a:r>
            <a:r>
              <a:rPr lang="pt-BR" altLang="pt-BR" i="1" dirty="0"/>
              <a:t>;</a:t>
            </a:r>
          </a:p>
          <a:p>
            <a:pPr marL="609585" lvl="1" indent="0" algn="just">
              <a:buNone/>
            </a:pPr>
            <a:r>
              <a:rPr lang="pt-BR" altLang="pt-BR" i="1" dirty="0"/>
              <a:t>II - </a:t>
            </a:r>
            <a:r>
              <a:rPr lang="pt-BR" altLang="pt-BR" i="1" u="sng" dirty="0"/>
              <a:t>até o saneamento</a:t>
            </a:r>
            <a:r>
              <a:rPr lang="pt-BR" altLang="pt-BR" i="1" dirty="0"/>
              <a:t> do processo, aditar ou alterar o pedido e a causa de pedir, </a:t>
            </a:r>
            <a:r>
              <a:rPr lang="pt-BR" altLang="pt-BR" i="1" u="sng" dirty="0"/>
              <a:t>com consentimento do réu</a:t>
            </a:r>
            <a:r>
              <a:rPr lang="pt-BR" altLang="pt-BR" i="1" dirty="0"/>
              <a:t>, assegurado o contraditório mediante a possibilidade de manifestação deste no prazo mínimo de 15 (quinze) dias, facultado o requerimento de prova suplementar.</a:t>
            </a:r>
          </a:p>
          <a:p>
            <a:pPr marL="609585" lvl="1" indent="0" algn="just">
              <a:buNone/>
            </a:pPr>
            <a:endParaRPr lang="pt-BR" altLang="pt-BR" i="1" dirty="0"/>
          </a:p>
          <a:p>
            <a:pPr marL="609585" lvl="1" indent="0" algn="just">
              <a:buNone/>
            </a:pPr>
            <a:r>
              <a:rPr lang="pt-BR" altLang="pt-BR" i="1" dirty="0"/>
              <a:t>Parágrafo único.  Aplica-se o disposto neste artigo à reconvenção e à respectiva causa de pedir.</a:t>
            </a:r>
          </a:p>
        </p:txBody>
      </p:sp>
    </p:spTree>
    <p:extLst>
      <p:ext uri="{BB962C8B-B14F-4D97-AF65-F5344CB8AC3E}">
        <p14:creationId xmlns:p14="http://schemas.microsoft.com/office/powerpoint/2010/main" val="28577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</a:t>
            </a:r>
            <a:r>
              <a:rPr lang="pt-BR" sz="2667" dirty="0">
                <a:solidFill>
                  <a:srgbClr val="C00000"/>
                </a:solidFill>
              </a:rPr>
              <a:t>Indeferimento da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170176"/>
            <a:ext cx="10244667" cy="4001755"/>
          </a:xfrm>
        </p:spPr>
        <p:txBody>
          <a:bodyPr>
            <a:noAutofit/>
          </a:bodyPr>
          <a:lstStyle/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Art. 330.  A petição inicial </a:t>
            </a:r>
            <a:r>
              <a:rPr lang="pt-BR" altLang="pt-BR" i="1" u="sng" dirty="0"/>
              <a:t>será indeferida</a:t>
            </a:r>
            <a:r>
              <a:rPr lang="pt-BR" altLang="pt-BR" i="1" dirty="0"/>
              <a:t> quando:</a:t>
            </a:r>
          </a:p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I - for inepta;</a:t>
            </a:r>
          </a:p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II - a parte for manifestamente ilegítima;</a:t>
            </a:r>
          </a:p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III - o autor carecer de interesse processual;</a:t>
            </a:r>
          </a:p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IV - não atendidas as prescrições dos </a:t>
            </a:r>
            <a:r>
              <a:rPr lang="pt-BR" altLang="pt-BR" i="1" dirty="0" err="1"/>
              <a:t>arts</a:t>
            </a:r>
            <a:r>
              <a:rPr lang="pt-BR" altLang="pt-BR" i="1" dirty="0"/>
              <a:t>. 106 e 321.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 algn="just">
              <a:lnSpc>
                <a:spcPct val="150000"/>
              </a:lnSpc>
              <a:buNone/>
            </a:pPr>
            <a:endParaRPr lang="en-US" altLang="pt-BR" b="1" i="1" dirty="0"/>
          </a:p>
        </p:txBody>
      </p:sp>
    </p:spTree>
    <p:extLst>
      <p:ext uri="{BB962C8B-B14F-4D97-AF65-F5344CB8AC3E}">
        <p14:creationId xmlns:p14="http://schemas.microsoft.com/office/powerpoint/2010/main" val="4092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Suspensão do Processo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7462" y="1460938"/>
            <a:ext cx="9853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IV- pela admissão de incidente de resolução de demandas repetitivas (IRDR);</a:t>
            </a:r>
          </a:p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V - quando a sentença de mérito: a) depender do julgamento de outra causa ou da declaração de existência ou de inexistência de relação jurídica que constitua o objeto principal de outro processo pendente; b) tiver de ser proferida somente após a verificação de determinado fato ou a produção de certa prova, requisitada a outro juízo;</a:t>
            </a:r>
          </a:p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VI - por motivo de força maior;</a:t>
            </a:r>
          </a:p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VII - quando se discutir em juízo questão decorrente de acidentes e fatos da navegação de competência do Tribunal Marítimo;</a:t>
            </a:r>
          </a:p>
          <a:p>
            <a:pPr marL="609585" lvl="1" algn="just" defTabSz="609585">
              <a:defRPr/>
            </a:pPr>
            <a:r>
              <a:rPr lang="pt-BR" sz="2400" i="1" dirty="0">
                <a:solidFill>
                  <a:prstClr val="black"/>
                </a:solidFill>
                <a:latin typeface="Calibri"/>
              </a:rPr>
              <a:t>VIII - nos demais casos que este Código regula.</a:t>
            </a:r>
          </a:p>
        </p:txBody>
      </p:sp>
    </p:spTree>
    <p:extLst>
      <p:ext uri="{BB962C8B-B14F-4D97-AF65-F5344CB8AC3E}">
        <p14:creationId xmlns:p14="http://schemas.microsoft.com/office/powerpoint/2010/main" val="13049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Petição Inicial – Indeferimento da Inicial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Considera-se </a:t>
            </a:r>
            <a:r>
              <a:rPr lang="pt-BR" sz="2133" i="1" u="sng" dirty="0">
                <a:solidFill>
                  <a:srgbClr val="C00000"/>
                </a:solidFill>
              </a:rPr>
              <a:t>inepta</a:t>
            </a:r>
            <a:r>
              <a:rPr lang="pt-BR" sz="2133" i="1" dirty="0">
                <a:solidFill>
                  <a:srgbClr val="C00000"/>
                </a:solidFill>
              </a:rPr>
              <a:t> a petição inicial </a:t>
            </a:r>
            <a:r>
              <a:rPr lang="pt-BR" sz="2133" i="1" dirty="0"/>
              <a:t>quando: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lhe faltar pedido ou causa de pedir;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o pedido for indeterminado, ressalvadas as hipóteses legais em que se permite o pedido genérico;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da narração dos fatos não decorrer logicamente a conclusão;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IV - contiver pedidos incompatíveis entre si.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2</a:t>
            </a:r>
            <a:r>
              <a:rPr lang="pt-BR" sz="2133" i="1" baseline="30000" dirty="0"/>
              <a:t>o</a:t>
            </a:r>
            <a:r>
              <a:rPr lang="pt-BR" sz="2133" i="1" dirty="0"/>
              <a:t> Nas ações que tenham por objeto a </a:t>
            </a:r>
            <a:r>
              <a:rPr lang="pt-BR" sz="2133" i="1" u="sng" dirty="0"/>
              <a:t>revisão de obrigação decorrente de </a:t>
            </a:r>
            <a:r>
              <a:rPr lang="pt-BR" sz="2133" i="1" u="sng" dirty="0">
                <a:solidFill>
                  <a:srgbClr val="C00000"/>
                </a:solidFill>
              </a:rPr>
              <a:t>empréstimo</a:t>
            </a:r>
            <a:r>
              <a:rPr lang="pt-BR" sz="2133" i="1" dirty="0"/>
              <a:t>, de financiamento ou de alienação de bens, o autor terá de, sob pena de inépcia, discriminar na petição inicial, dentre as obrigações contratuais, </a:t>
            </a:r>
            <a:r>
              <a:rPr lang="pt-BR" sz="2133" i="1" u="sng" dirty="0"/>
              <a:t>aquelas que pretende controverter, além de quantificar o valor incontroverso do débito</a:t>
            </a:r>
            <a:r>
              <a:rPr lang="pt-BR" sz="2133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3</a:t>
            </a:r>
            <a:r>
              <a:rPr lang="pt-BR" sz="2133" i="1" baseline="30000" dirty="0"/>
              <a:t>o</a:t>
            </a:r>
            <a:r>
              <a:rPr lang="pt-BR" sz="2133" i="1" dirty="0"/>
              <a:t> Na hipótese do § 2</a:t>
            </a:r>
            <a:r>
              <a:rPr lang="pt-BR" sz="2133" i="1" baseline="30000" dirty="0"/>
              <a:t>o</a:t>
            </a:r>
            <a:r>
              <a:rPr lang="pt-BR" sz="2133" i="1" dirty="0"/>
              <a:t>, o valor incontroverso </a:t>
            </a:r>
            <a:r>
              <a:rPr lang="pt-BR" sz="2133" i="1" u="sng" dirty="0"/>
              <a:t>deverá continuar a ser pago</a:t>
            </a:r>
            <a:r>
              <a:rPr lang="pt-BR" sz="2133" i="1" dirty="0"/>
              <a:t> no tempo e modo contratados.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133" dirty="0"/>
          </a:p>
          <a:p>
            <a:pPr marL="609585" lvl="1" indent="0" algn="just">
              <a:buNone/>
            </a:pPr>
            <a:endParaRPr lang="en-US" altLang="pt-BR" sz="2133" b="1" i="1" dirty="0"/>
          </a:p>
        </p:txBody>
      </p:sp>
    </p:spTree>
    <p:extLst>
      <p:ext uri="{BB962C8B-B14F-4D97-AF65-F5344CB8AC3E}">
        <p14:creationId xmlns:p14="http://schemas.microsoft.com/office/powerpoint/2010/main" val="19086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Improcedência Liminar </a:t>
            </a:r>
            <a:r>
              <a:rPr lang="pt-BR" sz="2667" dirty="0"/>
              <a:t>do Pedido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67045" y="1889808"/>
            <a:ext cx="10244667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sz="2133" i="1" dirty="0"/>
              <a:t>Art. 332.  Nas causas que dispensem a fase instrutória, o juiz, independentemente da citação do réu, </a:t>
            </a:r>
            <a:r>
              <a:rPr lang="pt-BR" sz="2133" i="1" u="sng" dirty="0"/>
              <a:t>julgará liminarmente improcedente</a:t>
            </a:r>
            <a:r>
              <a:rPr lang="pt-BR" sz="2133" i="1" dirty="0"/>
              <a:t> o pedido que contrariar: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enunciado de súmula do Supremo Tribunal Federal ou do Superior Tribunal de Justiça;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acórdão proferido pelo Supremo Tribunal Federal ou pelo Superior Tribunal de Justiça em julgamento de recursos repetitivos;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entendimento firmado em incidente de resolução de demandas repetitivas ou de assunção de competência;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IV - enunciado de súmula de tribunal de justiça sobre direito local.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O juiz também poderá julgar liminarmente improcedente o pedido se verificar, desde logo, a ocorrência de </a:t>
            </a:r>
            <a:r>
              <a:rPr lang="pt-BR" sz="2133" i="1" u="sng" dirty="0"/>
              <a:t>decadência ou de prescrição</a:t>
            </a:r>
            <a:r>
              <a:rPr lang="pt-BR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8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618149" y="1621632"/>
            <a:ext cx="8696283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C00000"/>
                </a:solidFill>
              </a:rPr>
              <a:t> Quais </a:t>
            </a:r>
            <a:r>
              <a:rPr lang="pt-BR" sz="2400" dirty="0"/>
              <a:t>provas?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CPC, art. 369.  As partes têm o </a:t>
            </a:r>
            <a:r>
              <a:rPr lang="pt-BR" i="1" u="sng" dirty="0"/>
              <a:t>direito de empregar todos os meios legais</a:t>
            </a:r>
            <a:r>
              <a:rPr lang="pt-BR" i="1" dirty="0"/>
              <a:t>, bem como os </a:t>
            </a:r>
            <a:r>
              <a:rPr lang="pt-BR" i="1" u="sng" dirty="0"/>
              <a:t>moralmente legítimos</a:t>
            </a:r>
            <a:r>
              <a:rPr lang="pt-BR" i="1" dirty="0"/>
              <a:t>, ainda que não especificados neste Código, para provar a </a:t>
            </a:r>
            <a:r>
              <a:rPr lang="pt-BR" i="1" u="sng" dirty="0"/>
              <a:t>verdade dos fatos</a:t>
            </a:r>
            <a:r>
              <a:rPr lang="pt-BR" i="1" dirty="0"/>
              <a:t> em que se funda o pedido ou a defesa e influir eficazmente na convicção do juiz.</a:t>
            </a:r>
          </a:p>
          <a:p>
            <a:pPr marL="609585" lvl="1" indent="0" algn="just">
              <a:buNone/>
              <a:defRPr/>
            </a:pPr>
            <a:endParaRPr lang="en-US" b="1" i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Prova </a:t>
            </a:r>
            <a:r>
              <a:rPr lang="pt-BR" sz="2400" dirty="0">
                <a:solidFill>
                  <a:srgbClr val="C00000"/>
                </a:solidFill>
              </a:rPr>
              <a:t>ilícita</a:t>
            </a:r>
            <a:r>
              <a:rPr lang="pt-BR" sz="2400" dirty="0"/>
              <a:t>?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CF, art. 5o, LVI - são inadmissíveis, no processo, as provas obtidas por meios ilícitos; </a:t>
            </a:r>
          </a:p>
        </p:txBody>
      </p:sp>
    </p:spTree>
    <p:extLst>
      <p:ext uri="{BB962C8B-B14F-4D97-AF65-F5344CB8AC3E}">
        <p14:creationId xmlns:p14="http://schemas.microsoft.com/office/powerpoint/2010/main" val="5692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C00000"/>
                </a:solidFill>
              </a:rPr>
              <a:t>Princípios</a:t>
            </a:r>
            <a:r>
              <a:rPr lang="pt-BR" altLang="pt-BR" sz="2133" dirty="0">
                <a:solidFill>
                  <a:srgbClr val="FF0000"/>
                </a:solidFill>
              </a:rPr>
              <a:t> </a:t>
            </a:r>
            <a:r>
              <a:rPr lang="pt-BR" altLang="pt-BR" sz="2133" dirty="0"/>
              <a:t>da persuasão racional (livre convencimento?) e comunhão das Provas</a:t>
            </a:r>
          </a:p>
          <a:p>
            <a:endParaRPr lang="pt-BR" altLang="pt-BR" sz="2133" dirty="0"/>
          </a:p>
          <a:p>
            <a:pPr marL="609585" lvl="1" indent="0" algn="just">
              <a:buNone/>
            </a:pPr>
            <a:r>
              <a:rPr lang="pt-BR" altLang="pt-BR" sz="2133" i="1" dirty="0"/>
              <a:t>Art. 371.  O juiz apreciará a prova constante dos autos, </a:t>
            </a:r>
            <a:r>
              <a:rPr lang="pt-BR" altLang="pt-BR" sz="2133" i="1" u="sng" dirty="0"/>
              <a:t>independentemente do sujeito que a tiver promovido</a:t>
            </a:r>
            <a:r>
              <a:rPr lang="pt-BR" altLang="pt-BR" sz="2133" i="1" dirty="0"/>
              <a:t>, e indicará na decisão as </a:t>
            </a:r>
            <a:r>
              <a:rPr lang="pt-BR" altLang="pt-BR" sz="2133" i="1" u="sng" dirty="0"/>
              <a:t>razões da formação de seu convencimento</a:t>
            </a:r>
            <a:r>
              <a:rPr lang="pt-BR" altLang="pt-BR" sz="2133" i="1" dirty="0"/>
              <a:t>.</a:t>
            </a:r>
            <a:endParaRPr lang="pt-BR" altLang="pt-BR" sz="2133" dirty="0"/>
          </a:p>
          <a:p>
            <a:endParaRPr lang="pt-BR" altLang="pt-BR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altLang="pt-BR" sz="2133" dirty="0"/>
              <a:t>Prova Emprestada</a:t>
            </a:r>
          </a:p>
          <a:p>
            <a:pPr marL="609585" lvl="1" indent="0" algn="just">
              <a:buNone/>
            </a:pPr>
            <a:endParaRPr lang="pt-BR" altLang="pt-BR" sz="2133" b="1" i="1" dirty="0"/>
          </a:p>
          <a:p>
            <a:pPr marL="609585" lvl="1" indent="0" algn="just">
              <a:buNone/>
            </a:pPr>
            <a:r>
              <a:rPr lang="pt-BR" altLang="pt-BR" sz="2133" i="1" dirty="0"/>
              <a:t>Art. 372.  O juiz poderá admitir a utilização de </a:t>
            </a:r>
            <a:r>
              <a:rPr lang="pt-BR" altLang="pt-BR" sz="2133" i="1" u="sng" dirty="0"/>
              <a:t>prova produzida em outro processo</a:t>
            </a:r>
            <a:r>
              <a:rPr lang="pt-BR" altLang="pt-BR" sz="2133" i="1" dirty="0"/>
              <a:t>, atribuindo-lhe o valor que considerar adequado, observado o contraditório.</a:t>
            </a:r>
            <a:endParaRPr lang="pt-BR" altLang="pt-BR" sz="2133" dirty="0"/>
          </a:p>
        </p:txBody>
      </p:sp>
    </p:spTree>
    <p:extLst>
      <p:ext uri="{BB962C8B-B14F-4D97-AF65-F5344CB8AC3E}">
        <p14:creationId xmlns:p14="http://schemas.microsoft.com/office/powerpoint/2010/main" val="18420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pt-BR" sz="2133" dirty="0" err="1">
                <a:solidFill>
                  <a:srgbClr val="C00000"/>
                </a:solidFill>
              </a:rPr>
              <a:t>Requerimento</a:t>
            </a:r>
            <a:r>
              <a:rPr lang="en-US" altLang="pt-BR" sz="2133" dirty="0">
                <a:solidFill>
                  <a:srgbClr val="C00000"/>
                </a:solidFill>
              </a:rPr>
              <a:t> e </a:t>
            </a:r>
            <a:r>
              <a:rPr lang="en-US" altLang="pt-BR" sz="2133" dirty="0" err="1">
                <a:solidFill>
                  <a:srgbClr val="C00000"/>
                </a:solidFill>
              </a:rPr>
              <a:t>admissão</a:t>
            </a:r>
            <a:r>
              <a:rPr lang="en-US" altLang="pt-BR" sz="2133" dirty="0">
                <a:solidFill>
                  <a:srgbClr val="C00000"/>
                </a:solidFill>
              </a:rPr>
              <a:t> da </a:t>
            </a:r>
            <a:r>
              <a:rPr lang="en-US" altLang="pt-BR" sz="2133" dirty="0" err="1">
                <a:solidFill>
                  <a:srgbClr val="C00000"/>
                </a:solidFill>
              </a:rPr>
              <a:t>prova</a:t>
            </a:r>
            <a:endParaRPr lang="en-US" altLang="pt-BR" sz="2133" dirty="0">
              <a:solidFill>
                <a:srgbClr val="C00000"/>
              </a:solidFill>
            </a:endParaRPr>
          </a:p>
          <a:p>
            <a:endParaRPr lang="en-US" altLang="pt-BR" sz="2133" dirty="0"/>
          </a:p>
          <a:p>
            <a:pPr marL="609585" lvl="1" indent="0" algn="just">
              <a:buNone/>
            </a:pPr>
            <a:r>
              <a:rPr lang="pt-BR" altLang="pt-BR" sz="2133" i="1" dirty="0"/>
              <a:t>Art. 370.  </a:t>
            </a:r>
            <a:r>
              <a:rPr lang="pt-BR" altLang="pt-BR" sz="2133" i="1" u="sng" dirty="0"/>
              <a:t>Caberá ao juiz, </a:t>
            </a:r>
            <a:r>
              <a:rPr lang="pt-BR" altLang="pt-BR" sz="2133" i="1" u="sng" dirty="0">
                <a:solidFill>
                  <a:srgbClr val="C00000"/>
                </a:solidFill>
              </a:rPr>
              <a:t>de ofício </a:t>
            </a:r>
            <a:r>
              <a:rPr lang="pt-BR" altLang="pt-BR" sz="2133" i="1" u="sng" dirty="0"/>
              <a:t>ou a requerimento da parte, determinar as provas necessárias</a:t>
            </a:r>
            <a:r>
              <a:rPr lang="pt-BR" altLang="pt-BR" sz="2133" i="1" dirty="0"/>
              <a:t> ao julgamento do mérito.</a:t>
            </a:r>
          </a:p>
          <a:p>
            <a:pPr marL="609585" lvl="1" indent="0" algn="just">
              <a:buNone/>
            </a:pPr>
            <a:r>
              <a:rPr lang="pt-BR" altLang="pt-BR" sz="2133" i="1" dirty="0"/>
              <a:t>Parágrafo único.  O juiz indeferirá, em decisão fundamentada, as diligências inúteis ou meramente protelatórias.</a:t>
            </a:r>
          </a:p>
          <a:p>
            <a:pPr marL="609585" lvl="1" indent="0" algn="just">
              <a:buNone/>
            </a:pPr>
            <a:endParaRPr lang="en-US" altLang="pt-BR" sz="1200" i="1" dirty="0"/>
          </a:p>
          <a:p>
            <a:pPr marL="609585" lvl="1" indent="0" algn="just">
              <a:buNone/>
            </a:pPr>
            <a:r>
              <a:rPr lang="en-US" altLang="pt-BR" sz="2133" i="1" dirty="0"/>
              <a:t>Art. 319.  A </a:t>
            </a:r>
            <a:r>
              <a:rPr lang="pt-BR" altLang="pt-BR" sz="2133" i="1" u="sng" dirty="0"/>
              <a:t>petição</a:t>
            </a:r>
            <a:r>
              <a:rPr lang="en-US" altLang="pt-BR" sz="2133" i="1" u="sng" dirty="0"/>
              <a:t> </a:t>
            </a:r>
            <a:r>
              <a:rPr lang="pt-BR" altLang="pt-BR" sz="2133" i="1" u="sng" dirty="0"/>
              <a:t>inicial</a:t>
            </a:r>
            <a:r>
              <a:rPr lang="en-US" altLang="pt-BR" sz="2133" i="1" dirty="0"/>
              <a:t> </a:t>
            </a:r>
            <a:r>
              <a:rPr lang="pt-BR" altLang="pt-BR" sz="2133" i="1" dirty="0"/>
              <a:t>indicará</a:t>
            </a:r>
            <a:r>
              <a:rPr lang="en-US" altLang="pt-BR" sz="2133" i="1" dirty="0"/>
              <a:t>: (</a:t>
            </a:r>
            <a:r>
              <a:rPr lang="is-IS" altLang="pt-BR" sz="2133" i="1" dirty="0"/>
              <a:t>…). </a:t>
            </a:r>
            <a:r>
              <a:rPr lang="pt-BR" altLang="pt-BR" sz="2133" i="1" dirty="0"/>
              <a:t>VI - as provas com que o autor pretende demonstrar a verdade dos fatos alegados;</a:t>
            </a:r>
          </a:p>
          <a:p>
            <a:pPr marL="609585" lvl="1" indent="0" algn="just">
              <a:buNone/>
            </a:pPr>
            <a:endParaRPr lang="pt-BR" altLang="pt-BR" sz="1200" i="1" dirty="0"/>
          </a:p>
          <a:p>
            <a:pPr marL="609585" lvl="1" indent="0" algn="just">
              <a:buNone/>
            </a:pPr>
            <a:r>
              <a:rPr lang="pt-BR" altLang="pt-BR" sz="2133" i="1" dirty="0"/>
              <a:t>Art. 336.  Incumbe ao réu alegar, </a:t>
            </a:r>
            <a:r>
              <a:rPr lang="pt-BR" altLang="pt-BR" sz="2133" i="1" u="sng" dirty="0"/>
              <a:t>na contestação</a:t>
            </a:r>
            <a:r>
              <a:rPr lang="pt-BR" altLang="pt-BR" sz="2133" i="1" dirty="0"/>
              <a:t>, toda a matéria de defesa, expondo as razões de fato e de direito com que impugna o pedido do autor e </a:t>
            </a:r>
            <a:r>
              <a:rPr lang="pt-BR" altLang="pt-BR" sz="2133" i="1" u="sng" dirty="0"/>
              <a:t>especificando as provas que pretende produzir</a:t>
            </a:r>
            <a:r>
              <a:rPr lang="pt-BR" altLang="pt-BR" sz="2133" i="1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133" dirty="0"/>
          </a:p>
          <a:p>
            <a:pPr marL="609585" lvl="1" indent="0" algn="just">
              <a:buNone/>
            </a:pPr>
            <a:endParaRPr lang="en-US" altLang="pt-BR" sz="2133" i="1" dirty="0"/>
          </a:p>
        </p:txBody>
      </p:sp>
    </p:spTree>
    <p:extLst>
      <p:ext uri="{BB962C8B-B14F-4D97-AF65-F5344CB8AC3E}">
        <p14:creationId xmlns:p14="http://schemas.microsoft.com/office/powerpoint/2010/main" val="8518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 – relevância do </a:t>
            </a:r>
            <a:r>
              <a:rPr lang="pt-BR" sz="2667" dirty="0">
                <a:solidFill>
                  <a:srgbClr val="C00000"/>
                </a:solidFill>
              </a:rPr>
              <a:t>saneador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049851" cy="4525963"/>
          </a:xfrm>
        </p:spPr>
        <p:txBody>
          <a:bodyPr>
            <a:noAutofit/>
          </a:bodyPr>
          <a:lstStyle/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Art. 357.  Não ocorrendo nenhuma das hipóteses deste Capítulo, deverá o juiz, </a:t>
            </a:r>
            <a:r>
              <a:rPr lang="pt-BR" i="1" u="sng" dirty="0"/>
              <a:t>em decisão de saneamento</a:t>
            </a:r>
            <a:r>
              <a:rPr lang="pt-BR" i="1" dirty="0"/>
              <a:t> e de organização do processo: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II - delimitar as </a:t>
            </a:r>
            <a:r>
              <a:rPr lang="pt-BR" i="1" u="sng" dirty="0"/>
              <a:t>questões de fato</a:t>
            </a:r>
            <a:r>
              <a:rPr lang="pt-BR" i="1" dirty="0"/>
              <a:t> sobre as quais recairá a </a:t>
            </a:r>
            <a:r>
              <a:rPr lang="pt-BR" i="1" u="sng" dirty="0"/>
              <a:t>atividade probatória</a:t>
            </a:r>
            <a:r>
              <a:rPr lang="pt-BR" i="1" dirty="0"/>
              <a:t>, </a:t>
            </a:r>
            <a:r>
              <a:rPr lang="pt-BR" i="1" u="sng" dirty="0"/>
              <a:t>especificando os meios de prova</a:t>
            </a:r>
            <a:r>
              <a:rPr lang="pt-BR" i="1" dirty="0"/>
              <a:t> admitidos;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III - definir a </a:t>
            </a:r>
            <a:r>
              <a:rPr lang="pt-BR" i="1" u="sng" dirty="0"/>
              <a:t>distribuição do ônus da prova</a:t>
            </a:r>
            <a:r>
              <a:rPr lang="pt-BR" i="1" dirty="0"/>
              <a:t>, observado o art. 373;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V - </a:t>
            </a:r>
            <a:r>
              <a:rPr lang="pt-BR" i="1" u="sng" dirty="0"/>
              <a:t>designar, se necessário, audiência de instrução</a:t>
            </a:r>
            <a:r>
              <a:rPr lang="pt-BR" i="1" dirty="0"/>
              <a:t> e julgamento.</a:t>
            </a:r>
          </a:p>
        </p:txBody>
      </p:sp>
    </p:spTree>
    <p:extLst>
      <p:ext uri="{BB962C8B-B14F-4D97-AF65-F5344CB8AC3E}">
        <p14:creationId xmlns:p14="http://schemas.microsoft.com/office/powerpoint/2010/main" val="21987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354651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err="1"/>
              <a:t>Momento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C00000"/>
                </a:solidFill>
              </a:rPr>
              <a:t>produção</a:t>
            </a:r>
            <a:endParaRPr lang="en-US" sz="2400" dirty="0">
              <a:solidFill>
                <a:srgbClr val="C00000"/>
              </a:solidFill>
            </a:endParaRPr>
          </a:p>
          <a:p>
            <a:pPr marL="609585" lvl="1" indent="0" algn="just">
              <a:buNone/>
              <a:defRPr/>
            </a:pPr>
            <a:endParaRPr lang="en-US" b="1" i="1" dirty="0"/>
          </a:p>
          <a:p>
            <a:pPr marL="609585" lvl="1" indent="0" algn="just">
              <a:buNone/>
              <a:defRPr/>
            </a:pPr>
            <a:r>
              <a:rPr lang="en-US" i="1" dirty="0"/>
              <a:t>Art. 434.  </a:t>
            </a:r>
            <a:r>
              <a:rPr lang="pt-BR" i="1" dirty="0"/>
              <a:t>Incumbe à parte instruir a </a:t>
            </a:r>
            <a:r>
              <a:rPr lang="pt-BR" i="1" u="sng" dirty="0"/>
              <a:t>petição inicial ou a contestação com os documentos</a:t>
            </a:r>
            <a:r>
              <a:rPr lang="pt-BR" i="1" dirty="0"/>
              <a:t> destinados a provar suas alegações.</a:t>
            </a:r>
          </a:p>
          <a:p>
            <a:pPr marL="609585" lvl="1" indent="0" algn="just">
              <a:buNone/>
              <a:defRPr/>
            </a:pPr>
            <a:endParaRPr lang="en-US" i="1" dirty="0"/>
          </a:p>
          <a:p>
            <a:pPr marL="609585" lvl="1" indent="0" algn="just">
              <a:buNone/>
              <a:defRPr/>
            </a:pPr>
            <a:r>
              <a:rPr lang="en-US" i="1" dirty="0"/>
              <a:t>Art. 357. (</a:t>
            </a:r>
            <a:r>
              <a:rPr lang="is-IS" i="1" dirty="0"/>
              <a:t>…). </a:t>
            </a:r>
            <a:r>
              <a:rPr lang="pt-BR" i="1" dirty="0"/>
              <a:t>§ 8</a:t>
            </a:r>
            <a:r>
              <a:rPr lang="pt-BR" i="1" baseline="30000" dirty="0"/>
              <a:t>o</a:t>
            </a:r>
            <a:r>
              <a:rPr lang="pt-BR" i="1" dirty="0"/>
              <a:t> Caso tenha sido determinada a </a:t>
            </a:r>
            <a:r>
              <a:rPr lang="pt-BR" i="1" u="sng" dirty="0"/>
              <a:t>produção de prova pericial</a:t>
            </a:r>
            <a:r>
              <a:rPr lang="pt-BR" i="1" dirty="0"/>
              <a:t>, o juiz deve observar o disposto no art. 465 e, se possível, estabelecer, desde logo, calendário para sua realização.</a:t>
            </a:r>
            <a:endParaRPr lang="en-US" i="1" dirty="0"/>
          </a:p>
          <a:p>
            <a:pPr marL="609585" lvl="1" indent="0" algn="just">
              <a:buNone/>
              <a:defRPr/>
            </a:pPr>
            <a:endParaRPr lang="en-US" i="1" dirty="0"/>
          </a:p>
          <a:p>
            <a:pPr marL="609585" lvl="1" indent="0" algn="just">
              <a:buNone/>
              <a:defRPr/>
            </a:pPr>
            <a:r>
              <a:rPr lang="en-US" i="1" dirty="0"/>
              <a:t>Art. 361.  </a:t>
            </a:r>
            <a:r>
              <a:rPr lang="pt-BR" i="1" dirty="0"/>
              <a:t>As </a:t>
            </a:r>
            <a:r>
              <a:rPr lang="pt-BR" i="1" u="sng" dirty="0"/>
              <a:t>provas orais serão produzidas em audiência</a:t>
            </a:r>
            <a:r>
              <a:rPr lang="pt-BR" i="1" dirty="0"/>
              <a:t>, ouvindo-se nesta ordem, preferencialmente.</a:t>
            </a:r>
          </a:p>
        </p:txBody>
      </p:sp>
    </p:spTree>
    <p:extLst>
      <p:ext uri="{BB962C8B-B14F-4D97-AF65-F5344CB8AC3E}">
        <p14:creationId xmlns:p14="http://schemas.microsoft.com/office/powerpoint/2010/main" val="41631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622875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/>
              <a:t> Há </a:t>
            </a:r>
            <a:r>
              <a:rPr lang="pt-BR" sz="2400" dirty="0">
                <a:solidFill>
                  <a:srgbClr val="C00000"/>
                </a:solidFill>
              </a:rPr>
              <a:t>produção antecipada?</a:t>
            </a:r>
          </a:p>
          <a:p>
            <a:pPr marL="609585" lvl="1" indent="0" algn="just">
              <a:buNone/>
              <a:defRPr/>
            </a:pPr>
            <a:endParaRPr lang="en-US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381.  A </a:t>
            </a:r>
            <a:r>
              <a:rPr lang="pt-BR" i="1" u="sng" dirty="0"/>
              <a:t>produção antecipada</a:t>
            </a:r>
            <a:r>
              <a:rPr lang="pt-BR" i="1" dirty="0"/>
              <a:t> da prova será admitida nos casos em que: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 - haja fundado receio de que venha a </a:t>
            </a:r>
            <a:r>
              <a:rPr lang="pt-BR" i="1" u="sng" dirty="0"/>
              <a:t>tornar-se impossível ou muito difícil</a:t>
            </a:r>
            <a:r>
              <a:rPr lang="pt-BR" i="1" dirty="0"/>
              <a:t> a verificação de certos fatos na pendência da ação;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 - a prova a ser produzida seja </a:t>
            </a:r>
            <a:r>
              <a:rPr lang="pt-BR" i="1" u="sng" dirty="0"/>
              <a:t>suscetível de viabilizar a </a:t>
            </a:r>
            <a:r>
              <a:rPr lang="pt-BR" i="1" u="sng" dirty="0" err="1"/>
              <a:t>autocomposição</a:t>
            </a:r>
            <a:r>
              <a:rPr lang="pt-BR" i="1" dirty="0"/>
              <a:t> ou outro meio adequado de solução de conflito;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III - o prévio conhecimento dos fatos possa </a:t>
            </a:r>
            <a:r>
              <a:rPr lang="pt-BR" i="1" u="sng" dirty="0"/>
              <a:t>justificar ou evitar o ajuizamento de ação</a:t>
            </a:r>
            <a:r>
              <a:rPr lang="pt-BR" i="1" dirty="0"/>
              <a:t>.</a:t>
            </a:r>
          </a:p>
          <a:p>
            <a:pPr marL="609585" lvl="1" indent="0" algn="just">
              <a:buNone/>
            </a:pPr>
            <a:endParaRPr lang="pt-BR" altLang="pt-BR" b="1" i="1" dirty="0"/>
          </a:p>
        </p:txBody>
      </p:sp>
    </p:spTree>
    <p:extLst>
      <p:ext uri="{BB962C8B-B14F-4D97-AF65-F5344CB8AC3E}">
        <p14:creationId xmlns:p14="http://schemas.microsoft.com/office/powerpoint/2010/main" val="7698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Carga dinâmica </a:t>
            </a:r>
            <a:r>
              <a:rPr lang="pt-BR" sz="2667" dirty="0"/>
              <a:t>do ônus da prova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sz="2133" i="1" dirty="0"/>
              <a:t>Art. 373.  O </a:t>
            </a:r>
            <a:r>
              <a:rPr lang="pt-BR" sz="2133" i="1" u="sng" dirty="0"/>
              <a:t>ônus da prova incumbe</a:t>
            </a:r>
            <a:r>
              <a:rPr lang="pt-BR" sz="2133" i="1" dirty="0"/>
              <a:t>: 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ao autor, quanto ao fato constitutivo de seu direito;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ao réu, quanto à existência de fato impeditivo, modificativo ou extintivo do direito do autor.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Nos casos previstos em lei ou diante de peculiaridades da causa relacionadas à </a:t>
            </a:r>
            <a:r>
              <a:rPr lang="pt-BR" sz="2133" i="1" u="sng" dirty="0"/>
              <a:t>impossibilidade ou à excessiva dificuldade de cumprir o encargo</a:t>
            </a:r>
            <a:r>
              <a:rPr lang="pt-BR" sz="2133" i="1" dirty="0"/>
              <a:t> nos termos do caput ou </a:t>
            </a:r>
            <a:r>
              <a:rPr lang="pt-BR" sz="2133" i="1" u="sng" dirty="0"/>
              <a:t>à maior facilidade de obtenção da prova do fato contrário</a:t>
            </a:r>
            <a:r>
              <a:rPr lang="pt-BR" sz="2133" i="1" dirty="0"/>
              <a:t>, poderá o juiz atribuir o ônus da prova </a:t>
            </a:r>
            <a:r>
              <a:rPr lang="pt-BR" sz="2133" i="1" u="sng" dirty="0"/>
              <a:t>de modo diverso</a:t>
            </a:r>
            <a:r>
              <a:rPr lang="pt-BR" sz="2133" i="1" dirty="0"/>
              <a:t>, desde que o faça por decisão fundamentada, caso em que deverá </a:t>
            </a:r>
            <a:r>
              <a:rPr lang="pt-BR" sz="2133" i="1" u="sng" dirty="0"/>
              <a:t>dar à parte a oportunidade de se desincumbir do ônus</a:t>
            </a:r>
            <a:r>
              <a:rPr lang="pt-BR" sz="2133" i="1" dirty="0"/>
              <a:t> que lhe foi atribuído.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2</a:t>
            </a:r>
            <a:r>
              <a:rPr lang="pt-BR" sz="2133" i="1" baseline="30000" dirty="0"/>
              <a:t>o</a:t>
            </a:r>
            <a:r>
              <a:rPr lang="pt-BR" sz="2133" i="1" dirty="0"/>
              <a:t> A decisão prevista no § 1</a:t>
            </a:r>
            <a:r>
              <a:rPr lang="pt-BR" sz="2133" i="1" baseline="30000" dirty="0"/>
              <a:t>o</a:t>
            </a:r>
            <a:r>
              <a:rPr lang="pt-BR" sz="2133" i="1" dirty="0"/>
              <a:t> deste artigo não pode gerar situação em que a </a:t>
            </a:r>
            <a:r>
              <a:rPr lang="pt-BR" sz="2133" i="1" dirty="0" err="1"/>
              <a:t>desincumbência</a:t>
            </a:r>
            <a:r>
              <a:rPr lang="pt-BR" sz="2133" i="1" dirty="0"/>
              <a:t> do encargo pela parte seja impossível ou excessivamente difícil.</a:t>
            </a:r>
          </a:p>
        </p:txBody>
      </p:sp>
    </p:spTree>
    <p:extLst>
      <p:ext uri="{BB962C8B-B14F-4D97-AF65-F5344CB8AC3E}">
        <p14:creationId xmlns:p14="http://schemas.microsoft.com/office/powerpoint/2010/main" val="7959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C00000"/>
                </a:solidFill>
              </a:rPr>
              <a:t>Desnecessidade</a:t>
            </a:r>
            <a:r>
              <a:rPr lang="pt-BR" sz="2400" dirty="0"/>
              <a:t> de prova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Art. 374.  Não dependem de prova os fatos: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 - notórios;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 - afirmados por uma parte e confessados pela parte contrária;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III - admitidos no processo como incontroversos;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IV - em cujo favor milita presunção legal de existência ou de veracidade.</a:t>
            </a:r>
          </a:p>
          <a:p>
            <a:pPr marL="609585" lvl="1" indent="0" algn="just">
              <a:buNone/>
              <a:defRPr/>
            </a:pPr>
            <a:endParaRPr lang="pt-B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Prova sobre </a:t>
            </a:r>
            <a:r>
              <a:rPr lang="pt-BR" sz="2400" dirty="0">
                <a:solidFill>
                  <a:srgbClr val="C00000"/>
                </a:solidFill>
              </a:rPr>
              <a:t>direito</a:t>
            </a:r>
            <a:r>
              <a:rPr lang="pt-BR" sz="2400" dirty="0"/>
              <a:t>?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Art. 376.  A parte que alegar </a:t>
            </a:r>
            <a:r>
              <a:rPr lang="pt-BR" i="1" u="sng" dirty="0"/>
              <a:t>direito municipal, estadual, estrangeiro ou</a:t>
            </a:r>
            <a:r>
              <a:rPr lang="en-US" i="1" u="sng" dirty="0"/>
              <a:t> </a:t>
            </a:r>
            <a:r>
              <a:rPr lang="pt-BR" i="1" u="sng" dirty="0"/>
              <a:t>consuetudinário</a:t>
            </a:r>
            <a:r>
              <a:rPr lang="en-US" i="1" dirty="0"/>
              <a:t> </a:t>
            </a:r>
            <a:r>
              <a:rPr lang="pt-BR" i="1" dirty="0"/>
              <a:t>provar-lhe-á o teor e a vigência, se assim o juiz determinar</a:t>
            </a:r>
            <a:r>
              <a:rPr lang="en-US" i="1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 algn="just">
              <a:buNone/>
            </a:pPr>
            <a:endParaRPr lang="en-US" altLang="pt-BR" b="1" i="1" dirty="0"/>
          </a:p>
        </p:txBody>
      </p:sp>
    </p:spTree>
    <p:extLst>
      <p:ext uri="{BB962C8B-B14F-4D97-AF65-F5344CB8AC3E}">
        <p14:creationId xmlns:p14="http://schemas.microsoft.com/office/powerpoint/2010/main" val="40118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923479"/>
            <a:ext cx="10244667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Novidade </a:t>
            </a:r>
            <a:r>
              <a:rPr lang="pt-BR" dirty="0"/>
              <a:t>(Incluído pela Lei nº 13.363, de 2016):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0579" y="1658680"/>
            <a:ext cx="11232444" cy="468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  <a:latin typeface="Calibri"/>
              </a:rPr>
              <a:t>Art. 313.  Suspende-se o processo: 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IX - pelo </a:t>
            </a:r>
            <a:r>
              <a:rPr lang="pt-BR" sz="2133" i="1" u="sng" dirty="0">
                <a:solidFill>
                  <a:prstClr val="black"/>
                </a:solidFill>
              </a:rPr>
              <a:t>parto</a:t>
            </a:r>
            <a:r>
              <a:rPr lang="pt-BR" sz="2133" i="1" dirty="0">
                <a:solidFill>
                  <a:prstClr val="black"/>
                </a:solidFill>
              </a:rPr>
              <a:t> ou pela concessão de </a:t>
            </a:r>
            <a:r>
              <a:rPr lang="pt-BR" sz="2133" i="1" u="sng" dirty="0">
                <a:solidFill>
                  <a:prstClr val="black"/>
                </a:solidFill>
              </a:rPr>
              <a:t>adoção</a:t>
            </a:r>
            <a:r>
              <a:rPr lang="pt-BR" sz="2133" i="1" dirty="0">
                <a:solidFill>
                  <a:prstClr val="black"/>
                </a:solidFill>
              </a:rPr>
              <a:t>, quando a advogada responsável pelo processo constituir a </a:t>
            </a:r>
            <a:r>
              <a:rPr lang="pt-BR" sz="2133" i="1" u="sng" dirty="0">
                <a:solidFill>
                  <a:prstClr val="black"/>
                </a:solidFill>
              </a:rPr>
              <a:t>única patrona</a:t>
            </a:r>
            <a:r>
              <a:rPr lang="pt-BR" sz="2133" i="1" dirty="0">
                <a:solidFill>
                  <a:prstClr val="black"/>
                </a:solidFill>
              </a:rPr>
              <a:t> da causa;          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X - quando o </a:t>
            </a:r>
            <a:r>
              <a:rPr lang="pt-BR" sz="2133" i="1" u="sng" dirty="0">
                <a:solidFill>
                  <a:prstClr val="black"/>
                </a:solidFill>
              </a:rPr>
              <a:t>advogado</a:t>
            </a:r>
            <a:r>
              <a:rPr lang="pt-BR" sz="2133" i="1" dirty="0">
                <a:solidFill>
                  <a:prstClr val="black"/>
                </a:solidFill>
              </a:rPr>
              <a:t> responsável pelo processo constituir o único patrono da causa e tornar-se </a:t>
            </a:r>
            <a:r>
              <a:rPr lang="pt-BR" sz="2133" i="1" u="sng" dirty="0">
                <a:solidFill>
                  <a:prstClr val="black"/>
                </a:solidFill>
              </a:rPr>
              <a:t>pai</a:t>
            </a:r>
            <a:r>
              <a:rPr lang="pt-BR" sz="2133" i="1" dirty="0">
                <a:solidFill>
                  <a:prstClr val="black"/>
                </a:solidFill>
              </a:rPr>
              <a:t>.</a:t>
            </a:r>
          </a:p>
          <a:p>
            <a:pPr marL="609585" lvl="1" algn="just" defTabSz="609585">
              <a:defRPr/>
            </a:pPr>
            <a:endParaRPr lang="pt-BR" sz="2133" i="1" dirty="0">
              <a:solidFill>
                <a:prstClr val="black"/>
              </a:solidFill>
            </a:endParaRP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§ 6o  No caso do </a:t>
            </a:r>
            <a:r>
              <a:rPr lang="pt-BR" sz="2133" i="1" u="sng" dirty="0">
                <a:solidFill>
                  <a:prstClr val="black"/>
                </a:solidFill>
              </a:rPr>
              <a:t>inciso IX</a:t>
            </a:r>
            <a:r>
              <a:rPr lang="pt-BR" sz="2133" i="1" dirty="0">
                <a:solidFill>
                  <a:prstClr val="black"/>
                </a:solidFill>
              </a:rPr>
              <a:t>, o período de suspensão será de </a:t>
            </a:r>
            <a:r>
              <a:rPr lang="pt-BR" sz="2133" i="1" u="sng" dirty="0">
                <a:solidFill>
                  <a:prstClr val="black"/>
                </a:solidFill>
              </a:rPr>
              <a:t>30 (trinta) dias</a:t>
            </a:r>
            <a:r>
              <a:rPr lang="pt-BR" sz="2133" i="1" dirty="0">
                <a:solidFill>
                  <a:prstClr val="black"/>
                </a:solidFill>
              </a:rPr>
              <a:t>, contado a partir da data do parto ou da concessão da adoção, mediante apresentação de certidão de nascimento ou documento similar que comprove a realização do parto, ou de termo judicial que tenha concedido a adoção, desde que haja notificação ao cliente.</a:t>
            </a:r>
          </a:p>
          <a:p>
            <a:pPr marL="609585" lvl="1" algn="just" defTabSz="609585">
              <a:defRPr/>
            </a:pPr>
            <a:r>
              <a:rPr lang="pt-BR" sz="2133" i="1" dirty="0">
                <a:solidFill>
                  <a:prstClr val="black"/>
                </a:solidFill>
              </a:rPr>
              <a:t>§ 7o No caso do </a:t>
            </a:r>
            <a:r>
              <a:rPr lang="pt-BR" sz="2133" i="1" u="sng" dirty="0">
                <a:solidFill>
                  <a:prstClr val="black"/>
                </a:solidFill>
              </a:rPr>
              <a:t>inciso X</a:t>
            </a:r>
            <a:r>
              <a:rPr lang="pt-BR" sz="2133" i="1" dirty="0">
                <a:solidFill>
                  <a:prstClr val="black"/>
                </a:solidFill>
              </a:rPr>
              <a:t>, o período de suspensão será de </a:t>
            </a:r>
            <a:r>
              <a:rPr lang="pt-BR" sz="2133" i="1" u="sng" dirty="0">
                <a:solidFill>
                  <a:prstClr val="black"/>
                </a:solidFill>
              </a:rPr>
              <a:t>8 (oito) dias</a:t>
            </a:r>
            <a:r>
              <a:rPr lang="pt-BR" sz="2133" i="1" dirty="0">
                <a:solidFill>
                  <a:prstClr val="black"/>
                </a:solidFill>
              </a:rPr>
              <a:t>, contado a partir da data do parto ou da concessão da adoção, mediante apresentação de certidão de nascimento ou documento similar que comprove a realização do parto, ou de termo judicial que tenha concedido a adoção, desde que haja notificação ao cliente. </a:t>
            </a:r>
            <a:endParaRPr lang="pt-BR" sz="2133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Meios de prova - </a:t>
            </a:r>
            <a:r>
              <a:rPr lang="pt-BR" sz="2667" dirty="0">
                <a:solidFill>
                  <a:srgbClr val="C00000"/>
                </a:solidFill>
              </a:rPr>
              <a:t>Ata Notarial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304288"/>
            <a:ext cx="9110811" cy="3867643"/>
          </a:xfrm>
        </p:spPr>
        <p:txBody>
          <a:bodyPr>
            <a:noAutofit/>
          </a:bodyPr>
          <a:lstStyle/>
          <a:p>
            <a:pPr marL="609585" lvl="1" indent="0" algn="just">
              <a:lnSpc>
                <a:spcPct val="150000"/>
              </a:lnSpc>
              <a:buNone/>
            </a:pPr>
            <a:r>
              <a:rPr lang="en-US" altLang="pt-BR" i="1" dirty="0"/>
              <a:t>Art. 384.  </a:t>
            </a:r>
            <a:r>
              <a:rPr lang="pt-BR" altLang="pt-BR" i="1" dirty="0"/>
              <a:t>A </a:t>
            </a:r>
            <a:r>
              <a:rPr lang="pt-BR" altLang="pt-BR" i="1" u="sng" dirty="0"/>
              <a:t>existência</a:t>
            </a:r>
            <a:r>
              <a:rPr lang="pt-BR" altLang="pt-BR" i="1" dirty="0"/>
              <a:t> e o </a:t>
            </a:r>
            <a:r>
              <a:rPr lang="pt-BR" altLang="pt-BR" i="1" u="sng" dirty="0"/>
              <a:t>modo de existir de algum fato</a:t>
            </a:r>
            <a:r>
              <a:rPr lang="pt-BR" altLang="pt-BR" i="1" dirty="0"/>
              <a:t> podem ser atestados ou documentados, a requerimento do interessado, mediante ata lavrada por </a:t>
            </a:r>
            <a:r>
              <a:rPr lang="pt-BR" altLang="pt-BR" i="1" u="sng" dirty="0"/>
              <a:t>tabelião</a:t>
            </a:r>
            <a:r>
              <a:rPr lang="pt-BR" altLang="pt-BR" i="1" dirty="0"/>
              <a:t>.</a:t>
            </a:r>
          </a:p>
          <a:p>
            <a:pPr marL="609585" lvl="1" indent="0" algn="just">
              <a:lnSpc>
                <a:spcPct val="150000"/>
              </a:lnSpc>
              <a:buNone/>
            </a:pPr>
            <a:r>
              <a:rPr lang="pt-BR" altLang="pt-BR" i="1" dirty="0"/>
              <a:t>Parágrafo único.  Dados representados por imagem ou som gravados em arquivos eletrônicos poderão constar da ata notarial.</a:t>
            </a:r>
          </a:p>
        </p:txBody>
      </p:sp>
    </p:spTree>
    <p:extLst>
      <p:ext uri="{BB962C8B-B14F-4D97-AF65-F5344CB8AC3E}">
        <p14:creationId xmlns:p14="http://schemas.microsoft.com/office/powerpoint/2010/main" val="27368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</a:t>
            </a:r>
            <a:r>
              <a:rPr lang="pt-BR" sz="2667" dirty="0">
                <a:solidFill>
                  <a:srgbClr val="C00000"/>
                </a:solidFill>
              </a:rPr>
              <a:t>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09472" y="1645968"/>
            <a:ext cx="9570720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/>
              <a:t>Momento da </a:t>
            </a:r>
            <a:r>
              <a:rPr lang="pt-BR" b="1" dirty="0" err="1"/>
              <a:t>Produ</a:t>
            </a:r>
            <a:r>
              <a:rPr lang="en-US" b="1" dirty="0" err="1"/>
              <a:t>ção</a:t>
            </a:r>
            <a:endParaRPr lang="pt-BR" b="1" dirty="0"/>
          </a:p>
          <a:p>
            <a:pPr marL="609585" lvl="1" indent="0" algn="just">
              <a:buNone/>
              <a:defRPr/>
            </a:pPr>
            <a:endParaRPr lang="pt-BR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434.  Incumbe à parte instruir a </a:t>
            </a:r>
            <a:r>
              <a:rPr lang="pt-BR" i="1" u="sng" dirty="0"/>
              <a:t>petição inicial ou a contestação</a:t>
            </a:r>
            <a:r>
              <a:rPr lang="pt-BR" i="1" dirty="0"/>
              <a:t> com os documentos destinados a provar suas alegações.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Parágrafo único.  Quando o documento consistir em </a:t>
            </a:r>
            <a:r>
              <a:rPr lang="pt-BR" i="1" u="sng" dirty="0"/>
              <a:t>reprodução cinematográfica ou fonográfica</a:t>
            </a:r>
            <a:r>
              <a:rPr lang="pt-BR" i="1" dirty="0"/>
              <a:t>, a parte deverá trazê-lo nos termos do caput, mas sua </a:t>
            </a:r>
            <a:r>
              <a:rPr lang="pt-BR" i="1" u="sng" dirty="0"/>
              <a:t>exposição será realizada em audiência</a:t>
            </a:r>
            <a:r>
              <a:rPr lang="pt-BR" i="1" dirty="0"/>
              <a:t>, intimando-se previamente as partes.</a:t>
            </a:r>
          </a:p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ctr">
              <a:buNone/>
              <a:defRPr/>
            </a:pPr>
            <a:r>
              <a:rPr lang="pt-BR" dirty="0"/>
              <a:t>Produção antecipada?</a:t>
            </a:r>
          </a:p>
          <a:p>
            <a:pPr marL="609585" lvl="1" indent="0" algn="ctr">
              <a:buNone/>
              <a:defRPr/>
            </a:pPr>
            <a:r>
              <a:rPr lang="pt-BR" dirty="0"/>
              <a:t>Art. 381</a:t>
            </a:r>
          </a:p>
        </p:txBody>
      </p:sp>
    </p:spTree>
    <p:extLst>
      <p:ext uri="{BB962C8B-B14F-4D97-AF65-F5344CB8AC3E}">
        <p14:creationId xmlns:p14="http://schemas.microsoft.com/office/powerpoint/2010/main" val="2948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43594" y="1512964"/>
            <a:ext cx="11393977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dirty="0"/>
              <a:t>Momento da Produção</a:t>
            </a:r>
          </a:p>
          <a:p>
            <a:pPr marL="609585" lvl="1" indent="0" algn="just">
              <a:buNone/>
              <a:defRPr/>
            </a:pPr>
            <a:endParaRPr lang="pt-BR" sz="2133" b="1" i="1" dirty="0"/>
          </a:p>
          <a:p>
            <a:pPr marL="609585" lvl="1" indent="0" algn="just">
              <a:buNone/>
              <a:defRPr/>
            </a:pPr>
            <a:r>
              <a:rPr lang="pt-BR" sz="2667" i="1" dirty="0"/>
              <a:t>Art. 435.  É lícito às partes, em qualquer tempo, juntar aos autos </a:t>
            </a:r>
            <a:r>
              <a:rPr lang="pt-BR" sz="2667" i="1" dirty="0">
                <a:solidFill>
                  <a:srgbClr val="C00000"/>
                </a:solidFill>
              </a:rPr>
              <a:t>documentos novos</a:t>
            </a:r>
            <a:r>
              <a:rPr lang="pt-BR" sz="2667" i="1" dirty="0"/>
              <a:t>, quando destinados a fazer </a:t>
            </a:r>
            <a:r>
              <a:rPr lang="pt-BR" sz="2667" i="1" u="sng" dirty="0"/>
              <a:t>prova de fatos ocorridos depois dos articulados ou para contrapô-los aos que foram produzidos nos autos</a:t>
            </a:r>
            <a:r>
              <a:rPr lang="pt-BR" sz="2667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Parágrafo único.  Admite-se também a </a:t>
            </a:r>
            <a:r>
              <a:rPr lang="pt-BR" sz="2667" i="1" dirty="0">
                <a:solidFill>
                  <a:srgbClr val="C00000"/>
                </a:solidFill>
              </a:rPr>
              <a:t>juntada posterior </a:t>
            </a:r>
            <a:r>
              <a:rPr lang="pt-BR" sz="2667" i="1" dirty="0"/>
              <a:t>de documentos formados após a petição inicial ou a contestação, bem como dos que se tornaram conhecidos, acessíveis ou disponíveis após esses atos, cabendo à parte que os produzir </a:t>
            </a:r>
            <a:r>
              <a:rPr lang="pt-BR" sz="2667" i="1" u="sng" dirty="0"/>
              <a:t>comprovar o motivo que a impediu de juntá-los anteriormente</a:t>
            </a:r>
            <a:r>
              <a:rPr lang="pt-BR" sz="2667" i="1" dirty="0"/>
              <a:t> e incumbindo ao juiz, em qualquer caso, </a:t>
            </a:r>
            <a:r>
              <a:rPr lang="pt-BR" sz="2667" i="1" u="sng" dirty="0"/>
              <a:t>avaliar a conduta da parte de acordo com o art. 5</a:t>
            </a:r>
            <a:r>
              <a:rPr lang="pt-BR" sz="2667" i="1" u="sng" baseline="30000" dirty="0"/>
              <a:t>o</a:t>
            </a:r>
            <a:r>
              <a:rPr lang="pt-BR" sz="2667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2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254925" y="1487472"/>
            <a:ext cx="11504815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133" dirty="0"/>
              <a:t> </a:t>
            </a:r>
            <a:r>
              <a:rPr lang="en-US" sz="2400" b="1" dirty="0" err="1"/>
              <a:t>Eficácia</a:t>
            </a:r>
            <a:r>
              <a:rPr lang="en-US" sz="2400" b="1" dirty="0"/>
              <a:t> da </a:t>
            </a:r>
            <a:r>
              <a:rPr lang="en-US" sz="2400" b="1" dirty="0" err="1"/>
              <a:t>Prova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1333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422.  Qualquer </a:t>
            </a:r>
            <a:r>
              <a:rPr lang="pt-BR" i="1" u="sng" dirty="0"/>
              <a:t>reprodução mecânica, como a fotográfica, a cinematográfica, a fonográfica ou de outra espécie</a:t>
            </a:r>
            <a:r>
              <a:rPr lang="pt-BR" i="1" dirty="0"/>
              <a:t>, tem aptidão para fazer prova dos fatos ou das coisas representadas, se a sua conformidade com o documento original </a:t>
            </a:r>
            <a:r>
              <a:rPr lang="pt-BR" i="1" u="sng" dirty="0"/>
              <a:t>não for impugnada por aquele contra quem foi produzida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1</a:t>
            </a:r>
            <a:r>
              <a:rPr lang="pt-BR" i="1" baseline="30000" dirty="0"/>
              <a:t>o</a:t>
            </a:r>
            <a:r>
              <a:rPr lang="pt-BR" i="1" dirty="0"/>
              <a:t> </a:t>
            </a:r>
            <a:r>
              <a:rPr lang="pt-BR" i="1" u="sng" dirty="0"/>
              <a:t>As </a:t>
            </a:r>
            <a:r>
              <a:rPr lang="pt-BR" i="1" u="sng" dirty="0">
                <a:solidFill>
                  <a:srgbClr val="C00000"/>
                </a:solidFill>
              </a:rPr>
              <a:t>fotografias digitais </a:t>
            </a:r>
            <a:r>
              <a:rPr lang="pt-BR" i="1" u="sng" dirty="0"/>
              <a:t>e as extraídas da rede mundial de computadores </a:t>
            </a:r>
            <a:r>
              <a:rPr lang="pt-BR" i="1" dirty="0"/>
              <a:t>fazem prova das imagens que reproduzem, devendo, </a:t>
            </a:r>
            <a:r>
              <a:rPr lang="pt-BR" i="1" u="sng" dirty="0"/>
              <a:t>se impugnadas, ser apresentada a respectiva autenticação eletrônica</a:t>
            </a:r>
            <a:r>
              <a:rPr lang="pt-BR" i="1" dirty="0"/>
              <a:t> ou, não sendo possível, realizada perícia.</a:t>
            </a:r>
          </a:p>
          <a:p>
            <a:pPr marL="609585" lvl="1" indent="0" algn="just">
              <a:buNone/>
              <a:defRPr/>
            </a:pPr>
            <a:endParaRPr lang="pt-BR" sz="1333" i="1" dirty="0"/>
          </a:p>
          <a:p>
            <a:pPr marL="609585" lvl="1" indent="0" algn="just">
              <a:buNone/>
              <a:defRPr/>
            </a:pPr>
            <a:r>
              <a:rPr lang="pt-BR" dirty="0"/>
              <a:t>O § 3º desse artigo destaca que o </a:t>
            </a:r>
            <a:r>
              <a:rPr lang="pt-BR" dirty="0">
                <a:solidFill>
                  <a:srgbClr val="C00000"/>
                </a:solidFill>
              </a:rPr>
              <a:t>e-mail</a:t>
            </a:r>
            <a:r>
              <a:rPr lang="pt-BR" dirty="0"/>
              <a:t>, para fins de prova, equipara-se a fotografia. Assim, deverá ser juntada a “autenticação eletrônica” (arquivo eletrônico e não só a mensagem impressa, para fins de eventual perícia).</a:t>
            </a:r>
            <a:endParaRPr lang="en-US" dirty="0"/>
          </a:p>
          <a:p>
            <a:pPr marL="609585" lvl="1" indent="0" algn="just">
              <a:buNone/>
              <a:defRPr/>
            </a:pPr>
            <a:endParaRPr lang="pt-BR" altLang="pt-BR" sz="2133" b="1" i="1" dirty="0"/>
          </a:p>
          <a:p>
            <a:pPr marL="609585" lvl="1" indent="0" algn="just">
              <a:buNone/>
              <a:defRPr/>
            </a:pPr>
            <a:endParaRPr lang="pt-BR" altLang="pt-BR" sz="2133" b="1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48782"/>
            <a:ext cx="366447" cy="6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733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123003" cy="4525963"/>
          </a:xfrm>
        </p:spPr>
        <p:txBody>
          <a:bodyPr>
            <a:noAutofit/>
          </a:bodyPr>
          <a:lstStyle/>
          <a:p>
            <a:pPr algn="ctr"/>
            <a:r>
              <a:rPr lang="pt-BR" altLang="pt-BR" sz="2400" dirty="0">
                <a:solidFill>
                  <a:srgbClr val="C00000"/>
                </a:solidFill>
              </a:rPr>
              <a:t>Impugnação</a:t>
            </a:r>
            <a:r>
              <a:rPr lang="pt-BR" altLang="pt-BR" sz="2400" dirty="0"/>
              <a:t> à prova documental</a:t>
            </a:r>
          </a:p>
          <a:p>
            <a:endParaRPr lang="pt-BR" altLang="pt-BR" sz="2400" dirty="0"/>
          </a:p>
          <a:p>
            <a:pPr marL="609585" lvl="1" indent="0" algn="just">
              <a:buNone/>
            </a:pPr>
            <a:r>
              <a:rPr lang="pt-BR" altLang="pt-BR" i="1" dirty="0"/>
              <a:t>Art. 437.  O réu manifestar-se-á </a:t>
            </a:r>
            <a:r>
              <a:rPr lang="pt-BR" altLang="pt-BR" i="1" u="sng" dirty="0"/>
              <a:t>na contestação sobre os documentos anexados à inicial</a:t>
            </a:r>
            <a:r>
              <a:rPr lang="pt-BR" altLang="pt-BR" i="1" dirty="0"/>
              <a:t>, e o autor manifestar-se-á </a:t>
            </a:r>
            <a:r>
              <a:rPr lang="pt-BR" altLang="pt-BR" i="1" u="sng" dirty="0"/>
              <a:t>na réplica sobre os documentos anexados à contestação</a:t>
            </a:r>
            <a:r>
              <a:rPr lang="pt-BR" altLang="pt-BR" i="1" dirty="0"/>
              <a:t>.</a:t>
            </a:r>
          </a:p>
          <a:p>
            <a:pPr marL="609585" lvl="1" indent="0" algn="just">
              <a:buNone/>
            </a:pPr>
            <a:r>
              <a:rPr lang="pt-BR" altLang="pt-BR" i="1" dirty="0"/>
              <a:t>§ 1º Sempre que uma das partes requerer a </a:t>
            </a:r>
            <a:r>
              <a:rPr lang="pt-BR" altLang="pt-BR" i="1" u="sng" dirty="0"/>
              <a:t>juntada de documento aos autos</a:t>
            </a:r>
            <a:r>
              <a:rPr lang="pt-BR" altLang="pt-BR" i="1" dirty="0"/>
              <a:t>, o juiz </a:t>
            </a:r>
            <a:r>
              <a:rPr lang="pt-BR" altLang="pt-BR" i="1" u="sng" dirty="0"/>
              <a:t>ouvirá</a:t>
            </a:r>
            <a:r>
              <a:rPr lang="pt-BR" altLang="pt-BR" i="1" dirty="0"/>
              <a:t>, a seu respeito, </a:t>
            </a:r>
            <a:r>
              <a:rPr lang="pt-BR" altLang="pt-BR" i="1" u="sng" dirty="0"/>
              <a:t>a outra parte, que disporá do prazo de 15 (quinze) dias </a:t>
            </a:r>
            <a:r>
              <a:rPr lang="pt-BR" altLang="pt-BR" i="1" dirty="0"/>
              <a:t>para adotar qualquer das posturas indicadas no art. 436.</a:t>
            </a:r>
          </a:p>
        </p:txBody>
      </p:sp>
    </p:spTree>
    <p:extLst>
      <p:ext uri="{BB962C8B-B14F-4D97-AF65-F5344CB8AC3E}">
        <p14:creationId xmlns:p14="http://schemas.microsoft.com/office/powerpoint/2010/main" val="34247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26897" y="1125036"/>
            <a:ext cx="10244667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dirty="0"/>
              <a:t>Ônus da Impugnação e Prova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 algn="just">
              <a:buNone/>
              <a:defRPr/>
            </a:pPr>
            <a:r>
              <a:rPr lang="pt-BR" sz="2667" i="1" dirty="0"/>
              <a:t>Art. 436.  A parte, </a:t>
            </a:r>
            <a:r>
              <a:rPr lang="pt-BR" sz="2667" i="1" dirty="0">
                <a:solidFill>
                  <a:srgbClr val="C00000"/>
                </a:solidFill>
              </a:rPr>
              <a:t>intimada a falar sobre documento </a:t>
            </a:r>
            <a:r>
              <a:rPr lang="pt-BR" sz="2667" i="1" dirty="0"/>
              <a:t>constante dos autos, poderá: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 - impugnar a admissibilidade da prova documental;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II - impugnar sua autenticidade;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III - suscitar sua falsidade, com ou sem deflagração do incidente de arguição de falsidade;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IV - manifestar-se sobre seu conteúdo.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Parágrafo único.  Nas hipóteses dos incisos II e III, a impugnação deverá basear-se em </a:t>
            </a:r>
            <a:r>
              <a:rPr lang="pt-BR" sz="2667" i="1" u="sng" dirty="0"/>
              <a:t>argumentação específica</a:t>
            </a:r>
            <a:r>
              <a:rPr lang="pt-BR" sz="2667" i="1" dirty="0"/>
              <a:t>, </a:t>
            </a:r>
            <a:r>
              <a:rPr lang="pt-BR" sz="2667" i="1" u="sng" dirty="0"/>
              <a:t>não se admitindo alegação genérica de falsidade</a:t>
            </a:r>
            <a:r>
              <a:rPr lang="pt-BR" sz="2667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3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Documental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8927931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/>
              <a:t>Ônus da Impugnação e Prova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Art. 429.  Incumbe o ônus da prova quando: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I - se tratar de falsidade de documento ou de preenchimento abusivo, à parte que a arguir;</a:t>
            </a:r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II - se tratar de impugnação da autenticidade, à parte que produziu o documento.</a:t>
            </a:r>
          </a:p>
        </p:txBody>
      </p:sp>
    </p:spTree>
    <p:extLst>
      <p:ext uri="{BB962C8B-B14F-4D97-AF65-F5344CB8AC3E}">
        <p14:creationId xmlns:p14="http://schemas.microsoft.com/office/powerpoint/2010/main" val="5732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Depoimento Pessoal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0" y="1645968"/>
            <a:ext cx="11393979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dirty="0"/>
              <a:t>Requerimento da parte (pena de confesso)</a:t>
            </a:r>
          </a:p>
          <a:p>
            <a:pPr marL="609585" lvl="1" indent="0" algn="just">
              <a:buNone/>
              <a:defRPr/>
            </a:pPr>
            <a:endParaRPr lang="pt-BR" sz="2133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385.  Cabe à parte requerer o </a:t>
            </a:r>
            <a:r>
              <a:rPr lang="pt-BR" i="1" u="sng" dirty="0"/>
              <a:t>depoimento pessoal da outra parte</a:t>
            </a:r>
            <a:r>
              <a:rPr lang="pt-BR" i="1" dirty="0"/>
              <a:t>, a fim de que esta seja interrogada na audiência de instrução e julgamento, sem prejuízo do poder do juiz de ordená-lo de ofício.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1</a:t>
            </a:r>
            <a:r>
              <a:rPr lang="pt-BR" i="1" baseline="30000" dirty="0"/>
              <a:t>o</a:t>
            </a:r>
            <a:r>
              <a:rPr lang="pt-BR" i="1" dirty="0"/>
              <a:t> Se a parte, pessoalmente intimada para prestar depoimento pessoal e advertida da </a:t>
            </a:r>
            <a:r>
              <a:rPr lang="pt-BR" i="1" u="sng" dirty="0"/>
              <a:t>pena de confesso</a:t>
            </a:r>
            <a:r>
              <a:rPr lang="pt-BR" i="1" dirty="0"/>
              <a:t>, não comparecer ou, comparecendo, se recusar a depor, o juiz aplicar-lhe-á a pena.</a:t>
            </a:r>
          </a:p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139. (...). VIII - determinar, a qualquer tempo, o comparecimento pessoal das partes, para inquiri-las sobre os fatos da causa, </a:t>
            </a:r>
            <a:r>
              <a:rPr lang="pt-BR" i="1" u="sng" dirty="0"/>
              <a:t>hipótese em que não incidirá a pena de confesso</a:t>
            </a:r>
            <a:r>
              <a:rPr lang="pt-BR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43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</a:t>
            </a:r>
            <a:r>
              <a:rPr lang="pt-BR" sz="2667" dirty="0">
                <a:solidFill>
                  <a:srgbClr val="C00000"/>
                </a:solidFill>
              </a:rPr>
              <a:t>Testemunhal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32509" y="1512960"/>
            <a:ext cx="11249891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133" b="1" dirty="0"/>
              <a:t>Momento da produção</a:t>
            </a:r>
            <a:r>
              <a:rPr lang="en-US" sz="2133" b="1" dirty="0"/>
              <a:t> e </a:t>
            </a:r>
            <a:r>
              <a:rPr lang="pt-BR" sz="2133" b="1" dirty="0"/>
              <a:t>quantidade</a:t>
            </a:r>
            <a:r>
              <a:rPr lang="en-US" sz="2133" b="1" dirty="0"/>
              <a:t> de </a:t>
            </a:r>
            <a:r>
              <a:rPr lang="pt-BR" sz="2133" b="1" dirty="0"/>
              <a:t>testemunhas</a:t>
            </a:r>
          </a:p>
          <a:p>
            <a:pPr marL="609585" lvl="1" indent="0" algn="just">
              <a:buNone/>
              <a:defRPr/>
            </a:pPr>
            <a:endParaRPr lang="pt-BR" sz="2133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357. (...) § 4</a:t>
            </a:r>
            <a:r>
              <a:rPr lang="pt-BR" i="1" baseline="30000" dirty="0"/>
              <a:t>o</a:t>
            </a:r>
            <a:r>
              <a:rPr lang="pt-BR" i="1" dirty="0"/>
              <a:t> Caso tenha sido determinada a produção de prova testemunhal, o juiz fixará </a:t>
            </a:r>
            <a:r>
              <a:rPr lang="pt-BR" i="1" u="sng" dirty="0"/>
              <a:t>prazo comum não superior a 15 (quinze) dias para que as partes apresentem rol de testemunhas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5</a:t>
            </a:r>
            <a:r>
              <a:rPr lang="pt-BR" i="1" baseline="30000" dirty="0"/>
              <a:t>o</a:t>
            </a:r>
            <a:r>
              <a:rPr lang="pt-BR" i="1" dirty="0"/>
              <a:t> Na hipótese do § 3</a:t>
            </a:r>
            <a:r>
              <a:rPr lang="pt-BR" i="1" baseline="30000" dirty="0"/>
              <a:t>o</a:t>
            </a:r>
            <a:r>
              <a:rPr lang="pt-BR" i="1" dirty="0"/>
              <a:t>, as partes devem levar, para a audiência prevista, o respectivo rol de testemunhas.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6</a:t>
            </a:r>
            <a:r>
              <a:rPr lang="pt-BR" i="1" baseline="30000" dirty="0"/>
              <a:t>o</a:t>
            </a:r>
            <a:r>
              <a:rPr lang="pt-BR" i="1" dirty="0"/>
              <a:t> O </a:t>
            </a:r>
            <a:r>
              <a:rPr lang="pt-BR" i="1" u="sng" dirty="0"/>
              <a:t>número de testemunhas</a:t>
            </a:r>
            <a:r>
              <a:rPr lang="pt-BR" i="1" dirty="0"/>
              <a:t> arroladas </a:t>
            </a:r>
            <a:r>
              <a:rPr lang="pt-BR" i="1" u="sng" dirty="0"/>
              <a:t>não pode ser superior a 10 (dez), sendo 3 (três), no máximo, para a prova de cada fato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7</a:t>
            </a:r>
            <a:r>
              <a:rPr lang="pt-BR" i="1" baseline="30000" dirty="0"/>
              <a:t>o</a:t>
            </a:r>
            <a:r>
              <a:rPr lang="pt-BR" i="1" dirty="0"/>
              <a:t> O juiz poderá </a:t>
            </a:r>
            <a:r>
              <a:rPr lang="pt-BR" i="1" u="sng" dirty="0"/>
              <a:t>limitar o número de testemunhas</a:t>
            </a:r>
            <a:r>
              <a:rPr lang="pt-BR" i="1" dirty="0"/>
              <a:t> levando em conta a complexidade da causa e dos fatos individualmente considerados.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Art. 361.  As provas orais serão </a:t>
            </a:r>
            <a:r>
              <a:rPr lang="pt-BR" i="1" u="sng" dirty="0"/>
              <a:t>produzidas em audiência</a:t>
            </a:r>
            <a:r>
              <a:rPr lang="pt-BR" i="1" dirty="0"/>
              <a:t>, ouvindo-se nesta ordem, preferencialmente.</a:t>
            </a:r>
          </a:p>
        </p:txBody>
      </p:sp>
    </p:spTree>
    <p:extLst>
      <p:ext uri="{BB962C8B-B14F-4D97-AF65-F5344CB8AC3E}">
        <p14:creationId xmlns:p14="http://schemas.microsoft.com/office/powerpoint/2010/main" val="17314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Testemunhal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676101" y="1645968"/>
            <a:ext cx="9967515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133" dirty="0" err="1">
                <a:solidFill>
                  <a:srgbClr val="C00000"/>
                </a:solidFill>
              </a:rPr>
              <a:t>Intimação</a:t>
            </a:r>
            <a:r>
              <a:rPr lang="en-US" sz="2133" dirty="0">
                <a:solidFill>
                  <a:srgbClr val="C00000"/>
                </a:solidFill>
              </a:rPr>
              <a:t> </a:t>
            </a:r>
            <a:r>
              <a:rPr lang="en-US" sz="2133" dirty="0"/>
              <a:t>das </a:t>
            </a:r>
            <a:r>
              <a:rPr lang="en-US" sz="2133" dirty="0" err="1"/>
              <a:t>testemunhas</a:t>
            </a:r>
            <a:endParaRPr lang="en-US" sz="2133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455.  Cabe ao </a:t>
            </a:r>
            <a:r>
              <a:rPr lang="pt-BR" i="1" u="sng" dirty="0"/>
              <a:t>advogado da parte</a:t>
            </a:r>
            <a:r>
              <a:rPr lang="pt-BR" i="1" dirty="0"/>
              <a:t> informar ou </a:t>
            </a:r>
            <a:r>
              <a:rPr lang="pt-BR" i="1" u="sng" dirty="0"/>
              <a:t>intimar a testemunha</a:t>
            </a:r>
            <a:r>
              <a:rPr lang="pt-BR" i="1" dirty="0"/>
              <a:t> por ele arrolada do dia, da hora e do local da audiência designada, </a:t>
            </a:r>
            <a:r>
              <a:rPr lang="pt-BR" i="1" u="sng" dirty="0"/>
              <a:t>dispensando-se a intimação do juízo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1</a:t>
            </a:r>
            <a:r>
              <a:rPr lang="pt-BR" i="1" baseline="30000" dirty="0"/>
              <a:t>o</a:t>
            </a:r>
            <a:r>
              <a:rPr lang="pt-BR" i="1" dirty="0"/>
              <a:t> A intimação deverá ser realizada por </a:t>
            </a:r>
            <a:r>
              <a:rPr lang="pt-BR" i="1" u="sng" dirty="0"/>
              <a:t>carta com aviso de recebimento</a:t>
            </a:r>
            <a:r>
              <a:rPr lang="pt-BR" i="1" dirty="0"/>
              <a:t>, cumprindo ao advogado </a:t>
            </a:r>
            <a:r>
              <a:rPr lang="pt-BR" i="1" u="sng" dirty="0"/>
              <a:t>juntar aos autos</a:t>
            </a:r>
            <a:r>
              <a:rPr lang="pt-BR" i="1" dirty="0"/>
              <a:t>, com antecedência de pelo menos 3 (três) dias da data da audiência, </a:t>
            </a:r>
            <a:r>
              <a:rPr lang="pt-BR" i="1" u="sng" dirty="0"/>
              <a:t>cópia</a:t>
            </a:r>
            <a:r>
              <a:rPr lang="pt-BR" i="1" dirty="0"/>
              <a:t> da correspondência de intimação e do comprovante de recebimento.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2</a:t>
            </a:r>
            <a:r>
              <a:rPr lang="pt-BR" i="1" baseline="30000" dirty="0"/>
              <a:t>o</a:t>
            </a:r>
            <a:r>
              <a:rPr lang="pt-BR" i="1" dirty="0"/>
              <a:t> A parte pode comprometer-se a levar a testemunha à audiência, </a:t>
            </a:r>
            <a:r>
              <a:rPr lang="pt-BR" i="1" u="sng" dirty="0"/>
              <a:t>independentemente da intimação</a:t>
            </a:r>
            <a:r>
              <a:rPr lang="pt-BR" i="1" dirty="0"/>
              <a:t> de que trata o § 1</a:t>
            </a:r>
            <a:r>
              <a:rPr lang="pt-BR" i="1" baseline="30000" dirty="0"/>
              <a:t>o</a:t>
            </a:r>
            <a:r>
              <a:rPr lang="pt-BR" i="1" dirty="0"/>
              <a:t>, presumindo-se, </a:t>
            </a:r>
            <a:r>
              <a:rPr lang="pt-BR" i="1" u="sng" dirty="0"/>
              <a:t>caso a testemunha não compareça, que a parte </a:t>
            </a:r>
            <a:r>
              <a:rPr lang="pt-BR" sz="2133" i="1" u="sng" dirty="0"/>
              <a:t>desistiu de sua inquirição</a:t>
            </a:r>
            <a:r>
              <a:rPr lang="pt-BR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2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Suspensão do Processo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353056"/>
            <a:ext cx="9269307" cy="3818875"/>
          </a:xfrm>
        </p:spPr>
        <p:txBody>
          <a:bodyPr>
            <a:noAutofit/>
          </a:bodyPr>
          <a:lstStyle/>
          <a:p>
            <a:pPr algn="ctr"/>
            <a:r>
              <a:rPr lang="pt-BR" altLang="pt-BR" dirty="0"/>
              <a:t>E </a:t>
            </a:r>
            <a:r>
              <a:rPr lang="pt-BR" altLang="pt-BR" dirty="0">
                <a:solidFill>
                  <a:srgbClr val="C00000"/>
                </a:solidFill>
              </a:rPr>
              <a:t>atos urgentes</a:t>
            </a:r>
            <a:r>
              <a:rPr lang="pt-BR" altLang="pt-BR" dirty="0"/>
              <a:t>?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609585" lvl="1" indent="0" algn="ctr">
              <a:buNone/>
            </a:pPr>
            <a:r>
              <a:rPr lang="pt-BR" altLang="pt-BR" sz="2667" i="1" dirty="0"/>
              <a:t>Art. 314.  Durante a suspensão é vedado praticar qualquer ato processual, podendo o juiz, todavia, determinar a realização de </a:t>
            </a:r>
            <a:r>
              <a:rPr lang="pt-BR" altLang="pt-BR" sz="2667" i="1" u="sng" dirty="0"/>
              <a:t>atos urgentes</a:t>
            </a:r>
            <a:r>
              <a:rPr lang="pt-BR" altLang="pt-BR" sz="2667" i="1" dirty="0"/>
              <a:t> a fim de evitar dano irreparável, salvo no caso de arguição de impedimento e de suspeição.</a:t>
            </a:r>
          </a:p>
        </p:txBody>
      </p:sp>
    </p:spTree>
    <p:extLst>
      <p:ext uri="{BB962C8B-B14F-4D97-AF65-F5344CB8AC3E}">
        <p14:creationId xmlns:p14="http://schemas.microsoft.com/office/powerpoint/2010/main" val="7391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Testemunhal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133" dirty="0" err="1"/>
              <a:t>Intimação</a:t>
            </a:r>
            <a:r>
              <a:rPr lang="en-US" sz="2133" dirty="0"/>
              <a:t> das </a:t>
            </a:r>
            <a:r>
              <a:rPr lang="en-US" sz="2133" dirty="0" err="1"/>
              <a:t>Testemunhas</a:t>
            </a:r>
            <a:endParaRPr lang="en-US" sz="2133" dirty="0"/>
          </a:p>
          <a:p>
            <a:pPr marL="609585" lvl="1" indent="0" algn="just">
              <a:buNone/>
              <a:defRPr/>
            </a:pPr>
            <a:endParaRPr lang="pt-BR" sz="2133" i="1" dirty="0"/>
          </a:p>
          <a:p>
            <a:pPr marL="609585" lvl="1" indent="0" algn="just">
              <a:buNone/>
              <a:defRPr/>
            </a:pPr>
            <a:r>
              <a:rPr lang="pt-BR" sz="2133" i="1" dirty="0"/>
              <a:t>Art. 455. (...) § 4</a:t>
            </a:r>
            <a:r>
              <a:rPr lang="pt-BR" sz="2133" i="1" baseline="30000" dirty="0"/>
              <a:t>o</a:t>
            </a:r>
            <a:r>
              <a:rPr lang="pt-BR" sz="2133" i="1" dirty="0"/>
              <a:t> A </a:t>
            </a:r>
            <a:r>
              <a:rPr lang="pt-BR" sz="2133" i="1" dirty="0">
                <a:solidFill>
                  <a:srgbClr val="C00000"/>
                </a:solidFill>
              </a:rPr>
              <a:t>intimação será feita pela via judicial </a:t>
            </a:r>
            <a:r>
              <a:rPr lang="pt-BR" sz="2133" i="1" dirty="0"/>
              <a:t>quando: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for </a:t>
            </a:r>
            <a:r>
              <a:rPr lang="pt-BR" sz="2133" i="1" u="sng" dirty="0"/>
              <a:t>frustrada a intimação</a:t>
            </a:r>
            <a:r>
              <a:rPr lang="pt-BR" sz="2133" i="1" dirty="0"/>
              <a:t> prevista no § 1</a:t>
            </a:r>
            <a:r>
              <a:rPr lang="pt-BR" sz="2133" i="1" baseline="30000" dirty="0"/>
              <a:t>o</a:t>
            </a:r>
            <a:r>
              <a:rPr lang="pt-BR" sz="2133" i="1" dirty="0"/>
              <a:t> deste artigo;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sua </a:t>
            </a:r>
            <a:r>
              <a:rPr lang="pt-BR" sz="2133" i="1" u="sng" dirty="0"/>
              <a:t>necessidade for devidamente demonstrada</a:t>
            </a:r>
            <a:r>
              <a:rPr lang="pt-BR" sz="2133" i="1" dirty="0"/>
              <a:t> pela parte ao juiz;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figurar no rol de </a:t>
            </a:r>
            <a:r>
              <a:rPr lang="pt-BR" sz="2133" i="1" u="sng" dirty="0"/>
              <a:t>testemunhas</a:t>
            </a:r>
            <a:r>
              <a:rPr lang="pt-BR" sz="2133" i="1" dirty="0"/>
              <a:t> servidor público ou militar, hipótese em que o juiz o requisitará ao chefe da repartição ou ao comando do corpo em que servir;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IV - a testemunha houver sido </a:t>
            </a:r>
            <a:r>
              <a:rPr lang="pt-BR" sz="2133" i="1" u="sng" dirty="0"/>
              <a:t>arrolada pelo Ministério Público ou pela Defensoria Pública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V - a testemunha for uma daquelas previstas no art. 454 (</a:t>
            </a:r>
            <a:r>
              <a:rPr lang="pt-BR" sz="2133" i="1" u="sng" dirty="0" err="1"/>
              <a:t>dignatários</a:t>
            </a:r>
            <a:r>
              <a:rPr lang="pt-BR" sz="2133" i="1" dirty="0"/>
              <a:t>).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5</a:t>
            </a:r>
            <a:r>
              <a:rPr lang="pt-BR" sz="2133" i="1" baseline="30000" dirty="0"/>
              <a:t>o</a:t>
            </a:r>
            <a:r>
              <a:rPr lang="pt-BR" sz="2133" i="1" dirty="0"/>
              <a:t> A testemunha que, intimada na forma do § 1</a:t>
            </a:r>
            <a:r>
              <a:rPr lang="pt-BR" sz="2133" i="1" baseline="30000" dirty="0"/>
              <a:t>o</a:t>
            </a:r>
            <a:r>
              <a:rPr lang="pt-BR" sz="2133" i="1" dirty="0"/>
              <a:t> ou do § 4</a:t>
            </a:r>
            <a:r>
              <a:rPr lang="pt-BR" sz="2133" i="1" baseline="30000" dirty="0"/>
              <a:t>o</a:t>
            </a:r>
            <a:r>
              <a:rPr lang="pt-BR" sz="2133" i="1" dirty="0"/>
              <a:t>, deixar de comparecer sem motivo justificado </a:t>
            </a:r>
            <a:r>
              <a:rPr lang="pt-BR" sz="2133" i="1" u="sng" dirty="0"/>
              <a:t>será conduzida e responderá pelas despesas do adiamento</a:t>
            </a:r>
            <a:r>
              <a:rPr lang="pt-BR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Testemunhal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2133" dirty="0">
                <a:solidFill>
                  <a:srgbClr val="C00000"/>
                </a:solidFill>
              </a:rPr>
              <a:t>Contradita</a:t>
            </a:r>
            <a:r>
              <a:rPr lang="pt-BR" sz="2133" dirty="0"/>
              <a:t> das testemunhas incapazes, impedidas ou suspeitas</a:t>
            </a:r>
            <a:r>
              <a:rPr lang="en-US" sz="2133" dirty="0"/>
              <a:t> (art. 447)</a:t>
            </a:r>
            <a:endParaRPr lang="pt-BR" sz="2133" dirty="0"/>
          </a:p>
          <a:p>
            <a:pPr marL="609585" lvl="1" indent="0" algn="just">
              <a:buNone/>
              <a:defRPr/>
            </a:pPr>
            <a:endParaRPr lang="pt-BR" sz="2133" i="1" dirty="0"/>
          </a:p>
          <a:p>
            <a:pPr marL="609585" lvl="1" indent="0" algn="just">
              <a:buNone/>
              <a:defRPr/>
            </a:pPr>
            <a:r>
              <a:rPr lang="pt-BR" sz="2133" i="1" dirty="0"/>
              <a:t>Art. 457.  Antes de depor, a testemunha será qualificada, declarará ou confirmará seus dados e informará se tem relações de parentesco com a parte ou interesse no objeto do processo.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</a:t>
            </a:r>
            <a:r>
              <a:rPr lang="pt-BR" sz="2133" i="1" u="sng" dirty="0"/>
              <a:t>É lícito à parte contraditar a testemunha</a:t>
            </a:r>
            <a:r>
              <a:rPr lang="pt-BR" sz="2133" i="1" dirty="0"/>
              <a:t>, arguindo-lhe a </a:t>
            </a:r>
            <a:r>
              <a:rPr lang="pt-BR" sz="2133" i="1" u="sng" dirty="0"/>
              <a:t>incapacidade, o impedimento ou a suspeição</a:t>
            </a:r>
            <a:r>
              <a:rPr lang="pt-BR" sz="2133" i="1" dirty="0"/>
              <a:t>, bem como, caso a testemunha negue os fatos que lhe são imputados, provar a contradita com documentos ou com testemunhas, até 3 (três), apresentadas no ato e inquiridas em separado.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2o Sendo provados ou confessados os fatos a que se refere o § 1</a:t>
            </a:r>
            <a:r>
              <a:rPr lang="pt-BR" sz="2133" i="1" baseline="30000" dirty="0"/>
              <a:t>o</a:t>
            </a:r>
            <a:r>
              <a:rPr lang="pt-BR" sz="2133" i="1" dirty="0"/>
              <a:t>, o juiz </a:t>
            </a:r>
            <a:r>
              <a:rPr lang="pt-BR" sz="2133" i="1" u="sng" dirty="0"/>
              <a:t>dispensará a testemunha</a:t>
            </a:r>
            <a:r>
              <a:rPr lang="pt-BR" sz="2133" i="1" dirty="0"/>
              <a:t> </a:t>
            </a:r>
            <a:r>
              <a:rPr lang="pt-BR" sz="2133" i="1" dirty="0">
                <a:solidFill>
                  <a:srgbClr val="C00000"/>
                </a:solidFill>
              </a:rPr>
              <a:t>ou</a:t>
            </a:r>
            <a:r>
              <a:rPr lang="pt-BR" sz="2133" i="1" dirty="0"/>
              <a:t> lhe tomará o </a:t>
            </a:r>
            <a:r>
              <a:rPr lang="pt-BR" sz="2133" i="1" u="sng" dirty="0"/>
              <a:t>depoimento como informante</a:t>
            </a:r>
            <a:r>
              <a:rPr lang="pt-BR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Testemunhal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244923" cy="45259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133" dirty="0">
                <a:solidFill>
                  <a:srgbClr val="C00000"/>
                </a:solidFill>
              </a:rPr>
              <a:t>Como ouvir </a:t>
            </a:r>
            <a:r>
              <a:rPr lang="pt-BR" sz="2133" dirty="0"/>
              <a:t>a testemunha?</a:t>
            </a:r>
          </a:p>
          <a:p>
            <a:pPr marL="609585" lvl="1" indent="0" algn="just">
              <a:buNone/>
              <a:defRPr/>
            </a:pPr>
            <a:endParaRPr lang="pt-BR" sz="2133" b="1" i="1" dirty="0"/>
          </a:p>
          <a:p>
            <a:pPr marL="609585" lvl="1" indent="0" algn="just">
              <a:buNone/>
              <a:defRPr/>
            </a:pPr>
            <a:r>
              <a:rPr lang="pt-BR" sz="2133" i="1" dirty="0"/>
              <a:t>Art. 459.  As </a:t>
            </a:r>
            <a:r>
              <a:rPr lang="pt-BR" sz="2133" i="1" u="sng" dirty="0"/>
              <a:t>perguntas serão formuladas pelas </a:t>
            </a:r>
            <a:r>
              <a:rPr lang="pt-BR" sz="2133" i="1" u="sng" dirty="0">
                <a:solidFill>
                  <a:srgbClr val="C00000"/>
                </a:solidFill>
              </a:rPr>
              <a:t>partes diretamente à testemunha</a:t>
            </a:r>
            <a:r>
              <a:rPr lang="pt-BR" sz="2133" i="1" dirty="0"/>
              <a:t>, começando pela que a arrolou, não admitindo o juiz aquelas que puderem induzir a resposta, não tiverem relação com as questões de fato objeto da atividade probatória ou importarem repetição de outra já respondida.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O </a:t>
            </a:r>
            <a:r>
              <a:rPr lang="pt-BR" sz="2133" i="1" u="sng" dirty="0"/>
              <a:t>juiz poderá inquirir</a:t>
            </a:r>
            <a:r>
              <a:rPr lang="pt-BR" sz="2133" i="1" dirty="0"/>
              <a:t> a testemunha tanto antes quanto depois da inquirição feita pelas partes.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2</a:t>
            </a:r>
            <a:r>
              <a:rPr lang="pt-BR" sz="2133" i="1" baseline="30000" dirty="0"/>
              <a:t>o</a:t>
            </a:r>
            <a:r>
              <a:rPr lang="pt-BR" sz="2133" i="1" dirty="0"/>
              <a:t> As testemunhas devem ser tratadas com urbanidade, não se lhes fazendo perguntas ou considerações impertinentes, capciosas ou vexatórias.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3º As </a:t>
            </a:r>
            <a:r>
              <a:rPr lang="pt-BR" sz="2133" i="1" u="sng" dirty="0"/>
              <a:t>perguntas que o juiz indeferir</a:t>
            </a:r>
            <a:r>
              <a:rPr lang="pt-BR" sz="2133" i="1" dirty="0"/>
              <a:t> serão transcritas no termo, se a parte o requerer.</a:t>
            </a:r>
          </a:p>
        </p:txBody>
      </p:sp>
    </p:spTree>
    <p:extLst>
      <p:ext uri="{BB962C8B-B14F-4D97-AF65-F5344CB8AC3E}">
        <p14:creationId xmlns:p14="http://schemas.microsoft.com/office/powerpoint/2010/main" val="29066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</a:t>
            </a:r>
            <a:r>
              <a:rPr lang="pt-BR" sz="2667" dirty="0">
                <a:solidFill>
                  <a:srgbClr val="C00000"/>
                </a:solidFill>
              </a:rPr>
              <a:t>Pericial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133" dirty="0"/>
              <a:t>Há </a:t>
            </a:r>
            <a:r>
              <a:rPr lang="pt-BR" sz="2133" u="sng" dirty="0"/>
              <a:t>3 possibilidades de perícia</a:t>
            </a:r>
            <a:r>
              <a:rPr lang="pt-BR" sz="2133" dirty="0"/>
              <a:t> no CPC: </a:t>
            </a:r>
          </a:p>
          <a:p>
            <a:pPr>
              <a:defRPr/>
            </a:pPr>
            <a:r>
              <a:rPr lang="pt-BR" sz="2133" dirty="0"/>
              <a:t>(i) prova técnica simplificada (art. 464, § 2º), </a:t>
            </a:r>
          </a:p>
          <a:p>
            <a:pPr>
              <a:defRPr/>
            </a:pPr>
            <a:r>
              <a:rPr lang="pt-BR" sz="2133" dirty="0"/>
              <a:t>(</a:t>
            </a:r>
            <a:r>
              <a:rPr lang="pt-BR" sz="2133" dirty="0" err="1"/>
              <a:t>ii</a:t>
            </a:r>
            <a:r>
              <a:rPr lang="pt-BR" sz="2133" dirty="0"/>
              <a:t>) perícia comum (</a:t>
            </a:r>
            <a:r>
              <a:rPr lang="pt-BR" sz="2133" dirty="0" err="1"/>
              <a:t>arts</a:t>
            </a:r>
            <a:r>
              <a:rPr lang="pt-BR" sz="2133" dirty="0"/>
              <a:t>. 465 e ss.) e </a:t>
            </a:r>
          </a:p>
          <a:p>
            <a:pPr>
              <a:defRPr/>
            </a:pPr>
            <a:r>
              <a:rPr lang="pt-BR" sz="2133" dirty="0"/>
              <a:t>(</a:t>
            </a:r>
            <a:r>
              <a:rPr lang="pt-BR" sz="2133" dirty="0" err="1"/>
              <a:t>iii</a:t>
            </a:r>
            <a:r>
              <a:rPr lang="pt-BR" sz="2133" dirty="0"/>
              <a:t>) perícia consensual (art. 471).</a:t>
            </a:r>
          </a:p>
          <a:p>
            <a:pPr>
              <a:defRPr/>
            </a:pPr>
            <a:endParaRPr lang="pt-BR" sz="533" dirty="0"/>
          </a:p>
          <a:p>
            <a:pPr algn="just">
              <a:defRPr/>
            </a:pPr>
            <a:r>
              <a:rPr lang="pt-BR" sz="2133" dirty="0"/>
              <a:t>Quanto à </a:t>
            </a:r>
            <a:r>
              <a:rPr lang="pt-BR" sz="2133" dirty="0">
                <a:solidFill>
                  <a:srgbClr val="C00000"/>
                </a:solidFill>
              </a:rPr>
              <a:t>escolha do perito</a:t>
            </a:r>
            <a:r>
              <a:rPr lang="pt-BR" sz="2133" dirty="0"/>
              <a:t>, deverá o juiz escolher os peritos a partir de um cadastro mantido pelo tribunal (art. 156, § 1º). </a:t>
            </a:r>
          </a:p>
          <a:p>
            <a:pPr algn="just">
              <a:defRPr/>
            </a:pPr>
            <a:r>
              <a:rPr lang="pt-BR" sz="2133" dirty="0"/>
              <a:t>Somente se não houver profissional cadastrado para o local onde está a vara é que haverá livre escolha pelo juiz (§ 5º) – sempre devendo ser escolhido profissional que tenha conhecimento técnico para a perícia.</a:t>
            </a:r>
          </a:p>
          <a:p>
            <a:pPr>
              <a:defRPr/>
            </a:pPr>
            <a:endParaRPr lang="pt-BR" sz="2133" dirty="0"/>
          </a:p>
          <a:p>
            <a:pPr algn="ctr">
              <a:defRPr/>
            </a:pPr>
            <a:r>
              <a:rPr lang="pt-BR" sz="2133" dirty="0"/>
              <a:t>Qual a finalidade da prova pericial?</a:t>
            </a:r>
          </a:p>
          <a:p>
            <a:pPr marL="380990" indent="-380990" algn="ctr">
              <a:buFont typeface="Arial" pitchFamily="34" charset="0"/>
              <a:buChar char="•"/>
              <a:defRPr/>
            </a:pPr>
            <a:r>
              <a:rPr lang="pt-BR" sz="2133" dirty="0"/>
              <a:t>Exame, vistoria ou avaliação (art. 464)</a:t>
            </a:r>
          </a:p>
        </p:txBody>
      </p:sp>
    </p:spTree>
    <p:extLst>
      <p:ext uri="{BB962C8B-B14F-4D97-AF65-F5344CB8AC3E}">
        <p14:creationId xmlns:p14="http://schemas.microsoft.com/office/powerpoint/2010/main" val="24711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Pericial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610683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pt-BR" sz="2400" dirty="0"/>
              <a:t>Eficácia da Prova Pericial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O laudo </a:t>
            </a:r>
            <a:r>
              <a:rPr lang="pt-BR" sz="2400" dirty="0">
                <a:solidFill>
                  <a:srgbClr val="C00000"/>
                </a:solidFill>
              </a:rPr>
              <a:t>vincula o juiz</a:t>
            </a:r>
            <a:r>
              <a:rPr lang="pt-BR" sz="2400" dirty="0"/>
              <a:t>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marL="609585" lvl="1" indent="0" algn="just">
              <a:lnSpc>
                <a:spcPct val="150000"/>
              </a:lnSpc>
              <a:buNone/>
              <a:defRPr/>
            </a:pPr>
            <a:r>
              <a:rPr lang="pt-BR" i="1" dirty="0"/>
              <a:t>Art. 479.  O juiz apreciará a prova pericial de acordo com o disposto no art. 371, indicando na sentença os </a:t>
            </a:r>
            <a:r>
              <a:rPr lang="pt-BR" i="1" u="sng" dirty="0"/>
              <a:t>motivos que o levaram a considerar ou a deixar de considerar as conclusões do laudo</a:t>
            </a:r>
            <a:r>
              <a:rPr lang="pt-BR" i="1" dirty="0"/>
              <a:t>, levando em conta o método utilizado pelo perito.</a:t>
            </a:r>
          </a:p>
          <a:p>
            <a:pPr marL="609585" lvl="1" indent="0" algn="just">
              <a:buNone/>
              <a:defRPr/>
            </a:pPr>
            <a:endParaRPr lang="pt-BR" b="1" i="1" dirty="0"/>
          </a:p>
          <a:p>
            <a:pPr marL="609585" lvl="1" indent="0" algn="just">
              <a:buNone/>
              <a:defRPr/>
            </a:pP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35546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Laudo</a:t>
            </a:r>
            <a:r>
              <a:rPr lang="pt-BR" sz="2667" dirty="0"/>
              <a:t> Pericial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sz="2133" i="1" dirty="0"/>
              <a:t>Art. 473.  O laudo pericial deverá conter: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a </a:t>
            </a:r>
            <a:r>
              <a:rPr lang="pt-BR" sz="2133" i="1" u="sng" dirty="0"/>
              <a:t>exposição do objeto</a:t>
            </a:r>
            <a:r>
              <a:rPr lang="pt-BR" sz="2133" i="1" dirty="0"/>
              <a:t> da perícia;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a </a:t>
            </a:r>
            <a:r>
              <a:rPr lang="pt-BR" sz="2133" i="1" u="sng" dirty="0"/>
              <a:t>análise</a:t>
            </a:r>
            <a:r>
              <a:rPr lang="pt-BR" sz="2133" i="1" dirty="0"/>
              <a:t> técnica ou científica realizada pelo perito;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a indicação do </a:t>
            </a:r>
            <a:r>
              <a:rPr lang="pt-BR" sz="2133" i="1" u="sng" dirty="0"/>
              <a:t>método utilizado</a:t>
            </a:r>
            <a:r>
              <a:rPr lang="pt-BR" sz="2133" i="1" dirty="0"/>
              <a:t>, esclarecendo-o e demonstrando ser predominantemente aceito pelos especialistas da área do conhecimento da qual se originou;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IV - </a:t>
            </a:r>
            <a:r>
              <a:rPr lang="pt-BR" sz="2133" i="1" u="sng" dirty="0"/>
              <a:t>resposta conclusiva</a:t>
            </a:r>
            <a:r>
              <a:rPr lang="pt-BR" sz="2133" i="1" dirty="0"/>
              <a:t> a todos os quesitos apresentados pelo juiz, pelas partes e pelo órgão do Ministério Público.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No laudo, o perito deve apresentar sua </a:t>
            </a:r>
            <a:r>
              <a:rPr lang="pt-BR" sz="2133" i="1" u="sng" dirty="0"/>
              <a:t>fundamentação em linguagem simples</a:t>
            </a:r>
            <a:r>
              <a:rPr lang="pt-BR" sz="2133" i="1" dirty="0"/>
              <a:t> e com coerência lógica, indicando como alcançou suas conclusões.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§ 2</a:t>
            </a:r>
            <a:r>
              <a:rPr lang="pt-BR" sz="2133" i="1" baseline="30000" dirty="0"/>
              <a:t>o</a:t>
            </a:r>
            <a:r>
              <a:rPr lang="pt-BR" sz="2133" i="1" dirty="0"/>
              <a:t> É vedado ao perito </a:t>
            </a:r>
            <a:r>
              <a:rPr lang="pt-BR" sz="2133" i="1" u="sng" dirty="0"/>
              <a:t>ultrapassar os limites de sua designação</a:t>
            </a:r>
            <a:r>
              <a:rPr lang="pt-BR" sz="2133" i="1" dirty="0"/>
              <a:t>, bem como emitir opiniões pessoais que excedam o exame técnico ou científico do objeto da perícia.</a:t>
            </a:r>
          </a:p>
          <a:p>
            <a:pPr marL="609585" lvl="1" indent="0" algn="just">
              <a:buNone/>
              <a:defRPr/>
            </a:pPr>
            <a:endParaRPr lang="pt-BR" sz="2133" i="1" dirty="0"/>
          </a:p>
        </p:txBody>
      </p:sp>
    </p:spTree>
    <p:extLst>
      <p:ext uri="{BB962C8B-B14F-4D97-AF65-F5344CB8AC3E}">
        <p14:creationId xmlns:p14="http://schemas.microsoft.com/office/powerpoint/2010/main" val="40654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Prova técnica </a:t>
            </a:r>
            <a:r>
              <a:rPr lang="pt-BR" sz="2667" dirty="0">
                <a:solidFill>
                  <a:srgbClr val="C00000"/>
                </a:solidFill>
              </a:rPr>
              <a:t>simplificada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403419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464.  (...)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2º De ofício ou a requerimento das partes, o juiz poderá, </a:t>
            </a:r>
            <a:r>
              <a:rPr lang="pt-BR" i="1" u="sng" dirty="0"/>
              <a:t>em substituição à perícia</a:t>
            </a:r>
            <a:r>
              <a:rPr lang="pt-BR" i="1" dirty="0"/>
              <a:t>, determinar a </a:t>
            </a:r>
            <a:r>
              <a:rPr lang="pt-BR" i="1" u="sng" dirty="0"/>
              <a:t>produção de prova técnica simplificada</a:t>
            </a:r>
            <a:r>
              <a:rPr lang="pt-BR" i="1" dirty="0"/>
              <a:t>, quando o </a:t>
            </a:r>
            <a:r>
              <a:rPr lang="pt-BR" i="1" u="sng" dirty="0"/>
              <a:t>ponto controvertido for de menor complexidade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§ 3º A prova técnica simplificada consistirá apenas na </a:t>
            </a:r>
            <a:r>
              <a:rPr lang="pt-BR" i="1" u="sng" dirty="0"/>
              <a:t>inquirição de especialista</a:t>
            </a:r>
            <a:r>
              <a:rPr lang="pt-BR" i="1" dirty="0"/>
              <a:t>, pelo juiz, sobre ponto controvertido da causa que demande especial conhecimento científico ou técnico.</a:t>
            </a:r>
          </a:p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just">
              <a:buNone/>
              <a:defRPr/>
            </a:pPr>
            <a:r>
              <a:rPr lang="pt-BR" dirty="0"/>
              <a:t>Especialista será ouvido em audiência</a:t>
            </a:r>
          </a:p>
        </p:txBody>
      </p:sp>
    </p:spTree>
    <p:extLst>
      <p:ext uri="{BB962C8B-B14F-4D97-AF65-F5344CB8AC3E}">
        <p14:creationId xmlns:p14="http://schemas.microsoft.com/office/powerpoint/2010/main" val="18143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Perícia </a:t>
            </a:r>
            <a:r>
              <a:rPr lang="pt-BR" sz="2667" dirty="0">
                <a:solidFill>
                  <a:srgbClr val="C00000"/>
                </a:solidFill>
              </a:rPr>
              <a:t>consensual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524048"/>
            <a:ext cx="10244667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dirty="0"/>
              <a:t>Há, também, a perícia consensual (art. 471) se: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(i) as partes forem capazes e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(</a:t>
            </a:r>
            <a:r>
              <a:rPr lang="pt-BR" dirty="0" err="1"/>
              <a:t>ii</a:t>
            </a:r>
            <a:r>
              <a:rPr lang="pt-BR" dirty="0"/>
              <a:t>) o litígio puder ser revolvido por acordo entre as partes. </a:t>
            </a:r>
          </a:p>
          <a:p>
            <a:pPr marL="609585" lvl="1" indent="0" algn="just">
              <a:buNone/>
              <a:defRPr/>
            </a:pPr>
            <a:endParaRPr lang="pt-BR" dirty="0"/>
          </a:p>
          <a:p>
            <a:pPr marL="609585" lvl="1" indent="0" algn="just">
              <a:buNone/>
              <a:defRPr/>
            </a:pPr>
            <a:r>
              <a:rPr lang="pt-BR" dirty="0"/>
              <a:t>Ao requererem essa perícia, as partes deverão indicar: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(i) o perito (escolhido pelas partes),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(</a:t>
            </a:r>
            <a:r>
              <a:rPr lang="pt-BR" dirty="0" err="1"/>
              <a:t>ii</a:t>
            </a:r>
            <a:r>
              <a:rPr lang="pt-BR" dirty="0"/>
              <a:t>) os assistentes técnicos,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(</a:t>
            </a:r>
            <a:r>
              <a:rPr lang="pt-BR" dirty="0" err="1"/>
              <a:t>iii</a:t>
            </a:r>
            <a:r>
              <a:rPr lang="pt-BR" dirty="0"/>
              <a:t>) data e local da realização da perícia e (</a:t>
            </a:r>
            <a:r>
              <a:rPr lang="pt-BR" dirty="0" err="1"/>
              <a:t>iv</a:t>
            </a:r>
            <a:r>
              <a:rPr lang="pt-BR" dirty="0"/>
              <a:t>) quesitos que deverão ser respondidos. </a:t>
            </a:r>
          </a:p>
          <a:p>
            <a:pPr marL="609585" lvl="1" indent="0" algn="just">
              <a:buNone/>
              <a:defRPr/>
            </a:pPr>
            <a:r>
              <a:rPr lang="pt-BR" dirty="0"/>
              <a:t>Apresentado o requerimento de perícia consensual, o juiz poderá deferir ou indeferir o pleito.</a:t>
            </a:r>
          </a:p>
        </p:txBody>
      </p:sp>
    </p:spTree>
    <p:extLst>
      <p:ext uri="{BB962C8B-B14F-4D97-AF65-F5344CB8AC3E}">
        <p14:creationId xmlns:p14="http://schemas.microsoft.com/office/powerpoint/2010/main" val="12448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Inspeção Judicial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057317" y="1633824"/>
            <a:ext cx="9805755" cy="4525963"/>
          </a:xfrm>
        </p:spPr>
        <p:txBody>
          <a:bodyPr>
            <a:noAutofit/>
          </a:bodyPr>
          <a:lstStyle/>
          <a:p>
            <a:pPr marL="609585" lvl="1" indent="0" algn="ctr">
              <a:buNone/>
              <a:defRPr/>
            </a:pPr>
            <a:r>
              <a:rPr lang="pt-BR" b="1" dirty="0"/>
              <a:t>Juiz sai do gabinete e vai ao encontro da prova.</a:t>
            </a:r>
          </a:p>
          <a:p>
            <a:pPr marL="609585" lvl="1" indent="0" algn="just">
              <a:buNone/>
              <a:defRPr/>
            </a:pPr>
            <a:endParaRPr lang="pt-BR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481.  O juiz, de ofício ou a requerimento da parte, </a:t>
            </a:r>
            <a:r>
              <a:rPr lang="pt-BR" i="1" u="sng" dirty="0"/>
              <a:t>pode</a:t>
            </a:r>
            <a:r>
              <a:rPr lang="pt-BR" i="1" dirty="0"/>
              <a:t>, em qualquer fase do processo, </a:t>
            </a:r>
            <a:r>
              <a:rPr lang="pt-BR" i="1" u="sng" dirty="0"/>
              <a:t>inspecionar pessoas ou coisas</a:t>
            </a:r>
            <a:r>
              <a:rPr lang="pt-BR" i="1" dirty="0"/>
              <a:t>, a fim de se </a:t>
            </a:r>
            <a:r>
              <a:rPr lang="pt-BR" i="1" u="sng" dirty="0"/>
              <a:t>esclarecer sobre fato que interesse à decisão da causa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pt-BR" i="1" dirty="0"/>
              <a:t>Art. 482.  Ao realizar a inspeção, o juiz </a:t>
            </a:r>
            <a:r>
              <a:rPr lang="pt-BR" i="1" u="sng" dirty="0"/>
              <a:t>poderá ser assistido por um ou mais peritos</a:t>
            </a:r>
            <a:r>
              <a:rPr lang="pt-BR" i="1" dirty="0"/>
              <a:t>.</a:t>
            </a:r>
          </a:p>
          <a:p>
            <a:pPr marL="609585" lvl="1" indent="0" algn="just">
              <a:buNone/>
              <a:defRPr/>
            </a:pPr>
            <a:endParaRPr lang="pt-BR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483. Parágrafo único.  As partes têm sempre </a:t>
            </a:r>
            <a:r>
              <a:rPr lang="pt-BR" i="1" u="sng" dirty="0"/>
              <a:t>direito a assistir à inspeção</a:t>
            </a:r>
            <a:r>
              <a:rPr lang="pt-BR" i="1" dirty="0"/>
              <a:t>, prestando esclarecimentos e fazendo observações que considerem de interesse para a causa.</a:t>
            </a:r>
          </a:p>
        </p:txBody>
      </p:sp>
    </p:spTree>
    <p:extLst>
      <p:ext uri="{BB962C8B-B14F-4D97-AF65-F5344CB8AC3E}">
        <p14:creationId xmlns:p14="http://schemas.microsoft.com/office/powerpoint/2010/main" val="10166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Exibição</a:t>
            </a:r>
            <a:r>
              <a:rPr lang="pt-BR" sz="2667" dirty="0"/>
              <a:t> de Documento ou Coisa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781371" cy="4525963"/>
          </a:xfrm>
        </p:spPr>
        <p:txBody>
          <a:bodyPr>
            <a:noAutofit/>
          </a:bodyPr>
          <a:lstStyle/>
          <a:p>
            <a:pPr marL="609585" lvl="1" indent="0">
              <a:buNone/>
              <a:defRPr/>
            </a:pPr>
            <a:r>
              <a:rPr lang="en-US" dirty="0"/>
              <a:t>Art. 396.  O </a:t>
            </a:r>
            <a:r>
              <a:rPr lang="en-US" dirty="0" err="1"/>
              <a:t>juiz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ordenar</a:t>
            </a:r>
            <a:r>
              <a:rPr lang="en-US" dirty="0"/>
              <a:t> que a parte </a:t>
            </a:r>
            <a:r>
              <a:rPr lang="en-US" dirty="0" err="1"/>
              <a:t>exiba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coisa</a:t>
            </a:r>
            <a:r>
              <a:rPr lang="en-US" dirty="0"/>
              <a:t> que se </a:t>
            </a:r>
            <a:r>
              <a:rPr lang="en-US" dirty="0" err="1"/>
              <a:t>encontre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.</a:t>
            </a:r>
          </a:p>
          <a:p>
            <a:pPr marL="609585" lvl="1" indent="0">
              <a:buNone/>
              <a:defRPr/>
            </a:pPr>
            <a:endParaRPr lang="en-US" dirty="0"/>
          </a:p>
          <a:p>
            <a:pPr marL="609585" lvl="1" indent="0">
              <a:buNone/>
              <a:defRPr/>
            </a:pPr>
            <a:r>
              <a:rPr lang="en-US" dirty="0"/>
              <a:t>Art. 400.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decidir</a:t>
            </a:r>
            <a:r>
              <a:rPr lang="en-US" dirty="0"/>
              <a:t> o </a:t>
            </a:r>
            <a:r>
              <a:rPr lang="en-US" dirty="0" err="1"/>
              <a:t>pedido</a:t>
            </a:r>
            <a:r>
              <a:rPr lang="en-US" dirty="0"/>
              <a:t>, o </a:t>
            </a:r>
            <a:r>
              <a:rPr lang="en-US" dirty="0" err="1"/>
              <a:t>juiz</a:t>
            </a:r>
            <a:r>
              <a:rPr lang="en-US" dirty="0"/>
              <a:t> </a:t>
            </a:r>
            <a:r>
              <a:rPr lang="en-US" dirty="0" err="1"/>
              <a:t>admitirá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verdadeiros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fatos</a:t>
            </a:r>
            <a:r>
              <a:rPr lang="en-US" dirty="0"/>
              <a:t> que,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do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da </a:t>
            </a:r>
            <a:r>
              <a:rPr lang="en-US" dirty="0" err="1"/>
              <a:t>coisa</a:t>
            </a:r>
            <a:r>
              <a:rPr lang="en-US" dirty="0"/>
              <a:t>, a parte </a:t>
            </a:r>
            <a:r>
              <a:rPr lang="en-US" dirty="0" err="1"/>
              <a:t>pretendia</a:t>
            </a:r>
            <a:r>
              <a:rPr lang="en-US" dirty="0"/>
              <a:t> </a:t>
            </a:r>
            <a:r>
              <a:rPr lang="en-US" dirty="0" err="1"/>
              <a:t>provar</a:t>
            </a:r>
            <a:r>
              <a:rPr lang="en-US" dirty="0"/>
              <a:t> se:</a:t>
            </a:r>
          </a:p>
          <a:p>
            <a:pPr marL="609585" lvl="1" indent="0">
              <a:buNone/>
              <a:defRPr/>
            </a:pPr>
            <a:r>
              <a:rPr lang="en-US" dirty="0"/>
              <a:t>I - o </a:t>
            </a:r>
            <a:r>
              <a:rPr lang="en-US" dirty="0" err="1"/>
              <a:t>requerido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efetuar</a:t>
            </a:r>
            <a:r>
              <a:rPr lang="en-US" dirty="0"/>
              <a:t> a </a:t>
            </a:r>
            <a:r>
              <a:rPr lang="en-US" dirty="0" err="1"/>
              <a:t>exibição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fizer</a:t>
            </a:r>
            <a:r>
              <a:rPr lang="en-US" dirty="0"/>
              <a:t> </a:t>
            </a:r>
            <a:r>
              <a:rPr lang="en-US" dirty="0" err="1"/>
              <a:t>nenhuma</a:t>
            </a:r>
            <a:r>
              <a:rPr lang="en-US" dirty="0"/>
              <a:t> </a:t>
            </a:r>
            <a:r>
              <a:rPr lang="en-US" dirty="0" err="1"/>
              <a:t>declaração</a:t>
            </a:r>
            <a:r>
              <a:rPr lang="en-US" dirty="0"/>
              <a:t> no </a:t>
            </a:r>
            <a:r>
              <a:rPr lang="en-US" dirty="0" err="1"/>
              <a:t>prazo</a:t>
            </a:r>
            <a:r>
              <a:rPr lang="en-US" dirty="0"/>
              <a:t> do art. 398;</a:t>
            </a:r>
          </a:p>
          <a:p>
            <a:pPr marL="609585" lvl="1" indent="0">
              <a:buNone/>
              <a:defRPr/>
            </a:pPr>
            <a:r>
              <a:rPr lang="en-US" dirty="0"/>
              <a:t>II - a </a:t>
            </a:r>
            <a:r>
              <a:rPr lang="en-US" dirty="0" err="1"/>
              <a:t>recusa</a:t>
            </a:r>
            <a:r>
              <a:rPr lang="en-US" dirty="0"/>
              <a:t> for </a:t>
            </a:r>
            <a:r>
              <a:rPr lang="en-US" dirty="0" err="1"/>
              <a:t>havida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ilegítima</a:t>
            </a:r>
            <a:r>
              <a:rPr lang="en-US" dirty="0"/>
              <a:t>.</a:t>
            </a:r>
          </a:p>
          <a:p>
            <a:pPr marL="609585" lvl="1" indent="0">
              <a:buNone/>
              <a:defRPr/>
            </a:pPr>
            <a:r>
              <a:rPr lang="en-US" dirty="0" err="1"/>
              <a:t>Parágrafo</a:t>
            </a:r>
            <a:r>
              <a:rPr lang="en-US" dirty="0"/>
              <a:t> </a:t>
            </a:r>
            <a:r>
              <a:rPr lang="en-US" dirty="0" err="1"/>
              <a:t>único</a:t>
            </a:r>
            <a:r>
              <a:rPr lang="en-US" dirty="0"/>
              <a:t>. 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necessário</a:t>
            </a:r>
            <a:r>
              <a:rPr lang="en-US" dirty="0"/>
              <a:t>, o </a:t>
            </a:r>
            <a:r>
              <a:rPr lang="en-US" dirty="0" err="1"/>
              <a:t>juiz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adotar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indutivas</a:t>
            </a:r>
            <a:r>
              <a:rPr lang="en-US" dirty="0"/>
              <a:t>, </a:t>
            </a:r>
            <a:r>
              <a:rPr lang="en-US" dirty="0" err="1"/>
              <a:t>coercitivas</a:t>
            </a:r>
            <a:r>
              <a:rPr lang="en-US" dirty="0"/>
              <a:t>, </a:t>
            </a:r>
            <a:r>
              <a:rPr lang="en-US" dirty="0" err="1"/>
              <a:t>mandamentais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sub-</a:t>
            </a:r>
            <a:r>
              <a:rPr lang="en-US" dirty="0" err="1"/>
              <a:t>rogatórias</a:t>
            </a:r>
            <a:r>
              <a:rPr lang="en-US" dirty="0"/>
              <a:t> para que o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exibido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1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Extinção sem resolução do mérito (atípica)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n-US" i="1" dirty="0"/>
              <a:t>Art. 485.  O </a:t>
            </a:r>
            <a:r>
              <a:rPr lang="en-US" i="1" dirty="0" err="1"/>
              <a:t>juiz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resolverá</a:t>
            </a:r>
            <a:r>
              <a:rPr lang="en-US" i="1" dirty="0"/>
              <a:t> o </a:t>
            </a:r>
            <a:r>
              <a:rPr lang="en-US" i="1" dirty="0" err="1"/>
              <a:t>mérito</a:t>
            </a:r>
            <a:r>
              <a:rPr lang="en-US" i="1" dirty="0"/>
              <a:t> </a:t>
            </a:r>
            <a:r>
              <a:rPr lang="en-US" i="1" dirty="0" err="1"/>
              <a:t>quando</a:t>
            </a:r>
            <a:r>
              <a:rPr lang="en-US" i="1" dirty="0"/>
              <a:t>:</a:t>
            </a:r>
          </a:p>
          <a:p>
            <a:pPr algn="just">
              <a:defRPr/>
            </a:pPr>
            <a:endParaRPr lang="en-US" i="1" dirty="0"/>
          </a:p>
          <a:p>
            <a:pPr algn="just">
              <a:defRPr/>
            </a:pPr>
            <a:r>
              <a:rPr lang="en-US" i="1" dirty="0"/>
              <a:t>I - </a:t>
            </a:r>
            <a:r>
              <a:rPr lang="en-US" i="1" u="sng" dirty="0" err="1"/>
              <a:t>indeferir</a:t>
            </a:r>
            <a:r>
              <a:rPr lang="en-US" i="1" u="sng" dirty="0"/>
              <a:t> </a:t>
            </a:r>
            <a:r>
              <a:rPr lang="en-US" i="1" dirty="0"/>
              <a:t>a </a:t>
            </a:r>
            <a:r>
              <a:rPr lang="en-US" i="1" dirty="0" err="1"/>
              <a:t>petição</a:t>
            </a:r>
            <a:r>
              <a:rPr lang="en-US" i="1" dirty="0"/>
              <a:t> </a:t>
            </a:r>
            <a:r>
              <a:rPr lang="en-US" i="1" dirty="0" err="1"/>
              <a:t>inicial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II - o </a:t>
            </a:r>
            <a:r>
              <a:rPr lang="en-US" i="1" dirty="0" err="1"/>
              <a:t>processo</a:t>
            </a:r>
            <a:r>
              <a:rPr lang="en-US" i="1" dirty="0"/>
              <a:t> </a:t>
            </a:r>
            <a:r>
              <a:rPr lang="en-US" i="1" dirty="0" err="1"/>
              <a:t>ficar</a:t>
            </a:r>
            <a:r>
              <a:rPr lang="en-US" i="1" dirty="0"/>
              <a:t> </a:t>
            </a:r>
            <a:r>
              <a:rPr lang="en-US" i="1" u="sng" dirty="0" err="1"/>
              <a:t>parado</a:t>
            </a:r>
            <a:r>
              <a:rPr lang="en-US" i="1" u="sng" dirty="0"/>
              <a:t> </a:t>
            </a:r>
            <a:r>
              <a:rPr lang="en-US" i="1" u="sng" dirty="0" err="1"/>
              <a:t>durante</a:t>
            </a:r>
            <a:r>
              <a:rPr lang="en-US" i="1" u="sng" dirty="0"/>
              <a:t> </a:t>
            </a:r>
            <a:r>
              <a:rPr lang="en-US" i="1" u="sng" dirty="0" err="1"/>
              <a:t>mais</a:t>
            </a:r>
            <a:r>
              <a:rPr lang="en-US" i="1" u="sng" dirty="0"/>
              <a:t> de 1 (um) </a:t>
            </a:r>
            <a:r>
              <a:rPr lang="en-US" i="1" u="sng" dirty="0" err="1"/>
              <a:t>ano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negligência</a:t>
            </a:r>
            <a:r>
              <a:rPr lang="en-US" i="1" dirty="0"/>
              <a:t> das </a:t>
            </a:r>
            <a:r>
              <a:rPr lang="en-US" i="1" dirty="0" err="1"/>
              <a:t>partes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III -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promover</a:t>
            </a:r>
            <a:r>
              <a:rPr lang="en-US" i="1" dirty="0"/>
              <a:t>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atos</a:t>
            </a:r>
            <a:r>
              <a:rPr lang="en-US" i="1" dirty="0"/>
              <a:t> e as </a:t>
            </a:r>
            <a:r>
              <a:rPr lang="en-US" i="1" dirty="0" err="1"/>
              <a:t>diligências</a:t>
            </a:r>
            <a:r>
              <a:rPr lang="en-US" i="1" dirty="0"/>
              <a:t> que </a:t>
            </a:r>
            <a:r>
              <a:rPr lang="en-US" i="1" dirty="0" err="1"/>
              <a:t>lhe</a:t>
            </a:r>
            <a:r>
              <a:rPr lang="en-US" i="1" dirty="0"/>
              <a:t> </a:t>
            </a:r>
            <a:r>
              <a:rPr lang="en-US" i="1" dirty="0" err="1"/>
              <a:t>incumbir</a:t>
            </a:r>
            <a:r>
              <a:rPr lang="en-US" i="1" dirty="0"/>
              <a:t>, </a:t>
            </a:r>
            <a:r>
              <a:rPr lang="en-US" i="1" u="sng" dirty="0"/>
              <a:t>o </a:t>
            </a:r>
            <a:r>
              <a:rPr lang="en-US" i="1" u="sng" dirty="0" err="1"/>
              <a:t>autor</a:t>
            </a:r>
            <a:r>
              <a:rPr lang="en-US" i="1" u="sng" dirty="0"/>
              <a:t> </a:t>
            </a:r>
            <a:r>
              <a:rPr lang="en-US" i="1" u="sng" dirty="0" err="1"/>
              <a:t>abandonar</a:t>
            </a:r>
            <a:r>
              <a:rPr lang="en-US" i="1" u="sng" dirty="0"/>
              <a:t> a causa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mais</a:t>
            </a:r>
            <a:r>
              <a:rPr lang="en-US" i="1" dirty="0"/>
              <a:t> de 30 (</a:t>
            </a:r>
            <a:r>
              <a:rPr lang="en-US" i="1" dirty="0" err="1"/>
              <a:t>trinta</a:t>
            </a:r>
            <a:r>
              <a:rPr lang="en-US" i="1" dirty="0"/>
              <a:t>) </a:t>
            </a:r>
            <a:r>
              <a:rPr lang="en-US" i="1" dirty="0" err="1"/>
              <a:t>dias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IV - </a:t>
            </a:r>
            <a:r>
              <a:rPr lang="en-US" i="1" dirty="0" err="1"/>
              <a:t>verificar</a:t>
            </a:r>
            <a:r>
              <a:rPr lang="en-US" i="1" dirty="0"/>
              <a:t> a </a:t>
            </a:r>
            <a:r>
              <a:rPr lang="en-US" i="1" dirty="0" err="1"/>
              <a:t>ausência</a:t>
            </a:r>
            <a:r>
              <a:rPr lang="en-US" i="1" dirty="0"/>
              <a:t> de </a:t>
            </a:r>
            <a:r>
              <a:rPr lang="en-US" i="1" u="sng" dirty="0" err="1"/>
              <a:t>pressupostos</a:t>
            </a:r>
            <a:r>
              <a:rPr lang="en-US" i="1" u="sng" dirty="0"/>
              <a:t> de </a:t>
            </a:r>
            <a:r>
              <a:rPr lang="en-US" i="1" u="sng" dirty="0" err="1"/>
              <a:t>constituição</a:t>
            </a:r>
            <a:r>
              <a:rPr lang="en-US" i="1" u="sng" dirty="0"/>
              <a:t> e de </a:t>
            </a:r>
            <a:r>
              <a:rPr lang="en-US" i="1" u="sng" dirty="0" err="1"/>
              <a:t>desenvolvimento</a:t>
            </a:r>
            <a:r>
              <a:rPr lang="en-US" i="1" u="sng" dirty="0"/>
              <a:t> </a:t>
            </a:r>
            <a:r>
              <a:rPr lang="en-US" i="1" u="sng" dirty="0" err="1"/>
              <a:t>válido</a:t>
            </a:r>
            <a:r>
              <a:rPr lang="en-US" i="1" u="sng" dirty="0"/>
              <a:t> e regular do </a:t>
            </a:r>
            <a:r>
              <a:rPr lang="en-US" i="1" u="sng" dirty="0" err="1"/>
              <a:t>processo</a:t>
            </a:r>
            <a:r>
              <a:rPr lang="en-US" i="1" dirty="0"/>
              <a:t>;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Exibição</a:t>
            </a:r>
            <a:r>
              <a:rPr lang="pt-BR" sz="2667" dirty="0"/>
              <a:t> de Documento ou Coisa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/>
              <a:t>Pode ser determinada contra </a:t>
            </a:r>
            <a:r>
              <a:rPr lang="pt-BR" sz="2400" dirty="0">
                <a:solidFill>
                  <a:srgbClr val="C00000"/>
                </a:solidFill>
              </a:rPr>
              <a:t>parte ou terceiro</a:t>
            </a:r>
          </a:p>
          <a:p>
            <a:pPr marL="609585" lvl="1" indent="0" algn="just">
              <a:buNone/>
              <a:defRPr/>
            </a:pPr>
            <a:endParaRPr lang="pt-BR" sz="1333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396.  O juiz pode ordenar que a </a:t>
            </a:r>
            <a:r>
              <a:rPr lang="pt-BR" i="1" u="sng" dirty="0"/>
              <a:t>parte exiba documento</a:t>
            </a:r>
            <a:r>
              <a:rPr lang="pt-BR" i="1" dirty="0"/>
              <a:t> ou coisa que se encontre em seu poder.</a:t>
            </a:r>
          </a:p>
          <a:p>
            <a:pPr marL="0" lvl="1" indent="0" algn="just">
              <a:buNone/>
              <a:defRPr/>
            </a:pPr>
            <a:endParaRPr lang="pt-BR" sz="667" dirty="0"/>
          </a:p>
          <a:p>
            <a:pPr marL="0" lvl="1" indent="0" algn="just">
              <a:buNone/>
              <a:defRPr/>
            </a:pPr>
            <a:r>
              <a:rPr lang="pt-BR" dirty="0"/>
              <a:t>Se não juntar: (i) presunção de veracidade quanto ao fato que se queria provar ou (</a:t>
            </a:r>
            <a:r>
              <a:rPr lang="pt-BR" dirty="0" err="1"/>
              <a:t>ii</a:t>
            </a:r>
            <a:r>
              <a:rPr lang="pt-BR" dirty="0"/>
              <a:t>) medidas coercitivas (inclusive </a:t>
            </a:r>
            <a:r>
              <a:rPr lang="pt-BR" u="sng" dirty="0"/>
              <a:t>multa</a:t>
            </a:r>
            <a:r>
              <a:rPr lang="pt-BR" dirty="0"/>
              <a:t>)</a:t>
            </a:r>
          </a:p>
          <a:p>
            <a:pPr marL="609585" lvl="1" indent="0" algn="just">
              <a:buNone/>
              <a:defRPr/>
            </a:pPr>
            <a:endParaRPr lang="pt-BR" b="1" i="1" dirty="0"/>
          </a:p>
          <a:p>
            <a:pPr marL="609585" lvl="1" indent="0" algn="just">
              <a:buNone/>
              <a:defRPr/>
            </a:pPr>
            <a:r>
              <a:rPr lang="pt-BR" i="1" dirty="0"/>
              <a:t>Art. 401.  Quando o documento ou a coisa estiver em </a:t>
            </a:r>
            <a:r>
              <a:rPr lang="pt-BR" i="1" u="sng" dirty="0"/>
              <a:t>poder de terceiro</a:t>
            </a:r>
            <a:r>
              <a:rPr lang="pt-BR" i="1" dirty="0"/>
              <a:t>, o juiz ordenará sua citação para responder no prazo de 15 (quinze) dias.</a:t>
            </a:r>
          </a:p>
          <a:p>
            <a:pPr marL="0" lvl="1" indent="0" algn="just">
              <a:buNone/>
              <a:defRPr/>
            </a:pPr>
            <a:endParaRPr lang="pt-BR" sz="667" dirty="0"/>
          </a:p>
          <a:p>
            <a:pPr marL="0" lvl="1" indent="0" algn="just">
              <a:buNone/>
              <a:defRPr/>
            </a:pPr>
            <a:r>
              <a:rPr lang="pt-BR" dirty="0"/>
              <a:t>Exibição, sob pena de mandado de apreensão (e outras medidas coercitivas), com força policial</a:t>
            </a:r>
          </a:p>
        </p:txBody>
      </p:sp>
    </p:spTree>
    <p:extLst>
      <p:ext uri="{BB962C8B-B14F-4D97-AF65-F5344CB8AC3E}">
        <p14:creationId xmlns:p14="http://schemas.microsoft.com/office/powerpoint/2010/main" val="6629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Confissão</a:t>
            </a:r>
            <a:endParaRPr lang="pt-BR" sz="2667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60147" y="1036368"/>
            <a:ext cx="10444172" cy="452596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Conceito: parte admite como </a:t>
            </a:r>
            <a:r>
              <a:rPr lang="pt-BR" dirty="0">
                <a:solidFill>
                  <a:srgbClr val="C00000"/>
                </a:solidFill>
              </a:rPr>
              <a:t>verdade um fato contrário</a:t>
            </a:r>
            <a:r>
              <a:rPr lang="pt-BR" dirty="0"/>
              <a:t> ao seu interesse (CPC, art. 389)</a:t>
            </a:r>
            <a:endParaRPr lang="en-US" dirty="0"/>
          </a:p>
          <a:p>
            <a:pPr algn="just"/>
            <a:r>
              <a:rPr lang="pt-BR" dirty="0"/>
              <a:t> - pode ser: </a:t>
            </a:r>
            <a:r>
              <a:rPr lang="pt-BR" dirty="0">
                <a:solidFill>
                  <a:srgbClr val="C00000"/>
                </a:solidFill>
              </a:rPr>
              <a:t>judicial ou extrajudicial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r>
              <a:rPr lang="pt-BR" dirty="0"/>
              <a:t> - a judicial pode ser:</a:t>
            </a:r>
            <a:endParaRPr lang="en-US" dirty="0"/>
          </a:p>
          <a:p>
            <a:pPr algn="just"/>
            <a:r>
              <a:rPr lang="pt-BR" dirty="0">
                <a:solidFill>
                  <a:srgbClr val="C00000"/>
                </a:solidFill>
              </a:rPr>
              <a:t>real</a:t>
            </a:r>
            <a:r>
              <a:rPr lang="pt-BR" dirty="0"/>
              <a:t> (efetivamente aconteceu) ou </a:t>
            </a:r>
            <a:r>
              <a:rPr lang="pt-BR" dirty="0">
                <a:solidFill>
                  <a:srgbClr val="C00000"/>
                </a:solidFill>
              </a:rPr>
              <a:t>ficta</a:t>
            </a:r>
            <a:r>
              <a:rPr lang="pt-BR" dirty="0"/>
              <a:t> (a que resulta de sanção de alguma recusa da parte)</a:t>
            </a:r>
            <a:endParaRPr lang="en-US" dirty="0"/>
          </a:p>
          <a:p>
            <a:pPr algn="just"/>
            <a:r>
              <a:rPr lang="pt-BR" dirty="0"/>
              <a:t> - a confissão </a:t>
            </a:r>
            <a:r>
              <a:rPr lang="pt-BR" dirty="0">
                <a:solidFill>
                  <a:srgbClr val="C00000"/>
                </a:solidFill>
              </a:rPr>
              <a:t>judicial</a:t>
            </a:r>
            <a:r>
              <a:rPr lang="pt-BR" dirty="0"/>
              <a:t> real pode ser:</a:t>
            </a:r>
            <a:endParaRPr lang="en-US" dirty="0"/>
          </a:p>
          <a:p>
            <a:pPr algn="just"/>
            <a:r>
              <a:rPr lang="pt-BR" dirty="0">
                <a:solidFill>
                  <a:srgbClr val="C00000"/>
                </a:solidFill>
              </a:rPr>
              <a:t>espontânea</a:t>
            </a:r>
            <a:r>
              <a:rPr lang="pt-BR" dirty="0"/>
              <a:t> (realizada pelo próprio </a:t>
            </a:r>
            <a:r>
              <a:rPr lang="pt-BR" dirty="0" err="1"/>
              <a:t>confitente</a:t>
            </a:r>
            <a:r>
              <a:rPr lang="pt-BR" dirty="0"/>
              <a:t>) ou </a:t>
            </a:r>
            <a:r>
              <a:rPr lang="pt-BR" dirty="0">
                <a:solidFill>
                  <a:srgbClr val="C00000"/>
                </a:solidFill>
              </a:rPr>
              <a:t>provocada</a:t>
            </a:r>
            <a:r>
              <a:rPr lang="pt-BR" dirty="0"/>
              <a:t> (obtida mediante interrogatório)</a:t>
            </a:r>
            <a:endParaRPr lang="en-US" dirty="0"/>
          </a:p>
          <a:p>
            <a:pPr algn="just"/>
            <a:r>
              <a:rPr lang="pt-BR" dirty="0"/>
              <a:t> - como se percebe, a confissão se verificará nos autos via prova </a:t>
            </a:r>
            <a:r>
              <a:rPr lang="pt-BR" u="sng" dirty="0"/>
              <a:t>documental ou oral</a:t>
            </a:r>
            <a:r>
              <a:rPr lang="pt-BR" dirty="0"/>
              <a:t>. E pode ser realizada de forma judicial ou extrajudicial.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chemeClr val="tx1"/>
                </a:solidFill>
              </a:rPr>
              <a:t>Contestação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133" dirty="0"/>
              <a:t>Defesa do réu no CPC: simplificação e concentração na contestação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133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33" dirty="0"/>
              <a:t> Princípio da </a:t>
            </a:r>
            <a:r>
              <a:rPr lang="pt-BR" sz="2133" dirty="0">
                <a:solidFill>
                  <a:srgbClr val="C00000"/>
                </a:solidFill>
              </a:rPr>
              <a:t>eventualidade</a:t>
            </a:r>
            <a:r>
              <a:rPr lang="pt-BR" sz="2133" dirty="0"/>
              <a:t>:</a:t>
            </a:r>
            <a:endParaRPr lang="en-US" sz="2133" dirty="0"/>
          </a:p>
          <a:p>
            <a:pPr marL="609585" lvl="1" indent="0" algn="just">
              <a:buNone/>
              <a:defRPr/>
            </a:pPr>
            <a:r>
              <a:rPr lang="pt-BR" sz="2133" i="1" dirty="0"/>
              <a:t>Art. 336.  Incumbe ao réu alegar, </a:t>
            </a:r>
            <a:r>
              <a:rPr lang="pt-BR" sz="2133" i="1" u="sng" dirty="0"/>
              <a:t>na contestação, toda a matéria de defesa</a:t>
            </a:r>
            <a:r>
              <a:rPr lang="pt-BR" sz="2133" i="1" dirty="0"/>
              <a:t>, expondo as razões de fato e de direito com que impugna o pedido do autor e especificando as provas que pretende produzir.</a:t>
            </a:r>
          </a:p>
          <a:p>
            <a:pPr marL="609585" lvl="1" indent="0" algn="just">
              <a:buNone/>
              <a:defRPr/>
            </a:pPr>
            <a:endParaRPr lang="pt-BR" sz="2133" b="1" i="1" dirty="0"/>
          </a:p>
          <a:p>
            <a:pPr marL="609585" lvl="1" indent="0" algn="just">
              <a:buNone/>
              <a:defRPr/>
            </a:pPr>
            <a:r>
              <a:rPr lang="pt-BR" sz="2133" i="1" dirty="0"/>
              <a:t>Art. 342.  </a:t>
            </a:r>
            <a:r>
              <a:rPr lang="pt-BR" sz="2133" i="1" u="sng" dirty="0"/>
              <a:t>Depois da contestação, só é lícito ao réu deduzir novas alegações</a:t>
            </a:r>
            <a:r>
              <a:rPr lang="pt-BR" sz="2133" i="1" dirty="0"/>
              <a:t> quando: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relativas a direito ou a fato superveniente;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competir ao juiz conhecer delas de ofício;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por expressa autorização legal, puderem ser formuladas em qualquer tempo e grau de jurisdição.</a:t>
            </a:r>
          </a:p>
        </p:txBody>
      </p:sp>
    </p:spTree>
    <p:extLst>
      <p:ext uri="{BB962C8B-B14F-4D97-AF65-F5344CB8AC3E}">
        <p14:creationId xmlns:p14="http://schemas.microsoft.com/office/powerpoint/2010/main" val="11303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Contestação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698269" y="1645968"/>
            <a:ext cx="11139055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133" dirty="0"/>
              <a:t> </a:t>
            </a:r>
            <a:r>
              <a:rPr lang="pt-BR" sz="2133" dirty="0"/>
              <a:t>Como reflexo da eventualidade, há também o </a:t>
            </a:r>
            <a:r>
              <a:rPr lang="pt-BR" sz="2133" dirty="0">
                <a:solidFill>
                  <a:srgbClr val="C00000"/>
                </a:solidFill>
              </a:rPr>
              <a:t>ônus da impugnação específica</a:t>
            </a:r>
          </a:p>
          <a:p>
            <a:pPr marL="609585" lvl="1" indent="0" algn="just">
              <a:buNone/>
              <a:defRPr/>
            </a:pPr>
            <a:endParaRPr lang="en-US" sz="2133" b="1" i="1" dirty="0"/>
          </a:p>
          <a:p>
            <a:pPr marL="609585" lvl="1" indent="0" algn="just">
              <a:buNone/>
              <a:defRPr/>
            </a:pPr>
            <a:r>
              <a:rPr lang="pt-BR" sz="2667" i="1" dirty="0"/>
              <a:t>Art. 341.  Incumbe também ao réu manifestar-se </a:t>
            </a:r>
            <a:r>
              <a:rPr lang="pt-BR" sz="2667" i="1" u="sng" dirty="0"/>
              <a:t>precisamente sobre as alegações de fato</a:t>
            </a:r>
            <a:r>
              <a:rPr lang="pt-BR" sz="2667" i="1" dirty="0"/>
              <a:t> constantes da petição inicial, </a:t>
            </a:r>
            <a:r>
              <a:rPr lang="pt-BR" sz="2667" i="1" u="sng" dirty="0"/>
              <a:t>presumindo-se verdadeiras as não impugnadas</a:t>
            </a:r>
            <a:r>
              <a:rPr lang="pt-BR" sz="2667" i="1" dirty="0"/>
              <a:t>, salvo se: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 - não for admissível, a seu respeito, a confissão;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II - a petição inicial não estiver acompanhada de instrumento que a lei considerar da substância do ato;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III - estiverem em contradição com a defesa, considerada em seu conjunto.</a:t>
            </a:r>
          </a:p>
          <a:p>
            <a:pPr marL="609585" lvl="1" indent="0" algn="just">
              <a:buNone/>
              <a:defRPr/>
            </a:pPr>
            <a:r>
              <a:rPr lang="pt-BR" sz="2667" i="1" dirty="0"/>
              <a:t>Parágrafo único.  O ônus da impugnação especificada dos fatos </a:t>
            </a:r>
            <a:r>
              <a:rPr lang="pt-BR" sz="2667" i="1" u="sng" dirty="0"/>
              <a:t>não se aplica ao defensor público, ao advogado dativo e ao curador especial</a:t>
            </a:r>
            <a:r>
              <a:rPr lang="pt-BR" sz="2667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6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Prazo</a:t>
            </a:r>
            <a:r>
              <a:rPr lang="pt-BR" sz="2667" dirty="0"/>
              <a:t> para contestar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99664"/>
            <a:ext cx="10244667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endParaRPr lang="en-US" i="1" dirty="0"/>
          </a:p>
          <a:p>
            <a:pPr marL="609585" lvl="1" indent="0">
              <a:buNone/>
              <a:defRPr/>
            </a:pPr>
            <a:r>
              <a:rPr lang="pt-BR" i="1" dirty="0"/>
              <a:t>Art. 335.  O réu poderá oferecer contestação, por petição, no prazo de </a:t>
            </a:r>
            <a:r>
              <a:rPr lang="pt-BR" i="1" u="sng" dirty="0"/>
              <a:t>15 (quinze) dias</a:t>
            </a:r>
            <a:r>
              <a:rPr lang="pt-BR" i="1" dirty="0"/>
              <a:t>, cujo </a:t>
            </a:r>
            <a:r>
              <a:rPr lang="pt-BR" i="1" u="sng" dirty="0"/>
              <a:t>termo inicial</a:t>
            </a:r>
            <a:r>
              <a:rPr lang="pt-BR" i="1" dirty="0"/>
              <a:t> será a data:</a:t>
            </a:r>
          </a:p>
          <a:p>
            <a:pPr marL="609585" lvl="1" indent="0">
              <a:buNone/>
              <a:defRPr/>
            </a:pPr>
            <a:r>
              <a:rPr lang="pt-BR" i="1" dirty="0"/>
              <a:t>I - da audiência de conciliação ou de mediação, ou da última sessão de conciliação, quando qualquer parte não comparecer ou, comparecendo, não houver </a:t>
            </a:r>
            <a:r>
              <a:rPr lang="pt-BR" i="1" dirty="0" err="1"/>
              <a:t>autocomposição</a:t>
            </a:r>
            <a:r>
              <a:rPr lang="pt-BR" i="1" dirty="0"/>
              <a:t>;</a:t>
            </a:r>
          </a:p>
          <a:p>
            <a:pPr marL="609585" lvl="1" indent="0">
              <a:buNone/>
              <a:defRPr/>
            </a:pPr>
            <a:r>
              <a:rPr lang="pt-BR" i="1" dirty="0"/>
              <a:t>II - do protocolo do pedido de cancelamento da audiência de conciliação ou de mediação apresentado pelo réu, quando ocorrer a hipótese do art. 334, § 4º, inciso I;</a:t>
            </a:r>
          </a:p>
          <a:p>
            <a:pPr marL="609585" lvl="1" indent="0">
              <a:buNone/>
              <a:defRPr/>
            </a:pPr>
            <a:r>
              <a:rPr lang="pt-BR" i="1" dirty="0"/>
              <a:t>III - prevista no art. 231, de acordo com o modo como foi feita a citação, nos demais casos.</a:t>
            </a:r>
          </a:p>
        </p:txBody>
      </p:sp>
    </p:spTree>
    <p:extLst>
      <p:ext uri="{BB962C8B-B14F-4D97-AF65-F5344CB8AC3E}">
        <p14:creationId xmlns:p14="http://schemas.microsoft.com/office/powerpoint/2010/main" val="12566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Contestação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03621" y="1938528"/>
            <a:ext cx="10244667" cy="4135867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Na </a:t>
            </a:r>
            <a:r>
              <a:rPr lang="pt-BR" sz="2400" dirty="0" err="1"/>
              <a:t>contestacão</a:t>
            </a:r>
            <a:r>
              <a:rPr lang="pt-BR" sz="2400" dirty="0"/>
              <a:t> pode ser apresentada </a:t>
            </a:r>
            <a:r>
              <a:rPr lang="pt-BR" sz="2400" dirty="0">
                <a:solidFill>
                  <a:srgbClr val="C00000"/>
                </a:solidFill>
              </a:rPr>
              <a:t>defesa processual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C00000"/>
                </a:solidFill>
              </a:rPr>
              <a:t>defesa de mérito: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sz="2400" dirty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dirty="0"/>
              <a:t>A defesa processual pode acarretar (i) extinção sem mérito (art. 485), (</a:t>
            </a:r>
            <a:r>
              <a:rPr lang="pt-BR" dirty="0" err="1"/>
              <a:t>ii</a:t>
            </a:r>
            <a:r>
              <a:rPr lang="pt-BR" dirty="0"/>
              <a:t>) emenda, sob pena de extinção e (</a:t>
            </a:r>
            <a:r>
              <a:rPr lang="pt-BR" dirty="0" err="1"/>
              <a:t>iii</a:t>
            </a:r>
            <a:r>
              <a:rPr lang="pt-BR" dirty="0"/>
              <a:t>) alteração de juízo;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pt-BR" dirty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dirty="0"/>
              <a:t>A defesa de mérito, que pode ser direta ou indireta (art. 350 e 373), busca a improcedência (art. 487, I).</a:t>
            </a:r>
          </a:p>
        </p:txBody>
      </p:sp>
    </p:spTree>
    <p:extLst>
      <p:ext uri="{BB962C8B-B14F-4D97-AF65-F5344CB8AC3E}">
        <p14:creationId xmlns:p14="http://schemas.microsoft.com/office/powerpoint/2010/main" val="36064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Contestação - </a:t>
            </a:r>
            <a:r>
              <a:rPr lang="pt-BR" sz="2667" dirty="0">
                <a:solidFill>
                  <a:srgbClr val="C00000"/>
                </a:solidFill>
              </a:rPr>
              <a:t>preliminares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lvl="1" indent="0" algn="just">
              <a:buNone/>
              <a:defRPr/>
            </a:pPr>
            <a:r>
              <a:rPr lang="pt-BR" sz="2133" i="1" dirty="0"/>
              <a:t>Art. 337.  Incumbe ao réu, antes de discutir o mérito, alegar: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 - inexistência ou nulidade da </a:t>
            </a:r>
            <a:r>
              <a:rPr lang="pt-BR" sz="2133" i="1" u="sng" dirty="0"/>
              <a:t>citação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 - incompetência </a:t>
            </a:r>
            <a:r>
              <a:rPr lang="pt-BR" sz="2133" i="1" u="sng" dirty="0"/>
              <a:t>absoluta e </a:t>
            </a:r>
            <a:r>
              <a:rPr lang="pt-BR" sz="2133" i="1" u="sng" dirty="0">
                <a:solidFill>
                  <a:srgbClr val="C00000"/>
                </a:solidFill>
              </a:rPr>
              <a:t>relativa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III - </a:t>
            </a:r>
            <a:r>
              <a:rPr lang="pt-BR" sz="2133" i="1" u="sng" dirty="0"/>
              <a:t>incorreção do </a:t>
            </a:r>
            <a:r>
              <a:rPr lang="pt-BR" sz="2133" i="1" u="sng" dirty="0">
                <a:solidFill>
                  <a:srgbClr val="C00000"/>
                </a:solidFill>
              </a:rPr>
              <a:t>valor da causa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IV - </a:t>
            </a:r>
            <a:r>
              <a:rPr lang="pt-BR" sz="2133" i="1" u="sng" dirty="0"/>
              <a:t>inépcia</a:t>
            </a:r>
            <a:r>
              <a:rPr lang="pt-BR" sz="2133" i="1" dirty="0"/>
              <a:t> da petição inicial;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V - perempção; VI - litispendência; VII - coisa julgada;</a:t>
            </a:r>
            <a:endParaRPr lang="en-US" sz="2133" i="1" dirty="0"/>
          </a:p>
          <a:p>
            <a:pPr marL="609585" lvl="1" indent="0" algn="just">
              <a:buNone/>
              <a:defRPr/>
            </a:pPr>
            <a:r>
              <a:rPr lang="en-US" sz="2133" i="1" dirty="0"/>
              <a:t>IX - </a:t>
            </a:r>
            <a:r>
              <a:rPr lang="pt-BR" sz="2133" i="1" u="sng" dirty="0"/>
              <a:t>incapacidade</a:t>
            </a:r>
            <a:r>
              <a:rPr lang="pt-BR" sz="2133" i="1" dirty="0"/>
              <a:t> da parte, defeito de representação ou falta de autorização;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X - convenção de </a:t>
            </a:r>
            <a:r>
              <a:rPr lang="pt-BR" sz="2133" i="1" u="sng" dirty="0"/>
              <a:t>arbitragem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XI - ausência de </a:t>
            </a:r>
            <a:r>
              <a:rPr lang="pt-BR" sz="2133" i="1" u="sng" dirty="0"/>
              <a:t>legitimidade</a:t>
            </a:r>
            <a:r>
              <a:rPr lang="pt-BR" sz="2133" i="1" dirty="0"/>
              <a:t> ou de </a:t>
            </a:r>
            <a:r>
              <a:rPr lang="pt-BR" sz="2133" i="1" u="sng" dirty="0"/>
              <a:t>interesse processual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XII - falta de caução ou de outra </a:t>
            </a:r>
            <a:r>
              <a:rPr lang="pt-BR" sz="2133" i="1" u="sng" dirty="0"/>
              <a:t>prestação que a lei exige como preliminar</a:t>
            </a:r>
            <a:r>
              <a:rPr lang="pt-BR" sz="2133" i="1" dirty="0"/>
              <a:t>;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XIII - </a:t>
            </a:r>
            <a:r>
              <a:rPr lang="pt-BR" sz="2133" i="1" u="sng" dirty="0"/>
              <a:t>indevida concessão do </a:t>
            </a:r>
            <a:r>
              <a:rPr lang="pt-BR" sz="2133" i="1" u="sng" dirty="0">
                <a:solidFill>
                  <a:srgbClr val="C00000"/>
                </a:solidFill>
              </a:rPr>
              <a:t>benefício de gratuidade de justiça</a:t>
            </a:r>
            <a:r>
              <a:rPr lang="pt-BR" sz="2133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0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Contestação - </a:t>
            </a:r>
            <a:r>
              <a:rPr lang="pt-BR" sz="2667" dirty="0">
                <a:solidFill>
                  <a:srgbClr val="C00000"/>
                </a:solidFill>
              </a:rPr>
              <a:t>ilegitimidade passiva</a:t>
            </a:r>
            <a:endParaRPr lang="pt-BR" sz="2667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42" lvl="1" indent="0">
              <a:buNone/>
              <a:defRPr/>
            </a:pPr>
            <a:r>
              <a:rPr lang="en-US" sz="2133" i="1" dirty="0"/>
              <a:t>Art. 338.  </a:t>
            </a:r>
            <a:r>
              <a:rPr lang="pt-BR" sz="2133" i="1" dirty="0"/>
              <a:t>Alegando o réu, na contestação, </a:t>
            </a:r>
            <a:r>
              <a:rPr lang="pt-BR" sz="2133" i="1" u="sng" dirty="0"/>
              <a:t>ser parte ilegítima ou não ser o responsável pelo prejuízo invocado</a:t>
            </a:r>
            <a:r>
              <a:rPr lang="pt-BR" sz="2133" i="1" dirty="0"/>
              <a:t>, o juiz facultará ao autor, em 15 (quinze) dias, a alteração da petição inicial para substituição do réu.</a:t>
            </a:r>
          </a:p>
          <a:p>
            <a:pPr marL="361942" lvl="1" indent="0">
              <a:buNone/>
              <a:defRPr/>
            </a:pPr>
            <a:endParaRPr lang="en-US" sz="2133" i="1" dirty="0"/>
          </a:p>
          <a:p>
            <a:pPr marL="361942" lvl="1" indent="0">
              <a:buNone/>
              <a:defRPr/>
            </a:pPr>
            <a:r>
              <a:rPr lang="en-US" sz="2133" i="1" dirty="0"/>
              <a:t>Art. 339.  </a:t>
            </a:r>
            <a:r>
              <a:rPr lang="pt-BR" sz="2133" i="1" dirty="0"/>
              <a:t>Quando alegar sua ilegitimidade, incumbe ao </a:t>
            </a:r>
            <a:r>
              <a:rPr lang="pt-BR" sz="2133" i="1" u="sng" dirty="0"/>
              <a:t>réu indicar o sujeito passivo</a:t>
            </a:r>
            <a:r>
              <a:rPr lang="pt-BR" sz="2133" i="1" dirty="0"/>
              <a:t> da relação jurídica discutida </a:t>
            </a:r>
            <a:r>
              <a:rPr lang="pt-BR" sz="2133" i="1" u="sng" dirty="0"/>
              <a:t>sempre que tiver conhecimento</a:t>
            </a:r>
            <a:r>
              <a:rPr lang="pt-BR" sz="2133" i="1" dirty="0"/>
              <a:t>, sob pena de arcar com as despesas processuais e de indenizar o autor pelos prejuízos decorrentes da falta de indicação.</a:t>
            </a:r>
          </a:p>
          <a:p>
            <a:pPr marL="361942" lvl="1" indent="0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O autor, ao aceitar a indicação, procederá, no prazo de 15 (quinze) dias, à alteração da petição inicial para a substituição do réu, observando-se, ainda, o parágrafo único do art. 338.</a:t>
            </a:r>
          </a:p>
          <a:p>
            <a:pPr marL="361942" lvl="1" indent="0">
              <a:buNone/>
              <a:defRPr/>
            </a:pPr>
            <a:r>
              <a:rPr lang="pt-BR" sz="2133" i="1" dirty="0"/>
              <a:t>§ 2</a:t>
            </a:r>
            <a:r>
              <a:rPr lang="pt-BR" sz="2133" i="1" baseline="30000" dirty="0"/>
              <a:t>o</a:t>
            </a:r>
            <a:r>
              <a:rPr lang="pt-BR" sz="2133" i="1" dirty="0"/>
              <a:t> No prazo de 15 (quinze) dias, o autor pode optar por alterar a petição inicial para incluir, como litisconsorte passivo, o sujeito indicado pelo réu</a:t>
            </a:r>
            <a:r>
              <a:rPr lang="en-US" sz="2133" i="1" dirty="0"/>
              <a:t>.</a:t>
            </a:r>
            <a:endParaRPr lang="pt-BR" sz="2133" i="1" dirty="0"/>
          </a:p>
          <a:p>
            <a:pPr marL="609585" lvl="1" indent="0" algn="just">
              <a:buNone/>
              <a:defRPr/>
            </a:pPr>
            <a:endParaRPr lang="en-US" sz="2133" i="1" dirty="0"/>
          </a:p>
        </p:txBody>
      </p:sp>
    </p:spTree>
    <p:extLst>
      <p:ext uri="{BB962C8B-B14F-4D97-AF65-F5344CB8AC3E}">
        <p14:creationId xmlns:p14="http://schemas.microsoft.com/office/powerpoint/2010/main" val="2646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Reconvenção</a:t>
            </a:r>
            <a:r>
              <a:rPr lang="pt-BR" sz="2667" dirty="0"/>
              <a:t> na própria contestação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476571" cy="4525963"/>
          </a:xfrm>
        </p:spPr>
        <p:txBody>
          <a:bodyPr>
            <a:noAutofit/>
          </a:bodyPr>
          <a:lstStyle/>
          <a:p>
            <a:pPr marL="609585" lvl="1" indent="0" algn="just">
              <a:buNone/>
            </a:pPr>
            <a:endParaRPr lang="en-US" altLang="pt-BR" i="1" dirty="0"/>
          </a:p>
          <a:p>
            <a:pPr marL="609585" lvl="1" indent="0" algn="just">
              <a:buNone/>
            </a:pPr>
            <a:r>
              <a:rPr lang="en-US" altLang="pt-BR" i="1" dirty="0"/>
              <a:t>Art. 343.  </a:t>
            </a:r>
            <a:r>
              <a:rPr lang="pt-BR" altLang="pt-BR" i="1" u="sng" dirty="0"/>
              <a:t>Na contestação</a:t>
            </a:r>
            <a:r>
              <a:rPr lang="pt-BR" altLang="pt-BR" i="1" dirty="0"/>
              <a:t>, é lícito ao réu </a:t>
            </a:r>
            <a:r>
              <a:rPr lang="pt-BR" altLang="pt-BR" i="1" u="sng" dirty="0"/>
              <a:t>propor reconvenção</a:t>
            </a:r>
            <a:r>
              <a:rPr lang="pt-BR" altLang="pt-BR" i="1" dirty="0"/>
              <a:t> para manifestar pretensão própria, conexa com a ação principal ou com o fundamento da defesa.</a:t>
            </a:r>
          </a:p>
          <a:p>
            <a:pPr marL="609585" lvl="1" indent="0" algn="just">
              <a:buNone/>
            </a:pPr>
            <a:r>
              <a:rPr lang="pt-BR" altLang="pt-BR" i="1" dirty="0"/>
              <a:t>§ 3</a:t>
            </a:r>
            <a:r>
              <a:rPr lang="pt-BR" altLang="pt-BR" i="1" baseline="30000" dirty="0"/>
              <a:t>o</a:t>
            </a:r>
            <a:r>
              <a:rPr lang="pt-BR" altLang="pt-BR" i="1" dirty="0"/>
              <a:t> A reconvenção pode ser proposta contra o autor e terceiro.</a:t>
            </a:r>
          </a:p>
          <a:p>
            <a:pPr marL="609585" lvl="1" indent="0" algn="just">
              <a:buNone/>
            </a:pPr>
            <a:r>
              <a:rPr lang="pt-BR" altLang="pt-BR" i="1" dirty="0"/>
              <a:t>§ 4</a:t>
            </a:r>
            <a:r>
              <a:rPr lang="pt-BR" altLang="pt-BR" i="1" baseline="30000" dirty="0"/>
              <a:t>o</a:t>
            </a:r>
            <a:r>
              <a:rPr lang="pt-BR" altLang="pt-BR" i="1" dirty="0"/>
              <a:t> A reconvenção pode ser proposta pelo réu em litisconsórcio com terceiro.</a:t>
            </a:r>
          </a:p>
          <a:p>
            <a:pPr marL="609585" lvl="1" indent="0" algn="just">
              <a:buNone/>
            </a:pPr>
            <a:r>
              <a:rPr lang="pt-BR" altLang="pt-BR" i="1" dirty="0"/>
              <a:t>§ 6</a:t>
            </a:r>
            <a:r>
              <a:rPr lang="pt-BR" altLang="pt-BR" i="1" baseline="30000" dirty="0"/>
              <a:t>o</a:t>
            </a:r>
            <a:r>
              <a:rPr lang="pt-BR" altLang="pt-BR" i="1" dirty="0"/>
              <a:t> O réu pode propor reconvenção independentemente de oferecer contestação.</a:t>
            </a:r>
          </a:p>
          <a:p>
            <a:pPr marL="609585" lvl="1" indent="0" algn="just">
              <a:buNone/>
              <a:defRPr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01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Impedimento e Suspeição</a:t>
            </a:r>
            <a:endParaRPr lang="pt-BR" sz="2667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133" dirty="0"/>
              <a:t> </a:t>
            </a:r>
            <a:r>
              <a:rPr lang="pt-BR" sz="2133" dirty="0"/>
              <a:t>Peça apartada (única hipótese fora da contestação no CPC)</a:t>
            </a:r>
          </a:p>
          <a:p>
            <a:pPr marL="609585" lvl="1" indent="0" algn="just">
              <a:buNone/>
              <a:defRPr/>
            </a:pPr>
            <a:endParaRPr lang="en-US" sz="2133" b="1" i="1" dirty="0"/>
          </a:p>
          <a:p>
            <a:pPr marL="609585" lvl="1" indent="0">
              <a:buNone/>
              <a:defRPr/>
            </a:pPr>
            <a:r>
              <a:rPr lang="pt-BR" sz="2133" i="1" dirty="0"/>
              <a:t>Art. 146.  No prazo de 15 (quinze) dias, a contar do conhecimento do fato, a parte </a:t>
            </a:r>
            <a:r>
              <a:rPr lang="pt-BR" sz="2133" i="1" u="sng" dirty="0"/>
              <a:t>alegará o impedimento ou a suspeição</a:t>
            </a:r>
            <a:r>
              <a:rPr lang="pt-BR" sz="2133" i="1" dirty="0"/>
              <a:t>, </a:t>
            </a:r>
            <a:r>
              <a:rPr lang="pt-BR" sz="2133" i="1" u="sng" dirty="0"/>
              <a:t>em petição específica</a:t>
            </a:r>
            <a:r>
              <a:rPr lang="pt-BR" sz="2133" i="1" dirty="0"/>
              <a:t> dirigida ao juiz do processo, na qual indicará o fundamento da recusa, podendo instruí-la com documentos em que se fundar a alegação e com rol de testemunhas.</a:t>
            </a:r>
          </a:p>
          <a:p>
            <a:pPr marL="609585" lvl="1" indent="0">
              <a:buNone/>
              <a:defRPr/>
            </a:pPr>
            <a:endParaRPr lang="pt-BR" sz="2133" i="1" dirty="0"/>
          </a:p>
          <a:p>
            <a:pPr marL="609585" lvl="1" indent="0">
              <a:buNone/>
              <a:defRPr/>
            </a:pPr>
            <a:r>
              <a:rPr lang="pt-BR" sz="2133" i="1" dirty="0"/>
              <a:t>§ 1</a:t>
            </a:r>
            <a:r>
              <a:rPr lang="pt-BR" sz="2133" i="1" baseline="30000" dirty="0"/>
              <a:t>o</a:t>
            </a:r>
            <a:r>
              <a:rPr lang="pt-BR" sz="2133" i="1" dirty="0"/>
              <a:t> Se reconhecer o impedimento ou a suspeição ao receber a petição, o juiz ordenará imediatamente a remessa dos autos a seu substituto legal, caso contrário, determinará a autuação em apartado da petição e, no prazo de 15 (quinze) dias, apresentará suas razões, acompanhadas de documentos e de rol de testemunhas, se houver, ordenando a remessa do incidente ao tribunal.</a:t>
            </a:r>
          </a:p>
        </p:txBody>
      </p:sp>
    </p:spTree>
    <p:extLst>
      <p:ext uri="{BB962C8B-B14F-4D97-AF65-F5344CB8AC3E}">
        <p14:creationId xmlns:p14="http://schemas.microsoft.com/office/powerpoint/2010/main" val="25671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sem resolução do mérito (atípica)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n-US" i="1" dirty="0"/>
              <a:t>Art. 485. (…)</a:t>
            </a:r>
          </a:p>
          <a:p>
            <a:pPr algn="just">
              <a:defRPr/>
            </a:pPr>
            <a:r>
              <a:rPr lang="en-US" i="1" dirty="0"/>
              <a:t>V - </a:t>
            </a:r>
            <a:r>
              <a:rPr lang="en-US" i="1" dirty="0" err="1"/>
              <a:t>reconhecer</a:t>
            </a:r>
            <a:r>
              <a:rPr lang="en-US" i="1" dirty="0"/>
              <a:t> a </a:t>
            </a:r>
            <a:r>
              <a:rPr lang="en-US" i="1" dirty="0" err="1"/>
              <a:t>existência</a:t>
            </a:r>
            <a:r>
              <a:rPr lang="en-US" i="1" dirty="0"/>
              <a:t> de </a:t>
            </a:r>
            <a:r>
              <a:rPr lang="en-US" i="1" u="sng" dirty="0" err="1"/>
              <a:t>perempção</a:t>
            </a:r>
            <a:r>
              <a:rPr lang="en-US" i="1" u="sng" dirty="0"/>
              <a:t>, de </a:t>
            </a:r>
            <a:r>
              <a:rPr lang="en-US" i="1" u="sng" dirty="0" err="1"/>
              <a:t>litispendência</a:t>
            </a:r>
            <a:r>
              <a:rPr lang="en-US" i="1" u="sng" dirty="0"/>
              <a:t> </a:t>
            </a:r>
            <a:r>
              <a:rPr lang="en-US" i="1" u="sng" dirty="0" err="1"/>
              <a:t>ou</a:t>
            </a:r>
            <a:r>
              <a:rPr lang="en-US" i="1" u="sng" dirty="0"/>
              <a:t> de </a:t>
            </a:r>
            <a:r>
              <a:rPr lang="en-US" i="1" u="sng" dirty="0" err="1"/>
              <a:t>coisa</a:t>
            </a:r>
            <a:r>
              <a:rPr lang="en-US" i="1" u="sng" dirty="0"/>
              <a:t> </a:t>
            </a:r>
            <a:r>
              <a:rPr lang="en-US" i="1" u="sng" dirty="0" err="1"/>
              <a:t>julgada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 - </a:t>
            </a:r>
            <a:r>
              <a:rPr lang="en-US" i="1" dirty="0" err="1"/>
              <a:t>verificar</a:t>
            </a:r>
            <a:r>
              <a:rPr lang="en-US" i="1" dirty="0"/>
              <a:t> </a:t>
            </a:r>
            <a:r>
              <a:rPr lang="en-US" i="1" dirty="0" err="1"/>
              <a:t>ausência</a:t>
            </a:r>
            <a:r>
              <a:rPr lang="en-US" i="1" dirty="0"/>
              <a:t> de </a:t>
            </a:r>
            <a:r>
              <a:rPr lang="en-US" i="1" u="sng" dirty="0" err="1"/>
              <a:t>legitimidade</a:t>
            </a:r>
            <a:r>
              <a:rPr lang="en-US" i="1" u="sng" dirty="0"/>
              <a:t> </a:t>
            </a:r>
            <a:r>
              <a:rPr lang="en-US" i="1" u="sng" dirty="0" err="1"/>
              <a:t>ou</a:t>
            </a:r>
            <a:r>
              <a:rPr lang="en-US" i="1" u="sng" dirty="0"/>
              <a:t> de </a:t>
            </a:r>
            <a:r>
              <a:rPr lang="en-US" i="1" u="sng" dirty="0" err="1"/>
              <a:t>interesse</a:t>
            </a:r>
            <a:r>
              <a:rPr lang="en-US" i="1" u="sng" dirty="0"/>
              <a:t> processual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VII - </a:t>
            </a:r>
            <a:r>
              <a:rPr lang="en-US" i="1" dirty="0" err="1"/>
              <a:t>acolher</a:t>
            </a:r>
            <a:r>
              <a:rPr lang="en-US" i="1" dirty="0"/>
              <a:t> a </a:t>
            </a:r>
            <a:r>
              <a:rPr lang="en-US" i="1" dirty="0" err="1"/>
              <a:t>alegação</a:t>
            </a:r>
            <a:r>
              <a:rPr lang="en-US" i="1" dirty="0"/>
              <a:t> de </a:t>
            </a:r>
            <a:r>
              <a:rPr lang="en-US" i="1" dirty="0" err="1"/>
              <a:t>existência</a:t>
            </a:r>
            <a:r>
              <a:rPr lang="en-US" i="1" dirty="0"/>
              <a:t> de </a:t>
            </a:r>
            <a:r>
              <a:rPr lang="en-US" i="1" dirty="0" err="1"/>
              <a:t>convenção</a:t>
            </a:r>
            <a:r>
              <a:rPr lang="en-US" i="1" dirty="0"/>
              <a:t> de </a:t>
            </a:r>
            <a:r>
              <a:rPr lang="en-US" i="1" u="sng" dirty="0" err="1"/>
              <a:t>arbitragem</a:t>
            </a:r>
            <a:r>
              <a:rPr lang="en-US" i="1" u="sng" dirty="0"/>
              <a:t> </a:t>
            </a:r>
            <a:r>
              <a:rPr lang="en-US" i="1" dirty="0" err="1"/>
              <a:t>ou</a:t>
            </a:r>
            <a:r>
              <a:rPr lang="en-US" i="1" dirty="0"/>
              <a:t> </a:t>
            </a:r>
            <a:r>
              <a:rPr lang="en-US" i="1" dirty="0" err="1"/>
              <a:t>quando</a:t>
            </a:r>
            <a:r>
              <a:rPr lang="en-US" i="1" dirty="0"/>
              <a:t> o </a:t>
            </a:r>
            <a:r>
              <a:rPr lang="en-US" i="1" dirty="0" err="1"/>
              <a:t>juízo</a:t>
            </a:r>
            <a:r>
              <a:rPr lang="en-US" i="1" dirty="0"/>
              <a:t> arbitral </a:t>
            </a:r>
            <a:r>
              <a:rPr lang="en-US" i="1" dirty="0" err="1"/>
              <a:t>reconhecer</a:t>
            </a:r>
            <a:r>
              <a:rPr lang="en-US" i="1" dirty="0"/>
              <a:t> </a:t>
            </a:r>
            <a:r>
              <a:rPr lang="en-US" i="1" dirty="0" err="1"/>
              <a:t>sua</a:t>
            </a:r>
            <a:r>
              <a:rPr lang="en-US" i="1" dirty="0"/>
              <a:t> </a:t>
            </a:r>
            <a:r>
              <a:rPr lang="en-US" i="1" dirty="0" err="1"/>
              <a:t>competência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VIII - </a:t>
            </a:r>
            <a:r>
              <a:rPr lang="en-US" i="1" dirty="0" err="1"/>
              <a:t>homologar</a:t>
            </a:r>
            <a:r>
              <a:rPr lang="en-US" i="1" dirty="0"/>
              <a:t> a </a:t>
            </a:r>
            <a:r>
              <a:rPr lang="en-US" i="1" u="sng" dirty="0" err="1"/>
              <a:t>desistência</a:t>
            </a:r>
            <a:r>
              <a:rPr lang="en-US" i="1" dirty="0"/>
              <a:t> da </a:t>
            </a:r>
            <a:r>
              <a:rPr lang="en-US" i="1" dirty="0" err="1"/>
              <a:t>ação</a:t>
            </a:r>
            <a:r>
              <a:rPr lang="en-US" i="1" dirty="0"/>
              <a:t>;</a:t>
            </a:r>
          </a:p>
          <a:p>
            <a:pPr algn="just">
              <a:defRPr/>
            </a:pPr>
            <a:r>
              <a:rPr lang="en-US" i="1" dirty="0"/>
              <a:t>IX -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caso</a:t>
            </a:r>
            <a:r>
              <a:rPr lang="en-US" i="1" dirty="0"/>
              <a:t> de </a:t>
            </a:r>
            <a:r>
              <a:rPr lang="en-US" i="1" u="sng" dirty="0" err="1"/>
              <a:t>morte</a:t>
            </a:r>
            <a:r>
              <a:rPr lang="en-US" i="1" u="sng" dirty="0"/>
              <a:t> da parte</a:t>
            </a:r>
            <a:r>
              <a:rPr lang="en-US" i="1" dirty="0"/>
              <a:t>, a </a:t>
            </a:r>
            <a:r>
              <a:rPr lang="en-US" i="1" dirty="0" err="1"/>
              <a:t>ação</a:t>
            </a:r>
            <a:r>
              <a:rPr lang="en-US" i="1" dirty="0"/>
              <a:t> for </a:t>
            </a:r>
            <a:r>
              <a:rPr lang="en-US" i="1" dirty="0" err="1"/>
              <a:t>considerada</a:t>
            </a:r>
            <a:r>
              <a:rPr lang="en-US" i="1" dirty="0"/>
              <a:t> </a:t>
            </a:r>
            <a:r>
              <a:rPr lang="en-US" i="1" u="sng" dirty="0" err="1"/>
              <a:t>intransmissível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disposição</a:t>
            </a:r>
            <a:r>
              <a:rPr lang="en-US" i="1" dirty="0"/>
              <a:t> legal; e</a:t>
            </a:r>
          </a:p>
          <a:p>
            <a:pPr algn="just">
              <a:defRPr/>
            </a:pPr>
            <a:r>
              <a:rPr lang="en-US" i="1" dirty="0"/>
              <a:t>X -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demais</a:t>
            </a:r>
            <a:r>
              <a:rPr lang="en-US" i="1" dirty="0"/>
              <a:t> </a:t>
            </a:r>
            <a:r>
              <a:rPr lang="en-US" i="1" dirty="0" err="1"/>
              <a:t>casos</a:t>
            </a:r>
            <a:r>
              <a:rPr lang="en-US" i="1" dirty="0"/>
              <a:t> </a:t>
            </a:r>
            <a:r>
              <a:rPr lang="en-US" i="1" dirty="0" err="1"/>
              <a:t>prescritos</a:t>
            </a:r>
            <a:r>
              <a:rPr lang="en-US" i="1" dirty="0"/>
              <a:t> </a:t>
            </a:r>
            <a:r>
              <a:rPr lang="en-US" i="1" dirty="0" err="1"/>
              <a:t>neste</a:t>
            </a:r>
            <a:r>
              <a:rPr lang="en-US" i="1" dirty="0"/>
              <a:t> </a:t>
            </a:r>
            <a:r>
              <a:rPr lang="en-US" i="1" dirty="0" err="1"/>
              <a:t>Código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8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Revelia</a:t>
            </a:r>
            <a:endParaRPr lang="pt-BR" sz="2667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133" dirty="0"/>
              <a:t> </a:t>
            </a:r>
            <a:r>
              <a:rPr lang="pt-BR" sz="2133" dirty="0"/>
              <a:t>Revelia é a ausência de contestação</a:t>
            </a:r>
          </a:p>
          <a:p>
            <a:pPr marL="609585" lvl="1" indent="0" algn="just">
              <a:buNone/>
              <a:defRPr/>
            </a:pPr>
            <a:r>
              <a:rPr lang="pt-BR" sz="2133" i="1" dirty="0"/>
              <a:t>Art. 344.  Se o </a:t>
            </a:r>
            <a:r>
              <a:rPr lang="pt-BR" sz="2133" i="1" u="sng" dirty="0"/>
              <a:t>réu não contestar a ação</a:t>
            </a:r>
            <a:r>
              <a:rPr lang="pt-BR" sz="2133" i="1" dirty="0"/>
              <a:t>, será considerado </a:t>
            </a:r>
            <a:r>
              <a:rPr lang="pt-BR" sz="2133" i="1" u="sng" dirty="0"/>
              <a:t>revel</a:t>
            </a:r>
            <a:r>
              <a:rPr lang="pt-BR" sz="2133" i="1" dirty="0"/>
              <a:t> e presumir-se-ão </a:t>
            </a:r>
            <a:r>
              <a:rPr lang="pt-BR" sz="2133" i="1" u="sng" dirty="0"/>
              <a:t>verdadeiras as alegações de fato</a:t>
            </a:r>
            <a:r>
              <a:rPr lang="pt-BR" sz="2133" i="1" dirty="0"/>
              <a:t> formuladas pelo autor.</a:t>
            </a:r>
          </a:p>
          <a:p>
            <a:pPr marL="609585" lvl="1" indent="0" algn="just">
              <a:buNone/>
              <a:defRPr/>
            </a:pPr>
            <a:endParaRPr lang="en-US" sz="2133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33" i="1" dirty="0"/>
              <a:t> </a:t>
            </a:r>
            <a:r>
              <a:rPr lang="pt-BR" sz="2133" dirty="0"/>
              <a:t>Pode não haver a presunção de veracidade</a:t>
            </a:r>
          </a:p>
          <a:p>
            <a:pPr marL="609585" lvl="1" indent="0">
              <a:buNone/>
              <a:defRPr/>
            </a:pPr>
            <a:r>
              <a:rPr lang="pt-BR" sz="2133" i="1" dirty="0"/>
              <a:t>Art. 345.  A revelia </a:t>
            </a:r>
            <a:r>
              <a:rPr lang="pt-BR" sz="2133" i="1" u="sng" dirty="0"/>
              <a:t>não produz o efeito</a:t>
            </a:r>
            <a:r>
              <a:rPr lang="pt-BR" sz="2133" i="1" dirty="0"/>
              <a:t> mencionado no art. 344 se:</a:t>
            </a:r>
          </a:p>
          <a:p>
            <a:pPr marL="609585" lvl="1" indent="0">
              <a:buNone/>
              <a:defRPr/>
            </a:pPr>
            <a:r>
              <a:rPr lang="pt-BR" sz="2133" i="1" dirty="0"/>
              <a:t>I - havendo </a:t>
            </a:r>
            <a:r>
              <a:rPr lang="pt-BR" sz="2133" i="1" u="sng" dirty="0"/>
              <a:t>pluralidade de réus</a:t>
            </a:r>
            <a:r>
              <a:rPr lang="pt-BR" sz="2133" i="1" dirty="0"/>
              <a:t>, algum deles contestar a ação;</a:t>
            </a:r>
          </a:p>
          <a:p>
            <a:pPr marL="609585" lvl="1" indent="0">
              <a:buNone/>
              <a:defRPr/>
            </a:pPr>
            <a:r>
              <a:rPr lang="pt-BR" sz="2133" i="1" dirty="0"/>
              <a:t>II - o litígio versar sobre </a:t>
            </a:r>
            <a:r>
              <a:rPr lang="pt-BR" sz="2133" i="1" u="sng" dirty="0"/>
              <a:t>direitos indisponíveis</a:t>
            </a:r>
            <a:r>
              <a:rPr lang="pt-BR" sz="2133" i="1" dirty="0"/>
              <a:t>;</a:t>
            </a:r>
          </a:p>
          <a:p>
            <a:pPr marL="609585" lvl="1" indent="0">
              <a:buNone/>
              <a:defRPr/>
            </a:pPr>
            <a:r>
              <a:rPr lang="pt-BR" sz="2133" i="1" dirty="0"/>
              <a:t>III - a petição inicial não estiver acompanhada de </a:t>
            </a:r>
            <a:r>
              <a:rPr lang="pt-BR" sz="2133" i="1" u="sng" dirty="0"/>
              <a:t>instrumento que a lei considere indispensável</a:t>
            </a:r>
            <a:r>
              <a:rPr lang="pt-BR" sz="2133" i="1" dirty="0"/>
              <a:t> à prova do ato;</a:t>
            </a:r>
          </a:p>
          <a:p>
            <a:pPr marL="609585" lvl="1" indent="0">
              <a:buNone/>
              <a:defRPr/>
            </a:pPr>
            <a:r>
              <a:rPr lang="pt-BR" sz="2133" i="1" dirty="0"/>
              <a:t>IV - as alegações de fato formuladas pelo autor forem </a:t>
            </a:r>
            <a:r>
              <a:rPr lang="pt-BR" sz="2133" i="1" u="sng" dirty="0"/>
              <a:t>inverossímeis</a:t>
            </a:r>
            <a:r>
              <a:rPr lang="pt-BR" sz="2133" i="1" dirty="0"/>
              <a:t> ou estiverem em contradição com prova constante dos autos.</a:t>
            </a:r>
          </a:p>
        </p:txBody>
      </p:sp>
    </p:spTree>
    <p:extLst>
      <p:ext uri="{BB962C8B-B14F-4D97-AF65-F5344CB8AC3E}">
        <p14:creationId xmlns:p14="http://schemas.microsoft.com/office/powerpoint/2010/main" val="8885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Revelia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Prazos</a:t>
            </a:r>
            <a:r>
              <a:rPr lang="en-US" sz="2400" dirty="0"/>
              <a:t> para o </a:t>
            </a:r>
            <a:r>
              <a:rPr lang="en-US" sz="2400" dirty="0" err="1"/>
              <a:t>o</a:t>
            </a:r>
            <a:r>
              <a:rPr lang="en-US" sz="2400" dirty="0"/>
              <a:t> revel</a:t>
            </a:r>
          </a:p>
          <a:p>
            <a:pPr marL="609585" lvl="1" indent="0" algn="just">
              <a:buNone/>
              <a:defRPr/>
            </a:pPr>
            <a:r>
              <a:rPr lang="en-US" i="1" dirty="0"/>
              <a:t>Art. 346. 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prazos</a:t>
            </a:r>
            <a:r>
              <a:rPr lang="en-US" i="1" dirty="0"/>
              <a:t> contra o revel </a:t>
            </a:r>
            <a:r>
              <a:rPr lang="en-US" i="1" u="sng" dirty="0"/>
              <a:t>que </a:t>
            </a:r>
            <a:r>
              <a:rPr lang="en-US" i="1" u="sng" dirty="0" err="1"/>
              <a:t>não</a:t>
            </a:r>
            <a:r>
              <a:rPr lang="en-US" i="1" u="sng" dirty="0"/>
              <a:t> </a:t>
            </a:r>
            <a:r>
              <a:rPr lang="en-US" i="1" u="sng" dirty="0" err="1"/>
              <a:t>tenha</a:t>
            </a:r>
            <a:r>
              <a:rPr lang="en-US" i="1" u="sng" dirty="0"/>
              <a:t> </a:t>
            </a:r>
            <a:r>
              <a:rPr lang="en-US" i="1" u="sng" dirty="0" err="1"/>
              <a:t>patrono</a:t>
            </a:r>
            <a:r>
              <a:rPr lang="en-US" i="1" dirty="0"/>
              <a:t> </a:t>
            </a:r>
            <a:r>
              <a:rPr lang="en-US" i="1" dirty="0" err="1"/>
              <a:t>nos</a:t>
            </a:r>
            <a:r>
              <a:rPr lang="en-US" i="1" dirty="0"/>
              <a:t> autos </a:t>
            </a:r>
            <a:r>
              <a:rPr lang="en-US" i="1" dirty="0" err="1"/>
              <a:t>fluirão</a:t>
            </a:r>
            <a:r>
              <a:rPr lang="en-US" i="1" dirty="0"/>
              <a:t> </a:t>
            </a:r>
            <a:r>
              <a:rPr lang="en-US" i="1" u="sng" dirty="0"/>
              <a:t>da data de </a:t>
            </a:r>
            <a:r>
              <a:rPr lang="en-US" i="1" u="sng" dirty="0" err="1"/>
              <a:t>publicação</a:t>
            </a:r>
            <a:r>
              <a:rPr lang="en-US" i="1" dirty="0"/>
              <a:t> do </a:t>
            </a:r>
            <a:r>
              <a:rPr lang="en-US" i="1" dirty="0" err="1"/>
              <a:t>ato</a:t>
            </a:r>
            <a:r>
              <a:rPr lang="en-US" i="1" dirty="0"/>
              <a:t> </a:t>
            </a:r>
            <a:r>
              <a:rPr lang="en-US" i="1" dirty="0" err="1"/>
              <a:t>decisório</a:t>
            </a:r>
            <a:r>
              <a:rPr lang="en-US" i="1" dirty="0"/>
              <a:t> no </a:t>
            </a:r>
            <a:r>
              <a:rPr lang="en-US" i="1" dirty="0" err="1"/>
              <a:t>órgão</a:t>
            </a:r>
            <a:r>
              <a:rPr lang="en-US" i="1" dirty="0"/>
              <a:t> </a:t>
            </a:r>
            <a:r>
              <a:rPr lang="en-US" i="1" dirty="0" err="1"/>
              <a:t>oficial</a:t>
            </a:r>
            <a:r>
              <a:rPr lang="en-US" i="1" dirty="0"/>
              <a:t>.</a:t>
            </a:r>
          </a:p>
          <a:p>
            <a:pPr marL="609585" lvl="1" indent="0" algn="just">
              <a:buNone/>
              <a:defRPr/>
            </a:pPr>
            <a:r>
              <a:rPr lang="en-US" i="1" dirty="0" err="1"/>
              <a:t>Parágrafo</a:t>
            </a:r>
            <a:r>
              <a:rPr lang="en-US" i="1" dirty="0"/>
              <a:t> </a:t>
            </a:r>
            <a:r>
              <a:rPr lang="en-US" i="1" dirty="0" err="1"/>
              <a:t>único</a:t>
            </a:r>
            <a:r>
              <a:rPr lang="en-US" i="1" dirty="0"/>
              <a:t>.  O revel </a:t>
            </a:r>
            <a:r>
              <a:rPr lang="en-US" i="1" dirty="0" err="1"/>
              <a:t>poderá</a:t>
            </a:r>
            <a:r>
              <a:rPr lang="en-US" i="1" dirty="0"/>
              <a:t> </a:t>
            </a:r>
            <a:r>
              <a:rPr lang="en-US" i="1" dirty="0" err="1"/>
              <a:t>intervir</a:t>
            </a:r>
            <a:r>
              <a:rPr lang="en-US" i="1" dirty="0"/>
              <a:t> no </a:t>
            </a:r>
            <a:r>
              <a:rPr lang="en-US" i="1" dirty="0" err="1"/>
              <a:t>processo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qualquer</a:t>
            </a:r>
            <a:r>
              <a:rPr lang="en-US" i="1" dirty="0"/>
              <a:t> </a:t>
            </a:r>
            <a:r>
              <a:rPr lang="en-US" i="1" dirty="0" err="1"/>
              <a:t>fase</a:t>
            </a:r>
            <a:r>
              <a:rPr lang="en-US" i="1" dirty="0"/>
              <a:t>, </a:t>
            </a:r>
            <a:r>
              <a:rPr lang="en-US" i="1" dirty="0" err="1"/>
              <a:t>recebendo</a:t>
            </a:r>
            <a:r>
              <a:rPr lang="en-US" i="1" dirty="0"/>
              <a:t>-o no </a:t>
            </a:r>
            <a:r>
              <a:rPr lang="en-US" i="1" dirty="0" err="1"/>
              <a:t>estado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que se </a:t>
            </a:r>
            <a:r>
              <a:rPr lang="en-US" i="1" dirty="0" err="1"/>
              <a:t>encontrar</a:t>
            </a:r>
            <a:r>
              <a:rPr lang="en-US" i="1" dirty="0"/>
              <a:t>. 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Produção de </a:t>
            </a:r>
            <a:r>
              <a:rPr lang="pt-BR" sz="2400" dirty="0">
                <a:solidFill>
                  <a:srgbClr val="C00000"/>
                </a:solidFill>
              </a:rPr>
              <a:t>provas para o revel</a:t>
            </a:r>
            <a:r>
              <a:rPr lang="pt-BR" sz="2400" dirty="0"/>
              <a:t>?</a:t>
            </a:r>
            <a:endParaRPr lang="en-US" sz="2400" dirty="0"/>
          </a:p>
          <a:p>
            <a:pPr marL="609585" lvl="1" indent="0" algn="just">
              <a:buNone/>
              <a:defRPr/>
            </a:pPr>
            <a:r>
              <a:rPr lang="en-US" i="1" dirty="0"/>
              <a:t>Art. 349.  </a:t>
            </a:r>
            <a:r>
              <a:rPr lang="en-US" i="1" dirty="0" err="1"/>
              <a:t>Ao</a:t>
            </a:r>
            <a:r>
              <a:rPr lang="en-US" i="1" dirty="0"/>
              <a:t> </a:t>
            </a:r>
            <a:r>
              <a:rPr lang="en-US" i="1" u="sng" dirty="0" err="1"/>
              <a:t>réu</a:t>
            </a:r>
            <a:r>
              <a:rPr lang="en-US" i="1" u="sng" dirty="0"/>
              <a:t> revel </a:t>
            </a:r>
            <a:r>
              <a:rPr lang="en-US" i="1" u="sng" dirty="0" err="1"/>
              <a:t>será</a:t>
            </a:r>
            <a:r>
              <a:rPr lang="en-US" i="1" u="sng" dirty="0"/>
              <a:t> </a:t>
            </a:r>
            <a:r>
              <a:rPr lang="en-US" i="1" u="sng" dirty="0" err="1"/>
              <a:t>lícita</a:t>
            </a:r>
            <a:r>
              <a:rPr lang="en-US" i="1" u="sng" dirty="0"/>
              <a:t> a </a:t>
            </a:r>
            <a:r>
              <a:rPr lang="en-US" i="1" u="sng" dirty="0" err="1"/>
              <a:t>produção</a:t>
            </a:r>
            <a:r>
              <a:rPr lang="en-US" i="1" u="sng" dirty="0"/>
              <a:t> de </a:t>
            </a:r>
            <a:r>
              <a:rPr lang="en-US" i="1" u="sng" dirty="0" err="1"/>
              <a:t>provas</a:t>
            </a:r>
            <a:r>
              <a:rPr lang="en-US" i="1" dirty="0"/>
              <a:t>, </a:t>
            </a:r>
            <a:r>
              <a:rPr lang="en-US" i="1" dirty="0" err="1"/>
              <a:t>contrapostas</a:t>
            </a:r>
            <a:r>
              <a:rPr lang="en-US" i="1" dirty="0"/>
              <a:t> </a:t>
            </a:r>
            <a:r>
              <a:rPr lang="en-US" i="1" dirty="0" err="1"/>
              <a:t>às</a:t>
            </a:r>
            <a:r>
              <a:rPr lang="en-US" i="1" dirty="0"/>
              <a:t> </a:t>
            </a:r>
            <a:r>
              <a:rPr lang="en-US" i="1" dirty="0" err="1"/>
              <a:t>alegações</a:t>
            </a:r>
            <a:r>
              <a:rPr lang="en-US" i="1" dirty="0"/>
              <a:t> do </a:t>
            </a:r>
            <a:r>
              <a:rPr lang="en-US" i="1" dirty="0" err="1"/>
              <a:t>autor</a:t>
            </a:r>
            <a:r>
              <a:rPr lang="en-US" i="1" dirty="0"/>
              <a:t>, </a:t>
            </a:r>
            <a:r>
              <a:rPr lang="en-US" i="1" dirty="0" err="1"/>
              <a:t>desde</a:t>
            </a:r>
            <a:r>
              <a:rPr lang="en-US" i="1" dirty="0"/>
              <a:t> que se </a:t>
            </a:r>
            <a:r>
              <a:rPr lang="en-US" i="1" dirty="0" err="1"/>
              <a:t>faça</a:t>
            </a:r>
            <a:r>
              <a:rPr lang="en-US" i="1" dirty="0"/>
              <a:t> </a:t>
            </a:r>
            <a:r>
              <a:rPr lang="en-US" i="1" dirty="0" err="1"/>
              <a:t>representar</a:t>
            </a:r>
            <a:r>
              <a:rPr lang="en-US" i="1" dirty="0"/>
              <a:t> </a:t>
            </a:r>
            <a:r>
              <a:rPr lang="en-US" i="1" dirty="0" err="1"/>
              <a:t>nos</a:t>
            </a:r>
            <a:r>
              <a:rPr lang="en-US" i="1" dirty="0"/>
              <a:t> autos a tempo de </a:t>
            </a:r>
            <a:r>
              <a:rPr lang="en-US" i="1" dirty="0" err="1"/>
              <a:t>praticar</a:t>
            </a:r>
            <a:r>
              <a:rPr lang="en-US" i="1" dirty="0"/>
              <a:t>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atos</a:t>
            </a:r>
            <a:r>
              <a:rPr lang="en-US" i="1" dirty="0"/>
              <a:t> </a:t>
            </a:r>
            <a:r>
              <a:rPr lang="en-US" i="1" dirty="0" err="1"/>
              <a:t>processuais</a:t>
            </a:r>
            <a:r>
              <a:rPr lang="en-US" i="1" dirty="0"/>
              <a:t> </a:t>
            </a:r>
            <a:r>
              <a:rPr lang="en-US" i="1" dirty="0" err="1"/>
              <a:t>indispensáveis</a:t>
            </a:r>
            <a:r>
              <a:rPr lang="en-US" i="1" dirty="0"/>
              <a:t> a </a:t>
            </a:r>
            <a:r>
              <a:rPr lang="en-US" i="1" dirty="0" err="1"/>
              <a:t>essa</a:t>
            </a:r>
            <a:r>
              <a:rPr lang="en-US" i="1" dirty="0"/>
              <a:t> </a:t>
            </a:r>
            <a:r>
              <a:rPr lang="en-US" i="1" dirty="0" err="1"/>
              <a:t>produção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0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Decisões judiciais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en-US" sz="2133" i="1" dirty="0">
                <a:solidFill>
                  <a:srgbClr val="000000"/>
                </a:solidFill>
              </a:rPr>
              <a:t>Art. 203.  Os </a:t>
            </a:r>
            <a:r>
              <a:rPr lang="pt-BR" altLang="en-US" sz="2133" i="1" u="sng" dirty="0">
                <a:solidFill>
                  <a:srgbClr val="000000"/>
                </a:solidFill>
              </a:rPr>
              <a:t>pronunciamentos do juiz</a:t>
            </a:r>
            <a:r>
              <a:rPr lang="pt-BR" altLang="en-US" sz="2133" i="1" dirty="0">
                <a:solidFill>
                  <a:srgbClr val="000000"/>
                </a:solidFill>
              </a:rPr>
              <a:t> consistirão em sentenças, decisões interlocutórias e despachos.</a:t>
            </a:r>
          </a:p>
          <a:p>
            <a:pPr>
              <a:spcBef>
                <a:spcPct val="0"/>
              </a:spcBef>
            </a:pPr>
            <a:r>
              <a:rPr lang="pt-BR" altLang="en-US" sz="2133" i="1" dirty="0">
                <a:solidFill>
                  <a:srgbClr val="000000"/>
                </a:solidFill>
              </a:rPr>
              <a:t>§ 1º Ressalvadas as disposições expressas dos procedimentos especiais, </a:t>
            </a:r>
            <a:r>
              <a:rPr lang="pt-BR" altLang="en-US" sz="2133" i="1" dirty="0">
                <a:solidFill>
                  <a:srgbClr val="C00000"/>
                </a:solidFill>
              </a:rPr>
              <a:t>sentença</a:t>
            </a:r>
            <a:r>
              <a:rPr lang="pt-BR" altLang="en-US" sz="2133" i="1" dirty="0">
                <a:solidFill>
                  <a:srgbClr val="000000"/>
                </a:solidFill>
              </a:rPr>
              <a:t> é o pronunciamento por meio do qual o juiz, com fundamento nos </a:t>
            </a:r>
            <a:r>
              <a:rPr lang="pt-BR" altLang="en-US" sz="2133" i="1" dirty="0" err="1">
                <a:solidFill>
                  <a:srgbClr val="000000"/>
                </a:solidFill>
              </a:rPr>
              <a:t>arts</a:t>
            </a:r>
            <a:r>
              <a:rPr lang="pt-BR" altLang="en-US" sz="2133" i="1" dirty="0">
                <a:solidFill>
                  <a:srgbClr val="000000"/>
                </a:solidFill>
              </a:rPr>
              <a:t>. 485 e 487, põe fim à fase cognitiva do procedimento comum, bem como extingue a execução.</a:t>
            </a:r>
          </a:p>
          <a:p>
            <a:pPr>
              <a:spcBef>
                <a:spcPct val="0"/>
              </a:spcBef>
            </a:pPr>
            <a:r>
              <a:rPr lang="pt-BR" altLang="en-US" sz="2133" i="1" dirty="0">
                <a:solidFill>
                  <a:srgbClr val="000000"/>
                </a:solidFill>
              </a:rPr>
              <a:t>§ 2º </a:t>
            </a:r>
            <a:r>
              <a:rPr lang="pt-BR" altLang="en-US" sz="2133" i="1" dirty="0">
                <a:solidFill>
                  <a:srgbClr val="C00000"/>
                </a:solidFill>
              </a:rPr>
              <a:t>Decisão interlocutória </a:t>
            </a:r>
            <a:r>
              <a:rPr lang="pt-BR" altLang="en-US" sz="2133" i="1" dirty="0">
                <a:solidFill>
                  <a:srgbClr val="000000"/>
                </a:solidFill>
              </a:rPr>
              <a:t>é todo pronunciamento judicial de natureza decisória que não se enquadre no § 1º.</a:t>
            </a:r>
          </a:p>
          <a:p>
            <a:pPr>
              <a:spcBef>
                <a:spcPct val="0"/>
              </a:spcBef>
            </a:pPr>
            <a:r>
              <a:rPr lang="pt-BR" altLang="en-US" sz="2133" i="1" dirty="0">
                <a:solidFill>
                  <a:srgbClr val="000000"/>
                </a:solidFill>
              </a:rPr>
              <a:t>§ 3º São</a:t>
            </a:r>
            <a:r>
              <a:rPr lang="pt-BR" altLang="en-US" sz="2133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en-US" sz="2133" i="1" dirty="0">
                <a:solidFill>
                  <a:srgbClr val="C00000"/>
                </a:solidFill>
              </a:rPr>
              <a:t>despachos</a:t>
            </a:r>
            <a:r>
              <a:rPr lang="pt-BR" altLang="en-US" sz="2133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altLang="en-US" sz="2133" i="1" dirty="0">
                <a:solidFill>
                  <a:srgbClr val="000000"/>
                </a:solidFill>
              </a:rPr>
              <a:t>todos os demais pronunciamentos do juiz praticados no processo, de ofício ou a requerimento da parte.</a:t>
            </a:r>
          </a:p>
          <a:p>
            <a:pPr>
              <a:spcBef>
                <a:spcPct val="0"/>
              </a:spcBef>
            </a:pPr>
            <a:endParaRPr lang="pt-BR" altLang="en-US" sz="2133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en-US" sz="2133" i="1" dirty="0">
                <a:solidFill>
                  <a:srgbClr val="000000"/>
                </a:solidFill>
              </a:rPr>
              <a:t>Art. 204.  </a:t>
            </a:r>
            <a:r>
              <a:rPr lang="pt-BR" altLang="en-US" sz="2133" i="1" dirty="0">
                <a:solidFill>
                  <a:srgbClr val="C00000"/>
                </a:solidFill>
              </a:rPr>
              <a:t>Acórdão</a:t>
            </a:r>
            <a:r>
              <a:rPr lang="pt-BR" altLang="en-US" sz="2133" i="1" dirty="0">
                <a:solidFill>
                  <a:srgbClr val="000000"/>
                </a:solidFill>
              </a:rPr>
              <a:t> é o julgamento colegiado proferido pelos tribunais.</a:t>
            </a:r>
          </a:p>
          <a:p>
            <a:pPr algn="ctr">
              <a:spcBef>
                <a:spcPct val="0"/>
              </a:spcBef>
            </a:pPr>
            <a:endParaRPr lang="pt-BR" altLang="en-US" sz="2133" i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altLang="en-US" sz="2133" b="1" dirty="0">
                <a:solidFill>
                  <a:srgbClr val="C00000"/>
                </a:solidFill>
              </a:rPr>
              <a:t>Decisão monocrática </a:t>
            </a:r>
            <a:r>
              <a:rPr lang="pt-BR" altLang="en-US" sz="2133" dirty="0">
                <a:solidFill>
                  <a:srgbClr val="000000"/>
                </a:solidFill>
              </a:rPr>
              <a:t>do relator (art. 932)</a:t>
            </a:r>
          </a:p>
        </p:txBody>
      </p:sp>
    </p:spTree>
    <p:extLst>
      <p:ext uri="{BB962C8B-B14F-4D97-AF65-F5344CB8AC3E}">
        <p14:creationId xmlns:p14="http://schemas.microsoft.com/office/powerpoint/2010/main" val="34234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Sentença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060448"/>
            <a:ext cx="10244667" cy="3952987"/>
          </a:xfrm>
        </p:spPr>
        <p:txBody>
          <a:bodyPr>
            <a:noAutofit/>
          </a:bodyPr>
          <a:lstStyle/>
          <a:p>
            <a:pPr marL="355591" algn="just">
              <a:spcBef>
                <a:spcPct val="0"/>
              </a:spcBef>
            </a:pPr>
            <a:r>
              <a:rPr lang="pt-BR" altLang="en-US" b="1" dirty="0">
                <a:solidFill>
                  <a:srgbClr val="C00000"/>
                </a:solidFill>
              </a:rPr>
              <a:t>Elementos</a:t>
            </a:r>
            <a:r>
              <a:rPr lang="pt-BR" altLang="en-US" b="1" dirty="0">
                <a:solidFill>
                  <a:srgbClr val="000000"/>
                </a:solidFill>
              </a:rPr>
              <a:t> da sentença</a:t>
            </a:r>
            <a:r>
              <a:rPr lang="pt-BR" altLang="en-US" dirty="0">
                <a:solidFill>
                  <a:srgbClr val="000000"/>
                </a:solidFill>
              </a:rPr>
              <a:t> (CPC, 489): </a:t>
            </a:r>
          </a:p>
          <a:p>
            <a:pPr marL="355591"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355591"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I – relatório;</a:t>
            </a:r>
          </a:p>
          <a:p>
            <a:pPr marL="355591"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II – fundamentos;</a:t>
            </a:r>
          </a:p>
          <a:p>
            <a:pPr marL="355591"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III – dispositivo.</a:t>
            </a:r>
          </a:p>
          <a:p>
            <a:pPr marL="355591"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355591"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</a:rPr>
              <a:t>CPC traz </a:t>
            </a:r>
            <a:r>
              <a:rPr lang="pt-BR" altLang="en-US" u="sng" dirty="0">
                <a:solidFill>
                  <a:srgbClr val="000000"/>
                </a:solidFill>
              </a:rPr>
              <a:t>nova fundamentação</a:t>
            </a:r>
            <a:r>
              <a:rPr lang="pt-BR" altLang="en-US" dirty="0">
                <a:solidFill>
                  <a:srgbClr val="000000"/>
                </a:solidFill>
              </a:rPr>
              <a:t> para a sentença.</a:t>
            </a:r>
          </a:p>
          <a:p>
            <a:pPr marL="361942" lvl="1" indent="0" algn="just">
              <a:buNone/>
              <a:defRPr/>
            </a:pPr>
            <a:endParaRPr lang="pt-BR" altLang="en-US" sz="2667" dirty="0">
              <a:solidFill>
                <a:srgbClr val="000000"/>
              </a:solidFill>
              <a:latin typeface="Tahoma" pitchFamily="34" charset="0"/>
            </a:endParaRPr>
          </a:p>
          <a:p>
            <a:pPr marL="361942" lvl="1" indent="0" algn="just">
              <a:buNone/>
              <a:defRPr/>
            </a:pPr>
            <a:endParaRPr lang="en-US" sz="2133" b="1" i="1" dirty="0"/>
          </a:p>
        </p:txBody>
      </p:sp>
    </p:spTree>
    <p:extLst>
      <p:ext uri="{BB962C8B-B14F-4D97-AF65-F5344CB8AC3E}">
        <p14:creationId xmlns:p14="http://schemas.microsoft.com/office/powerpoint/2010/main" val="30290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Fundamentação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780032"/>
            <a:ext cx="10244667" cy="4391899"/>
          </a:xfrm>
        </p:spPr>
        <p:txBody>
          <a:bodyPr>
            <a:noAutofit/>
          </a:bodyPr>
          <a:lstStyle/>
          <a:p>
            <a:pPr algn="just"/>
            <a:r>
              <a:rPr lang="pt-BR" sz="2400" i="1" dirty="0"/>
              <a:t>§ 1</a:t>
            </a:r>
            <a:r>
              <a:rPr lang="pt-BR" sz="2400" i="1" u="sng" baseline="30000" dirty="0"/>
              <a:t>o</a:t>
            </a:r>
            <a:r>
              <a:rPr lang="pt-BR" sz="2400" i="1" dirty="0"/>
              <a:t> </a:t>
            </a:r>
            <a:r>
              <a:rPr lang="pt-BR" sz="2400" i="1" u="sng" dirty="0"/>
              <a:t>Não se considera fundamentada</a:t>
            </a:r>
            <a:r>
              <a:rPr lang="pt-BR" sz="2400" i="1" dirty="0"/>
              <a:t> qualquer decisão judicial, seja ela interlocutória, sentença ou acórdão, que:</a:t>
            </a:r>
          </a:p>
          <a:p>
            <a:pPr algn="just"/>
            <a:r>
              <a:rPr lang="pt-BR" sz="2400" i="1" dirty="0"/>
              <a:t>I - se limitar à indicação, à </a:t>
            </a:r>
            <a:r>
              <a:rPr lang="pt-BR" sz="2400" i="1" u="sng" dirty="0"/>
              <a:t>reprodução</a:t>
            </a:r>
            <a:r>
              <a:rPr lang="pt-BR" sz="2400" i="1" dirty="0"/>
              <a:t> ou à paráfrase de </a:t>
            </a:r>
            <a:r>
              <a:rPr lang="pt-BR" sz="2400" i="1" u="sng" dirty="0"/>
              <a:t>ato normativo</a:t>
            </a:r>
            <a:r>
              <a:rPr lang="pt-BR" sz="2400" i="1" dirty="0"/>
              <a:t>, sem explicar sua relação com a causa ou a questão decidida;</a:t>
            </a:r>
          </a:p>
          <a:p>
            <a:pPr algn="just"/>
            <a:r>
              <a:rPr lang="pt-BR" sz="2400" i="1" dirty="0"/>
              <a:t>II - empregar </a:t>
            </a:r>
            <a:r>
              <a:rPr lang="pt-BR" sz="2400" i="1" u="sng" dirty="0"/>
              <a:t>conceitos jurídicos indeterminados</a:t>
            </a:r>
            <a:r>
              <a:rPr lang="pt-BR" sz="2400" i="1" dirty="0"/>
              <a:t>, sem explicar o motivo concreto de sua incidência no caso;</a:t>
            </a:r>
          </a:p>
          <a:p>
            <a:pPr algn="just"/>
            <a:r>
              <a:rPr lang="pt-BR" sz="2400" i="1" dirty="0"/>
              <a:t>III - invocar motivos que se prestariam a </a:t>
            </a:r>
            <a:r>
              <a:rPr lang="pt-BR" sz="2400" i="1" u="sng" dirty="0"/>
              <a:t>justificar qualquer outra decisão</a:t>
            </a:r>
            <a:r>
              <a:rPr lang="pt-BR" sz="2400" i="1" dirty="0"/>
              <a:t>;</a:t>
            </a:r>
          </a:p>
          <a:p>
            <a:pPr algn="just"/>
            <a:r>
              <a:rPr lang="pt-BR" sz="2400" i="1" dirty="0"/>
              <a:t>IV - não enfrentar </a:t>
            </a:r>
            <a:r>
              <a:rPr lang="pt-BR" sz="2400" i="1" u="sng" dirty="0"/>
              <a:t>todos os argumentos deduzidos</a:t>
            </a:r>
            <a:r>
              <a:rPr lang="pt-BR" sz="2400" i="1" dirty="0"/>
              <a:t> no processo capazes de, em tese, infirmar a conclusão adotada pelo julgador;</a:t>
            </a:r>
          </a:p>
        </p:txBody>
      </p:sp>
    </p:spTree>
    <p:extLst>
      <p:ext uri="{BB962C8B-B14F-4D97-AF65-F5344CB8AC3E}">
        <p14:creationId xmlns:p14="http://schemas.microsoft.com/office/powerpoint/2010/main" val="8148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Fundamentação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792224"/>
            <a:ext cx="10244667" cy="4379707"/>
          </a:xfrm>
        </p:spPr>
        <p:txBody>
          <a:bodyPr>
            <a:noAutofit/>
          </a:bodyPr>
          <a:lstStyle/>
          <a:p>
            <a:r>
              <a:rPr lang="pt-BR" sz="2400" i="1" dirty="0"/>
              <a:t>§ 1</a:t>
            </a:r>
            <a:r>
              <a:rPr lang="pt-BR" sz="2400" i="1" u="sng" baseline="30000" dirty="0"/>
              <a:t>o</a:t>
            </a:r>
            <a:r>
              <a:rPr lang="pt-BR" sz="2400" i="1" dirty="0"/>
              <a:t> Não se considera fundamentada qualquer decisão judicial, seja ela interlocutória, sentença ou acórdão, que: </a:t>
            </a:r>
          </a:p>
          <a:p>
            <a:r>
              <a:rPr lang="pt-BR" sz="2400" i="1" dirty="0"/>
              <a:t>(...)</a:t>
            </a:r>
          </a:p>
          <a:p>
            <a:r>
              <a:rPr lang="pt-BR" sz="2400" i="1" dirty="0"/>
              <a:t>V - se limitar a </a:t>
            </a:r>
            <a:r>
              <a:rPr lang="pt-BR" sz="2400" i="1" u="sng" dirty="0"/>
              <a:t>invocar precedente</a:t>
            </a:r>
            <a:r>
              <a:rPr lang="pt-BR" sz="2400" i="1" dirty="0"/>
              <a:t> ou enunciado de súmula, sem identificar seus fundamentos determinantes nem demonstrar que o </a:t>
            </a:r>
            <a:r>
              <a:rPr lang="pt-BR" sz="2400" i="1" u="sng" dirty="0"/>
              <a:t>caso sob julgamento se ajusta àqueles fundamentos</a:t>
            </a:r>
            <a:r>
              <a:rPr lang="pt-BR" sz="2400" i="1" dirty="0"/>
              <a:t>;</a:t>
            </a:r>
          </a:p>
          <a:p>
            <a:r>
              <a:rPr lang="pt-BR" sz="2400" i="1" dirty="0"/>
              <a:t>VI - </a:t>
            </a:r>
            <a:r>
              <a:rPr lang="pt-BR" sz="2400" i="1" u="sng" dirty="0"/>
              <a:t>deixar de seguir</a:t>
            </a:r>
            <a:r>
              <a:rPr lang="pt-BR" sz="2400" i="1" dirty="0"/>
              <a:t> enunciado de súmula, jurisprudência ou </a:t>
            </a:r>
            <a:r>
              <a:rPr lang="pt-BR" sz="2400" i="1" u="sng" dirty="0"/>
              <a:t>precedente </a:t>
            </a:r>
            <a:r>
              <a:rPr lang="pt-BR" sz="2400" i="1" dirty="0"/>
              <a:t>invocado pela parte, sem demonstrar a existência de </a:t>
            </a:r>
            <a:r>
              <a:rPr lang="pt-BR" sz="2400" i="1" u="sng" dirty="0"/>
              <a:t>distinção</a:t>
            </a:r>
            <a:r>
              <a:rPr lang="pt-BR" sz="2400" i="1" dirty="0"/>
              <a:t> no caso em julgamento ou a </a:t>
            </a:r>
            <a:r>
              <a:rPr lang="pt-BR" sz="2400" i="1" u="sng" dirty="0"/>
              <a:t>superação</a:t>
            </a:r>
            <a:r>
              <a:rPr lang="pt-BR" sz="2400" i="1" dirty="0"/>
              <a:t> do entendimento.</a:t>
            </a:r>
          </a:p>
        </p:txBody>
      </p:sp>
    </p:spTree>
    <p:extLst>
      <p:ext uri="{BB962C8B-B14F-4D97-AF65-F5344CB8AC3E}">
        <p14:creationId xmlns:p14="http://schemas.microsoft.com/office/powerpoint/2010/main" val="638336404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Sentença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279904"/>
            <a:ext cx="9500955" cy="3757915"/>
          </a:xfrm>
        </p:spPr>
        <p:txBody>
          <a:bodyPr>
            <a:noAutofit/>
          </a:bodyPr>
          <a:lstStyle/>
          <a:p>
            <a:pPr marL="713300" algn="ctr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A sentença deve </a:t>
            </a:r>
            <a:r>
              <a:rPr lang="pt-BR" altLang="en-US" sz="2400" u="sng" dirty="0">
                <a:solidFill>
                  <a:srgbClr val="000000"/>
                </a:solidFill>
              </a:rPr>
              <a:t>refletir o que consta do pedido</a:t>
            </a:r>
            <a:r>
              <a:rPr lang="pt-BR" altLang="en-US" sz="2400" dirty="0">
                <a:solidFill>
                  <a:srgbClr val="000000"/>
                </a:solidFill>
              </a:rPr>
              <a:t>, sob pena de </a:t>
            </a:r>
            <a:r>
              <a:rPr lang="pt-BR" altLang="en-US" sz="2400" dirty="0">
                <a:solidFill>
                  <a:srgbClr val="C00000"/>
                </a:solidFill>
              </a:rPr>
              <a:t>vício</a:t>
            </a:r>
            <a:r>
              <a:rPr lang="pt-BR" altLang="en-US" sz="2400" dirty="0">
                <a:solidFill>
                  <a:srgbClr val="000000"/>
                </a:solidFill>
              </a:rPr>
              <a:t>:</a:t>
            </a:r>
          </a:p>
          <a:p>
            <a:pPr marL="713300"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10942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i="1" dirty="0">
                <a:solidFill>
                  <a:srgbClr val="000000"/>
                </a:solidFill>
              </a:rPr>
              <a:t>extra petita</a:t>
            </a:r>
            <a:r>
              <a:rPr lang="pt-BR" altLang="en-US" sz="2400" dirty="0">
                <a:solidFill>
                  <a:srgbClr val="000000"/>
                </a:solidFill>
              </a:rPr>
              <a:t> (fora do pedido);</a:t>
            </a:r>
          </a:p>
          <a:p>
            <a:pPr marL="10942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10942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i="1" dirty="0">
                <a:solidFill>
                  <a:srgbClr val="000000"/>
                </a:solidFill>
              </a:rPr>
              <a:t>ultra petita </a:t>
            </a:r>
            <a:r>
              <a:rPr lang="pt-BR" altLang="en-US" sz="2400" dirty="0">
                <a:solidFill>
                  <a:srgbClr val="000000"/>
                </a:solidFill>
              </a:rPr>
              <a:t>(além do pedido);</a:t>
            </a:r>
          </a:p>
          <a:p>
            <a:pPr marL="10942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10942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i="1" dirty="0">
                <a:solidFill>
                  <a:srgbClr val="000000"/>
                </a:solidFill>
              </a:rPr>
              <a:t>infra</a:t>
            </a:r>
            <a:r>
              <a:rPr lang="pt-BR" altLang="en-US" sz="2400" dirty="0">
                <a:solidFill>
                  <a:srgbClr val="000000"/>
                </a:solidFill>
              </a:rPr>
              <a:t> ou </a:t>
            </a:r>
            <a:r>
              <a:rPr lang="pt-BR" altLang="en-US" sz="2400" i="1" dirty="0">
                <a:solidFill>
                  <a:srgbClr val="000000"/>
                </a:solidFill>
              </a:rPr>
              <a:t>citra petita</a:t>
            </a:r>
            <a:r>
              <a:rPr lang="pt-BR" altLang="en-US" sz="2400" dirty="0">
                <a:solidFill>
                  <a:srgbClr val="000000"/>
                </a:solidFill>
              </a:rPr>
              <a:t> (abaixo do pedido).</a:t>
            </a:r>
          </a:p>
          <a:p>
            <a:pPr marL="361942" lvl="1" indent="0" algn="just">
              <a:buNone/>
              <a:defRPr/>
            </a:pPr>
            <a:endParaRPr lang="pt-BR" altLang="en-US" dirty="0">
              <a:solidFill>
                <a:srgbClr val="000000"/>
              </a:solidFill>
              <a:latin typeface="Tahoma" pitchFamily="34" charset="0"/>
            </a:endParaRPr>
          </a:p>
          <a:p>
            <a:pPr marL="361942" lvl="1" indent="0" algn="just">
              <a:buNone/>
              <a:defRPr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293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Coisa Julgada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185951" y="1130531"/>
            <a:ext cx="10595955" cy="504140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en-US" sz="2267" b="1" dirty="0">
                <a:solidFill>
                  <a:srgbClr val="C00000"/>
                </a:solidFill>
              </a:rPr>
              <a:t>Conceito</a:t>
            </a:r>
          </a:p>
          <a:p>
            <a:pPr algn="just">
              <a:spcBef>
                <a:spcPct val="0"/>
              </a:spcBef>
            </a:pPr>
            <a:r>
              <a:rPr lang="pt-BR" altLang="en-US" sz="2267" dirty="0">
                <a:solidFill>
                  <a:srgbClr val="000000"/>
                </a:solidFill>
              </a:rPr>
              <a:t>Imutabilidade e indiscutibilidade da </a:t>
            </a:r>
            <a:r>
              <a:rPr lang="pt-BR" altLang="en-US" sz="2267" u="sng" dirty="0">
                <a:solidFill>
                  <a:srgbClr val="000000"/>
                </a:solidFill>
              </a:rPr>
              <a:t>decisão</a:t>
            </a:r>
            <a:r>
              <a:rPr lang="pt-BR" altLang="en-US" sz="2267" dirty="0">
                <a:solidFill>
                  <a:srgbClr val="000000"/>
                </a:solidFill>
              </a:rPr>
              <a:t> de mérito não mais sujeita a recurso </a:t>
            </a:r>
          </a:p>
          <a:p>
            <a:pPr algn="just">
              <a:spcBef>
                <a:spcPct val="0"/>
              </a:spcBef>
            </a:pPr>
            <a:r>
              <a:rPr lang="pt-BR" altLang="en-US" sz="2267" dirty="0">
                <a:solidFill>
                  <a:srgbClr val="000000"/>
                </a:solidFill>
              </a:rPr>
              <a:t>(CPC, 502).</a:t>
            </a:r>
          </a:p>
          <a:p>
            <a:pPr algn="just">
              <a:spcBef>
                <a:spcPct val="0"/>
              </a:spcBef>
            </a:pPr>
            <a:endParaRPr lang="pt-BR" altLang="en-US" sz="2267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267" b="1" dirty="0">
                <a:solidFill>
                  <a:srgbClr val="000000"/>
                </a:solidFill>
              </a:rPr>
              <a:t>Coisa Julgada </a:t>
            </a:r>
            <a:r>
              <a:rPr lang="pt-BR" altLang="en-US" sz="2267" b="1" dirty="0">
                <a:solidFill>
                  <a:srgbClr val="C00000"/>
                </a:solidFill>
              </a:rPr>
              <a:t>Formal</a:t>
            </a:r>
            <a:endParaRPr lang="pt-BR" altLang="en-US" sz="2267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267" dirty="0">
                <a:solidFill>
                  <a:srgbClr val="000000"/>
                </a:solidFill>
              </a:rPr>
              <a:t>Imutabilidade da decisão </a:t>
            </a:r>
            <a:r>
              <a:rPr lang="pt-BR" altLang="en-US" sz="2267" u="sng" dirty="0">
                <a:solidFill>
                  <a:srgbClr val="000000"/>
                </a:solidFill>
              </a:rPr>
              <a:t>no próprio processo</a:t>
            </a:r>
            <a:r>
              <a:rPr lang="pt-BR" altLang="en-US" sz="2267" dirty="0">
                <a:solidFill>
                  <a:srgbClr val="000000"/>
                </a:solidFill>
              </a:rPr>
              <a:t> em que foi proferida (atinge qualquer sentença, inclusive terminativas). </a:t>
            </a:r>
          </a:p>
          <a:p>
            <a:pPr algn="just">
              <a:spcBef>
                <a:spcPct val="0"/>
              </a:spcBef>
            </a:pPr>
            <a:r>
              <a:rPr lang="pt-BR" altLang="en-US" sz="2267" dirty="0">
                <a:solidFill>
                  <a:srgbClr val="000000"/>
                </a:solidFill>
              </a:rPr>
              <a:t>Assim, cabe a repropositura – mas em alguns casos, necessário corrigir o vício (486, § 1º)</a:t>
            </a:r>
          </a:p>
          <a:p>
            <a:pPr algn="just">
              <a:spcBef>
                <a:spcPct val="0"/>
              </a:spcBef>
            </a:pPr>
            <a:r>
              <a:rPr lang="pt-BR" altLang="en-US" sz="2267" i="1" dirty="0">
                <a:solidFill>
                  <a:srgbClr val="000000"/>
                </a:solidFill>
              </a:rPr>
              <a:t>§ 1o No caso de extinção em razão de litispendência e nos casos dos incisos I, IV, VI e VII do art. 485, a propositura da nova ação depende da correção do vício que levou à sentença sem resolução do mérito.</a:t>
            </a:r>
          </a:p>
          <a:p>
            <a:pPr algn="just">
              <a:spcBef>
                <a:spcPct val="0"/>
              </a:spcBef>
            </a:pPr>
            <a:endParaRPr lang="pt-BR" altLang="en-US" sz="2267" b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267" b="1" dirty="0">
                <a:solidFill>
                  <a:srgbClr val="000000"/>
                </a:solidFill>
              </a:rPr>
              <a:t>Coisa Julgada </a:t>
            </a:r>
            <a:r>
              <a:rPr lang="pt-BR" altLang="en-US" sz="2267" b="1" dirty="0">
                <a:solidFill>
                  <a:srgbClr val="C00000"/>
                </a:solidFill>
              </a:rPr>
              <a:t>Material</a:t>
            </a:r>
            <a:endParaRPr lang="pt-BR" altLang="en-US" sz="2267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267" dirty="0">
                <a:solidFill>
                  <a:srgbClr val="000000"/>
                </a:solidFill>
              </a:rPr>
              <a:t>Imutabilidade da decisão não só no processo em que foi proferida, mas em </a:t>
            </a:r>
            <a:r>
              <a:rPr lang="pt-BR" altLang="en-US" sz="2267" u="sng" dirty="0">
                <a:solidFill>
                  <a:srgbClr val="000000"/>
                </a:solidFill>
              </a:rPr>
              <a:t>qualquer outro processo</a:t>
            </a:r>
            <a:r>
              <a:rPr lang="pt-BR" altLang="en-US" sz="2267" dirty="0">
                <a:solidFill>
                  <a:srgbClr val="000000"/>
                </a:solidFill>
              </a:rPr>
              <a:t> (atinge apenas as decisões definitivas).</a:t>
            </a:r>
          </a:p>
          <a:p>
            <a:pPr algn="just">
              <a:spcBef>
                <a:spcPct val="0"/>
              </a:spcBef>
            </a:pPr>
            <a:endParaRPr lang="pt-BR" altLang="en-US" sz="21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Limites </a:t>
            </a:r>
            <a:r>
              <a:rPr lang="pt-BR" sz="2667" dirty="0">
                <a:solidFill>
                  <a:srgbClr val="C00000"/>
                </a:solidFill>
              </a:rPr>
              <a:t>objetivos</a:t>
            </a:r>
            <a:r>
              <a:rPr lang="pt-BR" sz="2667" dirty="0"/>
              <a:t> da Coisa Julgada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O </a:t>
            </a:r>
            <a:r>
              <a:rPr lang="pt-BR" altLang="en-US" sz="2400" u="sng" dirty="0">
                <a:solidFill>
                  <a:srgbClr val="000000"/>
                </a:solidFill>
              </a:rPr>
              <a:t>dispositivo</a:t>
            </a:r>
            <a:r>
              <a:rPr lang="pt-BR" altLang="en-US" sz="2400" dirty="0">
                <a:solidFill>
                  <a:srgbClr val="000000"/>
                </a:solidFill>
              </a:rPr>
              <a:t> é coberto pela coisa julgada (503)</a:t>
            </a:r>
          </a:p>
          <a:p>
            <a:pPr algn="ctr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A </a:t>
            </a:r>
            <a:r>
              <a:rPr lang="pt-BR" altLang="en-US" sz="2400" u="sng" dirty="0">
                <a:solidFill>
                  <a:srgbClr val="000000"/>
                </a:solidFill>
              </a:rPr>
              <a:t>verdade dos fatos e fundamentação</a:t>
            </a:r>
            <a:r>
              <a:rPr lang="pt-BR" altLang="en-US" sz="2400" dirty="0">
                <a:solidFill>
                  <a:srgbClr val="000000"/>
                </a:solidFill>
              </a:rPr>
              <a:t> não são (504)</a:t>
            </a:r>
          </a:p>
          <a:p>
            <a:pPr algn="ctr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E a </a:t>
            </a:r>
            <a:r>
              <a:rPr lang="pt-BR" altLang="en-US" sz="2400" u="sng" dirty="0">
                <a:solidFill>
                  <a:srgbClr val="000000"/>
                </a:solidFill>
              </a:rPr>
              <a:t>questão prejudicial</a:t>
            </a:r>
            <a:r>
              <a:rPr lang="pt-BR" altLang="en-US" sz="2400" dirty="0">
                <a:solidFill>
                  <a:srgbClr val="000000"/>
                </a:solidFill>
              </a:rPr>
              <a:t>? </a:t>
            </a:r>
          </a:p>
          <a:p>
            <a:pPr algn="ctr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Novidade do CPC: a questão prejudicial </a:t>
            </a:r>
            <a:r>
              <a:rPr lang="pt-BR" altLang="en-US" sz="2400" u="sng" dirty="0">
                <a:solidFill>
                  <a:srgbClr val="000000"/>
                </a:solidFill>
              </a:rPr>
              <a:t>será</a:t>
            </a:r>
            <a:r>
              <a:rPr lang="pt-BR" altLang="en-US" sz="2400" dirty="0">
                <a:solidFill>
                  <a:srgbClr val="000000"/>
                </a:solidFill>
              </a:rPr>
              <a:t> coberta pela coisa julgada se (503, § 1º):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(i) for expressamente decidida pelo juiz, 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(</a:t>
            </a:r>
            <a:r>
              <a:rPr lang="pt-BR" altLang="en-US" sz="2400" dirty="0" err="1">
                <a:solidFill>
                  <a:srgbClr val="000000"/>
                </a:solidFill>
              </a:rPr>
              <a:t>ii</a:t>
            </a:r>
            <a:r>
              <a:rPr lang="pt-BR" altLang="en-US" sz="2400" dirty="0">
                <a:solidFill>
                  <a:srgbClr val="000000"/>
                </a:solidFill>
              </a:rPr>
              <a:t>) com contraditório prévio e 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(iii) se o juiz for competente de forma absoluta para a questão prejudicial.</a:t>
            </a:r>
          </a:p>
        </p:txBody>
      </p:sp>
    </p:spTree>
    <p:extLst>
      <p:ext uri="{BB962C8B-B14F-4D97-AF65-F5344CB8AC3E}">
        <p14:creationId xmlns:p14="http://schemas.microsoft.com/office/powerpoint/2010/main" val="33840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Limites </a:t>
            </a:r>
            <a:r>
              <a:rPr lang="pt-BR" sz="2667" dirty="0">
                <a:solidFill>
                  <a:srgbClr val="C00000"/>
                </a:solidFill>
              </a:rPr>
              <a:t>subjetivos</a:t>
            </a:r>
            <a:r>
              <a:rPr lang="pt-BR" sz="2667" dirty="0"/>
              <a:t> da Coisa Julgada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853184"/>
            <a:ext cx="10244667" cy="431874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A rigor, apenas as PARTES LITIGANTES é que são atingidas pela coisa julgada, e não terceiros.</a:t>
            </a:r>
          </a:p>
          <a:p>
            <a:pPr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Porém, o art. 506 não repete, como no CPC73, que a coisa julgada não </a:t>
            </a:r>
            <a:r>
              <a:rPr lang="pt-BR" altLang="en-US" sz="2400" i="1" dirty="0">
                <a:solidFill>
                  <a:srgbClr val="000000"/>
                </a:solidFill>
              </a:rPr>
              <a:t>beneficiará</a:t>
            </a:r>
            <a:r>
              <a:rPr lang="pt-BR" altLang="en-US" sz="2400" dirty="0">
                <a:solidFill>
                  <a:srgbClr val="000000"/>
                </a:solidFill>
              </a:rPr>
              <a:t> terceiros.</a:t>
            </a:r>
          </a:p>
          <a:p>
            <a:pPr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en-US" sz="2400" i="1" dirty="0">
                <a:solidFill>
                  <a:srgbClr val="000000"/>
                </a:solidFill>
              </a:rPr>
              <a:t>Art. 506.  A sentença faz Coisa Julgada às partes entre as quais é dada, não </a:t>
            </a:r>
            <a:r>
              <a:rPr lang="pt-BR" altLang="en-US" sz="2400" i="1" u="sng" dirty="0">
                <a:solidFill>
                  <a:srgbClr val="000000"/>
                </a:solidFill>
              </a:rPr>
              <a:t>prejudicando </a:t>
            </a:r>
            <a:r>
              <a:rPr lang="pt-BR" altLang="en-US" sz="2400" i="1" dirty="0">
                <a:solidFill>
                  <a:srgbClr val="000000"/>
                </a:solidFill>
              </a:rPr>
              <a:t>terceiros.</a:t>
            </a:r>
          </a:p>
          <a:p>
            <a:pPr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</a:rPr>
              <a:t>Assim, pode a Coisa Julgada </a:t>
            </a:r>
            <a:r>
              <a:rPr lang="pt-BR" altLang="en-US" sz="2400" b="1" u="sng" dirty="0">
                <a:solidFill>
                  <a:srgbClr val="000000"/>
                </a:solidFill>
              </a:rPr>
              <a:t>beneficiar</a:t>
            </a:r>
            <a:r>
              <a:rPr lang="pt-BR" altLang="en-US" sz="2400" b="1" dirty="0">
                <a:solidFill>
                  <a:srgbClr val="000000"/>
                </a:solidFill>
              </a:rPr>
              <a:t> terceiros? </a:t>
            </a:r>
          </a:p>
          <a:p>
            <a:pPr algn="ctr"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</a:rPr>
              <a:t>Tema ainda em aberto na jurisprudência.</a:t>
            </a:r>
          </a:p>
        </p:txBody>
      </p:sp>
    </p:spTree>
    <p:extLst>
      <p:ext uri="{BB962C8B-B14F-4D97-AF65-F5344CB8AC3E}">
        <p14:creationId xmlns:p14="http://schemas.microsoft.com/office/powerpoint/2010/main" val="3415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Extinção com resolução do mérito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i="1" dirty="0"/>
              <a:t>Art. 487.  Haverá resolução de mérito quando o juiz: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 - </a:t>
            </a:r>
            <a:r>
              <a:rPr lang="pt-BR" altLang="pt-BR" i="1" u="sng" dirty="0"/>
              <a:t>acolher ou rejeitar</a:t>
            </a:r>
            <a:r>
              <a:rPr lang="pt-BR" altLang="pt-BR" i="1" dirty="0"/>
              <a:t> o pedido formulado na ação ou na reconvenção;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II - decidir, de ofício ou a requerimento, sobre a ocorrência de </a:t>
            </a:r>
            <a:r>
              <a:rPr lang="pt-BR" altLang="pt-BR" i="1" u="sng" dirty="0"/>
              <a:t>decadência ou prescrição</a:t>
            </a:r>
            <a:r>
              <a:rPr lang="pt-BR" altLang="pt-BR" i="1" dirty="0"/>
              <a:t>;</a:t>
            </a:r>
          </a:p>
          <a:p>
            <a:pPr algn="just">
              <a:spcBef>
                <a:spcPct val="0"/>
              </a:spcBef>
            </a:pPr>
            <a:r>
              <a:rPr lang="pt-BR" altLang="pt-BR" i="1" dirty="0"/>
              <a:t>III - homologar: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o </a:t>
            </a:r>
            <a:r>
              <a:rPr lang="pt-BR" altLang="pt-BR" i="1" u="sng" dirty="0"/>
              <a:t>reconhecimento da procedência</a:t>
            </a:r>
            <a:r>
              <a:rPr lang="pt-BR" altLang="pt-BR" i="1" dirty="0"/>
              <a:t> do pedido formulado na ação ou na reconvenção;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a </a:t>
            </a:r>
            <a:r>
              <a:rPr lang="pt-BR" altLang="pt-BR" i="1" u="sng" dirty="0"/>
              <a:t>transação</a:t>
            </a:r>
            <a:r>
              <a:rPr lang="pt-BR" altLang="pt-BR" i="1" dirty="0"/>
              <a:t>; </a:t>
            </a:r>
          </a:p>
          <a:p>
            <a:pPr marL="609585" indent="-609585" algn="just">
              <a:spcBef>
                <a:spcPct val="0"/>
              </a:spcBef>
              <a:buAutoNum type="alphaLcParenR"/>
            </a:pPr>
            <a:r>
              <a:rPr lang="pt-BR" altLang="pt-BR" i="1" dirty="0"/>
              <a:t>a </a:t>
            </a:r>
            <a:r>
              <a:rPr lang="pt-BR" altLang="pt-BR" i="1" u="sng" dirty="0"/>
              <a:t>renúncia</a:t>
            </a:r>
            <a:r>
              <a:rPr lang="pt-BR" altLang="pt-BR" i="1" dirty="0"/>
              <a:t> à pretensão formulada na ação ou na reconvenção.</a:t>
            </a:r>
          </a:p>
        </p:txBody>
      </p:sp>
    </p:spTree>
    <p:extLst>
      <p:ext uri="{BB962C8B-B14F-4D97-AF65-F5344CB8AC3E}">
        <p14:creationId xmlns:p14="http://schemas.microsoft.com/office/powerpoint/2010/main" val="11911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rgbClr val="C00000"/>
                </a:solidFill>
              </a:rPr>
              <a:t>Ação Rescisória</a:t>
            </a:r>
            <a:endParaRPr lang="pt-BR" sz="2667" i="1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927675" cy="4525963"/>
          </a:xfrm>
        </p:spPr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Forma prevista em lei de </a:t>
            </a:r>
            <a:r>
              <a:rPr lang="pt-BR" altLang="en-US" sz="2400" u="sng" dirty="0">
                <a:solidFill>
                  <a:srgbClr val="000000"/>
                </a:solidFill>
              </a:rPr>
              <a:t>rescindir decisão de mérito transitada em julgado</a:t>
            </a:r>
            <a:endParaRPr lang="pt-BR" altLang="en-US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A competência originária é do </a:t>
            </a:r>
            <a:r>
              <a:rPr lang="pt-BR" altLang="en-US" sz="2400" u="sng" dirty="0">
                <a:solidFill>
                  <a:srgbClr val="000000"/>
                </a:solidFill>
              </a:rPr>
              <a:t>tribunal</a:t>
            </a:r>
            <a:endParaRPr lang="pt-BR" altLang="en-US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O prazo é de </a:t>
            </a:r>
            <a:r>
              <a:rPr lang="pt-BR" altLang="en-US" sz="2400" u="sng" dirty="0">
                <a:solidFill>
                  <a:srgbClr val="000000"/>
                </a:solidFill>
              </a:rPr>
              <a:t>2 anos</a:t>
            </a:r>
            <a:r>
              <a:rPr lang="pt-BR" altLang="en-US" sz="2400" dirty="0">
                <a:solidFill>
                  <a:srgbClr val="000000"/>
                </a:solidFill>
              </a:rPr>
              <a:t> do trânsito em julgado (CPC, 975)</a:t>
            </a: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en-US" sz="2400" dirty="0">
                <a:solidFill>
                  <a:srgbClr val="000000"/>
                </a:solidFill>
              </a:rPr>
              <a:t>Para a corrente tradicional, passado o biênio, nada mais pode ser feito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Há corrente mais recente defendendo a </a:t>
            </a:r>
            <a:r>
              <a:rPr lang="pt-BR" altLang="en-US" sz="2400" dirty="0">
                <a:solidFill>
                  <a:srgbClr val="C00000"/>
                </a:solidFill>
              </a:rPr>
              <a:t>relativização da coisa julgada</a:t>
            </a:r>
            <a:r>
              <a:rPr lang="pt-BR" altLang="en-US" sz="2400" dirty="0">
                <a:solidFill>
                  <a:srgbClr val="000000"/>
                </a:solidFill>
              </a:rPr>
              <a:t>: diante de uma situação grave (violação a princípio constitucional – dignidade da pessoa humana), seria possível afastar a coisa julgada mesmo após o prazo da ação rescisória.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092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Ação Rescisória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2400" b="1" dirty="0">
                <a:solidFill>
                  <a:srgbClr val="C00000"/>
                </a:solidFill>
              </a:rPr>
              <a:t>Cabimento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Só é cabível a AR (Ação Rescisória) nas seguintes hipóteses (art. 966):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I – decisão proferida por juiz corrupto;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II – juiz impedido ou absolutamente incompetente;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III – dolo da parte vencedora ou colusão das partes;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IV – violar coisa julgada anterior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V – violar manifestamente norma jurídica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VI – fundada em prova falsa;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VII – prova nova;</a:t>
            </a:r>
          </a:p>
          <a:p>
            <a:pPr algn="just"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VIII – fundada em erro de fato.</a:t>
            </a:r>
          </a:p>
          <a:p>
            <a:pPr marL="361942" lvl="1" indent="0" algn="just">
              <a:buNone/>
              <a:defRPr/>
            </a:pPr>
            <a:endParaRPr lang="pt-BR" altLang="en-US" dirty="0">
              <a:solidFill>
                <a:srgbClr val="000000"/>
              </a:solidFill>
            </a:endParaRPr>
          </a:p>
          <a:p>
            <a:pPr marL="361942" lvl="1" indent="0" algn="just">
              <a:buNone/>
              <a:defRPr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59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Ação Rescisória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en-US" b="1" dirty="0">
                <a:solidFill>
                  <a:srgbClr val="000000"/>
                </a:solidFill>
                <a:latin typeface="+mj-lt"/>
              </a:rPr>
              <a:t>Cabimento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pt-BR" altLang="en-US" dirty="0">
                <a:solidFill>
                  <a:srgbClr val="000000"/>
                </a:solidFill>
                <a:latin typeface="+mj-lt"/>
              </a:rPr>
              <a:t>Art. 966. (...)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pt-BR" altLang="en-US" i="1" dirty="0">
                <a:solidFill>
                  <a:srgbClr val="000000"/>
                </a:solidFill>
                <a:latin typeface="+mj-lt"/>
              </a:rPr>
              <a:t>§ 2º Se fundada a ação no inciso VII do art. 966, </a:t>
            </a:r>
            <a:r>
              <a:rPr lang="pt-BR" altLang="en-US" i="1" u="sng" dirty="0">
                <a:solidFill>
                  <a:srgbClr val="000000"/>
                </a:solidFill>
                <a:latin typeface="+mj-lt"/>
              </a:rPr>
              <a:t>o termo inicial do prazo será a data de descoberta da prova nova</a:t>
            </a:r>
            <a:r>
              <a:rPr lang="pt-BR" altLang="en-US" i="1" dirty="0">
                <a:solidFill>
                  <a:srgbClr val="000000"/>
                </a:solidFill>
                <a:latin typeface="+mj-lt"/>
              </a:rPr>
              <a:t>, observado o prazo máximo de 5 (cinco) anos, contado do trânsito em julgado da última decisão proferida no processo.</a:t>
            </a:r>
          </a:p>
          <a:p>
            <a:pPr algn="just">
              <a:spcBef>
                <a:spcPct val="0"/>
              </a:spcBef>
            </a:pPr>
            <a:endParaRPr lang="pt-BR" altLang="en-US" dirty="0">
              <a:solidFill>
                <a:srgbClr val="000000"/>
              </a:solidFill>
            </a:endParaRPr>
          </a:p>
          <a:p>
            <a:pPr marL="361942" lvl="1" indent="0" algn="just">
              <a:buNone/>
              <a:defRPr/>
            </a:pPr>
            <a:endParaRPr lang="pt-BR" altLang="en-US" sz="2667" dirty="0">
              <a:solidFill>
                <a:srgbClr val="000000"/>
              </a:solidFill>
            </a:endParaRPr>
          </a:p>
          <a:p>
            <a:pPr marL="361942" lvl="1" indent="0" algn="just">
              <a:buNone/>
              <a:defRPr/>
            </a:pPr>
            <a:endParaRPr lang="en-US" sz="2667" b="1" i="1" dirty="0"/>
          </a:p>
        </p:txBody>
      </p:sp>
    </p:spTree>
    <p:extLst>
      <p:ext uri="{BB962C8B-B14F-4D97-AF65-F5344CB8AC3E}">
        <p14:creationId xmlns:p14="http://schemas.microsoft.com/office/powerpoint/2010/main" val="27615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Cumprimento de Sentença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en-US" sz="2400" b="1" dirty="0">
                <a:solidFill>
                  <a:srgbClr val="C00000"/>
                </a:solidFill>
              </a:rPr>
              <a:t>Finalidades</a:t>
            </a:r>
            <a:r>
              <a:rPr lang="pt-BR" altLang="en-US" sz="2400" b="1" dirty="0">
                <a:solidFill>
                  <a:srgbClr val="000000"/>
                </a:solidFill>
              </a:rPr>
              <a:t> dos processos</a:t>
            </a: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en-US" dirty="0">
                <a:solidFill>
                  <a:srgbClr val="000000"/>
                </a:solidFill>
              </a:rPr>
              <a:t>Processo de conhecimento: crise de incerteza</a:t>
            </a: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t-BR" altLang="en-US" dirty="0">
              <a:solidFill>
                <a:srgbClr val="000000"/>
              </a:solidFill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en-US" dirty="0">
                <a:solidFill>
                  <a:srgbClr val="000000"/>
                </a:solidFill>
              </a:rPr>
              <a:t>Processo de execução: crise de inadimplemento</a:t>
            </a: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t-BR" altLang="en-US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endParaRPr lang="pt-BR" altLang="en-US" sz="2400" b="1" dirty="0">
              <a:solidFill>
                <a:srgbClr val="000000"/>
              </a:solidFill>
            </a:endParaRPr>
          </a:p>
          <a:p>
            <a:pPr marL="380990" indent="-38099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en-US" sz="2400" b="1" dirty="0">
                <a:solidFill>
                  <a:srgbClr val="C00000"/>
                </a:solidFill>
              </a:rPr>
              <a:t>Requisitos </a:t>
            </a:r>
            <a:r>
              <a:rPr lang="pt-BR" altLang="en-US" sz="2400" b="1" dirty="0">
                <a:solidFill>
                  <a:srgbClr val="000000"/>
                </a:solidFill>
              </a:rPr>
              <a:t>do processo de execução </a:t>
            </a:r>
            <a:r>
              <a:rPr lang="pt-BR" altLang="en-US" sz="2400" dirty="0">
                <a:solidFill>
                  <a:srgbClr val="000000"/>
                </a:solidFill>
              </a:rPr>
              <a:t>(Livro II da parte especial)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en-US" dirty="0">
                <a:solidFill>
                  <a:srgbClr val="000000"/>
                </a:solidFill>
              </a:rPr>
              <a:t>Inadimplemento</a:t>
            </a: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t-BR" altLang="en-US" dirty="0">
              <a:solidFill>
                <a:srgbClr val="000000"/>
              </a:solidFill>
            </a:endParaRPr>
          </a:p>
          <a:p>
            <a:pPr marL="1341933" lvl="1" indent="-380990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en-US" dirty="0">
                <a:solidFill>
                  <a:srgbClr val="000000"/>
                </a:solidFill>
              </a:rPr>
              <a:t>Título executivo</a:t>
            </a:r>
          </a:p>
          <a:p>
            <a:pPr algn="just">
              <a:spcBef>
                <a:spcPct val="0"/>
              </a:spcBef>
            </a:pPr>
            <a:endParaRPr lang="pt-BR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Requisitos de qualquer execução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645968"/>
            <a:ext cx="9952059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endParaRPr lang="en-US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Seção I</a:t>
            </a:r>
          </a:p>
          <a:p>
            <a:pPr algn="ctr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Do </a:t>
            </a:r>
            <a:r>
              <a:rPr lang="pt-BR" altLang="pt-BR" sz="2400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Título Executivo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Art. 783.  A execução para cobrança de crédito </a:t>
            </a:r>
            <a:r>
              <a:rPr lang="pt-BR" altLang="pt-BR" sz="2400" i="1" u="sng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fundar-se-á sempre em título</a:t>
            </a:r>
            <a:r>
              <a:rPr lang="pt-BR" altLang="pt-BR" sz="2400" i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de obrigação certa, líquida e exigível.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2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Requisitos de qualquer execução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Seção II</a:t>
            </a:r>
          </a:p>
          <a:p>
            <a:pPr algn="ctr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 Exigibilidade da Obrigação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Art. 786.  A execução pode ser instaurada </a:t>
            </a:r>
            <a:r>
              <a:rPr lang="pt-BR" altLang="pt-BR" sz="2400" i="1" u="sng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caso o devedor não satisfaça a obrigação</a:t>
            </a:r>
            <a:r>
              <a:rPr lang="pt-BR" altLang="pt-BR" sz="2400" i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certa, líquida e exigível consubstanciada em título executivo.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= </a:t>
            </a:r>
            <a:r>
              <a:rPr lang="pt-BR" altLang="pt-BR" sz="2400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inadimplemento</a:t>
            </a:r>
            <a:r>
              <a:rPr lang="pt-BR" altLang="pt-BR" sz="24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?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/>
              <a:t>Cumprimento e Execução</a:t>
            </a:r>
          </a:p>
        </p:txBody>
      </p:sp>
      <p:graphicFrame>
        <p:nvGraphicFramePr>
          <p:cNvPr id="7" name="Group 53"/>
          <p:cNvGraphicFramePr>
            <a:graphicFrameLocks noGrp="1"/>
          </p:cNvGraphicFramePr>
          <p:nvPr>
            <p:extLst/>
          </p:nvPr>
        </p:nvGraphicFramePr>
        <p:xfrm>
          <a:off x="1192565" y="2475384"/>
          <a:ext cx="9183785" cy="352028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9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FORMA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REQUISITOS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5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Processo de execução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(Livro II da parte especial)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Inadimplemento  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Título executivo extrajudicial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Cumprimento de sentença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(fim Livro I da parte especial)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Inadimplemento +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Título executivo judicial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60960" marB="609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0581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67" dirty="0">
                <a:solidFill>
                  <a:schemeClr val="tx1"/>
                </a:solidFill>
              </a:rPr>
              <a:t>Cumprimento de Sentença</a:t>
            </a:r>
            <a:endParaRPr lang="pt-BR" sz="2667" i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402080"/>
            <a:ext cx="10244667" cy="476985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rgbClr val="000000"/>
                </a:solidFill>
              </a:rPr>
              <a:t>Titulo executivo</a:t>
            </a:r>
            <a:r>
              <a:rPr lang="pt-BR" altLang="en-US" sz="2400" dirty="0">
                <a:solidFill>
                  <a:srgbClr val="000000"/>
                </a:solidFill>
              </a:rPr>
              <a:t>: </a:t>
            </a:r>
          </a:p>
          <a:p>
            <a:pPr>
              <a:spcBef>
                <a:spcPct val="0"/>
              </a:spcBef>
            </a:pPr>
            <a:r>
              <a:rPr lang="pt-BR" altLang="en-US" sz="2400" dirty="0">
                <a:solidFill>
                  <a:srgbClr val="000000"/>
                </a:solidFill>
              </a:rPr>
              <a:t>documento que permite o início da execução/ cumprimento de sentença.</a:t>
            </a:r>
          </a:p>
          <a:p>
            <a:pPr algn="just">
              <a:spcBef>
                <a:spcPct val="0"/>
              </a:spcBef>
            </a:pPr>
            <a:endParaRPr lang="pt-BR" altLang="en-US" sz="1067" b="1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6848" y="2351533"/>
            <a:ext cx="9487899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spcBef>
                <a:spcPct val="0"/>
              </a:spcBef>
            </a:pPr>
            <a:r>
              <a:rPr lang="pt-BR" altLang="en-US" sz="2133" b="1" dirty="0">
                <a:solidFill>
                  <a:srgbClr val="C00000"/>
                </a:solidFill>
                <a:latin typeface="Calibri"/>
              </a:rPr>
              <a:t>Título executivo judicial </a:t>
            </a:r>
            <a:r>
              <a:rPr lang="pt-BR" altLang="en-US" sz="2133" b="1" dirty="0">
                <a:solidFill>
                  <a:srgbClr val="000000"/>
                </a:solidFill>
                <a:latin typeface="Calibri"/>
              </a:rPr>
              <a:t>(CPC, 515):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I -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decisões proferidas no processo civil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 (obrigação de pagar quantia, fazer, não fazer, entregar coisa);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II - decisão homologatória de </a:t>
            </a:r>
            <a:r>
              <a:rPr lang="pt-BR" altLang="en-US" sz="2133" i="1" dirty="0" err="1">
                <a:solidFill>
                  <a:srgbClr val="000000"/>
                </a:solidFill>
                <a:latin typeface="Calibri"/>
              </a:rPr>
              <a:t>autocomposição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 judicial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III - decisão homologatória de </a:t>
            </a:r>
            <a:r>
              <a:rPr lang="pt-BR" altLang="en-US" sz="2133" i="1" dirty="0" err="1">
                <a:solidFill>
                  <a:srgbClr val="000000"/>
                </a:solidFill>
                <a:latin typeface="Calibri"/>
              </a:rPr>
              <a:t>autocomposição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 extrajudicial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 de qualquer natureza;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IV - o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formal 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e a certidão de partilha, quanto ao inventariante, herdeiros e sucessores;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V - o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crédito de auxiliar da justiça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, quando aprovado por decisão judicial;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VI - a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sentença penal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 condenatória transitada em julgado;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VII - a sentença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arbitral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VIII - a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sentença estrangeira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 homologada pelo Superior Tribunal de Justiça;</a:t>
            </a:r>
          </a:p>
          <a:p>
            <a:pPr defTabSz="609585">
              <a:spcBef>
                <a:spcPct val="0"/>
              </a:spcBef>
            </a:pP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IX - a </a:t>
            </a:r>
            <a:r>
              <a:rPr lang="pt-BR" altLang="en-US" sz="2133" i="1" dirty="0">
                <a:solidFill>
                  <a:srgbClr val="000000"/>
                </a:solidFill>
                <a:latin typeface="Calibri"/>
              </a:rPr>
              <a:t>decisão interlocutória</a:t>
            </a:r>
            <a:r>
              <a:rPr lang="pt-BR" altLang="en-US" sz="2133" dirty="0">
                <a:solidFill>
                  <a:srgbClr val="000000"/>
                </a:solidFill>
                <a:latin typeface="Calibri"/>
              </a:rPr>
              <a:t> estrangeira, (...)</a:t>
            </a:r>
          </a:p>
        </p:txBody>
      </p:sp>
    </p:spTree>
    <p:extLst>
      <p:ext uri="{BB962C8B-B14F-4D97-AF65-F5344CB8AC3E}">
        <p14:creationId xmlns:p14="http://schemas.microsoft.com/office/powerpoint/2010/main" val="27677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667" dirty="0">
                <a:solidFill>
                  <a:srgbClr val="C00000"/>
                </a:solidFill>
              </a:rPr>
              <a:t>Procedimento</a:t>
            </a:r>
            <a:r>
              <a:rPr lang="pt-BR" altLang="pt-BR" sz="2667" dirty="0"/>
              <a:t> do cumprimento de sentença </a:t>
            </a:r>
            <a:br>
              <a:rPr lang="pt-BR" altLang="pt-BR" sz="2667" dirty="0"/>
            </a:br>
            <a:r>
              <a:rPr lang="pt-BR" altLang="pt-BR" sz="2667" dirty="0"/>
              <a:t>para pagamento de quantia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1865376"/>
            <a:ext cx="9976443" cy="4245595"/>
          </a:xfrm>
        </p:spPr>
        <p:txBody>
          <a:bodyPr>
            <a:noAutofit/>
          </a:bodyPr>
          <a:lstStyle/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Proferida decisão condenatória e não havendo pagamento espontâneo pelo réu, o autor </a:t>
            </a:r>
            <a:r>
              <a:rPr lang="pt-BR" altLang="pt-BR" sz="2133" u="sng" dirty="0">
                <a:solidFill>
                  <a:srgbClr val="000000"/>
                </a:solidFill>
                <a:ea typeface="MS PGothic" pitchFamily="34" charset="-128"/>
              </a:rPr>
              <a:t>requererá</a:t>
            </a: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 o início do cumprimento de sentença (art. 523)</a:t>
            </a:r>
          </a:p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133" dirty="0">
              <a:solidFill>
                <a:srgbClr val="000000"/>
              </a:solidFill>
              <a:ea typeface="MS PGothic" pitchFamily="34" charset="-128"/>
            </a:endParaRPr>
          </a:p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Esse requerimento deverá ser instruído com </a:t>
            </a:r>
            <a:r>
              <a:rPr lang="pt-BR" altLang="pt-BR" sz="2133" u="sng" dirty="0">
                <a:solidFill>
                  <a:srgbClr val="000000"/>
                </a:solidFill>
                <a:ea typeface="MS PGothic" pitchFamily="34" charset="-128"/>
              </a:rPr>
              <a:t>completa memória do débito</a:t>
            </a: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, bem como já indicar bens (art. 524) – sendo possível requerer a penhora </a:t>
            </a:r>
            <a:r>
              <a:rPr lang="pt-BR" altLang="pt-BR" sz="2133" i="1" dirty="0">
                <a:solidFill>
                  <a:srgbClr val="000000"/>
                </a:solidFill>
                <a:ea typeface="MS PGothic" pitchFamily="34" charset="-128"/>
              </a:rPr>
              <a:t>online</a:t>
            </a:r>
          </a:p>
          <a:p>
            <a:pPr>
              <a:spcBef>
                <a:spcPct val="0"/>
              </a:spcBef>
            </a:pPr>
            <a:endParaRPr lang="pt-BR" altLang="pt-BR" sz="2133" dirty="0">
              <a:solidFill>
                <a:srgbClr val="000000"/>
              </a:solidFill>
              <a:ea typeface="MS PGothic" pitchFamily="34" charset="-128"/>
            </a:endParaRPr>
          </a:p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Intimado o réu, </a:t>
            </a:r>
            <a:r>
              <a:rPr lang="pt-BR" altLang="pt-BR" sz="2133" u="sng" dirty="0">
                <a:solidFill>
                  <a:srgbClr val="000000"/>
                </a:solidFill>
                <a:ea typeface="MS PGothic" pitchFamily="34" charset="-128"/>
              </a:rPr>
              <a:t>se não houver pagamento no prazo de 15 dias</a:t>
            </a: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, incidirá multa e honorários, no valor de 10% cada (art. 523, § 1º)</a:t>
            </a:r>
          </a:p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133" dirty="0">
              <a:solidFill>
                <a:srgbClr val="000000"/>
              </a:solidFill>
              <a:ea typeface="MS PGothic" pitchFamily="34" charset="-128"/>
            </a:endParaRPr>
          </a:p>
          <a:p>
            <a:pPr marL="228594" indent="-228594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Na falta de pagamento, </a:t>
            </a:r>
            <a:r>
              <a:rPr lang="pt-BR" altLang="pt-BR" sz="2133" u="sng" dirty="0">
                <a:solidFill>
                  <a:srgbClr val="000000"/>
                </a:solidFill>
                <a:ea typeface="MS PGothic" pitchFamily="34" charset="-128"/>
              </a:rPr>
              <a:t>penhora</a:t>
            </a:r>
            <a:r>
              <a:rPr lang="pt-BR" altLang="pt-BR" sz="2133" dirty="0">
                <a:solidFill>
                  <a:srgbClr val="000000"/>
                </a:solidFill>
                <a:ea typeface="MS PGothic" pitchFamily="34" charset="-128"/>
              </a:rPr>
              <a:t> e avaliação de bens necessários à satisfação do débito (art. 523)</a:t>
            </a:r>
          </a:p>
          <a:p>
            <a:pPr marL="361942" lvl="1" indent="0" algn="just">
              <a:buNone/>
              <a:defRPr/>
            </a:pPr>
            <a:endParaRPr lang="pt-BR" altLang="en-US" sz="2133" dirty="0">
              <a:solidFill>
                <a:srgbClr val="000000"/>
              </a:solidFill>
            </a:endParaRPr>
          </a:p>
          <a:p>
            <a:pPr marL="361942" lvl="1" indent="0" algn="just">
              <a:buNone/>
              <a:defRPr/>
            </a:pPr>
            <a:endParaRPr lang="en-US" sz="2133" b="1" i="1" dirty="0"/>
          </a:p>
        </p:txBody>
      </p:sp>
    </p:spTree>
    <p:extLst>
      <p:ext uri="{BB962C8B-B14F-4D97-AF65-F5344CB8AC3E}">
        <p14:creationId xmlns:p14="http://schemas.microsoft.com/office/powerpoint/2010/main" val="6649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667" dirty="0">
                <a:solidFill>
                  <a:srgbClr val="C00000"/>
                </a:solidFill>
              </a:rPr>
              <a:t>Procedimento</a:t>
            </a:r>
            <a:r>
              <a:rPr lang="pt-BR" altLang="pt-BR" sz="2667" dirty="0"/>
              <a:t> do cumprimento de sentença </a:t>
            </a:r>
            <a:br>
              <a:rPr lang="pt-BR" altLang="pt-BR" sz="2667" dirty="0"/>
            </a:br>
            <a:r>
              <a:rPr lang="pt-BR" altLang="pt-BR" sz="2667" dirty="0"/>
              <a:t>para pagamento de quantia</a:t>
            </a:r>
            <a:endParaRPr lang="pt-BR" sz="2667" i="1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37733" y="2548128"/>
            <a:ext cx="10244667" cy="3623803"/>
          </a:xfrm>
        </p:spPr>
        <p:txBody>
          <a:bodyPr>
            <a:noAutofit/>
          </a:bodyPr>
          <a:lstStyle/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Poderá o executado apresentar impugnação (art. 525)</a:t>
            </a:r>
          </a:p>
          <a:p>
            <a:pPr>
              <a:spcBef>
                <a:spcPts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Se a impugnação não suspender o cumprimento de sentença ou, ao final, for rejeitada, ocorrerá a alienação do bem penhorado</a:t>
            </a:r>
          </a:p>
          <a:p>
            <a:pPr>
              <a:spcBef>
                <a:spcPts val="0"/>
              </a:spcBef>
              <a:defRPr/>
            </a:pPr>
            <a:endParaRPr lang="pt-BR" altLang="pt-BR" sz="2400" dirty="0">
              <a:solidFill>
                <a:srgbClr val="000000"/>
              </a:solidFill>
            </a:endParaRPr>
          </a:p>
          <a:p>
            <a:pPr marL="380990" indent="-38099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A seguir, a extinção da fase de cumprimento de sentença</a:t>
            </a:r>
          </a:p>
        </p:txBody>
      </p:sp>
    </p:spTree>
    <p:extLst>
      <p:ext uri="{BB962C8B-B14F-4D97-AF65-F5344CB8AC3E}">
        <p14:creationId xmlns:p14="http://schemas.microsoft.com/office/powerpoint/2010/main" val="31883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16553</Words>
  <Application>Microsoft Office PowerPoint</Application>
  <PresentationFormat>Widescreen</PresentationFormat>
  <Paragraphs>1871</Paragraphs>
  <Slides>192</Slides>
  <Notes>190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192</vt:i4>
      </vt:variant>
    </vt:vector>
  </HeadingPairs>
  <TitlesOfParts>
    <vt:vector size="203" baseType="lpstr">
      <vt:lpstr>MS PGothic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ヒラギノ角ゴ Pro W3</vt:lpstr>
      <vt:lpstr>Tema do Office</vt:lpstr>
      <vt:lpstr>Office Theme</vt:lpstr>
      <vt:lpstr>Processo Civil</vt:lpstr>
      <vt:lpstr>Apresentação do PowerPoint</vt:lpstr>
      <vt:lpstr>Suspensão do Processo</vt:lpstr>
      <vt:lpstr>Suspensão do Processo</vt:lpstr>
      <vt:lpstr>Suspensão do Processo</vt:lpstr>
      <vt:lpstr>Suspensão do Processo</vt:lpstr>
      <vt:lpstr>Extinção sem resolução do mérito (atípica)</vt:lpstr>
      <vt:lpstr>Extinção sem resolução do mérito (atípica)</vt:lpstr>
      <vt:lpstr>Extinção com resolução do mérito</vt:lpstr>
      <vt:lpstr>Julgamento conforme o estado do processo</vt:lpstr>
      <vt:lpstr>Extinção do Processo</vt:lpstr>
      <vt:lpstr>Julgamento Antecipado do Mérito</vt:lpstr>
      <vt:lpstr>Julgamento Antecipado Parcial do Mérito</vt:lpstr>
      <vt:lpstr>Saneamento e Organização do Processo</vt:lpstr>
      <vt:lpstr>Saneamento e Organização do Processo</vt:lpstr>
      <vt:lpstr>Saneamento e Organização do Processo</vt:lpstr>
      <vt:lpstr>Petição Inicial</vt:lpstr>
      <vt:lpstr>Petição Inicial – Requisitos – Art. 319</vt:lpstr>
      <vt:lpstr>Petição Inicial</vt:lpstr>
      <vt:lpstr>Petição Inicial</vt:lpstr>
      <vt:lpstr>Petição Inicial</vt:lpstr>
      <vt:lpstr>Petição Inicial</vt:lpstr>
      <vt:lpstr>Petição Inicial - Pedidos</vt:lpstr>
      <vt:lpstr>Petição Inicial - Pedidos</vt:lpstr>
      <vt:lpstr>Petição Inicial - Pedidos</vt:lpstr>
      <vt:lpstr>Petição Inicial – Cumulação de Pedidos</vt:lpstr>
      <vt:lpstr>Petição Inicial - Pedidos</vt:lpstr>
      <vt:lpstr>Petição Inicial</vt:lpstr>
      <vt:lpstr>Petição Inicial – valor da causa</vt:lpstr>
      <vt:lpstr>Petição Inicial – valor da causa</vt:lpstr>
      <vt:lpstr>Petição Inicial – valor da causa</vt:lpstr>
      <vt:lpstr>Petição Inicial</vt:lpstr>
      <vt:lpstr>Petição Inicial</vt:lpstr>
      <vt:lpstr>Petição Inicial</vt:lpstr>
      <vt:lpstr>Petição Inicial: o que o juiz pode fazer ao receber a inicial?  (Arts. 321, 330, 332 E 334)</vt:lpstr>
      <vt:lpstr>Determinação de citação</vt:lpstr>
      <vt:lpstr>Petição Inicial – Emenda da Inicial</vt:lpstr>
      <vt:lpstr>Estabilização da Demanda</vt:lpstr>
      <vt:lpstr>Petição Inicial – Indeferimento da Inicial</vt:lpstr>
      <vt:lpstr>Petição Inicial – Indeferimento da Inicial</vt:lpstr>
      <vt:lpstr>Improcedência Liminar do Pedido</vt:lpstr>
      <vt:lpstr>Provas</vt:lpstr>
      <vt:lpstr>Provas</vt:lpstr>
      <vt:lpstr>Provas</vt:lpstr>
      <vt:lpstr>Provas – relevância do saneador</vt:lpstr>
      <vt:lpstr>Provas</vt:lpstr>
      <vt:lpstr>Provas</vt:lpstr>
      <vt:lpstr>Carga dinâmica do ônus da prova</vt:lpstr>
      <vt:lpstr>Provas</vt:lpstr>
      <vt:lpstr>Meios de prova - Ata Notarial</vt:lpstr>
      <vt:lpstr>Prova Documental</vt:lpstr>
      <vt:lpstr>Prova Documental</vt:lpstr>
      <vt:lpstr>Prova Documental</vt:lpstr>
      <vt:lpstr>Prova Documental</vt:lpstr>
      <vt:lpstr>Prova Documental</vt:lpstr>
      <vt:lpstr>Prova Documental</vt:lpstr>
      <vt:lpstr>Depoimento Pessoal</vt:lpstr>
      <vt:lpstr>Prova Testemunhal</vt:lpstr>
      <vt:lpstr>Prova Testemunhal</vt:lpstr>
      <vt:lpstr>Prova Testemunhal</vt:lpstr>
      <vt:lpstr>Prova Testemunhal</vt:lpstr>
      <vt:lpstr>Prova Testemunhal</vt:lpstr>
      <vt:lpstr>Prova Pericial</vt:lpstr>
      <vt:lpstr>Prova Pericial</vt:lpstr>
      <vt:lpstr>Laudo Pericial</vt:lpstr>
      <vt:lpstr>Prova técnica simplificada</vt:lpstr>
      <vt:lpstr>Perícia consensual</vt:lpstr>
      <vt:lpstr>Inspeção Judicial</vt:lpstr>
      <vt:lpstr>Exibição de Documento ou Coisa</vt:lpstr>
      <vt:lpstr>Exibição de Documento ou Coisa</vt:lpstr>
      <vt:lpstr>Confissão</vt:lpstr>
      <vt:lpstr>Contestação</vt:lpstr>
      <vt:lpstr>Contestação</vt:lpstr>
      <vt:lpstr>Prazo para contestar</vt:lpstr>
      <vt:lpstr>Contestação</vt:lpstr>
      <vt:lpstr>Contestação - preliminares</vt:lpstr>
      <vt:lpstr>Contestação - ilegitimidade passiva</vt:lpstr>
      <vt:lpstr>Reconvenção na própria contestação</vt:lpstr>
      <vt:lpstr>Impedimento e Suspeição</vt:lpstr>
      <vt:lpstr>Revelia</vt:lpstr>
      <vt:lpstr>Revelia</vt:lpstr>
      <vt:lpstr>Decisões judiciais</vt:lpstr>
      <vt:lpstr>Sentença</vt:lpstr>
      <vt:lpstr>Fundamentação</vt:lpstr>
      <vt:lpstr>Fundamentação</vt:lpstr>
      <vt:lpstr>Sentença</vt:lpstr>
      <vt:lpstr>Coisa Julgada</vt:lpstr>
      <vt:lpstr>Limites objetivos da Coisa Julgada</vt:lpstr>
      <vt:lpstr>Limites subjetivos da Coisa Julgada</vt:lpstr>
      <vt:lpstr>Ação Rescisória</vt:lpstr>
      <vt:lpstr>Ação Rescisória</vt:lpstr>
      <vt:lpstr>Ação Rescisória</vt:lpstr>
      <vt:lpstr>Cumprimento de Sentença</vt:lpstr>
      <vt:lpstr>Requisitos de qualquer execução</vt:lpstr>
      <vt:lpstr>Requisitos de qualquer execução</vt:lpstr>
      <vt:lpstr>Cumprimento e Execução</vt:lpstr>
      <vt:lpstr>Cumprimento de Sentença</vt:lpstr>
      <vt:lpstr>Procedimento do cumprimento de sentença  para pagamento de quantia</vt:lpstr>
      <vt:lpstr>Procedimento do cumprimento de sentença  para pagamento de quantia</vt:lpstr>
      <vt:lpstr>Procedimento do cumprimento de sentença  para pagamento de quantia</vt:lpstr>
      <vt:lpstr>Cumprimento Provisório de Sentença</vt:lpstr>
      <vt:lpstr>Liquidação</vt:lpstr>
      <vt:lpstr>Liquidação</vt:lpstr>
      <vt:lpstr>Liquidação</vt:lpstr>
      <vt:lpstr>Processo de execução</vt:lpstr>
      <vt:lpstr>Títulos Executivos Extrajudiciais</vt:lpstr>
      <vt:lpstr>Títulos Executivos Extrajudiciais</vt:lpstr>
      <vt:lpstr>Procedimento de execução de quantia</vt:lpstr>
      <vt:lpstr>Procedimento de execução de quantia</vt:lpstr>
      <vt:lpstr>Procedimento de execução de quantia</vt:lpstr>
      <vt:lpstr>Procedimento de execução de quantia</vt:lpstr>
      <vt:lpstr>Alienação do bem penhorado</vt:lpstr>
      <vt:lpstr>Alienação (por iniciativa particular e por leilão)</vt:lpstr>
      <vt:lpstr>Procedimento dos embargos</vt:lpstr>
      <vt:lpstr>Parcelamento da dívida, na execução</vt:lpstr>
      <vt:lpstr>Parcelamento da dívida, na execução</vt:lpstr>
      <vt:lpstr>Após arrematação, cabem novos embargos?</vt:lpstr>
      <vt:lpstr>Embargos à execução e impugnação</vt:lpstr>
      <vt:lpstr>Embargos à execução e impugnação</vt:lpstr>
      <vt:lpstr>Teoria geral dos Recursos</vt:lpstr>
      <vt:lpstr>Teoria geral dos Recursos</vt:lpstr>
      <vt:lpstr>Requisitos de admissibilidade recursal:</vt:lpstr>
      <vt:lpstr>Teoria geral dos Recursos</vt:lpstr>
      <vt:lpstr>Cabimento dos Recursos</vt:lpstr>
      <vt:lpstr>Cabimento dos Recursos</vt:lpstr>
      <vt:lpstr>Apresentação do PowerPoint</vt:lpstr>
      <vt:lpstr>Apelação</vt:lpstr>
      <vt:lpstr>Apelação – Processamento (1º grau)</vt:lpstr>
      <vt:lpstr>Apelação – Processamento (Tribunal)</vt:lpstr>
      <vt:lpstr>Apelação – voto vencido</vt:lpstr>
      <vt:lpstr>Apelação adesiva</vt:lpstr>
      <vt:lpstr>Agravo de Instrumento</vt:lpstr>
      <vt:lpstr>Agravo de Instrumento - cabimento</vt:lpstr>
      <vt:lpstr>Agravo de Instrumento</vt:lpstr>
      <vt:lpstr>Agravo de Instrumento - processamento</vt:lpstr>
      <vt:lpstr>Agravo de Instrumento - processamento</vt:lpstr>
      <vt:lpstr>Embargos de Declaração</vt:lpstr>
      <vt:lpstr>Embargos de Declaração - procedimento</vt:lpstr>
      <vt:lpstr>Embargos de Declaração - procedimento</vt:lpstr>
      <vt:lpstr>Embargos de Declaração - procedimento</vt:lpstr>
      <vt:lpstr>Agravo Interno (CPC, 1021)</vt:lpstr>
      <vt:lpstr>Resp e RE</vt:lpstr>
      <vt:lpstr>Resp e RE</vt:lpstr>
      <vt:lpstr>Resp e RE - processamento</vt:lpstr>
      <vt:lpstr>Resp e RE - processamento</vt:lpstr>
      <vt:lpstr>Resp e RE</vt:lpstr>
      <vt:lpstr>Agravo em Resp e RE</vt:lpstr>
      <vt:lpstr>Recurso Ordinário Constitucional (ROC)</vt:lpstr>
      <vt:lpstr>Recurso Ordinário Constitucional</vt:lpstr>
      <vt:lpstr>Embargos de Divergência</vt:lpstr>
      <vt:lpstr>Precedentes</vt:lpstr>
      <vt:lpstr>Precedentes</vt:lpstr>
      <vt:lpstr>Reclamação</vt:lpstr>
      <vt:lpstr>Reclamação</vt:lpstr>
      <vt:lpstr>Reclamação</vt:lpstr>
      <vt:lpstr>IRDR</vt:lpstr>
      <vt:lpstr>IRDR</vt:lpstr>
      <vt:lpstr>IRDR</vt:lpstr>
      <vt:lpstr>Incidente de Assunção de Competência (IAC)</vt:lpstr>
      <vt:lpstr>Procedimentos Especiais</vt:lpstr>
      <vt:lpstr>Procedimentos especiais no CPC</vt:lpstr>
      <vt:lpstr>Procedimentos Especiais</vt:lpstr>
      <vt:lpstr>Jurisdição contenciosa x voluntária</vt:lpstr>
      <vt:lpstr>Ações de família</vt:lpstr>
      <vt:lpstr>Divórcio Consensual</vt:lpstr>
      <vt:lpstr>Alimentos</vt:lpstr>
      <vt:lpstr>Ações Possessórias</vt:lpstr>
      <vt:lpstr>Possessórias</vt:lpstr>
      <vt:lpstr>Possessórias envolvendo litígio coletivo</vt:lpstr>
      <vt:lpstr>Monitória</vt:lpstr>
      <vt:lpstr>Monitória</vt:lpstr>
      <vt:lpstr>Juizados Especiais</vt:lpstr>
      <vt:lpstr>Juizados</vt:lpstr>
      <vt:lpstr>Procedimento do JEC</vt:lpstr>
      <vt:lpstr>Procedimento do JEF</vt:lpstr>
      <vt:lpstr>Procedimento do JEFP</vt:lpstr>
      <vt:lpstr>Estrutura JEC / JEFP</vt:lpstr>
      <vt:lpstr>Estrutura JEF</vt:lpstr>
      <vt:lpstr>Prazos – dias úteis ou corridos?</vt:lpstr>
      <vt:lpstr>Sistema recursal nos Juizados</vt:lpstr>
      <vt:lpstr>Processo Coletivo</vt:lpstr>
      <vt:lpstr>Ação popular</vt:lpstr>
      <vt:lpstr>Ação Civil Pública (ACP)</vt:lpstr>
      <vt:lpstr>ACP</vt:lpstr>
      <vt:lpstr>MS Coletivo (Lei 12.016/09) </vt:lpstr>
      <vt:lpstr>Direitos difusos (CDC, 81, p.u.)</vt:lpstr>
      <vt:lpstr>Direitos coletivos (CDC, 81, p.u.)</vt:lpstr>
      <vt:lpstr>Direitos individuais homogêneos</vt:lpstr>
      <vt:lpstr>Processo coletivo - características</vt:lpstr>
      <vt:lpstr>Processo coletivo – características</vt:lpstr>
      <vt:lpstr>Coisa julgada</vt:lpstr>
      <vt:lpstr>Coisa julgada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Sánchez de Souza</dc:creator>
  <cp:lastModifiedBy>LUIZ GUILHERME P DELLORE</cp:lastModifiedBy>
  <cp:revision>55</cp:revision>
  <dcterms:created xsi:type="dcterms:W3CDTF">2018-02-09T15:47:23Z</dcterms:created>
  <dcterms:modified xsi:type="dcterms:W3CDTF">2018-02-18T08:11:39Z</dcterms:modified>
</cp:coreProperties>
</file>