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notesSlides/notesSlide73.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5.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40.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46.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notesSlides/notesSlide39.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9.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50.xml" ContentType="application/vnd.openxmlformats-officedocument.presentationml.notesSlide+xml"/>
  <Override PartName="/ppt/notesSlides/notesSlide17.xml" ContentType="application/vnd.openxmlformats-officedocument.presentationml.notesSlide+xml"/>
  <Override PartName="/ppt/notesSlides/notesSlide35.xml" ContentType="application/vnd.openxmlformats-officedocument.presentationml.notesSlide+xml"/>
  <Override PartName="/ppt/notesSlides/_rels/notesSlide53.xml.rels" ContentType="application/vnd.openxmlformats-package.relationships+xml"/>
  <Override PartName="/ppt/notesSlides/_rels/notesSlide52.xml.rels" ContentType="application/vnd.openxmlformats-package.relationships+xml"/>
  <Override PartName="/ppt/notesSlides/_rels/notesSlide49.xml.rels" ContentType="application/vnd.openxmlformats-package.relationships+xml"/>
  <Override PartName="/ppt/notesSlides/_rels/notesSlide46.xml.rels" ContentType="application/vnd.openxmlformats-package.relationships+xml"/>
  <Override PartName="/ppt/notesSlides/_rels/notesSlide45.xml.rels" ContentType="application/vnd.openxmlformats-package.relationships+xml"/>
  <Override PartName="/ppt/notesSlides/_rels/notesSlide12.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17.xml.rels" ContentType="application/vnd.openxmlformats-package.relationships+xml"/>
  <Override PartName="/ppt/notesSlides/_rels/notesSlide73.xml.rels" ContentType="application/vnd.openxmlformats-package.relationships+xml"/>
  <Override PartName="/ppt/notesSlides/_rels/notesSlide25.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50.xml.rels" ContentType="application/vnd.openxmlformats-package.relationships+xml"/>
  <Override PartName="/ppt/notesSlides/_rels/notesSlide3.xml.rels" ContentType="application/vnd.openxmlformats-package.relationships+xml"/>
  <Override PartName="/ppt/notesSlides/_rels/notesSlide41.xml.rels" ContentType="application/vnd.openxmlformats-package.relationships+xml"/>
  <Override PartName="/ppt/notesSlides/_rels/notesSlide5.xml.rels" ContentType="application/vnd.openxmlformats-package.relationships+xml"/>
  <Override PartName="/ppt/notesSlides/_rels/notesSlide42.xml.rels" ContentType="application/vnd.openxmlformats-package.relationships+xml"/>
  <Override PartName="/ppt/notesSlides/_rels/notesSlide6.xml.rels" ContentType="application/vnd.openxmlformats-package.relationships+xml"/>
  <Override PartName="/ppt/notesSlides/_rels/notesSlide51.xml.rels" ContentType="application/vnd.openxmlformats-package.relationships+xml"/>
  <Override PartName="/ppt/notesSlides/_rels/notesSlide4.xml.rels" ContentType="application/vnd.openxmlformats-package.relationships+xml"/>
  <Override PartName="/ppt/notesSlides/_rels/notesSlide40.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39.xml.rels" ContentType="application/vnd.openxmlformats-package.relationships+xml"/>
  <Override PartName="/ppt/notesSlides/_rels/notesSlide35.xml.rels" ContentType="application/vnd.openxmlformats-package.relationships+xml"/>
  <Override PartName="/ppt/notesSlides/_rels/notesSlide7.xml.rels" ContentType="application/vnd.openxmlformats-package.relationships+xml"/>
  <Override PartName="/ppt/notesSlides/_rels/notesSlide43.xml.rels" ContentType="application/vnd.openxmlformats-package.relationship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70.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57.xml" ContentType="application/vnd.openxmlformats-officedocument.presentationml.slide+xml"/>
  <Override PartName="/ppt/slides/slide9.xml" ContentType="application/vnd.openxmlformats-officedocument.presentationml.slide+xml"/>
  <Override PartName="/ppt/slides/slide52.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51.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50.xml" ContentType="application/vnd.openxmlformats-officedocument.presentationml.slide+xml"/>
  <Override PartName="/ppt/slides/slide2.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69.xml" ContentType="application/vnd.openxmlformats-officedocument.presentationml.slide+xml"/>
  <Override PartName="/ppt/slides/slide10.xml" ContentType="application/vnd.openxmlformats-officedocument.presentationml.slide+xml"/>
  <Override PartName="/ppt/slides/slide56.xml" ContentType="application/vnd.openxmlformats-officedocument.presentationml.slide+xml"/>
  <Override PartName="/ppt/slides/slide8.xml" ContentType="application/vnd.openxmlformats-officedocument.presentationml.slide+xml"/>
  <Override PartName="/ppt/slides/_rels/slide73.xml.rels" ContentType="application/vnd.openxmlformats-package.relationships+xml"/>
  <Override PartName="/ppt/slides/_rels/slide72.xml.rels" ContentType="application/vnd.openxmlformats-package.relationships+xml"/>
  <Override PartName="/ppt/slides/_rels/slide71.xml.rels" ContentType="application/vnd.openxmlformats-package.relationships+xml"/>
  <Override PartName="/ppt/slides/_rels/slide67.xml.rels" ContentType="application/vnd.openxmlformats-package.relationships+xml"/>
  <Override PartName="/ppt/slides/_rels/slide66.xml.rels" ContentType="application/vnd.openxmlformats-package.relationships+xml"/>
  <Override PartName="/ppt/slides/_rels/slide65.xml.rels" ContentType="application/vnd.openxmlformats-package.relationships+xml"/>
  <Override PartName="/ppt/slides/_rels/slide64.xml.rels" ContentType="application/vnd.openxmlformats-package.relationships+xml"/>
  <Override PartName="/ppt/slides/_rels/slide63.xml.rels" ContentType="application/vnd.openxmlformats-package.relationships+xml"/>
  <Override PartName="/ppt/slides/_rels/slide62.xml.rels" ContentType="application/vnd.openxmlformats-package.relationships+xml"/>
  <Override PartName="/ppt/slides/_rels/slide61.xml.rels" ContentType="application/vnd.openxmlformats-package.relationships+xml"/>
  <Override PartName="/ppt/slides/_rels/slide60.xml.rels" ContentType="application/vnd.openxmlformats-package.relationships+xml"/>
  <Override PartName="/ppt/slides/_rels/slide59.xml.rels" ContentType="application/vnd.openxmlformats-package.relationships+xml"/>
  <Override PartName="/ppt/slides/_rels/slide57.xml.rels" ContentType="application/vnd.openxmlformats-package.relationships+xml"/>
  <Override PartName="/ppt/slides/_rels/slide56.xml.rels" ContentType="application/vnd.openxmlformats-package.relationships+xml"/>
  <Override PartName="/ppt/slides/_rels/slide55.xml.rels" ContentType="application/vnd.openxmlformats-package.relationships+xml"/>
  <Override PartName="/ppt/slides/_rels/slide54.xml.rels" ContentType="application/vnd.openxmlformats-package.relationships+xml"/>
  <Override PartName="/ppt/slides/_rels/slide53.xml.rels" ContentType="application/vnd.openxmlformats-package.relationships+xml"/>
  <Override PartName="/ppt/slides/_rels/slide52.xml.rels" ContentType="application/vnd.openxmlformats-package.relationships+xml"/>
  <Override PartName="/ppt/slides/_rels/slide49.xml.rels" ContentType="application/vnd.openxmlformats-package.relationships+xml"/>
  <Override PartName="/ppt/slides/_rels/slide48.xml.rels" ContentType="application/vnd.openxmlformats-package.relationships+xml"/>
  <Override PartName="/ppt/slides/_rels/slide47.xml.rels" ContentType="application/vnd.openxmlformats-package.relationships+xml"/>
  <Override PartName="/ppt/slides/_rels/slide21.xml.rels" ContentType="application/vnd.openxmlformats-package.relationships+xml"/>
  <Override PartName="/ppt/slides/_rels/slide32.xml.rels" ContentType="application/vnd.openxmlformats-package.relationships+xml"/>
  <Override PartName="/ppt/slides/_rels/slide20.xml.rels" ContentType="application/vnd.openxmlformats-package.relationships+xml"/>
  <Override PartName="/ppt/slides/_rels/slide31.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69.xml.rels" ContentType="application/vnd.openxmlformats-package.relationships+xml"/>
  <Override PartName="/ppt/slides/_rels/slide50.xml.rels" ContentType="application/vnd.openxmlformats-package.relationships+xml"/>
  <Override PartName="/ppt/slides/_rels/slide5.xml.rels" ContentType="application/vnd.openxmlformats-package.relationships+xml"/>
  <Override PartName="/ppt/slides/_rels/slide27.xml.rels" ContentType="application/vnd.openxmlformats-package.relationships+xml"/>
  <Override PartName="/ppt/slides/_rels/slide19.xml.rels" ContentType="application/vnd.openxmlformats-package.relationships+xml"/>
  <Override PartName="/ppt/slides/_rels/slide70.xml.rels" ContentType="application/vnd.openxmlformats-package.relationships+xml"/>
  <Override PartName="/ppt/slides/_rels/slide12.xml.rels" ContentType="application/vnd.openxmlformats-package.relationships+xml"/>
  <Override PartName="/ppt/slides/_rels/slide68.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25.xml.rels" ContentType="application/vnd.openxmlformats-package.relationships+xml"/>
  <Override PartName="/ppt/slides/_rels/slide51.xml.rels" ContentType="application/vnd.openxmlformats-package.relationships+xml"/>
  <Override PartName="/ppt/slides/_rels/slide6.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7.xml.rels" ContentType="application/vnd.openxmlformats-package.relationships+xml"/>
  <Override PartName="/ppt/slides/_rels/slide29.xml.rels" ContentType="application/vnd.openxmlformats-package.relationships+xml"/>
  <Override PartName="/ppt/slides/_rels/slide10.xml.rels" ContentType="application/vnd.openxmlformats-package.relationships+xml"/>
  <Override PartName="/ppt/slides/_rels/slide58.xml.rels" ContentType="application/vnd.openxmlformats-package.relationships+xml"/>
  <Override PartName="/ppt/slides/_rels/slide26.xml.rels" ContentType="application/vnd.openxmlformats-package.relationships+xml"/>
  <Override PartName="/ppt/slides/_rels/slide30.xml.rels" ContentType="application/vnd.openxmlformats-package.relationships+xml"/>
  <Override PartName="/ppt/slides/_rels/slide33.xml.rels" ContentType="application/vnd.openxmlformats-package.relationships+xml"/>
  <Override PartName="/ppt/slides/_rels/slide44.xml.rels" ContentType="application/vnd.openxmlformats-package.relationships+xml"/>
  <Override PartName="/ppt/slides/_rels/slide34.xml.rels" ContentType="application/vnd.openxmlformats-package.relationships+xml"/>
  <Override PartName="/ppt/slides/_rels/slide45.xml.rels" ContentType="application/vnd.openxmlformats-package.relationships+xml"/>
  <Override PartName="/ppt/slides/_rels/slide35.xml.rels" ContentType="application/vnd.openxmlformats-package.relationships+xml"/>
  <Override PartName="/ppt/slides/_rels/slide36.xml.rels" ContentType="application/vnd.openxmlformats-package.relationships+xml"/>
  <Override PartName="/ppt/slides/_rels/slide37.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6.xml.rels" ContentType="application/vnd.openxmlformats-package.relationships+xml"/>
  <Override PartName="/ppt/slides/slide53.xml" ContentType="application/vnd.openxmlformats-officedocument.presentationml.slide+xml"/>
  <Override PartName="/ppt/slides/slide5.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21.xml" ContentType="application/vnd.openxmlformats-officedocument.presentationml.slide+xml"/>
  <Override PartName="/ppt/slides/slide55.xml" ContentType="application/vnd.openxmlformats-officedocument.presentationml.slide+xml"/>
  <Override PartName="/ppt/slides/slide7.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49.xml" ContentType="application/vnd.openxmlformats-officedocument.presentationml.slideLayout+xml"/>
  <Override PartName="/ppt/slideLayouts/slideLayout139.xml" ContentType="application/vnd.openxmlformats-officedocument.presentationml.slideLayout+xml"/>
  <Override PartName="/ppt/slideLayouts/slideLayout129.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17.xml" ContentType="application/vnd.openxmlformats-officedocument.presentationml.slideLayout+xml"/>
  <Override PartName="/ppt/slideLayouts/slideLayout116.xml" ContentType="application/vnd.openxmlformats-officedocument.presentationml.slideLayout+xml"/>
  <Override PartName="/ppt/slideLayouts/slideLayout115.xml" ContentType="application/vnd.openxmlformats-officedocument.presentationml.slideLayout+xml"/>
  <Override PartName="/ppt/slideLayouts/slideLayout114.xml" ContentType="application/vnd.openxmlformats-officedocument.presentationml.slideLayout+xml"/>
  <Override PartName="/ppt/slideLayouts/slideLayout113.xml" ContentType="application/vnd.openxmlformats-officedocument.presentationml.slideLayout+xml"/>
  <Override PartName="/ppt/slideLayouts/slideLayout112.xml" ContentType="application/vnd.openxmlformats-officedocument.presentationml.slideLayout+xml"/>
  <Override PartName="/ppt/slideLayouts/slideLayout111.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6.xml" ContentType="application/vnd.openxmlformats-officedocument.presentationml.slideLayout+xml"/>
  <Override PartName="/ppt/slideLayouts/slideLayout105.xml" ContentType="application/vnd.openxmlformats-officedocument.presentationml.slideLayout+xml"/>
  <Override PartName="/ppt/slideLayouts/slideLayout104.xml" ContentType="application/vnd.openxmlformats-officedocument.presentationml.slideLayout+xml"/>
  <Override PartName="/ppt/slideLayouts/slideLayout103.xml" ContentType="application/vnd.openxmlformats-officedocument.presentationml.slideLayout+xml"/>
  <Override PartName="/ppt/slideLayouts/slideLayout102.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99.xml" ContentType="application/vnd.openxmlformats-officedocument.presentationml.slideLayout+xml"/>
  <Override PartName="/ppt/slideLayouts/slideLayout98.xml" ContentType="application/vnd.openxmlformats-officedocument.presentationml.slideLayout+xml"/>
  <Override PartName="/ppt/slideLayouts/slideLayout97.xml" ContentType="application/vnd.openxmlformats-officedocument.presentationml.slideLayout+xml"/>
  <Override PartName="/ppt/slideLayouts/slideLayout155.xml" ContentType="application/vnd.openxmlformats-officedocument.presentationml.slideLayout+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154.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slideLayout153.xml" ContentType="application/vnd.openxmlformats-officedocument.presentationml.slideLayout+xml"/>
  <Override PartName="/ppt/slideLayouts/slideLayout44.xml" ContentType="application/vnd.openxmlformats-officedocument.presentationml.slideLayout+xml"/>
  <Override PartName="/ppt/slideLayouts/slideLayout152.xml" ContentType="application/vnd.openxmlformats-officedocument.presentationml.slideLayout+xml"/>
  <Override PartName="/ppt/slideLayouts/slideLayout43.xml" ContentType="application/vnd.openxmlformats-officedocument.presentationml.slideLayout+xml"/>
  <Override PartName="/ppt/slideLayouts/slideLayout151.xml" ContentType="application/vnd.openxmlformats-officedocument.presentationml.slideLayout+xml"/>
  <Override PartName="/ppt/slideLayouts/slideLayout42.xml" ContentType="application/vnd.openxmlformats-officedocument.presentationml.slideLayout+xml"/>
  <Override PartName="/ppt/slideLayouts/slideLayout150.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148.xml" ContentType="application/vnd.openxmlformats-officedocument.presentationml.slideLayout+xml"/>
  <Override PartName="/ppt/slideLayouts/slideLayout39.xml" ContentType="application/vnd.openxmlformats-officedocument.presentationml.slideLayout+xml"/>
  <Override PartName="/ppt/slideLayouts/slideLayout147.xml" ContentType="application/vnd.openxmlformats-officedocument.presentationml.slideLayout+xml"/>
  <Override PartName="/ppt/slideLayouts/slideLayout38.xml" ContentType="application/vnd.openxmlformats-officedocument.presentationml.slideLayout+xml"/>
  <Override PartName="/ppt/slideLayouts/slideLayout146.xml" ContentType="application/vnd.openxmlformats-officedocument.presentationml.slideLayout+xml"/>
  <Override PartName="/ppt/slideLayouts/slideLayout37.xml" ContentType="application/vnd.openxmlformats-officedocument.presentationml.slideLayout+xml"/>
  <Override PartName="/ppt/slideLayouts/slideLayout145.xml" ContentType="application/vnd.openxmlformats-officedocument.presentationml.slideLayout+xml"/>
  <Override PartName="/ppt/slideLayouts/slideLayout36.xml" ContentType="application/vnd.openxmlformats-officedocument.presentationml.slideLayout+xml"/>
  <Override PartName="/ppt/slideLayouts/slideLayout144.xml" ContentType="application/vnd.openxmlformats-officedocument.presentationml.slideLayout+xml"/>
  <Override PartName="/ppt/slideLayouts/slideLayout35.xml" ContentType="application/vnd.openxmlformats-officedocument.presentationml.slideLayout+xml"/>
  <Override PartName="/ppt/slideLayouts/slideLayout143.xml" ContentType="application/vnd.openxmlformats-officedocument.presentationml.slideLayout+xml"/>
  <Override PartName="/ppt/slideLayouts/slideLayout34.xml" ContentType="application/vnd.openxmlformats-officedocument.presentationml.slideLayout+xml"/>
  <Override PartName="/ppt/slideLayouts/slideLayout142.xml" ContentType="application/vnd.openxmlformats-officedocument.presentationml.slideLayout+xml"/>
  <Override PartName="/ppt/slideLayouts/slideLayout33.xml" ContentType="application/vnd.openxmlformats-officedocument.presentationml.slideLayout+xml"/>
  <Override PartName="/ppt/slideLayouts/slideLayout141.xml" ContentType="application/vnd.openxmlformats-officedocument.presentationml.slideLayout+xml"/>
  <Override PartName="/ppt/slideLayouts/slideLayout32.xml" ContentType="application/vnd.openxmlformats-officedocument.presentationml.slideLayout+xml"/>
  <Override PartName="/ppt/slideLayouts/slideLayout140.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89.xml" ContentType="application/vnd.openxmlformats-officedocument.presentationml.slideLayout+xml"/>
  <Override PartName="/ppt/slideLayouts/slideLayout138.xml" ContentType="application/vnd.openxmlformats-officedocument.presentationml.slideLayout+xml"/>
  <Override PartName="/ppt/slideLayouts/slideLayout29.xml" ContentType="application/vnd.openxmlformats-officedocument.presentationml.slideLayout+xml"/>
  <Override PartName="/ppt/slideLayouts/slideLayout137.xml" ContentType="application/vnd.openxmlformats-officedocument.presentationml.slideLayout+xml"/>
  <Override PartName="/ppt/slideLayouts/slideLayout28.xml" ContentType="application/vnd.openxmlformats-officedocument.presentationml.slideLayout+xml"/>
  <Override PartName="/ppt/slideLayouts/slideLayout136.xml" ContentType="application/vnd.openxmlformats-officedocument.presentationml.slideLayout+xml"/>
  <Override PartName="/ppt/slideLayouts/slideLayout27.xml" ContentType="application/vnd.openxmlformats-officedocument.presentationml.slideLayout+xml"/>
  <Override PartName="/ppt/slideLayouts/slideLayout135.xml" ContentType="application/vnd.openxmlformats-officedocument.presentationml.slideLayout+xml"/>
  <Override PartName="/ppt/slideLayouts/slideLayout26.xml" ContentType="application/vnd.openxmlformats-officedocument.presentationml.slideLayout+xml"/>
  <Override PartName="/ppt/slideLayouts/slideLayout134.xml" ContentType="application/vnd.openxmlformats-officedocument.presentationml.slideLayout+xml"/>
  <Override PartName="/ppt/slideLayouts/slideLayout25.xml" ContentType="application/vnd.openxmlformats-officedocument.presentationml.slideLayout+xml"/>
  <Override PartName="/ppt/slideLayouts/slideLayout133.xml" ContentType="application/vnd.openxmlformats-officedocument.presentationml.slideLayout+xml"/>
  <Override PartName="/ppt/slideLayouts/slideLayout24.xml" ContentType="application/vnd.openxmlformats-officedocument.presentationml.slideLayout+xml"/>
  <Override PartName="/ppt/slideLayouts/slideLayout132.xml" ContentType="application/vnd.openxmlformats-officedocument.presentationml.slideLayout+xml"/>
  <Override PartName="/ppt/slideLayouts/slideLayout23.xml" ContentType="application/vnd.openxmlformats-officedocument.presentationml.slideLayout+xml"/>
  <Override PartName="/ppt/slideLayouts/slideLayout130.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26.xml" ContentType="application/vnd.openxmlformats-officedocument.presentationml.slideLayout+xml"/>
  <Override PartName="/ppt/slideLayouts/slideLayout17.xml" ContentType="application/vnd.openxmlformats-officedocument.presentationml.slideLayout+xml"/>
  <Override PartName="/ppt/slideLayouts/slideLayout92.xml" ContentType="application/vnd.openxmlformats-officedocument.presentationml.slideLayout+xml"/>
  <Override PartName="/ppt/slideLayouts/slideLayout110.xml" ContentType="application/vnd.openxmlformats-officedocument.presentationml.slideLayout+xml"/>
  <Override PartName="/ppt/slideLayouts/slideLayout9.xml" ContentType="application/vnd.openxmlformats-officedocument.presentationml.slideLayout+xml"/>
  <Override PartName="/ppt/slideLayouts/slideLayout127.xml" ContentType="application/vnd.openxmlformats-officedocument.presentationml.slideLayout+xml"/>
  <Override PartName="/ppt/slideLayouts/slideLayout18.xml" ContentType="application/vnd.openxmlformats-officedocument.presentationml.slideLayout+xml"/>
  <Override PartName="/ppt/slideLayouts/slideLayout93.xml" ContentType="application/vnd.openxmlformats-officedocument.presentationml.slideLayout+xml"/>
  <Override PartName="/ppt/slideLayouts/slideLayout128.xml" ContentType="application/vnd.openxmlformats-officedocument.presentationml.slideLayout+xml"/>
  <Override PartName="/ppt/slideLayouts/slideLayout19.xml" ContentType="application/vnd.openxmlformats-officedocument.presentationml.slideLayout+xml"/>
  <Override PartName="/ppt/slideLayouts/slideLayout94.xml" ContentType="application/vnd.openxmlformats-officedocument.presentationml.slideLayout+xml"/>
  <Override PartName="/ppt/slideLayouts/slideLayout120.xml" ContentType="application/vnd.openxmlformats-officedocument.presentationml.slideLayout+xml"/>
  <Override PartName="/ppt/slideLayouts/slideLayout11.xml" ContentType="application/vnd.openxmlformats-officedocument.presentationml.slideLayout+xml"/>
  <Override PartName="/ppt/slideLayouts/slideLayout121.xml" ContentType="application/vnd.openxmlformats-officedocument.presentationml.slideLayout+xml"/>
  <Override PartName="/ppt/slideLayouts/slideLayout12.xml" ContentType="application/vnd.openxmlformats-officedocument.presentationml.slideLayout+xml"/>
  <Override PartName="/ppt/slideLayouts/slideLayout122.xml" ContentType="application/vnd.openxmlformats-officedocument.presentationml.slideLayout+xml"/>
  <Override PartName="/ppt/slideLayouts/slideLayout13.xml" ContentType="application/vnd.openxmlformats-officedocument.presentationml.slideLayout+xml"/>
  <Override PartName="/ppt/slideLayouts/slideLayout12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6.xml" ContentType="application/vnd.openxmlformats-officedocument.presentationml.slideLayout+xml"/>
  <Override PartName="/ppt/slideLayouts/slideLayout47.xml" ContentType="application/vnd.openxmlformats-officedocument.presentationml.slideLayout+xml"/>
  <Override PartName="/ppt/slideLayouts/slideLayout124.xml" ContentType="application/vnd.openxmlformats-officedocument.presentationml.slideLayout+xml"/>
  <Override PartName="/ppt/slideLayouts/slideLayout15.xml" ContentType="application/vnd.openxmlformats-officedocument.presentationml.slideLayout+xml"/>
  <Override PartName="/ppt/slideLayouts/slideLayout90.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125.xml" ContentType="application/vnd.openxmlformats-officedocument.presentationml.slideLayout+xml"/>
  <Override PartName="/ppt/slideLayouts/slideLayout16.xml" ContentType="application/vnd.openxmlformats-officedocument.presentationml.slideLayout+xml"/>
  <Override PartName="/ppt/slideLayouts/slideLayout91.xml" ContentType="application/vnd.openxmlformats-officedocument.presentationml.slideLayout+xml"/>
  <Override PartName="/ppt/slideLayouts/slideLayout131.xml" ContentType="application/vnd.openxmlformats-officedocument.presentationml.slideLayout+xml"/>
  <Override PartName="/ppt/slideLayouts/slideLayout22.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1.xml" ContentType="application/vnd.openxmlformats-officedocument.presentationml.slideLayout+xml"/>
  <Override PartName="/ppt/slideLayouts/slideLayout57.xml" ContentType="application/vnd.openxmlformats-officedocument.presentationml.slideLayout+xml"/>
  <Override PartName="/ppt/slideLayouts/slideLayout2.xml" ContentType="application/vnd.openxmlformats-officedocument.presentationml.slideLayout+xml"/>
  <Override PartName="/ppt/slideLayouts/slideLayout58.xml" ContentType="application/vnd.openxmlformats-officedocument.presentationml.slideLayout+xml"/>
  <Override PartName="/ppt/slideLayouts/slideLayout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0.xml" ContentType="application/vnd.openxmlformats-officedocument.presentationml.slideLayout+xml"/>
  <Override PartName="/ppt/slideLayouts/_rels/slideLayout155.xml.rels" ContentType="application/vnd.openxmlformats-package.relationships+xml"/>
  <Override PartName="/ppt/slideLayouts/_rels/slideLayout154.xml.rels" ContentType="application/vnd.openxmlformats-package.relationships+xml"/>
  <Override PartName="/ppt/slideLayouts/_rels/slideLayout153.xml.rels" ContentType="application/vnd.openxmlformats-package.relationships+xml"/>
  <Override PartName="/ppt/slideLayouts/_rels/slideLayout144.xml.rels" ContentType="application/vnd.openxmlformats-package.relationships+xml"/>
  <Override PartName="/ppt/slideLayouts/_rels/slideLayout143.xml.rels" ContentType="application/vnd.openxmlformats-package.relationships+xml"/>
  <Override PartName="/ppt/slideLayouts/_rels/slideLayout142.xml.rels" ContentType="application/vnd.openxmlformats-package.relationships+xml"/>
  <Override PartName="/ppt/slideLayouts/_rels/slideLayout141.xml.rels" ContentType="application/vnd.openxmlformats-package.relationships+xml"/>
  <Override PartName="/ppt/slideLayouts/_rels/slideLayout139.xml.rels" ContentType="application/vnd.openxmlformats-package.relationships+xml"/>
  <Override PartName="/ppt/slideLayouts/_rels/slideLayout138.xml.rels" ContentType="application/vnd.openxmlformats-package.relationships+xml"/>
  <Override PartName="/ppt/slideLayouts/_rels/slideLayout134.xml.rels" ContentType="application/vnd.openxmlformats-package.relationships+xml"/>
  <Override PartName="/ppt/slideLayouts/_rels/slideLayout133.xml.rels" ContentType="application/vnd.openxmlformats-package.relationships+xml"/>
  <Override PartName="/ppt/slideLayouts/_rels/slideLayout132.xml.rels" ContentType="application/vnd.openxmlformats-package.relationships+xml"/>
  <Override PartName="/ppt/slideLayouts/_rels/slideLayout130.xml.rels" ContentType="application/vnd.openxmlformats-package.relationships+xml"/>
  <Override PartName="/ppt/slideLayouts/_rels/slideLayout126.xml.rels" ContentType="application/vnd.openxmlformats-package.relationships+xml"/>
  <Override PartName="/ppt/slideLayouts/_rels/slideLayout125.xml.rels" ContentType="application/vnd.openxmlformats-package.relationships+xml"/>
  <Override PartName="/ppt/slideLayouts/_rels/slideLayout119.xml.rels" ContentType="application/vnd.openxmlformats-package.relationships+xml"/>
  <Override PartName="/ppt/slideLayouts/_rels/slideLayout110.xml.rels" ContentType="application/vnd.openxmlformats-package.relationships+xml"/>
  <Override PartName="/ppt/slideLayouts/_rels/slideLayout107.xml.rels" ContentType="application/vnd.openxmlformats-package.relationships+xml"/>
  <Override PartName="/ppt/slideLayouts/_rels/slideLayout106.xml.rels" ContentType="application/vnd.openxmlformats-package.relationships+xml"/>
  <Override PartName="/ppt/slideLayouts/_rels/slideLayout46.xml.rels" ContentType="application/vnd.openxmlformats-package.relationships+xml"/>
  <Override PartName="/ppt/slideLayouts/_rels/slideLayout128.xml.rels" ContentType="application/vnd.openxmlformats-package.relationships+xml"/>
  <Override PartName="/ppt/slideLayouts/_rels/slideLayout97.xml.rels" ContentType="application/vnd.openxmlformats-package.relationships+xml"/>
  <Override PartName="/ppt/slideLayouts/_rels/slideLayout40.xml.rels" ContentType="application/vnd.openxmlformats-package.relationships+xml"/>
  <Override PartName="/ppt/slideLayouts/_rels/slideLayout12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40.xml.rels" ContentType="application/vnd.openxmlformats-package.relationships+xml"/>
  <Override PartName="/ppt/slideLayouts/_rels/slideLayout95.xml.rels" ContentType="application/vnd.openxmlformats-package.relationships+xml"/>
  <Override PartName="/ppt/slideLayouts/_rels/slideLayout36.xml.rels" ContentType="application/vnd.openxmlformats-package.relationships+xml"/>
  <Override PartName="/ppt/slideLayouts/_rels/slideLayout94.xml.rels" ContentType="application/vnd.openxmlformats-package.relationships+xml"/>
  <Override PartName="/ppt/slideLayouts/_rels/slideLayout35.xml.rels" ContentType="application/vnd.openxmlformats-package.relationships+xml"/>
  <Override PartName="/ppt/slideLayouts/_rels/slideLayout124.xml.rels" ContentType="application/vnd.openxmlformats-package.relationships+xml"/>
  <Override PartName="/ppt/slideLayouts/_rels/slideLayout93.xml.rels" ContentType="application/vnd.openxmlformats-package.relationships+xml"/>
  <Override PartName="/ppt/slideLayouts/_rels/slideLayout45.xml.rels" ContentType="application/vnd.openxmlformats-package.relationships+xml"/>
  <Override PartName="/ppt/slideLayouts/_rels/slideLayout108.xml.rels" ContentType="application/vnd.openxmlformats-package.relationships+xml"/>
  <Override PartName="/ppt/slideLayouts/_rels/slideLayout77.xml.rels" ContentType="application/vnd.openxmlformats-package.relationships+xml"/>
  <Override PartName="/ppt/slideLayouts/_rels/slideLayout34.xml.rels" ContentType="application/vnd.openxmlformats-package.relationships+xml"/>
  <Override PartName="/ppt/slideLayouts/_rels/slideLayout123.xml.rels" ContentType="application/vnd.openxmlformats-package.relationships+xml"/>
  <Override PartName="/ppt/slideLayouts/_rels/slideLayout92.xml.rels" ContentType="application/vnd.openxmlformats-package.relationships+xml"/>
  <Override PartName="/ppt/slideLayouts/_rels/slideLayout135.xml.rels" ContentType="application/vnd.openxmlformats-package.relationships+xml"/>
  <Override PartName="/ppt/slideLayouts/_rels/slideLayout10.xml.rels" ContentType="application/vnd.openxmlformats-package.relationships+xml"/>
  <Override PartName="/ppt/slideLayouts/_rels/slideLayout58.xml.rels" ContentType="application/vnd.openxmlformats-package.relationships+xml"/>
  <Override PartName="/ppt/slideLayouts/_rels/slideLayout39.xml.rels" ContentType="application/vnd.openxmlformats-package.relationships+xml"/>
  <Override PartName="/ppt/slideLayouts/_rels/slideLayout145.xml.rels" ContentType="application/vnd.openxmlformats-package.relationships+xml"/>
  <Override PartName="/ppt/slideLayouts/_rels/slideLayout20.xml.rels" ContentType="application/vnd.openxmlformats-package.relationships+xml"/>
  <Override PartName="/ppt/slideLayouts/_rels/slideLayout82.xml.rels" ContentType="application/vnd.openxmlformats-package.relationships+xml"/>
  <Override PartName="/ppt/slideLayouts/_rels/slideLayout81.xml.rels" ContentType="application/vnd.openxmlformats-package.relationships+xml"/>
  <Override PartName="/ppt/slideLayouts/_rels/slideLayout156.xml.rels" ContentType="application/vnd.openxmlformats-package.relationships+xml"/>
  <Override PartName="/ppt/slideLayouts/_rels/slideLayout17.xml.rels" ContentType="application/vnd.openxmlformats-package.relationships+xml"/>
  <Override PartName="/ppt/slideLayouts/_rels/slideLayout44.xml.rels" ContentType="application/vnd.openxmlformats-package.relationships+xml"/>
  <Override PartName="/ppt/slideLayouts/_rels/slideLayout122.xml.rels" ContentType="application/vnd.openxmlformats-package.relationships+xml"/>
  <Override PartName="/ppt/slideLayouts/_rels/slideLayout91.xml.rels" ContentType="application/vnd.openxmlformats-package.relationships+xml"/>
  <Override PartName="/ppt/slideLayouts/_rels/slideLayout9.xml.rels" ContentType="application/vnd.openxmlformats-package.relationships+xml"/>
  <Override PartName="/ppt/slideLayouts/_rels/slideLayout54.xml.rels" ContentType="application/vnd.openxmlformats-package.relationships+xml"/>
  <Override PartName="/ppt/slideLayouts/_rels/slideLayout148.xml.rels" ContentType="application/vnd.openxmlformats-package.relationships+xml"/>
  <Override PartName="/ppt/slideLayouts/_rels/slideLayout23.xml.rels" ContentType="application/vnd.openxmlformats-package.relationships+xml"/>
  <Override PartName="/ppt/slideLayouts/_rels/slideLayout2.xml.rels" ContentType="application/vnd.openxmlformats-package.relationships+xml"/>
  <Override PartName="/ppt/slideLayouts/_rels/slideLayout66.xml.rels" ContentType="application/vnd.openxmlformats-package.relationships+xml"/>
  <Override PartName="/ppt/slideLayouts/_rels/slideLayout43.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53.xml.rels" ContentType="application/vnd.openxmlformats-package.relationships+xml"/>
  <Override PartName="/ppt/slideLayouts/_rels/slideLayout65.xml.rels" ContentType="application/vnd.openxmlformats-package.relationships+xml"/>
  <Override PartName="/ppt/slideLayouts/_rels/slideLayout99.xml.rels" ContentType="application/vnd.openxmlformats-package.relationships+xml"/>
  <Override PartName="/ppt/slideLayouts/_rels/slideLayout4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52.xml.rels" ContentType="application/vnd.openxmlformats-package.relationships+xml"/>
  <Override PartName="/ppt/slideLayouts/_rels/slideLayout129.xml.rels" ContentType="application/vnd.openxmlformats-package.relationships+xml"/>
  <Override PartName="/ppt/slideLayouts/_rels/slideLayout98.xml.rels" ContentType="application/vnd.openxmlformats-package.relationships+xml"/>
  <Override PartName="/ppt/slideLayouts/_rels/slideLayout41.xml.rels" ContentType="application/vnd.openxmlformats-package.relationships+xml"/>
  <Override PartName="/ppt/slideLayouts/_rels/slideLayout26.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49.xml.rels" ContentType="application/vnd.openxmlformats-package.relationships+xml"/>
  <Override PartName="/ppt/slideLayouts/_rels/slideLayout24.xml.rels" ContentType="application/vnd.openxmlformats-package.relationships+xml"/>
  <Override PartName="/ppt/slideLayouts/_rels/slideLayout3.xml.rels" ContentType="application/vnd.openxmlformats-package.relationships+xml"/>
  <Override PartName="/ppt/slideLayouts/_rels/slideLayout112.xml.rels" ContentType="application/vnd.openxmlformats-package.relationships+xml"/>
  <Override PartName="/ppt/slideLayouts/_rels/slideLayout67.xml.rels" ContentType="application/vnd.openxmlformats-package.relationships+xml"/>
  <Override PartName="/ppt/slideLayouts/_rels/slideLayout25.xml.rels" ContentType="application/vnd.openxmlformats-package.relationships+xml"/>
  <Override PartName="/ppt/slideLayouts/_rels/slideLayout4.xml.rels" ContentType="application/vnd.openxmlformats-package.relationships+xml"/>
  <Override PartName="/ppt/slideLayouts/_rels/slideLayout113.xml.rels" ContentType="application/vnd.openxmlformats-package.relationships+xml"/>
  <Override PartName="/ppt/slideLayouts/_rels/slideLayout68.xml.rels" ContentType="application/vnd.openxmlformats-package.relationships+xml"/>
  <Override PartName="/ppt/slideLayouts/_rels/slideLayout150.xml.rels" ContentType="application/vnd.openxmlformats-package.relationships+xml"/>
  <Override PartName="/ppt/slideLayouts/_rels/slideLayout136.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51.xml.rels" ContentType="application/vnd.openxmlformats-package.relationships+xml"/>
  <Override PartName="/ppt/slideLayouts/_rels/slideLayout137.xml.rels" ContentType="application/vnd.openxmlformats-package.relationships+xml"/>
  <Override PartName="/ppt/slideLayouts/_rels/slideLayout12.xml.rels" ContentType="application/vnd.openxmlformats-package.relationships+xml"/>
  <Override PartName="/ppt/slideLayouts/_rels/slideLayout33.xml.rels" ContentType="application/vnd.openxmlformats-package.relationships+xml"/>
  <Override PartName="/ppt/slideLayouts/_rels/slideLayout19.xml.rels" ContentType="application/vnd.openxmlformats-package.relationships+xml"/>
  <Override PartName="/ppt/slideLayouts/_rels/slideLayout121.xml.rels" ContentType="application/vnd.openxmlformats-package.relationships+xml"/>
  <Override PartName="/ppt/slideLayouts/_rels/slideLayout90.xml.rels" ContentType="application/vnd.openxmlformats-package.relationships+xml"/>
  <Override PartName="/ppt/slideLayouts/_rels/slideLayout6.xml.rels" ContentType="application/vnd.openxmlformats-package.relationships+xml"/>
  <Override PartName="/ppt/slideLayouts/_rels/slideLayout27.xml.rels" ContentType="application/vnd.openxmlformats-package.relationships+xml"/>
  <Override PartName="/ppt/slideLayouts/_rels/slideLayout15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47.xml.rels" ContentType="application/vnd.openxmlformats-package.relationships+xml"/>
  <Override PartName="/ppt/slideLayouts/_rels/slideLayout1.xml.rels" ContentType="application/vnd.openxmlformats-package.relationships+xml"/>
  <Override PartName="/ppt/slideLayouts/_rels/slideLayout22.xml.rels" ContentType="application/vnd.openxmlformats-package.relationships+xml"/>
  <Override PartName="/ppt/slideLayouts/_rels/slideLayout111.xml.rels" ContentType="application/vnd.openxmlformats-package.relationships+xml"/>
  <Override PartName="/ppt/slideLayouts/_rels/slideLayout80.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64.xml.rels" ContentType="application/vnd.openxmlformats-package.relationships+xml"/>
  <Override PartName="/ppt/slideLayouts/_rels/slideLayout146.xml.rels" ContentType="application/vnd.openxmlformats-package.relationships+xml"/>
  <Override PartName="/ppt/slideLayouts/_rels/slideLayout21.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131.xml.rels" ContentType="application/vnd.openxmlformats-package.relationships+xml"/>
  <Override PartName="/ppt/slideLayouts/_rels/slideLayout49.xml.rels" ContentType="application/vnd.openxmlformats-package.relationships+xml"/>
  <Override PartName="/ppt/slideLayouts/_rels/slideLayout51.xml.rels" ContentType="application/vnd.openxmlformats-package.relationships+xml"/>
  <Override PartName="/ppt/slideLayouts/_rels/slideLayout114.xml.rels" ContentType="application/vnd.openxmlformats-package.relationships+xml"/>
  <Override PartName="/ppt/slideLayouts/_rels/slideLayout69.xml.rels" ContentType="application/vnd.openxmlformats-package.relationships+xml"/>
  <Override PartName="/ppt/slideLayouts/_rels/slideLayout83.xml.rels" ContentType="application/vnd.openxmlformats-package.relationships+xml"/>
  <Override PartName="/ppt/slideLayouts/_rels/slideLayout100.xml.rels" ContentType="application/vnd.openxmlformats-package.relationships+xml"/>
  <Override PartName="/ppt/slideLayouts/_rels/slideLayout55.xml.rels" ContentType="application/vnd.openxmlformats-package.relationships+xml"/>
  <Override PartName="/ppt/slideLayouts/_rels/slideLayout101.xml.rels" ContentType="application/vnd.openxmlformats-package.relationships+xml"/>
  <Override PartName="/ppt/slideLayouts/_rels/slideLayout56.xml.rels" ContentType="application/vnd.openxmlformats-package.relationships+xml"/>
  <Override PartName="/ppt/slideLayouts/_rels/slideLayout70.xml.rels" ContentType="application/vnd.openxmlformats-package.relationships+xml"/>
  <Override PartName="/ppt/slideLayouts/_rels/slideLayout59.xml.rels" ContentType="application/vnd.openxmlformats-package.relationships+xml"/>
  <Override PartName="/ppt/slideLayouts/_rels/slideLayout60.xml.rels" ContentType="application/vnd.openxmlformats-package.relationships+xml"/>
  <Override PartName="/ppt/slideLayouts/_rels/slideLayout7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102.xml.rels" ContentType="application/vnd.openxmlformats-package.relationships+xml"/>
  <Override PartName="/ppt/slideLayouts/_rels/slideLayout57.xml.rels" ContentType="application/vnd.openxmlformats-package.relationships+xml"/>
  <Override PartName="/ppt/slideLayouts/_rels/slideLayout71.xml.rels" ContentType="application/vnd.openxmlformats-package.relationships+xml"/>
  <Override PartName="/ppt/slideLayouts/_rels/slideLayout103.xml.rels" ContentType="application/vnd.openxmlformats-package.relationships+xml"/>
  <Override PartName="/ppt/slideLayouts/_rels/slideLayout72.xml.rels" ContentType="application/vnd.openxmlformats-package.relationships+xml"/>
  <Override PartName="/ppt/slideLayouts/_rels/slideLayout104.xml.rels" ContentType="application/vnd.openxmlformats-package.relationships+xml"/>
  <Override PartName="/ppt/slideLayouts/_rels/slideLayout73.xml.rels" ContentType="application/vnd.openxmlformats-package.relationships+xml"/>
  <Override PartName="/ppt/slideLayouts/_rels/slideLayout105.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109.xml.rels" ContentType="application/vnd.openxmlformats-package.relationships+xml"/>
  <Override PartName="/ppt/slideLayouts/_rels/slideLayout78.xml.rels" ContentType="application/vnd.openxmlformats-package.relationships+xml"/>
  <Override PartName="/ppt/slideLayouts/_rels/slideLayout115.xml.rels" ContentType="application/vnd.openxmlformats-package.relationships+xml"/>
  <Override PartName="/ppt/slideLayouts/_rels/slideLayout84.xml.rels" ContentType="application/vnd.openxmlformats-package.relationships+xml"/>
  <Override PartName="/ppt/slideLayouts/_rels/slideLayout116.xml.rels" ContentType="application/vnd.openxmlformats-package.relationships+xml"/>
  <Override PartName="/ppt/slideLayouts/_rels/slideLayout85.xml.rels" ContentType="application/vnd.openxmlformats-package.relationships+xml"/>
  <Override PartName="/ppt/slideLayouts/_rels/slideLayout117.xml.rels" ContentType="application/vnd.openxmlformats-package.relationships+xml"/>
  <Override PartName="/ppt/slideLayouts/_rels/slideLayout86.xml.rels" ContentType="application/vnd.openxmlformats-package.relationships+xml"/>
  <Override PartName="/ppt/slideLayouts/_rels/slideLayout118.xml.rels" ContentType="application/vnd.openxmlformats-package.relationships+xml"/>
  <Override PartName="/ppt/slideLayouts/_rels/slideLayout30.xml.rels" ContentType="application/vnd.openxmlformats-package.relationships+xml"/>
  <Override PartName="/ppt/slideLayouts/_rels/slideLayout87.xml.rels" ContentType="application/vnd.openxmlformats-package.relationships+xml"/>
  <Override PartName="/ppt/slideLayouts/_rels/slideLayout31.xml.rels" ContentType="application/vnd.openxmlformats-package.relationships+xml"/>
  <Override PartName="/ppt/slideLayouts/_rels/slideLayout88.xml.rels" ContentType="application/vnd.openxmlformats-package.relationships+xml"/>
  <Override PartName="/ppt/slideLayouts/_rels/slideLayout32.xml.rels" ContentType="application/vnd.openxmlformats-package.relationships+xml"/>
  <Override PartName="/ppt/slideLayouts/_rels/slideLayout89.xml.rels" ContentType="application/vnd.openxmlformats-package.relationships+xml"/>
  <Override PartName="/ppt/slideLayouts/_rels/slideLayout127.xml.rels" ContentType="application/vnd.openxmlformats-package.relationships+xml"/>
  <Override PartName="/ppt/slideLayouts/_rels/slideLayout96.xml.rels" ContentType="application/vnd.openxmlformats-package.relationship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13.xml.rels" ContentType="application/vnd.openxmlformats-package.relationships+xml"/>
  <Override PartName="/ppt/slideMasters/_rels/slideMaster12.xml.rels" ContentType="application/vnd.openxmlformats-package.relationships+xml"/>
  <Override PartName="/ppt/slideMasters/_rels/slideMaster11.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9.xml.rels" ContentType="application/vnd.openxmlformats-package.relationships+xml"/>
  <Override PartName="/ppt/slideMasters/_rels/slideMaster2.xml.rels" ContentType="application/vnd.openxmlformats-package.relationships+xml"/>
  <Override PartName="/ppt/slideMasters/_rels/slideMaster8.xml.rels" ContentType="application/vnd.openxmlformats-package.relationships+xml"/>
  <Override PartName="/ppt/slideMasters/_rels/slideMaster1.xml.rels" ContentType="application/vnd.openxmlformats-package.relationships+xml"/>
  <Override PartName="/ppt/slideMasters/_rels/slideMaster10.xml.rels" ContentType="application/vnd.openxmlformats-package.relationships+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12.xml" ContentType="application/vnd.openxmlformats-officedocument.presentationml.slideMaster+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2.xml" ContentType="application/vnd.openxmlformats-officedocument.theme+xml"/>
  <Override PartName="/ppt/theme/theme4.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13.xml" ContentType="application/vnd.openxmlformats-officedocument.theme+xml"/>
  <Override PartName="/ppt/theme/theme5.xml" ContentType="application/vnd.openxmlformats-officedocument.theme+xml"/>
  <Override PartName="/ppt/theme/theme14.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_rels/presentation.xml.rels" ContentType="application/vnd.openxmlformats-package.relationships+xml"/>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3.jpeg" ContentType="image/jpeg"/>
  <Override PartName="/ppt/media/image10.png" ContentType="image/png"/>
  <Override PartName="/ppt/media/image9.png" ContentType="image/png"/>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notesMaster" Target="notesMasters/notesMaster1.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73" Type="http://schemas.openxmlformats.org/officeDocument/2006/relationships/slide" Target="slides/slide58.xml"/><Relationship Id="rId74" Type="http://schemas.openxmlformats.org/officeDocument/2006/relationships/slide" Target="slides/slide59.xml"/><Relationship Id="rId75" Type="http://schemas.openxmlformats.org/officeDocument/2006/relationships/slide" Target="slides/slide60.xml"/><Relationship Id="rId76" Type="http://schemas.openxmlformats.org/officeDocument/2006/relationships/slide" Target="slides/slide61.xml"/><Relationship Id="rId77" Type="http://schemas.openxmlformats.org/officeDocument/2006/relationships/slide" Target="slides/slide62.xml"/><Relationship Id="rId78" Type="http://schemas.openxmlformats.org/officeDocument/2006/relationships/slide" Target="slides/slide63.xml"/><Relationship Id="rId79" Type="http://schemas.openxmlformats.org/officeDocument/2006/relationships/slide" Target="slides/slide64.xml"/><Relationship Id="rId80" Type="http://schemas.openxmlformats.org/officeDocument/2006/relationships/slide" Target="slides/slide65.xml"/><Relationship Id="rId81" Type="http://schemas.openxmlformats.org/officeDocument/2006/relationships/slide" Target="slides/slide66.xml"/><Relationship Id="rId82" Type="http://schemas.openxmlformats.org/officeDocument/2006/relationships/slide" Target="slides/slide67.xml"/><Relationship Id="rId83" Type="http://schemas.openxmlformats.org/officeDocument/2006/relationships/slide" Target="slides/slide68.xml"/><Relationship Id="rId84" Type="http://schemas.openxmlformats.org/officeDocument/2006/relationships/slide" Target="slides/slide69.xml"/><Relationship Id="rId85" Type="http://schemas.openxmlformats.org/officeDocument/2006/relationships/slide" Target="slides/slide70.xml"/><Relationship Id="rId86" Type="http://schemas.openxmlformats.org/officeDocument/2006/relationships/slide" Target="slides/slide71.xml"/><Relationship Id="rId87" Type="http://schemas.openxmlformats.org/officeDocument/2006/relationships/slide" Target="slides/slide72.xml"/><Relationship Id="rId88" Type="http://schemas.openxmlformats.org/officeDocument/2006/relationships/slide" Target="slides/slide73.xml"/>
</Relationships>
</file>

<file path=ppt/notesMasters/_rels/notesMaster1.xml.rels><?xml version="1.0" encoding="UTF-8"?>
<Relationships xmlns="http://schemas.openxmlformats.org/package/2006/relationships"><Relationship Id="rId1" Type="http://schemas.openxmlformats.org/officeDocument/2006/relationships/theme" Target="../theme/theme1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3" name="Rectangle 1"/>
          <p:cNvSpPr/>
          <p:nvPr/>
        </p:nvSpPr>
        <p:spPr>
          <a:xfrm>
            <a:off x="0" y="0"/>
            <a:ext cx="6858000" cy="9144000"/>
          </a:xfrm>
          <a:prstGeom prst="rect">
            <a:avLst/>
          </a:prstGeom>
          <a:solidFill>
            <a:srgbClr val="ffffff"/>
          </a:solidFill>
          <a:ln>
            <a:noFill/>
          </a:ln>
        </p:spPr>
      </p:sp>
      <p:sp>
        <p:nvSpPr>
          <p:cNvPr id="574" name="PlaceHolder 2"/>
          <p:cNvSpPr>
            <a:spLocks noGrp="1"/>
          </p:cNvSpPr>
          <p:nvPr>
            <p:ph type="hdr"/>
          </p:nvPr>
        </p:nvSpPr>
        <p:spPr>
          <a:xfrm>
            <a:off x="-360" y="0"/>
            <a:ext cx="2971800" cy="457200"/>
          </a:xfrm>
          <a:prstGeom prst="rect">
            <a:avLst/>
          </a:prstGeom>
        </p:spPr>
        <p:txBody>
          <a:bodyPr lIns="90000" rIns="90000" tIns="46800" bIns="46800">
            <a:noAutofit/>
          </a:bodyPr>
          <a:p>
            <a:endParaRPr b="0" lang="en-US" sz="2400" spc="-1" strike="noStrike">
              <a:latin typeface="Times New Roman"/>
            </a:endParaRPr>
          </a:p>
        </p:txBody>
      </p:sp>
      <p:sp>
        <p:nvSpPr>
          <p:cNvPr id="575" name="PlaceHolder 3"/>
          <p:cNvSpPr>
            <a:spLocks noGrp="1"/>
          </p:cNvSpPr>
          <p:nvPr>
            <p:ph type="dt"/>
          </p:nvPr>
        </p:nvSpPr>
        <p:spPr>
          <a:xfrm>
            <a:off x="3884400" y="0"/>
            <a:ext cx="2971800" cy="457200"/>
          </a:xfrm>
          <a:prstGeom prst="rect">
            <a:avLst/>
          </a:prstGeom>
        </p:spPr>
        <p:txBody>
          <a:bodyPr lIns="90000" rIns="90000" tIns="46800" bIns="46800">
            <a:noAutofit/>
          </a:bodyPr>
          <a:p>
            <a:pPr algn="r">
              <a:lnSpc>
                <a:spcPct val="100000"/>
              </a:lnSpc>
            </a:pPr>
            <a:r>
              <a:rPr b="0" lang="pt-BR" sz="1200" spc="-1" strike="noStrike">
                <a:latin typeface="Calibri"/>
              </a:rPr>
              <a:t>&lt;date/time&gt;</a:t>
            </a:r>
            <a:endParaRPr b="0" lang="en-US" sz="1200" spc="-1" strike="noStrike">
              <a:latin typeface="Times New Roman"/>
            </a:endParaRPr>
          </a:p>
        </p:txBody>
      </p:sp>
      <p:sp>
        <p:nvSpPr>
          <p:cNvPr id="576" name="PlaceHolder 4"/>
          <p:cNvSpPr>
            <a:spLocks noGrp="1"/>
          </p:cNvSpPr>
          <p:nvPr>
            <p:ph type="sldImg"/>
          </p:nvPr>
        </p:nvSpPr>
        <p:spPr>
          <a:xfrm>
            <a:off x="1143000" y="685440"/>
            <a:ext cx="4572000" cy="3429000"/>
          </a:xfrm>
          <a:prstGeom prst="rect">
            <a:avLst/>
          </a:prstGeom>
        </p:spPr>
        <p:txBody>
          <a:bodyPr lIns="90000" rIns="90000" tIns="46800" bIns="46800" anchor="ctr">
            <a:noAutofit/>
          </a:bodyPr>
          <a:p>
            <a:pPr algn="r"/>
            <a:r>
              <a:rPr b="1" lang="en-US" sz="4600" spc="-1" strike="noStrike">
                <a:solidFill>
                  <a:srgbClr val="000000"/>
                </a:solidFill>
                <a:latin typeface="Trebuchet MS"/>
              </a:rPr>
              <a:t>Click to move the slide</a:t>
            </a:r>
            <a:endParaRPr b="1" lang="en-US" sz="4600" spc="-1" strike="noStrike">
              <a:solidFill>
                <a:srgbClr val="000000"/>
              </a:solidFill>
              <a:latin typeface="Trebuchet MS"/>
            </a:endParaRPr>
          </a:p>
        </p:txBody>
      </p:sp>
      <p:sp>
        <p:nvSpPr>
          <p:cNvPr id="577" name="PlaceHolder 5"/>
          <p:cNvSpPr>
            <a:spLocks noGrp="1"/>
          </p:cNvSpPr>
          <p:nvPr>
            <p:ph type="body"/>
          </p:nvPr>
        </p:nvSpPr>
        <p:spPr>
          <a:xfrm>
            <a:off x="685800" y="4343400"/>
            <a:ext cx="5486400" cy="4114800"/>
          </a:xfrm>
          <a:prstGeom prst="rect">
            <a:avLst/>
          </a:prstGeom>
        </p:spPr>
        <p:txBody>
          <a:bodyPr lIns="90000" rIns="90000" tIns="46800" bIns="46800">
            <a:noAutofit/>
          </a:bodyPr>
          <a:p>
            <a:r>
              <a:rPr b="0" lang="en-US" sz="1200" spc="-1" strike="noStrike">
                <a:solidFill>
                  <a:srgbClr val="000000"/>
                </a:solidFill>
                <a:latin typeface="Calibri"/>
              </a:rPr>
              <a:t>Click to edit the notes format</a:t>
            </a:r>
            <a:endParaRPr b="0" lang="en-US" sz="1200" spc="-1" strike="noStrike">
              <a:solidFill>
                <a:srgbClr val="000000"/>
              </a:solidFill>
              <a:latin typeface="Calibri"/>
            </a:endParaRPr>
          </a:p>
        </p:txBody>
      </p:sp>
      <p:sp>
        <p:nvSpPr>
          <p:cNvPr id="578" name="PlaceHolder 6"/>
          <p:cNvSpPr>
            <a:spLocks noGrp="1"/>
          </p:cNvSpPr>
          <p:nvPr>
            <p:ph type="ftr"/>
          </p:nvPr>
        </p:nvSpPr>
        <p:spPr>
          <a:xfrm>
            <a:off x="-360" y="8685360"/>
            <a:ext cx="2971800" cy="457200"/>
          </a:xfrm>
          <a:prstGeom prst="rect">
            <a:avLst/>
          </a:prstGeom>
        </p:spPr>
        <p:txBody>
          <a:bodyPr lIns="90000" rIns="90000" tIns="46800" bIns="46800" anchor="b">
            <a:noAutofit/>
          </a:bodyPr>
          <a:p>
            <a:endParaRPr b="0" lang="en-US" sz="2400" spc="-1" strike="noStrike">
              <a:latin typeface="Times New Roman"/>
            </a:endParaRPr>
          </a:p>
        </p:txBody>
      </p:sp>
      <p:sp>
        <p:nvSpPr>
          <p:cNvPr id="579" name="PlaceHolder 7"/>
          <p:cNvSpPr>
            <a:spLocks noGrp="1"/>
          </p:cNvSpPr>
          <p:nvPr>
            <p:ph type="sldNum"/>
          </p:nvPr>
        </p:nvSpPr>
        <p:spPr>
          <a:xfrm>
            <a:off x="3884400" y="8685360"/>
            <a:ext cx="2971800" cy="457200"/>
          </a:xfrm>
          <a:prstGeom prst="rect">
            <a:avLst/>
          </a:prstGeom>
        </p:spPr>
        <p:txBody>
          <a:bodyPr lIns="90000" rIns="90000" tIns="46800" bIns="46800" anchor="b">
            <a:noAutofit/>
          </a:bodyPr>
          <a:p>
            <a:pPr algn="r">
              <a:lnSpc>
                <a:spcPct val="100000"/>
              </a:lnSpc>
            </a:pPr>
            <a:fld id="{895AEC58-81AE-4292-8C38-9E1011BDAB9F}" type="slidenum">
              <a:rPr b="0" lang="pt-BR" sz="1200" spc="-1" strike="noStrike">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3.xml.rels><?xml version="1.0" encoding="UTF-8"?>
<Relationships xmlns="http://schemas.openxmlformats.org/package/2006/relationships"><Relationship Id="rId1" Type="http://schemas.openxmlformats.org/officeDocument/2006/relationships/slide" Target="../slides/slide73.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9" name="PlaceHolder 1"/>
          <p:cNvSpPr>
            <a:spLocks noGrp="1"/>
          </p:cNvSpPr>
          <p:nvPr>
            <p:ph type="sldImg"/>
          </p:nvPr>
        </p:nvSpPr>
        <p:spPr>
          <a:xfrm>
            <a:off x="1143000" y="685800"/>
            <a:ext cx="4572000" cy="3429000"/>
          </a:xfrm>
          <a:prstGeom prst="rect">
            <a:avLst/>
          </a:prstGeom>
        </p:spPr>
      </p:sp>
      <p:sp>
        <p:nvSpPr>
          <p:cNvPr id="690"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91"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27988646-8BD6-4B99-A8BF-888683C5F896}"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2" name="PlaceHolder 1"/>
          <p:cNvSpPr>
            <a:spLocks noGrp="1"/>
          </p:cNvSpPr>
          <p:nvPr>
            <p:ph type="sldImg"/>
          </p:nvPr>
        </p:nvSpPr>
        <p:spPr>
          <a:xfrm>
            <a:off x="1143000" y="685800"/>
            <a:ext cx="4572000" cy="3429000"/>
          </a:xfrm>
          <a:prstGeom prst="rect">
            <a:avLst/>
          </a:prstGeom>
        </p:spPr>
      </p:sp>
      <p:sp>
        <p:nvSpPr>
          <p:cNvPr id="693"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94"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7907B7FE-3A1B-4B93-945D-B83D66F50890}"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5" name="PlaceHolder 1"/>
          <p:cNvSpPr>
            <a:spLocks noGrp="1"/>
          </p:cNvSpPr>
          <p:nvPr>
            <p:ph type="sldImg"/>
          </p:nvPr>
        </p:nvSpPr>
        <p:spPr>
          <a:xfrm>
            <a:off x="1143000" y="685800"/>
            <a:ext cx="4572000" cy="3429000"/>
          </a:xfrm>
          <a:prstGeom prst="rect">
            <a:avLst/>
          </a:prstGeom>
        </p:spPr>
      </p:sp>
      <p:sp>
        <p:nvSpPr>
          <p:cNvPr id="696"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97"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155D8584-E38A-46BD-8660-350B316E6BD9}"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8" name="PlaceHolder 1"/>
          <p:cNvSpPr>
            <a:spLocks noGrp="1"/>
          </p:cNvSpPr>
          <p:nvPr>
            <p:ph type="sldImg"/>
          </p:nvPr>
        </p:nvSpPr>
        <p:spPr>
          <a:xfrm>
            <a:off x="1143000" y="685800"/>
            <a:ext cx="4572000" cy="3429000"/>
          </a:xfrm>
          <a:prstGeom prst="rect">
            <a:avLst/>
          </a:prstGeom>
        </p:spPr>
      </p:sp>
      <p:sp>
        <p:nvSpPr>
          <p:cNvPr id="699"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700"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25C127E7-2BF9-4FA8-A8DC-7732C7D0BD04}"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1" name="PlaceHolder 1"/>
          <p:cNvSpPr>
            <a:spLocks noGrp="1"/>
          </p:cNvSpPr>
          <p:nvPr>
            <p:ph type="sldImg"/>
          </p:nvPr>
        </p:nvSpPr>
        <p:spPr>
          <a:xfrm>
            <a:off x="1143000" y="685800"/>
            <a:ext cx="4572000" cy="3429000"/>
          </a:xfrm>
          <a:prstGeom prst="rect">
            <a:avLst/>
          </a:prstGeom>
        </p:spPr>
      </p:sp>
      <p:sp>
        <p:nvSpPr>
          <p:cNvPr id="702"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703"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6E41706E-8698-43DF-8AB7-719CD80B9487}"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PlaceHolder 1"/>
          <p:cNvSpPr>
            <a:spLocks noGrp="1"/>
          </p:cNvSpPr>
          <p:nvPr>
            <p:ph type="sldImg"/>
          </p:nvPr>
        </p:nvSpPr>
        <p:spPr>
          <a:xfrm>
            <a:off x="1143000" y="685800"/>
            <a:ext cx="4572000" cy="3429000"/>
          </a:xfrm>
          <a:prstGeom prst="rect">
            <a:avLst/>
          </a:prstGeom>
        </p:spPr>
      </p:sp>
      <p:sp>
        <p:nvSpPr>
          <p:cNvPr id="705"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706"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928937BC-57B9-48FA-8A98-CFCC3321506E}"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8D68E10F-7618-4A3C-BE2B-222D2FD9D0B1}"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708" name="PlaceHolder 2"/>
          <p:cNvSpPr>
            <a:spLocks noGrp="1"/>
          </p:cNvSpPr>
          <p:nvPr>
            <p:ph type="sldImg"/>
          </p:nvPr>
        </p:nvSpPr>
        <p:spPr>
          <a:xfrm>
            <a:off x="1143000" y="685800"/>
            <a:ext cx="4572000" cy="3429000"/>
          </a:xfrm>
          <a:prstGeom prst="rect">
            <a:avLst/>
          </a:prstGeom>
        </p:spPr>
      </p:sp>
      <p:sp>
        <p:nvSpPr>
          <p:cNvPr id="709"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0"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fld id="{DB92BD5C-D4A5-4F52-BAE6-E11245E2489C}" type="slidenum">
              <a:rPr b="0" lang="pt-BR" sz="1200" spc="-1" strike="noStrike">
                <a:solidFill>
                  <a:srgbClr val="000000"/>
                </a:solidFill>
                <a:latin typeface="Arial"/>
              </a:rPr>
              <a:t>&lt;number&gt;</a:t>
            </a:fld>
            <a:endParaRPr b="0" lang="en-US" sz="1200" spc="-1" strike="noStrike">
              <a:solidFill>
                <a:srgbClr val="000000"/>
              </a:solidFill>
              <a:latin typeface="Arial"/>
            </a:endParaRPr>
          </a:p>
        </p:txBody>
      </p:sp>
      <p:sp>
        <p:nvSpPr>
          <p:cNvPr id="711" name="PlaceHolder 2"/>
          <p:cNvSpPr>
            <a:spLocks noGrp="1"/>
          </p:cNvSpPr>
          <p:nvPr>
            <p:ph type="sldImg"/>
          </p:nvPr>
        </p:nvSpPr>
        <p:spPr>
          <a:xfrm>
            <a:off x="1143000" y="685800"/>
            <a:ext cx="4572000" cy="3429000"/>
          </a:xfrm>
          <a:prstGeom prst="rect">
            <a:avLst/>
          </a:prstGeom>
        </p:spPr>
      </p:sp>
      <p:sp>
        <p:nvSpPr>
          <p:cNvPr id="712"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E845A0C8-6F59-4100-BA7B-2C0AEDA8FBC5}"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714" name="PlaceHolder 2"/>
          <p:cNvSpPr>
            <a:spLocks noGrp="1"/>
          </p:cNvSpPr>
          <p:nvPr>
            <p:ph type="sldImg"/>
          </p:nvPr>
        </p:nvSpPr>
        <p:spPr>
          <a:xfrm>
            <a:off x="1143000" y="685800"/>
            <a:ext cx="4572000" cy="3429000"/>
          </a:xfrm>
          <a:prstGeom prst="rect">
            <a:avLst/>
          </a:prstGeom>
        </p:spPr>
      </p:sp>
      <p:sp>
        <p:nvSpPr>
          <p:cNvPr id="715"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8"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97E10192-2F9E-4E1F-B1DC-9629D8724629}"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669" name="PlaceHolder 2"/>
          <p:cNvSpPr>
            <a:spLocks noGrp="1"/>
          </p:cNvSpPr>
          <p:nvPr>
            <p:ph type="sldImg"/>
          </p:nvPr>
        </p:nvSpPr>
        <p:spPr>
          <a:xfrm>
            <a:off x="1143000" y="685800"/>
            <a:ext cx="4572000" cy="3429000"/>
          </a:xfrm>
          <a:prstGeom prst="rect">
            <a:avLst/>
          </a:prstGeom>
        </p:spPr>
      </p:sp>
      <p:sp>
        <p:nvSpPr>
          <p:cNvPr id="670"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062EB001-E21E-4D27-9755-46ABE84E8AF2}" type="slidenum">
              <a:rPr b="0" lang="pt-BR" sz="1200" spc="-1" strike="noStrike">
                <a:solidFill>
                  <a:srgbClr val="000000"/>
                </a:solidFill>
                <a:latin typeface="Calibri"/>
                <a:ea typeface="Arial"/>
              </a:rPr>
              <a:t>&lt;number&gt;</a:t>
            </a:fld>
            <a:endParaRPr b="0" lang="en-US" sz="1200" spc="-1" strike="noStrike">
              <a:solidFill>
                <a:srgbClr val="000000"/>
              </a:solidFill>
              <a:latin typeface="Arial"/>
            </a:endParaRPr>
          </a:p>
        </p:txBody>
      </p:sp>
      <p:sp>
        <p:nvSpPr>
          <p:cNvPr id="717" name="PlaceHolder 2"/>
          <p:cNvSpPr>
            <a:spLocks noGrp="1"/>
          </p:cNvSpPr>
          <p:nvPr>
            <p:ph type="sldImg"/>
          </p:nvPr>
        </p:nvSpPr>
        <p:spPr>
          <a:xfrm>
            <a:off x="1143000" y="685800"/>
            <a:ext cx="4572000" cy="3429000"/>
          </a:xfrm>
          <a:prstGeom prst="rect">
            <a:avLst/>
          </a:prstGeom>
        </p:spPr>
      </p:sp>
      <p:sp>
        <p:nvSpPr>
          <p:cNvPr id="718"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1AD5FA32-717B-4895-98FD-DB6F7A7C2C2F}" type="slidenum">
              <a:rPr b="0" lang="pt-BR" sz="1200" spc="-1" strike="noStrike">
                <a:solidFill>
                  <a:srgbClr val="000000"/>
                </a:solidFill>
                <a:latin typeface="Calibri"/>
                <a:ea typeface="Arial"/>
              </a:rPr>
              <a:t>&lt;number&gt;</a:t>
            </a:fld>
            <a:endParaRPr b="0" lang="en-US" sz="1200" spc="-1" strike="noStrike">
              <a:solidFill>
                <a:srgbClr val="000000"/>
              </a:solidFill>
              <a:latin typeface="Arial"/>
            </a:endParaRPr>
          </a:p>
        </p:txBody>
      </p:sp>
      <p:sp>
        <p:nvSpPr>
          <p:cNvPr id="720" name="PlaceHolder 2"/>
          <p:cNvSpPr>
            <a:spLocks noGrp="1"/>
          </p:cNvSpPr>
          <p:nvPr>
            <p:ph type="sldImg"/>
          </p:nvPr>
        </p:nvSpPr>
        <p:spPr>
          <a:xfrm>
            <a:off x="1143000" y="685800"/>
            <a:ext cx="4572000" cy="3429000"/>
          </a:xfrm>
          <a:prstGeom prst="rect">
            <a:avLst/>
          </a:prstGeom>
        </p:spPr>
      </p:sp>
      <p:sp>
        <p:nvSpPr>
          <p:cNvPr id="721"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1" name="PlaceHolder 1"/>
          <p:cNvSpPr>
            <a:spLocks noGrp="1"/>
          </p:cNvSpPr>
          <p:nvPr>
            <p:ph type="sldImg"/>
          </p:nvPr>
        </p:nvSpPr>
        <p:spPr>
          <a:xfrm>
            <a:off x="1143000" y="685800"/>
            <a:ext cx="4572000" cy="3429000"/>
          </a:xfrm>
          <a:prstGeom prst="rect">
            <a:avLst/>
          </a:prstGeom>
        </p:spPr>
      </p:sp>
      <p:sp>
        <p:nvSpPr>
          <p:cNvPr id="672"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73"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8A078EF7-9FBC-4074-992F-5DBA01556C56}"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731DE59D-CD74-4149-9461-C93AE46E23E2}" type="slidenum">
              <a:rPr b="0" lang="pt-BR" sz="1200" spc="-1" strike="noStrike">
                <a:solidFill>
                  <a:srgbClr val="000000"/>
                </a:solidFill>
                <a:latin typeface="Calibri"/>
                <a:ea typeface="Arial"/>
              </a:rPr>
              <a:t>&lt;number&gt;</a:t>
            </a:fld>
            <a:endParaRPr b="0" lang="en-US" sz="1200" spc="-1" strike="noStrike">
              <a:solidFill>
                <a:srgbClr val="000000"/>
              </a:solidFill>
              <a:latin typeface="Arial"/>
            </a:endParaRPr>
          </a:p>
        </p:txBody>
      </p:sp>
      <p:sp>
        <p:nvSpPr>
          <p:cNvPr id="723" name="PlaceHolder 2"/>
          <p:cNvSpPr>
            <a:spLocks noGrp="1"/>
          </p:cNvSpPr>
          <p:nvPr>
            <p:ph type="sldImg"/>
          </p:nvPr>
        </p:nvSpPr>
        <p:spPr>
          <a:xfrm>
            <a:off x="1143000" y="685800"/>
            <a:ext cx="4572000" cy="3429000"/>
          </a:xfrm>
          <a:prstGeom prst="rect">
            <a:avLst/>
          </a:prstGeom>
        </p:spPr>
      </p:sp>
      <p:sp>
        <p:nvSpPr>
          <p:cNvPr id="724"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89EE3E3A-CC36-4B99-A0FC-653AC97AA59A}" type="slidenum">
              <a:rPr b="0" lang="pt-BR" sz="1200" spc="-1" strike="noStrike">
                <a:solidFill>
                  <a:srgbClr val="000000"/>
                </a:solidFill>
                <a:latin typeface="Calibri"/>
                <a:ea typeface="Arial"/>
              </a:rPr>
              <a:t>&lt;number&gt;</a:t>
            </a:fld>
            <a:endParaRPr b="0" lang="en-US" sz="1200" spc="-1" strike="noStrike">
              <a:solidFill>
                <a:srgbClr val="000000"/>
              </a:solidFill>
              <a:latin typeface="Arial"/>
            </a:endParaRPr>
          </a:p>
        </p:txBody>
      </p:sp>
      <p:sp>
        <p:nvSpPr>
          <p:cNvPr id="726" name="PlaceHolder 2"/>
          <p:cNvSpPr>
            <a:spLocks noGrp="1"/>
          </p:cNvSpPr>
          <p:nvPr>
            <p:ph type="sldImg"/>
          </p:nvPr>
        </p:nvSpPr>
        <p:spPr>
          <a:xfrm>
            <a:off x="1143000" y="685800"/>
            <a:ext cx="4572000" cy="3429000"/>
          </a:xfrm>
          <a:prstGeom prst="rect">
            <a:avLst/>
          </a:prstGeom>
        </p:spPr>
      </p:sp>
      <p:sp>
        <p:nvSpPr>
          <p:cNvPr id="727"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6A6074FF-6798-4A61-B2A8-CBB85B11141B}" type="slidenum">
              <a:rPr b="0" lang="pt-BR" sz="1200" spc="-1" strike="noStrike">
                <a:solidFill>
                  <a:srgbClr val="000000"/>
                </a:solidFill>
                <a:latin typeface="Calibri"/>
                <a:ea typeface="Arial"/>
              </a:rPr>
              <a:t>&lt;number&gt;</a:t>
            </a:fld>
            <a:endParaRPr b="0" lang="en-US" sz="1200" spc="-1" strike="noStrike">
              <a:solidFill>
                <a:srgbClr val="000000"/>
              </a:solidFill>
              <a:latin typeface="Arial"/>
            </a:endParaRPr>
          </a:p>
        </p:txBody>
      </p:sp>
      <p:sp>
        <p:nvSpPr>
          <p:cNvPr id="729" name="PlaceHolder 2"/>
          <p:cNvSpPr>
            <a:spLocks noGrp="1"/>
          </p:cNvSpPr>
          <p:nvPr>
            <p:ph type="sldImg"/>
          </p:nvPr>
        </p:nvSpPr>
        <p:spPr>
          <a:xfrm>
            <a:off x="1143000" y="685800"/>
            <a:ext cx="4572000" cy="3429000"/>
          </a:xfrm>
          <a:prstGeom prst="rect">
            <a:avLst/>
          </a:prstGeom>
        </p:spPr>
      </p:sp>
      <p:sp>
        <p:nvSpPr>
          <p:cNvPr id="730"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C0D7E65A-04A2-42EF-9E19-425A8A66004B}" type="slidenum">
              <a:rPr b="0" lang="pt-BR" sz="1200" spc="-1" strike="noStrike">
                <a:solidFill>
                  <a:srgbClr val="000000"/>
                </a:solidFill>
                <a:latin typeface="Calibri"/>
                <a:ea typeface="Arial"/>
              </a:rPr>
              <a:t>&lt;number&gt;</a:t>
            </a:fld>
            <a:endParaRPr b="0" lang="en-US" sz="1200" spc="-1" strike="noStrike">
              <a:solidFill>
                <a:srgbClr val="000000"/>
              </a:solidFill>
              <a:latin typeface="Arial"/>
            </a:endParaRPr>
          </a:p>
        </p:txBody>
      </p:sp>
      <p:sp>
        <p:nvSpPr>
          <p:cNvPr id="732" name="PlaceHolder 2"/>
          <p:cNvSpPr>
            <a:spLocks noGrp="1"/>
          </p:cNvSpPr>
          <p:nvPr>
            <p:ph type="sldImg"/>
          </p:nvPr>
        </p:nvSpPr>
        <p:spPr>
          <a:xfrm>
            <a:off x="1143000" y="685800"/>
            <a:ext cx="4572000" cy="3429000"/>
          </a:xfrm>
          <a:prstGeom prst="rect">
            <a:avLst/>
          </a:prstGeom>
        </p:spPr>
      </p:sp>
      <p:sp>
        <p:nvSpPr>
          <p:cNvPr id="733"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4F295375-7E16-42E2-BCBB-AD423B54AFE5}"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735" name="PlaceHolder 2"/>
          <p:cNvSpPr>
            <a:spLocks noGrp="1"/>
          </p:cNvSpPr>
          <p:nvPr>
            <p:ph type="sldImg"/>
          </p:nvPr>
        </p:nvSpPr>
        <p:spPr>
          <a:xfrm>
            <a:off x="1143000" y="685800"/>
            <a:ext cx="4572000" cy="3429000"/>
          </a:xfrm>
          <a:prstGeom prst="rect">
            <a:avLst/>
          </a:prstGeom>
        </p:spPr>
      </p:sp>
      <p:sp>
        <p:nvSpPr>
          <p:cNvPr id="736"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7"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5A560EB5-BB5D-44DE-B604-363F0D833471}"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738" name="PlaceHolder 2"/>
          <p:cNvSpPr>
            <a:spLocks noGrp="1"/>
          </p:cNvSpPr>
          <p:nvPr>
            <p:ph type="sldImg"/>
          </p:nvPr>
        </p:nvSpPr>
        <p:spPr>
          <a:xfrm>
            <a:off x="1143000" y="685800"/>
            <a:ext cx="4572000" cy="3429000"/>
          </a:xfrm>
          <a:prstGeom prst="rect">
            <a:avLst/>
          </a:prstGeom>
        </p:spPr>
      </p:sp>
      <p:sp>
        <p:nvSpPr>
          <p:cNvPr id="739"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50EE1D60-34C3-4A52-B215-11A9BFD39499}"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741" name="PlaceHolder 2"/>
          <p:cNvSpPr>
            <a:spLocks noGrp="1"/>
          </p:cNvSpPr>
          <p:nvPr>
            <p:ph type="sldImg"/>
          </p:nvPr>
        </p:nvSpPr>
        <p:spPr>
          <a:xfrm>
            <a:off x="1143000" y="685800"/>
            <a:ext cx="4572000" cy="3429000"/>
          </a:xfrm>
          <a:prstGeom prst="rect">
            <a:avLst/>
          </a:prstGeom>
        </p:spPr>
      </p:sp>
      <p:sp>
        <p:nvSpPr>
          <p:cNvPr id="742"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4" name="PlaceHolder 1"/>
          <p:cNvSpPr>
            <a:spLocks noGrp="1"/>
          </p:cNvSpPr>
          <p:nvPr>
            <p:ph type="sldImg"/>
          </p:nvPr>
        </p:nvSpPr>
        <p:spPr>
          <a:xfrm>
            <a:off x="1143000" y="685800"/>
            <a:ext cx="4572000" cy="3429000"/>
          </a:xfrm>
          <a:prstGeom prst="rect">
            <a:avLst/>
          </a:prstGeom>
        </p:spPr>
      </p:sp>
      <p:sp>
        <p:nvSpPr>
          <p:cNvPr id="675"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76"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3C6CED5E-9AC2-4A3E-9898-30BC70B13800}"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3"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C86897B3-6E5F-4CD0-A26E-F7167F9A641C}"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744" name="PlaceHolder 2"/>
          <p:cNvSpPr>
            <a:spLocks noGrp="1"/>
          </p:cNvSpPr>
          <p:nvPr>
            <p:ph type="sldImg"/>
          </p:nvPr>
        </p:nvSpPr>
        <p:spPr>
          <a:xfrm>
            <a:off x="1143000" y="685800"/>
            <a:ext cx="4572000" cy="3429000"/>
          </a:xfrm>
          <a:prstGeom prst="rect">
            <a:avLst/>
          </a:prstGeom>
        </p:spPr>
      </p:sp>
      <p:sp>
        <p:nvSpPr>
          <p:cNvPr id="745"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6"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D21D5FE4-729A-435D-8CFB-231267EFC4E0}" type="slidenum">
              <a:rPr b="0" lang="pt-BR" sz="1200" spc="-1" strike="noStrike">
                <a:solidFill>
                  <a:srgbClr val="000000"/>
                </a:solidFill>
                <a:latin typeface="Calibri"/>
                <a:ea typeface="Arial"/>
              </a:rPr>
              <a:t>&lt;number&gt;</a:t>
            </a:fld>
            <a:endParaRPr b="0" lang="en-US" sz="1200" spc="-1" strike="noStrike">
              <a:solidFill>
                <a:srgbClr val="000000"/>
              </a:solidFill>
              <a:latin typeface="Arial"/>
            </a:endParaRPr>
          </a:p>
        </p:txBody>
      </p:sp>
      <p:sp>
        <p:nvSpPr>
          <p:cNvPr id="747" name="PlaceHolder 2"/>
          <p:cNvSpPr>
            <a:spLocks noGrp="1"/>
          </p:cNvSpPr>
          <p:nvPr>
            <p:ph type="sldImg"/>
          </p:nvPr>
        </p:nvSpPr>
        <p:spPr>
          <a:xfrm>
            <a:off x="1143000" y="685800"/>
            <a:ext cx="4572000" cy="3429000"/>
          </a:xfrm>
          <a:prstGeom prst="rect">
            <a:avLst/>
          </a:prstGeom>
        </p:spPr>
      </p:sp>
      <p:sp>
        <p:nvSpPr>
          <p:cNvPr id="748"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9"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6FD6AA2C-D5E2-47C3-A109-2A9857A73135}" type="slidenum">
              <a:rPr b="0" lang="pt-BR" sz="1200" spc="-1" strike="noStrike">
                <a:solidFill>
                  <a:srgbClr val="000000"/>
                </a:solidFill>
                <a:latin typeface="Calibri"/>
                <a:ea typeface="Arial"/>
              </a:rPr>
              <a:t>&lt;number&gt;</a:t>
            </a:fld>
            <a:endParaRPr b="0" lang="en-US" sz="1200" spc="-1" strike="noStrike">
              <a:solidFill>
                <a:srgbClr val="000000"/>
              </a:solidFill>
              <a:latin typeface="Arial"/>
            </a:endParaRPr>
          </a:p>
        </p:txBody>
      </p:sp>
      <p:sp>
        <p:nvSpPr>
          <p:cNvPr id="750" name="PlaceHolder 2"/>
          <p:cNvSpPr>
            <a:spLocks noGrp="1"/>
          </p:cNvSpPr>
          <p:nvPr>
            <p:ph type="sldImg"/>
          </p:nvPr>
        </p:nvSpPr>
        <p:spPr>
          <a:xfrm>
            <a:off x="1143000" y="685800"/>
            <a:ext cx="4572000" cy="3429000"/>
          </a:xfrm>
          <a:prstGeom prst="rect">
            <a:avLst/>
          </a:prstGeom>
        </p:spPr>
      </p:sp>
      <p:sp>
        <p:nvSpPr>
          <p:cNvPr id="751"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2"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2A3B7875-AD1B-44A5-95D2-C344993B93DA}"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753" name="PlaceHolder 2"/>
          <p:cNvSpPr>
            <a:spLocks noGrp="1"/>
          </p:cNvSpPr>
          <p:nvPr>
            <p:ph type="sldImg"/>
          </p:nvPr>
        </p:nvSpPr>
        <p:spPr>
          <a:xfrm>
            <a:off x="1143000" y="685800"/>
            <a:ext cx="4572000" cy="3429000"/>
          </a:xfrm>
          <a:prstGeom prst="rect">
            <a:avLst/>
          </a:prstGeom>
        </p:spPr>
      </p:sp>
      <p:sp>
        <p:nvSpPr>
          <p:cNvPr id="754"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7" name="PlaceHolder 1"/>
          <p:cNvSpPr>
            <a:spLocks noGrp="1"/>
          </p:cNvSpPr>
          <p:nvPr>
            <p:ph type="sldImg"/>
          </p:nvPr>
        </p:nvSpPr>
        <p:spPr>
          <a:xfrm>
            <a:off x="1143000" y="685800"/>
            <a:ext cx="4572000" cy="3429000"/>
          </a:xfrm>
          <a:prstGeom prst="rect">
            <a:avLst/>
          </a:prstGeom>
        </p:spPr>
      </p:sp>
      <p:sp>
        <p:nvSpPr>
          <p:cNvPr id="678"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79"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B0893775-7897-41F5-BA34-5D8932CF9EC0}"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0" name="PlaceHolder 1"/>
          <p:cNvSpPr>
            <a:spLocks noGrp="1"/>
          </p:cNvSpPr>
          <p:nvPr>
            <p:ph type="sldImg"/>
          </p:nvPr>
        </p:nvSpPr>
        <p:spPr>
          <a:xfrm>
            <a:off x="1143000" y="685800"/>
            <a:ext cx="4572000" cy="3429000"/>
          </a:xfrm>
          <a:prstGeom prst="rect">
            <a:avLst/>
          </a:prstGeom>
        </p:spPr>
      </p:sp>
      <p:sp>
        <p:nvSpPr>
          <p:cNvPr id="681"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82"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4E4F887C-4864-4904-A03C-4BCDCD18A752}"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7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5" name="CustomShape 1"/>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F817CFC0-3332-43D8-9EDE-C8EFA73C78AC}" type="slidenum">
              <a:rPr b="0" lang="pt-BR" sz="1200" spc="-1" strike="noStrike">
                <a:solidFill>
                  <a:srgbClr val="000000"/>
                </a:solidFill>
                <a:latin typeface="Arial"/>
                <a:ea typeface="Arial"/>
              </a:rPr>
              <a:t>&lt;number&gt;</a:t>
            </a:fld>
            <a:endParaRPr b="0" lang="en-US" sz="1200" spc="-1" strike="noStrike">
              <a:solidFill>
                <a:srgbClr val="000000"/>
              </a:solidFill>
              <a:latin typeface="Arial"/>
            </a:endParaRPr>
          </a:p>
        </p:txBody>
      </p:sp>
      <p:sp>
        <p:nvSpPr>
          <p:cNvPr id="756" name="PlaceHolder 2"/>
          <p:cNvSpPr>
            <a:spLocks noGrp="1"/>
          </p:cNvSpPr>
          <p:nvPr>
            <p:ph type="sldImg"/>
          </p:nvPr>
        </p:nvSpPr>
        <p:spPr>
          <a:xfrm>
            <a:off x="1143000" y="685800"/>
            <a:ext cx="4572000" cy="3429000"/>
          </a:xfrm>
          <a:prstGeom prst="rect">
            <a:avLst/>
          </a:prstGeom>
        </p:spPr>
      </p:sp>
      <p:sp>
        <p:nvSpPr>
          <p:cNvPr id="757" name="PlaceHolder 3"/>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3" name="PlaceHolder 1"/>
          <p:cNvSpPr>
            <a:spLocks noGrp="1"/>
          </p:cNvSpPr>
          <p:nvPr>
            <p:ph type="sldImg"/>
          </p:nvPr>
        </p:nvSpPr>
        <p:spPr>
          <a:xfrm>
            <a:off x="1143000" y="685800"/>
            <a:ext cx="4572000" cy="3429000"/>
          </a:xfrm>
          <a:prstGeom prst="rect">
            <a:avLst/>
          </a:prstGeom>
        </p:spPr>
      </p:sp>
      <p:sp>
        <p:nvSpPr>
          <p:cNvPr id="684"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85"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C3C6CBAD-A83B-4EB5-93F8-95B92ACB5B14}"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PlaceHolder 1"/>
          <p:cNvSpPr>
            <a:spLocks noGrp="1"/>
          </p:cNvSpPr>
          <p:nvPr>
            <p:ph type="sldImg"/>
          </p:nvPr>
        </p:nvSpPr>
        <p:spPr>
          <a:xfrm>
            <a:off x="1143000" y="685800"/>
            <a:ext cx="4572000" cy="3429000"/>
          </a:xfrm>
          <a:prstGeom prst="rect">
            <a:avLst/>
          </a:prstGeom>
        </p:spPr>
      </p:sp>
      <p:sp>
        <p:nvSpPr>
          <p:cNvPr id="687" name="PlaceHolder 2"/>
          <p:cNvSpPr>
            <a:spLocks noGrp="1"/>
          </p:cNvSpPr>
          <p:nvPr>
            <p:ph type="body"/>
          </p:nvPr>
        </p:nvSpPr>
        <p:spPr>
          <a:xfrm>
            <a:off x="685800" y="4343400"/>
            <a:ext cx="5486400" cy="4114800"/>
          </a:xfrm>
          <a:prstGeom prst="rect">
            <a:avLst/>
          </a:prstGeom>
        </p:spPr>
        <p:txBody>
          <a:bodyPr lIns="0" rIns="0" tIns="0" bIns="0">
            <a:spAutoFit/>
          </a:bodyPr>
          <a:p>
            <a:endParaRPr b="0" lang="en-US" sz="1200" spc="-1" strike="noStrike">
              <a:solidFill>
                <a:srgbClr val="000000"/>
              </a:solidFill>
              <a:latin typeface="Calibri"/>
            </a:endParaRPr>
          </a:p>
        </p:txBody>
      </p:sp>
      <p:sp>
        <p:nvSpPr>
          <p:cNvPr id="688" name="CustomShape 3"/>
          <p:cNvSpPr/>
          <p:nvPr/>
        </p:nvSpPr>
        <p:spPr>
          <a:xfrm>
            <a:off x="3884760" y="8685360"/>
            <a:ext cx="297180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chor="b">
            <a:noAutofit/>
          </a:bodyPr>
          <a:p>
            <a:pPr algn="r">
              <a:lnSpc>
                <a:spcPct val="100000"/>
              </a:lnSpc>
            </a:pPr>
            <a:fld id="{E775ABEA-950B-4D22-B654-B1E4D521515C}" type="slidenum">
              <a:rPr b="0" lang="pt-BR" sz="1200" spc="-1" strike="noStrike">
                <a:solidFill>
                  <a:srgbClr val="000000"/>
                </a:solidFill>
                <a:latin typeface="Calibri"/>
              </a:rPr>
              <a:t>&lt;number&gt;</a:t>
            </a:fld>
            <a:endParaRPr b="0" lang="en-US" sz="1200" spc="-1" strike="noStrike">
              <a:solidFill>
                <a:srgbClr val="000000"/>
              </a:solid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7"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8"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6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68"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69"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7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71"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7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73"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74"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75"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77"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78"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79"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81"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82"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83"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85"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86"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88"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89"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90"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91"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93"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94"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95"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96"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97"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98"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0"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1"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2"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3"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15"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17"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1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19"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20"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2"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24"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25"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26"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2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28"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29"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30"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32"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33"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34"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3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36"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37"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39"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40"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41"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42"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5"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6"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7"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8"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9"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0"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44"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45"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46"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47"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48"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49"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56"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5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58"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60"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61"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3"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65"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66"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67"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69"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70"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71"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73"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74"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75"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7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77"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78"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80"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81"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82"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83"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85"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86"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87"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88"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89"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490"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97"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499"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01"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02"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0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4"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06"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07"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08"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7"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0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10"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11"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12"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1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14"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15"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16"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1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18"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19"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21"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22"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23"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24"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2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26"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27"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28"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29"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30"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31"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3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38"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40"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4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42"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43"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9"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5"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47"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48"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49"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51"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52"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53"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5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55"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56"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57"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59"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60"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6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62"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63"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64"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65"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567"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68"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69"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70"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71"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572"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61"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62"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4"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66"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67"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68"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6"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70"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71"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72"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74"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75"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76"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78"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79"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81"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82"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83"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84"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86"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87"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88"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89"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90"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91"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08"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10"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12"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13"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8"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5"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17"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18"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19"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21"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22"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23"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25"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26"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27"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29"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30"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32"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33"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34"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35"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37"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38"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39"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40"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41"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42"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49"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51"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0"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1"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53"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54"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6"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58"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59"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60"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62"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63"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64"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66"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67"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68"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70"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71"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73"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74"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75"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76"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178"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79"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80"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81"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82"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183"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00"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02"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04"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05"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7"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09"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10"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11"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13"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14"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15"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17"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18"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19"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21"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22"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24"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25"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26"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27"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29"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30"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31"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32"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33"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34"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41"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43"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45"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46"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50"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51"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52"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54"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55"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56"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58"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59"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60"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5"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6"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7"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62"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63"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65"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66"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67"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68"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70"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71"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72"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73"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74"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75"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82"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84"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86"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87"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9"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91"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92"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93"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9"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0"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1"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95"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96"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297"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299"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00"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01"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03"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04"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06"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07"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08"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09"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11"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12"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13"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14"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15"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16"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23"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25"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27"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28"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3"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4"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5"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0" name="PlaceHolder 1"/>
          <p:cNvSpPr>
            <a:spLocks noGrp="1"/>
          </p:cNvSpPr>
          <p:nvPr>
            <p:ph type="subTitle"/>
          </p:nvPr>
        </p:nvSpPr>
        <p:spPr>
          <a:xfrm>
            <a:off x="1793520" y="4371480"/>
            <a:ext cx="6512040" cy="529956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32"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33" name="PlaceHolder 3"/>
          <p:cNvSpPr>
            <a:spLocks noGrp="1"/>
          </p:cNvSpPr>
          <p:nvPr>
            <p:ph type="body"/>
          </p:nvPr>
        </p:nvSpPr>
        <p:spPr>
          <a:xfrm>
            <a:off x="442296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34"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36" name="PlaceHolder 2"/>
          <p:cNvSpPr>
            <a:spLocks noGrp="1"/>
          </p:cNvSpPr>
          <p:nvPr>
            <p:ph type="body"/>
          </p:nvPr>
        </p:nvSpPr>
        <p:spPr>
          <a:xfrm>
            <a:off x="1143000" y="731520"/>
            <a:ext cx="312336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37"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38" name="PlaceHolder 4"/>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40"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41"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42" name="PlaceHolder 4"/>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44" name="PlaceHolder 2"/>
          <p:cNvSpPr>
            <a:spLocks noGrp="1"/>
          </p:cNvSpPr>
          <p:nvPr>
            <p:ph type="body"/>
          </p:nvPr>
        </p:nvSpPr>
        <p:spPr>
          <a:xfrm>
            <a:off x="1143000" y="73152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45" name="PlaceHolder 3"/>
          <p:cNvSpPr>
            <a:spLocks noGrp="1"/>
          </p:cNvSpPr>
          <p:nvPr>
            <p:ph type="body"/>
          </p:nvPr>
        </p:nvSpPr>
        <p:spPr>
          <a:xfrm>
            <a:off x="1143000" y="2546640"/>
            <a:ext cx="640080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47" name="PlaceHolder 2"/>
          <p:cNvSpPr>
            <a:spLocks noGrp="1"/>
          </p:cNvSpPr>
          <p:nvPr>
            <p:ph type="body"/>
          </p:nvPr>
        </p:nvSpPr>
        <p:spPr>
          <a:xfrm>
            <a:off x="114300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48" name="PlaceHolder 3"/>
          <p:cNvSpPr>
            <a:spLocks noGrp="1"/>
          </p:cNvSpPr>
          <p:nvPr>
            <p:ph type="body"/>
          </p:nvPr>
        </p:nvSpPr>
        <p:spPr>
          <a:xfrm>
            <a:off x="4422960" y="73152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49" name="PlaceHolder 4"/>
          <p:cNvSpPr>
            <a:spLocks noGrp="1"/>
          </p:cNvSpPr>
          <p:nvPr>
            <p:ph type="body"/>
          </p:nvPr>
        </p:nvSpPr>
        <p:spPr>
          <a:xfrm>
            <a:off x="114300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50" name="PlaceHolder 5"/>
          <p:cNvSpPr>
            <a:spLocks noGrp="1"/>
          </p:cNvSpPr>
          <p:nvPr>
            <p:ph type="body"/>
          </p:nvPr>
        </p:nvSpPr>
        <p:spPr>
          <a:xfrm>
            <a:off x="4422960" y="2546640"/>
            <a:ext cx="312336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52" name="PlaceHolder 2"/>
          <p:cNvSpPr>
            <a:spLocks noGrp="1"/>
          </p:cNvSpPr>
          <p:nvPr>
            <p:ph type="body"/>
          </p:nvPr>
        </p:nvSpPr>
        <p:spPr>
          <a:xfrm>
            <a:off x="114300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53" name="PlaceHolder 3"/>
          <p:cNvSpPr>
            <a:spLocks noGrp="1"/>
          </p:cNvSpPr>
          <p:nvPr>
            <p:ph type="body"/>
          </p:nvPr>
        </p:nvSpPr>
        <p:spPr>
          <a:xfrm>
            <a:off x="330696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54" name="PlaceHolder 4"/>
          <p:cNvSpPr>
            <a:spLocks noGrp="1"/>
          </p:cNvSpPr>
          <p:nvPr>
            <p:ph type="body"/>
          </p:nvPr>
        </p:nvSpPr>
        <p:spPr>
          <a:xfrm>
            <a:off x="5471280" y="73152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55" name="PlaceHolder 5"/>
          <p:cNvSpPr>
            <a:spLocks noGrp="1"/>
          </p:cNvSpPr>
          <p:nvPr>
            <p:ph type="body"/>
          </p:nvPr>
        </p:nvSpPr>
        <p:spPr>
          <a:xfrm>
            <a:off x="114300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56" name="PlaceHolder 6"/>
          <p:cNvSpPr>
            <a:spLocks noGrp="1"/>
          </p:cNvSpPr>
          <p:nvPr>
            <p:ph type="body"/>
          </p:nvPr>
        </p:nvSpPr>
        <p:spPr>
          <a:xfrm>
            <a:off x="330696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
        <p:nvSpPr>
          <p:cNvPr id="357" name="PlaceHolder 7"/>
          <p:cNvSpPr>
            <a:spLocks noGrp="1"/>
          </p:cNvSpPr>
          <p:nvPr>
            <p:ph type="body"/>
          </p:nvPr>
        </p:nvSpPr>
        <p:spPr>
          <a:xfrm>
            <a:off x="5471280" y="2546640"/>
            <a:ext cx="2060640" cy="165744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63"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64" name="PlaceHolder 2"/>
          <p:cNvSpPr>
            <a:spLocks noGrp="1"/>
          </p:cNvSpPr>
          <p:nvPr>
            <p:ph type="subTitle"/>
          </p:nvPr>
        </p:nvSpPr>
        <p:spPr>
          <a:xfrm>
            <a:off x="1143000" y="731520"/>
            <a:ext cx="6400800" cy="3475080"/>
          </a:xfrm>
          <a:prstGeom prst="rect">
            <a:avLst/>
          </a:prstGeom>
        </p:spPr>
        <p:txBody>
          <a:bodyPr lIns="0" rIns="0" tIns="0" bIns="0" anchor="ctr">
            <a:spAutoFit/>
          </a:bodyPr>
          <a:p>
            <a:pPr marL="45720" algn="ctr">
              <a:spcBef>
                <a:spcPts val="550"/>
              </a:spcBef>
              <a:spcAft>
                <a:spcPts val="298"/>
              </a:spcAft>
            </a:pPr>
            <a:endParaRPr b="0" lang="en-US" sz="2200" spc="-1" strike="noStrike">
              <a:solidFill>
                <a:srgbClr val="404040"/>
              </a:solidFill>
              <a:latin typeface="Trebuchet MS"/>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1793520" y="4371480"/>
            <a:ext cx="6512040" cy="1143000"/>
          </a:xfrm>
          <a:prstGeom prst="rect">
            <a:avLst/>
          </a:prstGeom>
        </p:spPr>
        <p:txBody>
          <a:bodyPr lIns="90000" rIns="90000" tIns="46800" bIns="46800">
            <a:spAutoFit/>
          </a:bodyPr>
          <a:p>
            <a:pPr algn="r"/>
            <a:endParaRPr b="1" lang="en-US" sz="4600" spc="-1" strike="noStrike">
              <a:solidFill>
                <a:srgbClr val="000000"/>
              </a:solidFill>
              <a:latin typeface="Trebuchet MS"/>
            </a:endParaRPr>
          </a:p>
        </p:txBody>
      </p:sp>
      <p:sp>
        <p:nvSpPr>
          <p:cNvPr id="366" name="PlaceHolder 2"/>
          <p:cNvSpPr>
            <a:spLocks noGrp="1"/>
          </p:cNvSpPr>
          <p:nvPr>
            <p:ph type="body"/>
          </p:nvPr>
        </p:nvSpPr>
        <p:spPr>
          <a:xfrm>
            <a:off x="1143000" y="731520"/>
            <a:ext cx="6400800" cy="3475080"/>
          </a:xfrm>
          <a:prstGeom prst="rect">
            <a:avLst/>
          </a:prstGeom>
        </p:spPr>
        <p:txBody>
          <a:bodyPr lIns="90000" rIns="90000" tIns="46800" bIns="46800">
            <a:normAutofit/>
          </a:bodyPr>
          <a:p>
            <a:endParaRPr b="0" lang="en-US" sz="2200" spc="-1" strike="noStrike">
              <a:solidFill>
                <a:srgbClr val="404040"/>
              </a:solid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09.xml"/><Relationship Id="rId6" Type="http://schemas.openxmlformats.org/officeDocument/2006/relationships/slideLayout" Target="../slideLayouts/slideLayout110.xml"/><Relationship Id="rId7" Type="http://schemas.openxmlformats.org/officeDocument/2006/relationships/slideLayout" Target="../slideLayouts/slideLayout111.xml"/><Relationship Id="rId8" Type="http://schemas.openxmlformats.org/officeDocument/2006/relationships/slideLayout" Target="../slideLayouts/slideLayout112.xml"/><Relationship Id="rId9" Type="http://schemas.openxmlformats.org/officeDocument/2006/relationships/slideLayout" Target="../slideLayouts/slideLayout113.xml"/><Relationship Id="rId10" Type="http://schemas.openxmlformats.org/officeDocument/2006/relationships/slideLayout" Target="../slideLayouts/slideLayout114.xml"/><Relationship Id="rId11" Type="http://schemas.openxmlformats.org/officeDocument/2006/relationships/slideLayout" Target="../slideLayouts/slideLayout115.xml"/><Relationship Id="rId12" Type="http://schemas.openxmlformats.org/officeDocument/2006/relationships/slideLayout" Target="../slideLayouts/slideLayout116.xml"/><Relationship Id="rId13" Type="http://schemas.openxmlformats.org/officeDocument/2006/relationships/slideLayout" Target="../slideLayouts/slideLayout117.xml"/><Relationship Id="rId14" Type="http://schemas.openxmlformats.org/officeDocument/2006/relationships/slideLayout" Target="../slideLayouts/slideLayout118.xml"/><Relationship Id="rId15" Type="http://schemas.openxmlformats.org/officeDocument/2006/relationships/slideLayout" Target="../slideLayouts/slideLayout119.xml"/><Relationship Id="rId16"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 Id="rId11" Type="http://schemas.openxmlformats.org/officeDocument/2006/relationships/slideLayout" Target="../slideLayouts/slideLayout154.xml"/><Relationship Id="rId12" Type="http://schemas.openxmlformats.org/officeDocument/2006/relationships/slideLayout" Target="../slideLayouts/slideLayout155.xml"/><Relationship Id="rId13" Type="http://schemas.openxmlformats.org/officeDocument/2006/relationships/slideLayout" Target="../slideLayouts/slideLayout156.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 Id="rId11" Type="http://schemas.openxmlformats.org/officeDocument/2006/relationships/slideLayout" Target="../slideLayouts/slideLayout31.xml"/><Relationship Id="rId12" Type="http://schemas.openxmlformats.org/officeDocument/2006/relationships/slideLayout" Target="../slideLayouts/slideLayout32.xml"/><Relationship Id="rId13" Type="http://schemas.openxmlformats.org/officeDocument/2006/relationships/slideLayout" Target="../slideLayouts/slideLayout33.xml"/><Relationship Id="rId14" Type="http://schemas.openxmlformats.org/officeDocument/2006/relationships/slideLayout" Target="../slideLayouts/slideLayout34.xml"/><Relationship Id="rId15" Type="http://schemas.openxmlformats.org/officeDocument/2006/relationships/slideLayout" Target="../slideLayouts/slideLayout35.xml"/><Relationship Id="rId16"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 Id="rId11" Type="http://schemas.openxmlformats.org/officeDocument/2006/relationships/slideLayout" Target="../slideLayouts/slideLayout55.xml"/><Relationship Id="rId12" Type="http://schemas.openxmlformats.org/officeDocument/2006/relationships/slideLayout" Target="../slideLayouts/slideLayout56.xml"/><Relationship Id="rId13" Type="http://schemas.openxmlformats.org/officeDocument/2006/relationships/slideLayout" Target="../slideLayouts/slideLayout57.xml"/><Relationship Id="rId14" Type="http://schemas.openxmlformats.org/officeDocument/2006/relationships/slideLayout" Target="../slideLayouts/slideLayout58.xml"/><Relationship Id="rId15" Type="http://schemas.openxmlformats.org/officeDocument/2006/relationships/slideLayout" Target="../slideLayouts/slideLayout59.xml"/><Relationship Id="rId16"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1"/>
          <p:cNvGrpSpPr/>
          <p:nvPr/>
        </p:nvGrpSpPr>
        <p:grpSpPr>
          <a:xfrm>
            <a:off x="0" y="5108400"/>
            <a:ext cx="9144000" cy="1749600"/>
            <a:chOff x="0" y="5108400"/>
            <a:chExt cx="9144000" cy="1749600"/>
          </a:xfrm>
        </p:grpSpPr>
        <p:pic>
          <p:nvPicPr>
            <p:cNvPr id="1" name="Rectangle 6" descr=""/>
            <p:cNvPicPr/>
            <p:nvPr/>
          </p:nvPicPr>
          <p:blipFill>
            <a:blip r:embed="rId2"/>
            <a:stretch/>
          </p:blipFill>
          <p:spPr>
            <a:xfrm>
              <a:off x="0" y="5110920"/>
              <a:ext cx="9144000" cy="1746720"/>
            </a:xfrm>
            <a:prstGeom prst="rect">
              <a:avLst/>
            </a:prstGeom>
            <a:ln>
              <a:noFill/>
            </a:ln>
          </p:spPr>
        </p:pic>
        <p:sp>
          <p:nvSpPr>
            <p:cNvPr id="2" name="CustomShape 2"/>
            <p:cNvSpPr/>
            <p:nvPr/>
          </p:nvSpPr>
          <p:spPr>
            <a:xfrm>
              <a:off x="0" y="5108400"/>
              <a:ext cx="9144000" cy="1749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grpSp>
        <p:nvGrpSpPr>
          <p:cNvPr id="3" name="Group 3"/>
          <p:cNvGrpSpPr/>
          <p:nvPr/>
        </p:nvGrpSpPr>
        <p:grpSpPr>
          <a:xfrm>
            <a:off x="0" y="0"/>
            <a:ext cx="9144000" cy="5108400"/>
            <a:chOff x="0" y="0"/>
            <a:chExt cx="9144000" cy="5108400"/>
          </a:xfrm>
        </p:grpSpPr>
        <p:pic>
          <p:nvPicPr>
            <p:cNvPr id="4" name="Rectangle 7" descr=""/>
            <p:cNvPicPr/>
            <p:nvPr/>
          </p:nvPicPr>
          <p:blipFill>
            <a:blip r:embed="rId3"/>
            <a:stretch/>
          </p:blipFill>
          <p:spPr>
            <a:xfrm>
              <a:off x="0" y="0"/>
              <a:ext cx="9144000" cy="5108400"/>
            </a:xfrm>
            <a:prstGeom prst="rect">
              <a:avLst/>
            </a:prstGeom>
            <a:ln>
              <a:noFill/>
            </a:ln>
          </p:spPr>
        </p:pic>
        <p:sp>
          <p:nvSpPr>
            <p:cNvPr id="5" name="CustomShape 4"/>
            <p:cNvSpPr/>
            <p:nvPr/>
          </p:nvSpPr>
          <p:spPr>
            <a:xfrm>
              <a:off x="0" y="0"/>
              <a:ext cx="9144000" cy="51055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sp>
        <p:nvSpPr>
          <p:cNvPr id="6" name="CustomShape 5"/>
          <p:cNvSpPr/>
          <p:nvPr/>
        </p:nvSpPr>
        <p:spPr>
          <a:xfrm>
            <a:off x="0" y="3768840"/>
            <a:ext cx="9144000" cy="2286000"/>
          </a:xfrm>
          <a:prstGeom prst="rect">
            <a:avLst/>
          </a:prstGeom>
          <a:gradFill rotWithShape="0">
            <a:gsLst>
              <a:gs pos="0">
                <a:srgbClr val="ffffff"/>
              </a:gs>
              <a:gs pos="100000">
                <a:srgbClr val="ffffff"/>
              </a:gs>
            </a:gsLst>
            <a:lin ang="5400000"/>
          </a:gradFill>
          <a:ln>
            <a:noFill/>
          </a:ln>
        </p:spPr>
        <p:style>
          <a:lnRef idx="0"/>
          <a:fillRef idx="0"/>
          <a:effectRef idx="0"/>
          <a:fontRef idx="minor"/>
        </p:style>
      </p:sp>
      <p:grpSp>
        <p:nvGrpSpPr>
          <p:cNvPr id="7" name="Group 6"/>
          <p:cNvGrpSpPr/>
          <p:nvPr/>
        </p:nvGrpSpPr>
        <p:grpSpPr>
          <a:xfrm>
            <a:off x="0" y="1603440"/>
            <a:ext cx="9144000" cy="5102280"/>
            <a:chOff x="0" y="1603440"/>
            <a:chExt cx="9144000" cy="5102280"/>
          </a:xfrm>
        </p:grpSpPr>
        <p:pic>
          <p:nvPicPr>
            <p:cNvPr id="8" name="Oval 9" descr=""/>
            <p:cNvPicPr/>
            <p:nvPr/>
          </p:nvPicPr>
          <p:blipFill>
            <a:blip r:embed="rId4"/>
            <a:stretch/>
          </p:blipFill>
          <p:spPr>
            <a:xfrm>
              <a:off x="0" y="1603440"/>
              <a:ext cx="9144000" cy="5102280"/>
            </a:xfrm>
            <a:prstGeom prst="rect">
              <a:avLst/>
            </a:prstGeom>
            <a:ln>
              <a:noFill/>
            </a:ln>
          </p:spPr>
        </p:pic>
        <p:sp>
          <p:nvSpPr>
            <p:cNvPr id="9" name="CustomShape 7"/>
            <p:cNvSpPr/>
            <p:nvPr/>
          </p:nvSpPr>
          <p:spPr>
            <a:xfrm>
              <a:off x="1339920" y="2347920"/>
              <a:ext cx="6464160" cy="3610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sp>
        <p:nvSpPr>
          <p:cNvPr id="10" name="PlaceHolder 8"/>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11" name="PlaceHolder 9"/>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12" name="PlaceHolder 10"/>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13" name="PlaceHolder 11"/>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14" name="PlaceHolder 12"/>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F94E082E-502E-4F98-9B39-6E9223F3A4DA}"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399" name="Group 1"/>
          <p:cNvGrpSpPr/>
          <p:nvPr/>
        </p:nvGrpSpPr>
        <p:grpSpPr>
          <a:xfrm>
            <a:off x="0" y="3865680"/>
            <a:ext cx="9144000" cy="2992320"/>
            <a:chOff x="0" y="3865680"/>
            <a:chExt cx="9144000" cy="2992320"/>
          </a:xfrm>
        </p:grpSpPr>
        <p:pic>
          <p:nvPicPr>
            <p:cNvPr id="400" name="Rectangle 7" descr=""/>
            <p:cNvPicPr/>
            <p:nvPr/>
          </p:nvPicPr>
          <p:blipFill>
            <a:blip r:embed="rId2"/>
            <a:stretch/>
          </p:blipFill>
          <p:spPr>
            <a:xfrm>
              <a:off x="0" y="3865680"/>
              <a:ext cx="9144000" cy="2992320"/>
            </a:xfrm>
            <a:prstGeom prst="rect">
              <a:avLst/>
            </a:prstGeom>
            <a:ln>
              <a:noFill/>
            </a:ln>
          </p:spPr>
        </p:pic>
        <p:sp>
          <p:nvSpPr>
            <p:cNvPr id="401" name="CustomShape 2"/>
            <p:cNvSpPr/>
            <p:nvPr/>
          </p:nvSpPr>
          <p:spPr>
            <a:xfrm>
              <a:off x="0" y="3867120"/>
              <a:ext cx="9144000" cy="2990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grpSp>
        <p:nvGrpSpPr>
          <p:cNvPr id="402" name="Group 3"/>
          <p:cNvGrpSpPr/>
          <p:nvPr/>
        </p:nvGrpSpPr>
        <p:grpSpPr>
          <a:xfrm>
            <a:off x="0" y="0"/>
            <a:ext cx="9144000" cy="3865680"/>
            <a:chOff x="0" y="0"/>
            <a:chExt cx="9144000" cy="3865680"/>
          </a:xfrm>
        </p:grpSpPr>
        <p:pic>
          <p:nvPicPr>
            <p:cNvPr id="403" name="Rectangle 8" descr=""/>
            <p:cNvPicPr/>
            <p:nvPr/>
          </p:nvPicPr>
          <p:blipFill>
            <a:blip r:embed="rId3"/>
            <a:stretch/>
          </p:blipFill>
          <p:spPr>
            <a:xfrm>
              <a:off x="0" y="0"/>
              <a:ext cx="9144000" cy="3864240"/>
            </a:xfrm>
            <a:prstGeom prst="rect">
              <a:avLst/>
            </a:prstGeom>
            <a:ln>
              <a:noFill/>
            </a:ln>
          </p:spPr>
        </p:pic>
        <p:sp>
          <p:nvSpPr>
            <p:cNvPr id="404" name="CustomShape 4"/>
            <p:cNvSpPr/>
            <p:nvPr/>
          </p:nvSpPr>
          <p:spPr>
            <a:xfrm>
              <a:off x="0" y="0"/>
              <a:ext cx="9144000" cy="3865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sp>
        <p:nvSpPr>
          <p:cNvPr id="405" name="CustomShape 5"/>
          <p:cNvSpPr/>
          <p:nvPr/>
        </p:nvSpPr>
        <p:spPr>
          <a:xfrm>
            <a:off x="0" y="2652840"/>
            <a:ext cx="9144000" cy="2286000"/>
          </a:xfrm>
          <a:prstGeom prst="rect">
            <a:avLst/>
          </a:prstGeom>
          <a:gradFill rotWithShape="0">
            <a:gsLst>
              <a:gs pos="0">
                <a:srgbClr val="ffffff"/>
              </a:gs>
              <a:gs pos="100000">
                <a:srgbClr val="ffffff"/>
              </a:gs>
            </a:gsLst>
            <a:lin ang="5400000"/>
          </a:gradFill>
          <a:ln>
            <a:noFill/>
          </a:ln>
        </p:spPr>
        <p:style>
          <a:lnRef idx="0"/>
          <a:fillRef idx="0"/>
          <a:effectRef idx="0"/>
          <a:fontRef idx="minor"/>
        </p:style>
      </p:sp>
      <p:grpSp>
        <p:nvGrpSpPr>
          <p:cNvPr id="406" name="Group 6"/>
          <p:cNvGrpSpPr/>
          <p:nvPr/>
        </p:nvGrpSpPr>
        <p:grpSpPr>
          <a:xfrm>
            <a:off x="0" y="1603440"/>
            <a:ext cx="9144000" cy="5102280"/>
            <a:chOff x="0" y="1603440"/>
            <a:chExt cx="9144000" cy="5102280"/>
          </a:xfrm>
        </p:grpSpPr>
        <p:pic>
          <p:nvPicPr>
            <p:cNvPr id="407" name="Oval 10" descr=""/>
            <p:cNvPicPr/>
            <p:nvPr/>
          </p:nvPicPr>
          <p:blipFill>
            <a:blip r:embed="rId4"/>
            <a:stretch/>
          </p:blipFill>
          <p:spPr>
            <a:xfrm>
              <a:off x="0" y="1603440"/>
              <a:ext cx="9144000" cy="5102280"/>
            </a:xfrm>
            <a:prstGeom prst="rect">
              <a:avLst/>
            </a:prstGeom>
            <a:ln>
              <a:noFill/>
            </a:ln>
          </p:spPr>
        </p:pic>
        <p:sp>
          <p:nvSpPr>
            <p:cNvPr id="408" name="CustomShape 7"/>
            <p:cNvSpPr/>
            <p:nvPr/>
          </p:nvSpPr>
          <p:spPr>
            <a:xfrm>
              <a:off x="1339920" y="2347920"/>
              <a:ext cx="6464160" cy="3610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sp>
        <p:nvSpPr>
          <p:cNvPr id="409" name="PlaceHolder 8"/>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410" name="PlaceHolder 9"/>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411" name="PlaceHolder 10"/>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412" name="PlaceHolder 11"/>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413" name="PlaceHolder 12"/>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4DE9336B-BD68-4A75-B522-8A3D845FBBC2}"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0" name="PlaceHolder 1"/>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451" name="PlaceHolder 2"/>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452" name="PlaceHolder 3"/>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453" name="PlaceHolder 4"/>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454" name="PlaceHolder 5"/>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88841296-E174-4038-B7FA-2AC5916D332E}"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1" name="PlaceHolder 1"/>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492" name="PlaceHolder 2"/>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493" name="PlaceHolder 3"/>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494" name="PlaceHolder 4"/>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495" name="PlaceHolder 5"/>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2286D862-B665-4B82-9C27-4F2A17CA43E7}"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2" name="PlaceHolder 1"/>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533" name="PlaceHolder 2"/>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534" name="PlaceHolder 3"/>
          <p:cNvSpPr>
            <a:spLocks noGrp="1"/>
          </p:cNvSpPr>
          <p:nvPr>
            <p:ph type="dt"/>
          </p:nvPr>
        </p:nvSpPr>
        <p:spPr>
          <a:xfrm>
            <a:off x="6171840" y="6172200"/>
            <a:ext cx="251460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535" name="PlaceHolder 4"/>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536" name="PlaceHolder 5"/>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C14966BB-E499-41E8-AC20-7F3A789028DA}"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880" cy="1325520"/>
          </a:xfrm>
          <a:prstGeom prst="rect">
            <a:avLst/>
          </a:prstGeom>
        </p:spPr>
        <p:txBody>
          <a:bodyPr lIns="90000" rIns="90000" tIns="46800" bIns="46800" anchor="ctr">
            <a:noAutofit/>
          </a:bodyPr>
          <a:p>
            <a:r>
              <a:rPr b="0" lang="en-US" sz="3300" spc="-1" strike="noStrike">
                <a:solidFill>
                  <a:srgbClr val="000000"/>
                </a:solidFill>
                <a:latin typeface="Calibri Light"/>
              </a:rPr>
              <a:t>Click to edit the title text format</a:t>
            </a:r>
            <a:endParaRPr b="0" lang="en-US" sz="3300" spc="-1" strike="noStrike">
              <a:solidFill>
                <a:srgbClr val="000000"/>
              </a:solidFill>
              <a:latin typeface="Calibri Light"/>
            </a:endParaRPr>
          </a:p>
        </p:txBody>
      </p:sp>
      <p:sp>
        <p:nvSpPr>
          <p:cNvPr id="52" name="PlaceHolder 2"/>
          <p:cNvSpPr>
            <a:spLocks noGrp="1"/>
          </p:cNvSpPr>
          <p:nvPr>
            <p:ph type="body"/>
          </p:nvPr>
        </p:nvSpPr>
        <p:spPr>
          <a:xfrm>
            <a:off x="628560" y="1825200"/>
            <a:ext cx="7886880" cy="4351320"/>
          </a:xfrm>
          <a:prstGeom prst="rect">
            <a:avLst/>
          </a:prstGeom>
        </p:spPr>
        <p:txBody>
          <a:bodyPr lIns="90000" rIns="90000" tIns="46800" bIns="46800">
            <a:normAutofit/>
          </a:bodyPr>
          <a:p>
            <a:pPr marL="171360" indent="-171360">
              <a:spcBef>
                <a:spcPts val="748"/>
              </a:spcBef>
              <a:buClr>
                <a:srgbClr val="000000"/>
              </a:buClr>
              <a:buFont typeface="Arial"/>
              <a:buChar char="•"/>
            </a:pPr>
            <a:r>
              <a:rPr b="0" lang="en-US" sz="2100" spc="-1" strike="noStrike">
                <a:solidFill>
                  <a:srgbClr val="000000"/>
                </a:solidFill>
                <a:latin typeface="Calibri"/>
              </a:rPr>
              <a:t>Click to edit the outline text format</a:t>
            </a:r>
            <a:endParaRPr b="0" lang="en-US" sz="2100" spc="-1" strike="noStrike">
              <a:solidFill>
                <a:srgbClr val="000000"/>
              </a:solidFill>
              <a:latin typeface="Calibri"/>
            </a:endParaRPr>
          </a:p>
          <a:p>
            <a:pPr lvl="1" marL="514080" indent="-171360">
              <a:spcBef>
                <a:spcPts val="748"/>
              </a:spcBef>
              <a:buClr>
                <a:srgbClr val="000000"/>
              </a:buClr>
              <a:buFont typeface="Arial"/>
              <a:buChar char="•"/>
            </a:pPr>
            <a:r>
              <a:rPr b="0" lang="en-US" sz="2100" spc="-1" strike="noStrike">
                <a:solidFill>
                  <a:srgbClr val="000000"/>
                </a:solidFill>
                <a:latin typeface="Calibri"/>
              </a:rPr>
              <a:t>Second Outline Level</a:t>
            </a:r>
            <a:endParaRPr b="0" lang="en-US" sz="2100" spc="-1" strike="noStrike">
              <a:solidFill>
                <a:srgbClr val="000000"/>
              </a:solidFill>
              <a:latin typeface="Calibri"/>
            </a:endParaRPr>
          </a:p>
          <a:p>
            <a:pPr lvl="2" marL="857160" indent="-171360">
              <a:spcBef>
                <a:spcPts val="748"/>
              </a:spcBef>
              <a:buClr>
                <a:srgbClr val="000000"/>
              </a:buClr>
              <a:buFont typeface="Arial"/>
              <a:buChar char="•"/>
            </a:pPr>
            <a:r>
              <a:rPr b="0" lang="en-US" sz="2100" spc="-1" strike="noStrike">
                <a:solidFill>
                  <a:srgbClr val="000000"/>
                </a:solidFill>
                <a:latin typeface="Calibri"/>
              </a:rPr>
              <a:t>Third Outline Level</a:t>
            </a:r>
            <a:endParaRPr b="0" lang="en-US" sz="2100" spc="-1" strike="noStrike">
              <a:solidFill>
                <a:srgbClr val="000000"/>
              </a:solidFill>
              <a:latin typeface="Calibri"/>
            </a:endParaRPr>
          </a:p>
          <a:p>
            <a:pPr lvl="3" marL="1199880" indent="-171360">
              <a:spcBef>
                <a:spcPts val="748"/>
              </a:spcBef>
              <a:buClr>
                <a:srgbClr val="000000"/>
              </a:buClr>
              <a:buFont typeface="Arial"/>
              <a:buChar char="•"/>
            </a:pPr>
            <a:r>
              <a:rPr b="0" lang="en-US" sz="2100" spc="-1" strike="noStrike">
                <a:solidFill>
                  <a:srgbClr val="000000"/>
                </a:solidFill>
                <a:latin typeface="Calibri"/>
              </a:rPr>
              <a:t>Fourth Outline Level</a:t>
            </a:r>
            <a:endParaRPr b="0" lang="en-US" sz="2100" spc="-1" strike="noStrike">
              <a:solidFill>
                <a:srgbClr val="000000"/>
              </a:solidFill>
              <a:latin typeface="Calibri"/>
            </a:endParaRPr>
          </a:p>
          <a:p>
            <a:pPr lvl="4" marL="1542960" indent="-171360">
              <a:spcBef>
                <a:spcPts val="748"/>
              </a:spcBef>
              <a:buClr>
                <a:srgbClr val="000000"/>
              </a:buClr>
              <a:buFont typeface="Arial"/>
              <a:buChar char="•"/>
            </a:pPr>
            <a:r>
              <a:rPr b="0" lang="en-US" sz="2100" spc="-1" strike="noStrike">
                <a:solidFill>
                  <a:srgbClr val="000000"/>
                </a:solidFill>
                <a:latin typeface="Calibri"/>
              </a:rPr>
              <a:t>Fifth Outline Level</a:t>
            </a:r>
            <a:endParaRPr b="0" lang="en-US" sz="2100" spc="-1" strike="noStrike">
              <a:solidFill>
                <a:srgbClr val="000000"/>
              </a:solidFill>
              <a:latin typeface="Calibri"/>
            </a:endParaRPr>
          </a:p>
          <a:p>
            <a:pPr lvl="5" marL="1542960" indent="-171360">
              <a:spcBef>
                <a:spcPts val="748"/>
              </a:spcBef>
              <a:buClr>
                <a:srgbClr val="000000"/>
              </a:buClr>
              <a:buFont typeface="Arial"/>
              <a:buChar char="•"/>
            </a:pPr>
            <a:r>
              <a:rPr b="0" lang="en-US" sz="2100" spc="-1" strike="noStrike">
                <a:solidFill>
                  <a:srgbClr val="000000"/>
                </a:solidFill>
                <a:latin typeface="Calibri"/>
              </a:rPr>
              <a:t>Sixth Outline Level</a:t>
            </a:r>
            <a:endParaRPr b="0" lang="en-US" sz="2100" spc="-1" strike="noStrike">
              <a:solidFill>
                <a:srgbClr val="000000"/>
              </a:solidFill>
              <a:latin typeface="Calibri"/>
            </a:endParaRPr>
          </a:p>
          <a:p>
            <a:pPr lvl="6" marL="1542960" indent="-171360">
              <a:spcBef>
                <a:spcPts val="748"/>
              </a:spcBef>
              <a:buClr>
                <a:srgbClr val="000000"/>
              </a:buClr>
              <a:buFont typeface="Arial"/>
              <a:buChar char="•"/>
            </a:pPr>
            <a:r>
              <a:rPr b="0" lang="en-US" sz="2100" spc="-1" strike="noStrike">
                <a:solidFill>
                  <a:srgbClr val="000000"/>
                </a:solidFill>
                <a:latin typeface="Calibri"/>
              </a:rPr>
              <a:t>Seventh Outline Level</a:t>
            </a:r>
            <a:endParaRPr b="0" lang="en-US" sz="2100" spc="-1" strike="noStrike">
              <a:solidFill>
                <a:srgbClr val="000000"/>
              </a:solidFill>
              <a:latin typeface="Calibri"/>
            </a:endParaRPr>
          </a:p>
        </p:txBody>
      </p:sp>
      <p:sp>
        <p:nvSpPr>
          <p:cNvPr id="53" name="PlaceHolder 3"/>
          <p:cNvSpPr>
            <a:spLocks noGrp="1"/>
          </p:cNvSpPr>
          <p:nvPr>
            <p:ph type="dt"/>
          </p:nvPr>
        </p:nvSpPr>
        <p:spPr>
          <a:xfrm>
            <a:off x="628200" y="6356520"/>
            <a:ext cx="2057400" cy="365040"/>
          </a:xfrm>
          <a:prstGeom prst="rect">
            <a:avLst/>
          </a:prstGeom>
        </p:spPr>
        <p:txBody>
          <a:bodyPr lIns="90000" rIns="90000" tIns="46800" bIns="46800" anchor="ctr">
            <a:noAutofit/>
          </a:bodyPr>
          <a:p>
            <a:pPr/>
            <a:r>
              <a:rPr b="0" lang="pt-BR" sz="900" spc="-1" strike="noStrike">
                <a:solidFill>
                  <a:srgbClr val="898989"/>
                </a:solidFill>
                <a:latin typeface="Times New Roman"/>
              </a:rPr>
              <a:t>&lt;date/time&gt;</a:t>
            </a:r>
            <a:endParaRPr b="0" lang="en-US" sz="900" spc="-1" strike="noStrike">
              <a:latin typeface="Times New Roman"/>
            </a:endParaRPr>
          </a:p>
        </p:txBody>
      </p:sp>
      <p:sp>
        <p:nvSpPr>
          <p:cNvPr id="54" name="PlaceHolder 4"/>
          <p:cNvSpPr>
            <a:spLocks noGrp="1"/>
          </p:cNvSpPr>
          <p:nvPr>
            <p:ph type="ftr"/>
          </p:nvPr>
        </p:nvSpPr>
        <p:spPr>
          <a:xfrm>
            <a:off x="3029040" y="6356520"/>
            <a:ext cx="308592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55" name="PlaceHolder 5"/>
          <p:cNvSpPr>
            <a:spLocks noGrp="1"/>
          </p:cNvSpPr>
          <p:nvPr>
            <p:ph type="sldNum"/>
          </p:nvPr>
        </p:nvSpPr>
        <p:spPr>
          <a:xfrm>
            <a:off x="6457680" y="6356520"/>
            <a:ext cx="2057400" cy="365040"/>
          </a:xfrm>
          <a:prstGeom prst="rect">
            <a:avLst/>
          </a:prstGeom>
        </p:spPr>
        <p:txBody>
          <a:bodyPr lIns="90000" rIns="90000" tIns="46800" bIns="46800" anchor="ctr">
            <a:noAutofit/>
          </a:bodyPr>
          <a:p>
            <a:pPr algn="r"/>
            <a:fld id="{B44B04CD-0697-42D5-9646-32089942C2E1}" type="slidenum">
              <a:rPr b="0" lang="pt-BR" sz="900" spc="-1" strike="noStrike">
                <a:solidFill>
                  <a:srgbClr val="898989"/>
                </a:solidFill>
                <a:latin typeface="Times New Roman"/>
              </a:rPr>
              <a:t>&lt;number&gt;</a:t>
            </a:fld>
            <a:endParaRPr b="0" lang="en-US" sz="9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92" name="Group 1"/>
          <p:cNvGrpSpPr/>
          <p:nvPr/>
        </p:nvGrpSpPr>
        <p:grpSpPr>
          <a:xfrm>
            <a:off x="0" y="3865680"/>
            <a:ext cx="9144000" cy="2992320"/>
            <a:chOff x="0" y="3865680"/>
            <a:chExt cx="9144000" cy="2992320"/>
          </a:xfrm>
        </p:grpSpPr>
        <p:pic>
          <p:nvPicPr>
            <p:cNvPr id="93" name="Rectangle 10" descr=""/>
            <p:cNvPicPr/>
            <p:nvPr/>
          </p:nvPicPr>
          <p:blipFill>
            <a:blip r:embed="rId2"/>
            <a:stretch/>
          </p:blipFill>
          <p:spPr>
            <a:xfrm>
              <a:off x="0" y="3865680"/>
              <a:ext cx="9144000" cy="2992320"/>
            </a:xfrm>
            <a:prstGeom prst="rect">
              <a:avLst/>
            </a:prstGeom>
            <a:ln>
              <a:noFill/>
            </a:ln>
          </p:spPr>
        </p:pic>
        <p:sp>
          <p:nvSpPr>
            <p:cNvPr id="94" name="CustomShape 2"/>
            <p:cNvSpPr/>
            <p:nvPr/>
          </p:nvSpPr>
          <p:spPr>
            <a:xfrm>
              <a:off x="0" y="3867120"/>
              <a:ext cx="9144000" cy="2990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grpSp>
        <p:nvGrpSpPr>
          <p:cNvPr id="95" name="Group 3"/>
          <p:cNvGrpSpPr/>
          <p:nvPr/>
        </p:nvGrpSpPr>
        <p:grpSpPr>
          <a:xfrm>
            <a:off x="0" y="0"/>
            <a:ext cx="9144000" cy="3865680"/>
            <a:chOff x="0" y="0"/>
            <a:chExt cx="9144000" cy="3865680"/>
          </a:xfrm>
        </p:grpSpPr>
        <p:pic>
          <p:nvPicPr>
            <p:cNvPr id="96" name="Rectangle 11" descr=""/>
            <p:cNvPicPr/>
            <p:nvPr/>
          </p:nvPicPr>
          <p:blipFill>
            <a:blip r:embed="rId3"/>
            <a:stretch/>
          </p:blipFill>
          <p:spPr>
            <a:xfrm>
              <a:off x="0" y="0"/>
              <a:ext cx="9144000" cy="3864240"/>
            </a:xfrm>
            <a:prstGeom prst="rect">
              <a:avLst/>
            </a:prstGeom>
            <a:ln>
              <a:noFill/>
            </a:ln>
          </p:spPr>
        </p:pic>
        <p:sp>
          <p:nvSpPr>
            <p:cNvPr id="97" name="CustomShape 4"/>
            <p:cNvSpPr/>
            <p:nvPr/>
          </p:nvSpPr>
          <p:spPr>
            <a:xfrm>
              <a:off x="0" y="0"/>
              <a:ext cx="9144000" cy="3865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sp>
        <p:nvSpPr>
          <p:cNvPr id="98" name="CustomShape 5"/>
          <p:cNvSpPr/>
          <p:nvPr/>
        </p:nvSpPr>
        <p:spPr>
          <a:xfrm>
            <a:off x="0" y="2652840"/>
            <a:ext cx="9144000" cy="2286000"/>
          </a:xfrm>
          <a:prstGeom prst="rect">
            <a:avLst/>
          </a:prstGeom>
          <a:gradFill rotWithShape="0">
            <a:gsLst>
              <a:gs pos="0">
                <a:srgbClr val="ffffff"/>
              </a:gs>
              <a:gs pos="100000">
                <a:srgbClr val="ffffff"/>
              </a:gs>
            </a:gsLst>
            <a:lin ang="5400000"/>
          </a:gradFill>
          <a:ln>
            <a:noFill/>
          </a:ln>
        </p:spPr>
        <p:style>
          <a:lnRef idx="0"/>
          <a:fillRef idx="0"/>
          <a:effectRef idx="0"/>
          <a:fontRef idx="minor"/>
        </p:style>
      </p:sp>
      <p:grpSp>
        <p:nvGrpSpPr>
          <p:cNvPr id="99" name="Group 6"/>
          <p:cNvGrpSpPr/>
          <p:nvPr/>
        </p:nvGrpSpPr>
        <p:grpSpPr>
          <a:xfrm>
            <a:off x="0" y="1603440"/>
            <a:ext cx="9144000" cy="5102280"/>
            <a:chOff x="0" y="1603440"/>
            <a:chExt cx="9144000" cy="5102280"/>
          </a:xfrm>
        </p:grpSpPr>
        <p:pic>
          <p:nvPicPr>
            <p:cNvPr id="100" name="Oval 13" descr=""/>
            <p:cNvPicPr/>
            <p:nvPr/>
          </p:nvPicPr>
          <p:blipFill>
            <a:blip r:embed="rId4"/>
            <a:stretch/>
          </p:blipFill>
          <p:spPr>
            <a:xfrm>
              <a:off x="0" y="1603440"/>
              <a:ext cx="9144000" cy="5102280"/>
            </a:xfrm>
            <a:prstGeom prst="rect">
              <a:avLst/>
            </a:prstGeom>
            <a:ln>
              <a:noFill/>
            </a:ln>
          </p:spPr>
        </p:pic>
        <p:sp>
          <p:nvSpPr>
            <p:cNvPr id="101" name="CustomShape 7"/>
            <p:cNvSpPr/>
            <p:nvPr/>
          </p:nvSpPr>
          <p:spPr>
            <a:xfrm>
              <a:off x="1339920" y="2347920"/>
              <a:ext cx="6464160" cy="3610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sp>
        <p:nvSpPr>
          <p:cNvPr id="102" name="PlaceHolder 8"/>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103" name="PlaceHolder 9"/>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104" name="PlaceHolder 10"/>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105" name="PlaceHolder 11"/>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106" name="PlaceHolder 12"/>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6D0A2813-4F2C-48BA-996D-BC33FA790C1B}"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PlaceHolder 1"/>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144" name="PlaceHolder 2"/>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145" name="PlaceHolder 3"/>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146" name="PlaceHolder 4"/>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147" name="PlaceHolder 5"/>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1CC927D1-DEF6-48D1-8F75-357DF59C8C4A}"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84" name="Group 1"/>
          <p:cNvGrpSpPr/>
          <p:nvPr/>
        </p:nvGrpSpPr>
        <p:grpSpPr>
          <a:xfrm>
            <a:off x="0" y="3865680"/>
            <a:ext cx="9144000" cy="2992320"/>
            <a:chOff x="0" y="3865680"/>
            <a:chExt cx="9144000" cy="2992320"/>
          </a:xfrm>
        </p:grpSpPr>
        <p:pic>
          <p:nvPicPr>
            <p:cNvPr id="185" name="Rectangle 6" descr=""/>
            <p:cNvPicPr/>
            <p:nvPr/>
          </p:nvPicPr>
          <p:blipFill>
            <a:blip r:embed="rId2"/>
            <a:stretch/>
          </p:blipFill>
          <p:spPr>
            <a:xfrm>
              <a:off x="0" y="3865680"/>
              <a:ext cx="9144000" cy="2992320"/>
            </a:xfrm>
            <a:prstGeom prst="rect">
              <a:avLst/>
            </a:prstGeom>
            <a:ln>
              <a:noFill/>
            </a:ln>
          </p:spPr>
        </p:pic>
        <p:sp>
          <p:nvSpPr>
            <p:cNvPr id="186" name="CustomShape 2"/>
            <p:cNvSpPr/>
            <p:nvPr/>
          </p:nvSpPr>
          <p:spPr>
            <a:xfrm>
              <a:off x="0" y="3867120"/>
              <a:ext cx="9144000" cy="2990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grpSp>
        <p:nvGrpSpPr>
          <p:cNvPr id="187" name="Group 3"/>
          <p:cNvGrpSpPr/>
          <p:nvPr/>
        </p:nvGrpSpPr>
        <p:grpSpPr>
          <a:xfrm>
            <a:off x="0" y="0"/>
            <a:ext cx="9144000" cy="3865680"/>
            <a:chOff x="0" y="0"/>
            <a:chExt cx="9144000" cy="3865680"/>
          </a:xfrm>
        </p:grpSpPr>
        <p:pic>
          <p:nvPicPr>
            <p:cNvPr id="188" name="Rectangle 7" descr=""/>
            <p:cNvPicPr/>
            <p:nvPr/>
          </p:nvPicPr>
          <p:blipFill>
            <a:blip r:embed="rId3"/>
            <a:stretch/>
          </p:blipFill>
          <p:spPr>
            <a:xfrm>
              <a:off x="0" y="0"/>
              <a:ext cx="9144000" cy="3864240"/>
            </a:xfrm>
            <a:prstGeom prst="rect">
              <a:avLst/>
            </a:prstGeom>
            <a:ln>
              <a:noFill/>
            </a:ln>
          </p:spPr>
        </p:pic>
        <p:sp>
          <p:nvSpPr>
            <p:cNvPr id="189" name="CustomShape 4"/>
            <p:cNvSpPr/>
            <p:nvPr/>
          </p:nvSpPr>
          <p:spPr>
            <a:xfrm>
              <a:off x="0" y="0"/>
              <a:ext cx="9144000" cy="38656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sp>
        <p:nvSpPr>
          <p:cNvPr id="190" name="CustomShape 5"/>
          <p:cNvSpPr/>
          <p:nvPr/>
        </p:nvSpPr>
        <p:spPr>
          <a:xfrm>
            <a:off x="0" y="2652840"/>
            <a:ext cx="9144000" cy="2286000"/>
          </a:xfrm>
          <a:prstGeom prst="rect">
            <a:avLst/>
          </a:prstGeom>
          <a:gradFill rotWithShape="0">
            <a:gsLst>
              <a:gs pos="0">
                <a:srgbClr val="ffffff"/>
              </a:gs>
              <a:gs pos="100000">
                <a:srgbClr val="ffffff"/>
              </a:gs>
            </a:gsLst>
            <a:lin ang="5400000"/>
          </a:gradFill>
          <a:ln>
            <a:noFill/>
          </a:ln>
        </p:spPr>
        <p:style>
          <a:lnRef idx="0"/>
          <a:fillRef idx="0"/>
          <a:effectRef idx="0"/>
          <a:fontRef idx="minor"/>
        </p:style>
      </p:sp>
      <p:grpSp>
        <p:nvGrpSpPr>
          <p:cNvPr id="191" name="Group 6"/>
          <p:cNvGrpSpPr/>
          <p:nvPr/>
        </p:nvGrpSpPr>
        <p:grpSpPr>
          <a:xfrm>
            <a:off x="0" y="1603440"/>
            <a:ext cx="9144000" cy="5102280"/>
            <a:chOff x="0" y="1603440"/>
            <a:chExt cx="9144000" cy="5102280"/>
          </a:xfrm>
        </p:grpSpPr>
        <p:pic>
          <p:nvPicPr>
            <p:cNvPr id="192" name="Oval 9" descr=""/>
            <p:cNvPicPr/>
            <p:nvPr/>
          </p:nvPicPr>
          <p:blipFill>
            <a:blip r:embed="rId4"/>
            <a:stretch/>
          </p:blipFill>
          <p:spPr>
            <a:xfrm>
              <a:off x="0" y="1603440"/>
              <a:ext cx="9144000" cy="5102280"/>
            </a:xfrm>
            <a:prstGeom prst="rect">
              <a:avLst/>
            </a:prstGeom>
            <a:ln>
              <a:noFill/>
            </a:ln>
          </p:spPr>
        </p:pic>
        <p:sp>
          <p:nvSpPr>
            <p:cNvPr id="193" name="CustomShape 7"/>
            <p:cNvSpPr/>
            <p:nvPr/>
          </p:nvSpPr>
          <p:spPr>
            <a:xfrm>
              <a:off x="1339920" y="2347920"/>
              <a:ext cx="6464160" cy="3610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grpSp>
      <p:sp>
        <p:nvSpPr>
          <p:cNvPr id="194" name="PlaceHolder 8"/>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195" name="PlaceHolder 9"/>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196" name="PlaceHolder 10"/>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197" name="PlaceHolder 11"/>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198" name="PlaceHolder 12"/>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D1174ADB-1A3E-47D1-8A7F-1A749932E07E}"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236" name="PlaceHolder 2"/>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237" name="PlaceHolder 3"/>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238" name="PlaceHolder 4"/>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239" name="PlaceHolder 5"/>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F0F41636-7525-451B-9DB8-E7A6AD86F854}"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6" name="PlaceHolder 1"/>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277" name="PlaceHolder 2"/>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278" name="PlaceHolder 3"/>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279" name="PlaceHolder 4"/>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280" name="PlaceHolder 5"/>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A5735DD4-C2C3-4725-AEAD-9AFD1499AB31}"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7" name="PlaceHolder 1"/>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318" name="PlaceHolder 2"/>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319" name="PlaceHolder 3"/>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320" name="PlaceHolder 4"/>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321" name="PlaceHolder 5"/>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B6B347FB-B918-4410-973E-BB7066C160D4}"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58" name="PlaceHolder 1"/>
          <p:cNvSpPr>
            <a:spLocks noGrp="1"/>
          </p:cNvSpPr>
          <p:nvPr>
            <p:ph type="title"/>
          </p:nvPr>
        </p:nvSpPr>
        <p:spPr>
          <a:xfrm>
            <a:off x="1793520" y="4371480"/>
            <a:ext cx="6512040" cy="1143000"/>
          </a:xfrm>
          <a:prstGeom prst="rect">
            <a:avLst/>
          </a:prstGeom>
        </p:spPr>
        <p:txBody>
          <a:bodyPr lIns="90000" rIns="90000" tIns="46800" bIns="46800">
            <a:noAutofit/>
          </a:bodyPr>
          <a:p>
            <a:pPr algn="r"/>
            <a:r>
              <a:rPr b="1" lang="en-US" sz="4600" spc="-1" strike="noStrike">
                <a:solidFill>
                  <a:srgbClr val="000000"/>
                </a:solidFill>
                <a:latin typeface="Trebuchet MS"/>
              </a:rPr>
              <a:t>Click to edit the title text format</a:t>
            </a:r>
            <a:endParaRPr b="1" lang="en-US" sz="4600" spc="-1" strike="noStrike">
              <a:solidFill>
                <a:srgbClr val="000000"/>
              </a:solidFill>
              <a:latin typeface="Trebuchet MS"/>
            </a:endParaRPr>
          </a:p>
        </p:txBody>
      </p:sp>
      <p:sp>
        <p:nvSpPr>
          <p:cNvPr id="359" name="PlaceHolder 2"/>
          <p:cNvSpPr>
            <a:spLocks noGrp="1"/>
          </p:cNvSpPr>
          <p:nvPr>
            <p:ph type="body"/>
          </p:nvPr>
        </p:nvSpPr>
        <p:spPr>
          <a:xfrm>
            <a:off x="1143000" y="731520"/>
            <a:ext cx="6400800" cy="3475080"/>
          </a:xfrm>
          <a:prstGeom prst="rect">
            <a:avLst/>
          </a:prstGeom>
        </p:spPr>
        <p:txBody>
          <a:bodyPr lIns="90000" rIns="90000" tIns="46800" bIns="46800">
            <a:normAutofit/>
          </a:bodyPr>
          <a:p>
            <a:pPr marL="228600" indent="-18288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Click to edit the outline text format</a:t>
            </a:r>
            <a:endParaRPr b="0" lang="en-US" sz="2200" spc="-1" strike="noStrike">
              <a:solidFill>
                <a:srgbClr val="404040"/>
              </a:solidFill>
              <a:latin typeface="Trebuchet MS"/>
            </a:endParaRPr>
          </a:p>
          <a:p>
            <a:pPr lvl="1" marL="54756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Second Outline Level</a:t>
            </a:r>
            <a:endParaRPr b="0" lang="en-US" sz="2200" spc="-1" strike="noStrike">
              <a:solidFill>
                <a:srgbClr val="404040"/>
              </a:solidFill>
              <a:latin typeface="Trebuchet MS"/>
            </a:endParaRPr>
          </a:p>
          <a:p>
            <a:pPr lvl="2" marL="82224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Third Outline Level</a:t>
            </a:r>
            <a:endParaRPr b="0" lang="en-US" sz="2200" spc="-1" strike="noStrike">
              <a:solidFill>
                <a:srgbClr val="404040"/>
              </a:solidFill>
              <a:latin typeface="Trebuchet MS"/>
            </a:endParaRPr>
          </a:p>
          <a:p>
            <a:pPr lvl="3" marL="109692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Fourth Outline Level</a:t>
            </a:r>
            <a:endParaRPr b="0" lang="en-US" sz="2200" spc="-1" strike="noStrike">
              <a:solidFill>
                <a:srgbClr val="404040"/>
              </a:solidFill>
              <a:latin typeface="Trebuchet MS"/>
            </a:endParaRPr>
          </a:p>
          <a:p>
            <a:pPr lvl="4"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Fifth Outline Level</a:t>
            </a:r>
            <a:endParaRPr b="0" lang="en-US" sz="2200" spc="-1" strike="noStrike">
              <a:solidFill>
                <a:srgbClr val="404040"/>
              </a:solidFill>
              <a:latin typeface="Trebuchet MS"/>
            </a:endParaRPr>
          </a:p>
          <a:p>
            <a:pPr lvl="5"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Sixth Outline Level</a:t>
            </a:r>
            <a:endParaRPr b="0" lang="en-US" sz="2200" spc="-1" strike="noStrike">
              <a:solidFill>
                <a:srgbClr val="404040"/>
              </a:solidFill>
              <a:latin typeface="Trebuchet MS"/>
            </a:endParaRPr>
          </a:p>
          <a:p>
            <a:pPr lvl="6" marL="1388880" indent="-182520">
              <a:spcBef>
                <a:spcPts val="550"/>
              </a:spcBef>
              <a:spcAft>
                <a:spcPts val="298"/>
              </a:spcAft>
              <a:buClr>
                <a:srgbClr val="c3260c"/>
              </a:buClr>
              <a:buSzPct val="130000"/>
              <a:buFont typeface="Georgia"/>
              <a:buChar char="*"/>
            </a:pPr>
            <a:r>
              <a:rPr b="0" lang="en-US" sz="2200" spc="-1" strike="noStrike">
                <a:solidFill>
                  <a:srgbClr val="404040"/>
                </a:solidFill>
                <a:latin typeface="Trebuchet MS"/>
              </a:rPr>
              <a:t>Seventh Outline Level</a:t>
            </a:r>
            <a:endParaRPr b="0" lang="en-US" sz="2200" spc="-1" strike="noStrike">
              <a:solidFill>
                <a:srgbClr val="404040"/>
              </a:solidFill>
              <a:latin typeface="Trebuchet MS"/>
            </a:endParaRPr>
          </a:p>
        </p:txBody>
      </p:sp>
      <p:sp>
        <p:nvSpPr>
          <p:cNvPr id="360" name="PlaceHolder 3"/>
          <p:cNvSpPr>
            <a:spLocks noGrp="1"/>
          </p:cNvSpPr>
          <p:nvPr>
            <p:ph type="dt"/>
          </p:nvPr>
        </p:nvSpPr>
        <p:spPr>
          <a:xfrm>
            <a:off x="6171840" y="6172200"/>
            <a:ext cx="2514600" cy="365040"/>
          </a:xfrm>
          <a:prstGeom prst="rect">
            <a:avLst/>
          </a:prstGeom>
        </p:spPr>
        <p:txBody>
          <a:bodyPr lIns="90000" rIns="90000" tIns="46800" bIns="46800" anchor="ctr">
            <a:noAutofit/>
          </a:bodyPr>
          <a:p>
            <a:pPr algn="r">
              <a:lnSpc>
                <a:spcPct val="100000"/>
              </a:lnSpc>
            </a:pPr>
            <a:r>
              <a:rPr b="1" lang="pt-BR" sz="1100" spc="-1" strike="noStrike">
                <a:solidFill>
                  <a:srgbClr val="7f7f7f"/>
                </a:solidFill>
                <a:latin typeface="Trebuchet MS"/>
              </a:rPr>
              <a:t>&lt;date/time&gt;</a:t>
            </a:r>
            <a:endParaRPr b="0" lang="en-US" sz="1100" spc="-1" strike="noStrike">
              <a:latin typeface="Times New Roman"/>
            </a:endParaRPr>
          </a:p>
        </p:txBody>
      </p:sp>
      <p:sp>
        <p:nvSpPr>
          <p:cNvPr id="361" name="PlaceHolder 4"/>
          <p:cNvSpPr>
            <a:spLocks noGrp="1"/>
          </p:cNvSpPr>
          <p:nvPr>
            <p:ph type="ftr"/>
          </p:nvPr>
        </p:nvSpPr>
        <p:spPr>
          <a:xfrm>
            <a:off x="456840" y="6172200"/>
            <a:ext cx="3352680" cy="365040"/>
          </a:xfrm>
          <a:prstGeom prst="rect">
            <a:avLst/>
          </a:prstGeom>
        </p:spPr>
        <p:txBody>
          <a:bodyPr lIns="90000" rIns="90000" tIns="46800" bIns="46800" anchor="ctr">
            <a:noAutofit/>
          </a:bodyPr>
          <a:p>
            <a:pPr/>
            <a:endParaRPr b="0" lang="en-US" sz="1800" spc="-1" strike="noStrike">
              <a:solidFill>
                <a:srgbClr val="000000"/>
              </a:solidFill>
              <a:latin typeface="Arial"/>
            </a:endParaRPr>
          </a:p>
        </p:txBody>
      </p:sp>
      <p:sp>
        <p:nvSpPr>
          <p:cNvPr id="362" name="PlaceHolder 5"/>
          <p:cNvSpPr>
            <a:spLocks noGrp="1"/>
          </p:cNvSpPr>
          <p:nvPr>
            <p:ph type="sldNum"/>
          </p:nvPr>
        </p:nvSpPr>
        <p:spPr>
          <a:xfrm>
            <a:off x="3809880" y="6172200"/>
            <a:ext cx="1828800" cy="365040"/>
          </a:xfrm>
          <a:prstGeom prst="rect">
            <a:avLst/>
          </a:prstGeom>
        </p:spPr>
        <p:txBody>
          <a:bodyPr lIns="90000" rIns="90000" tIns="46800" bIns="46800" anchor="ctr">
            <a:noAutofit/>
          </a:bodyPr>
          <a:p>
            <a:pPr algn="ctr">
              <a:lnSpc>
                <a:spcPct val="100000"/>
              </a:lnSpc>
            </a:pPr>
            <a:fld id="{00CF048F-C925-48F3-9734-A5D7547E721A}" type="slidenum">
              <a:rPr b="1" lang="pt-BR" sz="1200" spc="-1" strike="noStrike">
                <a:solidFill>
                  <a:srgbClr val="7f7f7f"/>
                </a:solidFill>
                <a:latin typeface="Trebuchet MS"/>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37.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hyperlink" Target="http://www.dellore.com/" TargetMode="External"/><Relationship Id="rId2" Type="http://schemas.openxmlformats.org/officeDocument/2006/relationships/hyperlink" Target="https://www.facebook.com/luizdellore/" TargetMode="External"/><Relationship Id="rId3" Type="http://schemas.openxmlformats.org/officeDocument/2006/relationships/slideLayout" Target="../slideLayouts/slideLayout85.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hyperlink" Target="http://www.migalhas.com.br/dePeso/16,MI222158,41046-O+requisito+da+dependencia+do+julgamento+no+novo+regime+da+coisa" TargetMode="External"/><Relationship Id="rId2" Type="http://schemas.openxmlformats.org/officeDocument/2006/relationships/slideLayout" Target="../slideLayouts/slideLayout37.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hyperlink" Target="http://estadodedireito.com.br/eficacia/" TargetMode="External"/><Relationship Id="rId2" Type="http://schemas.openxmlformats.org/officeDocument/2006/relationships/hyperlink" Target="http://estadodedireito.com.br/a-eficacia-expandida-da-coisa-julgada-individual-parte2/" TargetMode="External"/><Relationship Id="rId3" Type="http://schemas.openxmlformats.org/officeDocument/2006/relationships/slideLayout" Target="../slideLayouts/slideLayout145.xml"/><Relationship Id="rId4"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2.xml.rels><?xml version="1.0" encoding="UTF-8"?>
<Relationships xmlns="http://schemas.openxmlformats.org/package/2006/relationships"><Relationship Id="rId1" Type="http://schemas.openxmlformats.org/officeDocument/2006/relationships/hyperlink" Target="http://jota.info/o-fim-da-relativizacao-da-coisa-julgada-no-novo-cpc" TargetMode="External"/><Relationship Id="rId2" Type="http://schemas.openxmlformats.org/officeDocument/2006/relationships/slideLayout" Target="../slideLayouts/slideLayout37.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hyperlink" Target="http://genjuridico.com.br/2017/06/26/fundamentacao-das-decisoes-cpc/" TargetMode="External"/><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73.xml.rels><?xml version="1.0" encoding="UTF-8"?>
<Relationships xmlns="http://schemas.openxmlformats.org/package/2006/relationships"><Relationship Id="rId1" Type="http://schemas.openxmlformats.org/officeDocument/2006/relationships/hyperlink" Target="http://www.dellore.com/" TargetMode="External"/><Relationship Id="rId2" Type="http://schemas.openxmlformats.org/officeDocument/2006/relationships/hyperlink" Target="https://www.facebook.com/luizdellore/" TargetMode="External"/><Relationship Id="rId3" Type="http://schemas.openxmlformats.org/officeDocument/2006/relationships/slideLayout" Target="../slideLayouts/slideLayout145.xml"/><Relationship Id="rId4" Type="http://schemas.openxmlformats.org/officeDocument/2006/relationships/notesSlide" Target="../notesSlides/notesSlide7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0" name="CustomShape 1"/>
          <p:cNvSpPr/>
          <p:nvPr/>
        </p:nvSpPr>
        <p:spPr>
          <a:xfrm>
            <a:off x="0" y="0"/>
            <a:ext cx="9144000" cy="66690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marL="609480" indent="-609480" algn="ctr">
              <a:lnSpc>
                <a:spcPct val="90000"/>
              </a:lnSpc>
            </a:pPr>
            <a:endParaRPr b="0" lang="en-US" sz="1800" spc="-1" strike="noStrike">
              <a:solidFill>
                <a:srgbClr val="000000"/>
              </a:solidFill>
              <a:latin typeface="Arial"/>
            </a:endParaRPr>
          </a:p>
          <a:p>
            <a:pPr marL="609480" indent="-609480" algn="ctr">
              <a:lnSpc>
                <a:spcPct val="90000"/>
              </a:lnSpc>
            </a:pPr>
            <a:r>
              <a:rPr b="1" lang="pt-BR" sz="5000" spc="-1" strike="noStrike">
                <a:solidFill>
                  <a:srgbClr val="000000"/>
                </a:solidFill>
                <a:latin typeface="Times New Roman"/>
                <a:ea typeface="Times New Roman"/>
              </a:rPr>
              <a:t>Sentença e coisa julgada</a:t>
            </a:r>
            <a:endParaRPr b="0" lang="en-US" sz="5000" spc="-1" strike="noStrike">
              <a:solidFill>
                <a:srgbClr val="000000"/>
              </a:solidFill>
              <a:latin typeface="Arial"/>
            </a:endParaRPr>
          </a:p>
          <a:p>
            <a:pPr marL="609480" indent="-609480" algn="ctr">
              <a:lnSpc>
                <a:spcPct val="90000"/>
              </a:lnSpc>
            </a:pPr>
            <a:endParaRPr b="0" lang="en-US" sz="5000" spc="-1" strike="noStrike">
              <a:solidFill>
                <a:srgbClr val="000000"/>
              </a:solidFill>
              <a:latin typeface="Arial"/>
            </a:endParaRPr>
          </a:p>
          <a:p>
            <a:pPr marL="609480" indent="-609480" algn="ctr">
              <a:lnSpc>
                <a:spcPct val="90000"/>
              </a:lnSpc>
            </a:pPr>
            <a:r>
              <a:rPr b="1" lang="pt-BR" sz="5000" spc="-1" strike="noStrike">
                <a:solidFill>
                  <a:srgbClr val="000000"/>
                </a:solidFill>
                <a:latin typeface="Times New Roman"/>
                <a:ea typeface="Times New Roman"/>
              </a:rPr>
              <a:t>ESA Santo André</a:t>
            </a:r>
            <a:endParaRPr b="0" lang="en-US" sz="5000" spc="-1" strike="noStrike">
              <a:solidFill>
                <a:srgbClr val="000000"/>
              </a:solidFill>
              <a:latin typeface="Arial"/>
            </a:endParaRPr>
          </a:p>
          <a:p>
            <a:pPr marL="609480" indent="-609480" algn="ctr">
              <a:lnSpc>
                <a:spcPct val="90000"/>
              </a:lnSpc>
            </a:pPr>
            <a:endParaRPr b="0" lang="en-US" sz="5000" spc="-1" strike="noStrike">
              <a:solidFill>
                <a:srgbClr val="000000"/>
              </a:solidFill>
              <a:latin typeface="Arial"/>
            </a:endParaRPr>
          </a:p>
          <a:p>
            <a:pPr marL="609480" indent="-609480" algn="ctr">
              <a:lnSpc>
                <a:spcPct val="90000"/>
              </a:lnSpc>
            </a:pPr>
            <a:r>
              <a:rPr b="1" lang="pt-BR" sz="5000" spc="-1" strike="noStrike">
                <a:solidFill>
                  <a:srgbClr val="000000"/>
                </a:solidFill>
                <a:latin typeface="Times New Roman"/>
                <a:ea typeface="Times New Roman"/>
              </a:rPr>
              <a:t>Prof. Luiz Dellore</a:t>
            </a:r>
            <a:endParaRPr b="0" lang="en-US" sz="5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7" name="TextShape 1"/>
          <p:cNvSpPr txBox="1"/>
          <p:nvPr/>
        </p:nvSpPr>
        <p:spPr>
          <a:xfrm>
            <a:off x="343080" y="1751040"/>
            <a:ext cx="8067600" cy="3349440"/>
          </a:xfrm>
          <a:prstGeom prst="rect">
            <a:avLst/>
          </a:prstGeom>
          <a:noFill/>
          <a:ln>
            <a:noFill/>
          </a:ln>
        </p:spPr>
        <p:txBody>
          <a:bodyPr>
            <a:normAutofit fontScale="71000"/>
          </a:bodyPr>
          <a:p>
            <a:pPr algn="just">
              <a:spcBef>
                <a:spcPts val="748"/>
              </a:spcBef>
            </a:pPr>
            <a:r>
              <a:rPr b="0" i="1" lang="en-US" sz="2100" spc="-1" strike="noStrike">
                <a:solidFill>
                  <a:srgbClr val="000000"/>
                </a:solidFill>
                <a:latin typeface="Calibri"/>
              </a:rPr>
              <a:t>Art. 485.  O juiz </a:t>
            </a:r>
            <a:r>
              <a:rPr b="0" i="1" lang="en-US" sz="2100" spc="-1" strike="noStrike">
                <a:solidFill>
                  <a:srgbClr val="ff0000"/>
                </a:solidFill>
                <a:latin typeface="Calibri"/>
              </a:rPr>
              <a:t>não resolverá o mérito</a:t>
            </a:r>
            <a:r>
              <a:rPr b="0" i="1" lang="en-US" sz="2100" spc="-1" strike="noStrike">
                <a:solidFill>
                  <a:srgbClr val="000000"/>
                </a:solidFill>
                <a:latin typeface="Calibri"/>
              </a:rPr>
              <a:t> quando: (…)</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II - o processo ficar </a:t>
            </a:r>
            <a:r>
              <a:rPr b="0" i="1" lang="en-US" sz="2100" spc="-1" strike="noStrike" u="sng">
                <a:solidFill>
                  <a:srgbClr val="000000"/>
                </a:solidFill>
                <a:uFillTx/>
                <a:latin typeface="Calibri"/>
              </a:rPr>
              <a:t>parado durante mais de 1 (um) ano</a:t>
            </a:r>
            <a:r>
              <a:rPr b="0" i="1" lang="en-US" sz="2100" spc="-1" strike="noStrike">
                <a:solidFill>
                  <a:srgbClr val="000000"/>
                </a:solidFill>
                <a:latin typeface="Calibri"/>
              </a:rPr>
              <a:t> por negligência das partes; </a:t>
            </a:r>
            <a:r>
              <a:rPr b="0" lang="en-US" sz="2100" spc="-1" strike="noStrike">
                <a:solidFill>
                  <a:srgbClr val="000000"/>
                </a:solidFill>
                <a:latin typeface="Calibri"/>
              </a:rPr>
              <a:t>(abandono pelas partes)</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III - por não promover os atos e as diligências que lhe incumbir, </a:t>
            </a:r>
            <a:r>
              <a:rPr b="0" i="1" lang="en-US" sz="2100" spc="-1" strike="noStrike" u="sng">
                <a:solidFill>
                  <a:srgbClr val="000000"/>
                </a:solidFill>
                <a:uFillTx/>
                <a:latin typeface="Calibri"/>
              </a:rPr>
              <a:t>o autor abandonar a causa</a:t>
            </a:r>
            <a:r>
              <a:rPr b="0" i="1" lang="en-US" sz="2100" spc="-1" strike="noStrike">
                <a:solidFill>
                  <a:srgbClr val="000000"/>
                </a:solidFill>
                <a:latin typeface="Calibri"/>
              </a:rPr>
              <a:t> por mais de 30 (trinta) dias; </a:t>
            </a:r>
            <a:r>
              <a:rPr b="0" lang="en-US" sz="2100" spc="-1" strike="noStrike">
                <a:solidFill>
                  <a:srgbClr val="000000"/>
                </a:solidFill>
                <a:latin typeface="Calibri"/>
              </a:rPr>
              <a:t>(abandono pelo autor)</a:t>
            </a:r>
            <a:endParaRPr b="0" lang="en-US" sz="2100" spc="-1" strike="noStrike">
              <a:solidFill>
                <a:srgbClr val="000000"/>
              </a:solidFill>
              <a:latin typeface="Calibri"/>
            </a:endParaRPr>
          </a:p>
          <a:p>
            <a:pPr algn="just">
              <a:spcBef>
                <a:spcPts val="748"/>
              </a:spcBef>
            </a:pPr>
            <a:r>
              <a:rPr b="0" lang="pt-BR" sz="2100" spc="-1" strike="noStrike">
                <a:solidFill>
                  <a:srgbClr val="000000"/>
                </a:solidFill>
                <a:latin typeface="Calibri"/>
              </a:rPr>
              <a:t>- § 1</a:t>
            </a:r>
            <a:r>
              <a:rPr b="0" lang="pt-BR" sz="2100" spc="-1" strike="noStrike" u="sng" baseline="30000">
                <a:solidFill>
                  <a:srgbClr val="000000"/>
                </a:solidFill>
                <a:uFillTx/>
                <a:latin typeface="Calibri"/>
              </a:rPr>
              <a:t>o</a:t>
            </a:r>
            <a:r>
              <a:rPr b="0" lang="pt-BR" sz="2100" spc="-1" strike="noStrike">
                <a:solidFill>
                  <a:srgbClr val="000000"/>
                </a:solidFill>
                <a:latin typeface="Calibri"/>
              </a:rPr>
              <a:t> Nas hipóteses descritas nos incisos II e III, a </a:t>
            </a:r>
            <a:r>
              <a:rPr b="0" lang="pt-BR" sz="2100" spc="-1" strike="noStrike" u="sng">
                <a:solidFill>
                  <a:srgbClr val="000000"/>
                </a:solidFill>
                <a:uFillTx/>
                <a:latin typeface="Calibri"/>
              </a:rPr>
              <a:t>parte será intimada pessoalmente</a:t>
            </a:r>
            <a:r>
              <a:rPr b="0" lang="pt-BR" sz="2100" spc="-1" strike="noStrike">
                <a:solidFill>
                  <a:srgbClr val="000000"/>
                </a:solidFill>
                <a:latin typeface="Calibri"/>
              </a:rPr>
              <a:t> para suprir a falta no prazo de 5 (cinco) dias. </a:t>
            </a:r>
            <a:endParaRPr b="0" lang="en-US" sz="2100" spc="-1" strike="noStrike">
              <a:solidFill>
                <a:srgbClr val="000000"/>
              </a:solidFill>
              <a:latin typeface="Calibri"/>
            </a:endParaRPr>
          </a:p>
          <a:p>
            <a:pPr algn="just">
              <a:spcBef>
                <a:spcPts val="748"/>
              </a:spcBef>
            </a:pPr>
            <a:r>
              <a:rPr b="0" lang="pt-BR" sz="2100" spc="-1" strike="noStrike">
                <a:solidFill>
                  <a:srgbClr val="000000"/>
                </a:solidFill>
                <a:latin typeface="Calibri"/>
              </a:rPr>
              <a:t>- 486, § 6</a:t>
            </a:r>
            <a:r>
              <a:rPr b="0" lang="pt-BR" sz="2100" spc="-1" strike="noStrike" u="sng" baseline="30000">
                <a:solidFill>
                  <a:srgbClr val="000000"/>
                </a:solidFill>
                <a:uFillTx/>
                <a:latin typeface="Calibri"/>
              </a:rPr>
              <a:t>o</a:t>
            </a:r>
            <a:r>
              <a:rPr b="0" lang="pt-BR" sz="2100" spc="-1" strike="noStrike">
                <a:solidFill>
                  <a:srgbClr val="000000"/>
                </a:solidFill>
                <a:latin typeface="Calibri"/>
              </a:rPr>
              <a:t> Oferecida a contestação, a extinção do processo por abandono da causa pelo autor </a:t>
            </a:r>
            <a:r>
              <a:rPr b="0" lang="pt-BR" sz="2100" spc="-1" strike="noStrike" u="sng">
                <a:solidFill>
                  <a:srgbClr val="000000"/>
                </a:solidFill>
                <a:uFillTx/>
                <a:latin typeface="Calibri"/>
              </a:rPr>
              <a:t>depende de requerimento do réu</a:t>
            </a:r>
            <a:r>
              <a:rPr b="0" lang="pt-BR" sz="2100" spc="-1" strike="noStrike">
                <a:solidFill>
                  <a:srgbClr val="000000"/>
                </a:solidFill>
                <a:latin typeface="Calibri"/>
              </a:rPr>
              <a:t>.</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IV - verificar a ausência de </a:t>
            </a:r>
            <a:r>
              <a:rPr b="0" i="1" lang="en-US" sz="2100" spc="-1" strike="noStrike" u="sng">
                <a:solidFill>
                  <a:srgbClr val="000000"/>
                </a:solidFill>
                <a:uFillTx/>
                <a:latin typeface="Calibri"/>
              </a:rPr>
              <a:t>pressupostos de constituição e de desenvolvimento válido e regular do processo</a:t>
            </a:r>
            <a:r>
              <a:rPr b="0" i="1" lang="en-US" sz="2100" spc="-1" strike="noStrike">
                <a:solidFill>
                  <a:srgbClr val="000000"/>
                </a:solidFill>
                <a:latin typeface="Calibri"/>
              </a:rPr>
              <a:t>; </a:t>
            </a:r>
            <a:endParaRPr b="0" lang="en-US" sz="2100" spc="-1" strike="noStrike">
              <a:solidFill>
                <a:srgbClr val="000000"/>
              </a:solidFill>
              <a:latin typeface="Calibri"/>
            </a:endParaRPr>
          </a:p>
          <a:p>
            <a:pPr algn="just">
              <a:spcBef>
                <a:spcPts val="748"/>
              </a:spcBef>
            </a:pPr>
            <a:r>
              <a:rPr b="0" lang="en-US" sz="2100" spc="-1" strike="noStrike">
                <a:solidFill>
                  <a:srgbClr val="000000"/>
                </a:solidFill>
                <a:latin typeface="Calibri"/>
              </a:rPr>
              <a:t>(pressupostos processuais)</a:t>
            </a:r>
            <a:endParaRPr b="0" lang="en-US" sz="2100" spc="-1" strike="noStrike">
              <a:solidFill>
                <a:srgbClr val="000000"/>
              </a:solidFill>
              <a:latin typeface="Calibri"/>
            </a:endParaRPr>
          </a:p>
          <a:p>
            <a:pPr>
              <a:spcBef>
                <a:spcPts val="598"/>
              </a:spcBef>
              <a:buClr>
                <a:srgbClr val="4472c4"/>
              </a:buClr>
              <a:buSzPct val="70000"/>
              <a:buFont typeface="Arial"/>
              <a:buChar char="•"/>
            </a:pPr>
            <a:endParaRPr b="0" lang="en-US" sz="2100" spc="-1" strike="noStrike">
              <a:solidFill>
                <a:srgbClr val="000000"/>
              </a:solidFill>
              <a:latin typeface="Calibri"/>
            </a:endParaRPr>
          </a:p>
        </p:txBody>
      </p:sp>
      <p:sp>
        <p:nvSpPr>
          <p:cNvPr id="598" name="TextShape 2"/>
          <p:cNvSpPr txBox="1"/>
          <p:nvPr/>
        </p:nvSpPr>
        <p:spPr>
          <a:xfrm>
            <a:off x="257040" y="1033560"/>
            <a:ext cx="8229600" cy="644400"/>
          </a:xfrm>
          <a:prstGeom prst="rect">
            <a:avLst/>
          </a:prstGeom>
          <a:noFill/>
          <a:ln>
            <a:noFill/>
          </a:ln>
        </p:spPr>
        <p:txBody>
          <a:bodyPr anchor="ctr">
            <a:noAutofit/>
          </a:bodyPr>
          <a:p>
            <a:pPr/>
            <a:r>
              <a:rPr b="0" lang="pt-BR" sz="2400" spc="-1" strike="noStrike">
                <a:solidFill>
                  <a:srgbClr val="000000"/>
                </a:solidFill>
                <a:latin typeface="Calibri Light"/>
              </a:rPr>
              <a:t>Extinção sem resolução do mérito (atípica)</a:t>
            </a:r>
            <a:endParaRPr b="0" lang="en-US" sz="24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133" dur="indefinite" restart="never" nodeType="tmRoot">
          <p:childTnLst>
            <p:seq>
              <p:cTn id="134" dur="indefinite" nodeType="mainSeq">
                <p:childTnLst>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597">
                                            <p:txEl>
                                              <p:pRg st="1" end="1"/>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nodeType="clickEffect" fill="hold" presetClass="entr" presetID="1">
                                  <p:stCondLst>
                                    <p:cond delay="0"/>
                                  </p:stCondLst>
                                  <p:childTnLst>
                                    <p:set>
                                      <p:cBhvr>
                                        <p:cTn id="142" dur="1" fill="hold">
                                          <p:stCondLst>
                                            <p:cond delay="0"/>
                                          </p:stCondLst>
                                        </p:cTn>
                                        <p:tgtEl>
                                          <p:spTgt spid="597">
                                            <p:txEl>
                                              <p:pRg st="2" end="2"/>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nodeType="clickEffect" fill="hold" presetClass="entr" presetID="1">
                                  <p:stCondLst>
                                    <p:cond delay="0"/>
                                  </p:stCondLst>
                                  <p:childTnLst>
                                    <p:set>
                                      <p:cBhvr>
                                        <p:cTn id="146" dur="1" fill="hold">
                                          <p:stCondLst>
                                            <p:cond delay="0"/>
                                          </p:stCondLst>
                                        </p:cTn>
                                        <p:tgtEl>
                                          <p:spTgt spid="597">
                                            <p:txEl>
                                              <p:pRg st="3" end="3"/>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1">
                                  <p:stCondLst>
                                    <p:cond delay="0"/>
                                  </p:stCondLst>
                                  <p:childTnLst>
                                    <p:set>
                                      <p:cBhvr>
                                        <p:cTn id="150" dur="1" fill="hold">
                                          <p:stCondLst>
                                            <p:cond delay="0"/>
                                          </p:stCondLst>
                                        </p:cTn>
                                        <p:tgtEl>
                                          <p:spTgt spid="597">
                                            <p:txEl>
                                              <p:pRg st="4" end="4"/>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597">
                                            <p:txEl>
                                              <p:pRg st="5" end="5"/>
                                            </p:txEl>
                                          </p:spTgt>
                                        </p:tgtEl>
                                        <p:attrNameLst>
                                          <p:attrName>style.visibility</p:attrName>
                                        </p:attrNameLst>
                                      </p:cBhvr>
                                      <p:to>
                                        <p:strVal val="visible"/>
                                      </p:to>
                                    </p:set>
                                  </p:childTnLst>
                                </p:cTn>
                              </p:par>
                              <p:par>
                                <p:cTn id="155" nodeType="withEffect" fill="hold" presetClass="entr" presetID="1">
                                  <p:stCondLst>
                                    <p:cond delay="0"/>
                                  </p:stCondLst>
                                  <p:childTnLst>
                                    <p:set>
                                      <p:cBhvr>
                                        <p:cTn id="156" dur="1" fill="hold">
                                          <p:stCondLst>
                                            <p:cond delay="0"/>
                                          </p:stCondLst>
                                        </p:cTn>
                                        <p:tgtEl>
                                          <p:spTgt spid="597">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9" name="TextShape 1"/>
          <p:cNvSpPr txBox="1"/>
          <p:nvPr/>
        </p:nvSpPr>
        <p:spPr>
          <a:xfrm>
            <a:off x="343080" y="1939680"/>
            <a:ext cx="8318160" cy="3755880"/>
          </a:xfrm>
          <a:prstGeom prst="rect">
            <a:avLst/>
          </a:prstGeom>
          <a:noFill/>
          <a:ln>
            <a:noFill/>
          </a:ln>
        </p:spPr>
        <p:txBody>
          <a:bodyPr>
            <a:normAutofit/>
          </a:bodyPr>
          <a:p>
            <a:pPr algn="just">
              <a:spcBef>
                <a:spcPts val="748"/>
              </a:spcBef>
            </a:pPr>
            <a:r>
              <a:rPr b="0" i="1" lang="en-US" sz="2100" spc="-1" strike="noStrike">
                <a:solidFill>
                  <a:srgbClr val="000000"/>
                </a:solidFill>
                <a:latin typeface="Calibri"/>
              </a:rPr>
              <a:t>Art. 485. (…)</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V - reconhecer a existência de </a:t>
            </a:r>
            <a:r>
              <a:rPr b="0" i="1" lang="en-US" sz="2100" spc="-1" strike="noStrike" u="sng">
                <a:solidFill>
                  <a:srgbClr val="000000"/>
                </a:solidFill>
                <a:uFillTx/>
                <a:latin typeface="Calibri"/>
              </a:rPr>
              <a:t>perempção, de litispendência ou de coisa julgada</a:t>
            </a:r>
            <a:r>
              <a:rPr b="0" i="1" lang="en-US" sz="2100" spc="-1" strike="noStrike">
                <a:solidFill>
                  <a:srgbClr val="000000"/>
                </a:solidFill>
                <a:latin typeface="Calibri"/>
              </a:rPr>
              <a:t>;</a:t>
            </a:r>
            <a:endParaRPr b="0" lang="en-US" sz="2100" spc="-1" strike="noStrike">
              <a:solidFill>
                <a:srgbClr val="000000"/>
              </a:solidFill>
              <a:latin typeface="Calibri"/>
            </a:endParaRPr>
          </a:p>
          <a:p>
            <a:pPr algn="just">
              <a:spcBef>
                <a:spcPts val="748"/>
              </a:spcBef>
            </a:pPr>
            <a:endParaRPr b="0" lang="en-US" sz="2100" spc="-1" strike="noStrike">
              <a:solidFill>
                <a:srgbClr val="000000"/>
              </a:solidFill>
              <a:latin typeface="Calibri"/>
            </a:endParaRPr>
          </a:p>
          <a:p>
            <a:pPr algn="just">
              <a:spcBef>
                <a:spcPts val="748"/>
              </a:spcBef>
            </a:pPr>
            <a:r>
              <a:rPr b="0" lang="pt-BR" sz="2100" spc="-1" strike="noStrike">
                <a:solidFill>
                  <a:srgbClr val="000000"/>
                </a:solidFill>
                <a:latin typeface="Calibri"/>
              </a:rPr>
              <a:t>Art. 486, § 3</a:t>
            </a:r>
            <a:r>
              <a:rPr b="0" lang="pt-BR" sz="2100" spc="-1" strike="noStrike" u="sng" baseline="30000">
                <a:solidFill>
                  <a:srgbClr val="000000"/>
                </a:solidFill>
                <a:uFillTx/>
                <a:latin typeface="Calibri"/>
              </a:rPr>
              <a:t>o</a:t>
            </a:r>
            <a:r>
              <a:rPr b="0" lang="pt-BR" sz="2100" spc="-1" strike="noStrike">
                <a:solidFill>
                  <a:srgbClr val="000000"/>
                </a:solidFill>
                <a:latin typeface="Calibri"/>
              </a:rPr>
              <a:t> Se o autor der causa, </a:t>
            </a:r>
            <a:r>
              <a:rPr b="0" lang="pt-BR" sz="2100" spc="-1" strike="noStrike" u="sng">
                <a:solidFill>
                  <a:srgbClr val="000000"/>
                </a:solidFill>
                <a:uFillTx/>
                <a:latin typeface="Calibri"/>
              </a:rPr>
              <a:t>por 3 (três) vezes, a sentença fundada em abandono da causa</a:t>
            </a:r>
            <a:r>
              <a:rPr b="0" lang="pt-BR" sz="2100" spc="-1" strike="noStrike">
                <a:solidFill>
                  <a:srgbClr val="000000"/>
                </a:solidFill>
                <a:latin typeface="Calibri"/>
              </a:rPr>
              <a:t>, </a:t>
            </a:r>
            <a:r>
              <a:rPr b="0" lang="pt-BR" sz="2100" spc="-1" strike="noStrike" u="sng">
                <a:solidFill>
                  <a:srgbClr val="000000"/>
                </a:solidFill>
                <a:uFillTx/>
                <a:latin typeface="Calibri"/>
              </a:rPr>
              <a:t>não poderá propor nova ação</a:t>
            </a:r>
            <a:r>
              <a:rPr b="0" lang="pt-BR" sz="2100" spc="-1" strike="noStrike">
                <a:solidFill>
                  <a:srgbClr val="000000"/>
                </a:solidFill>
                <a:latin typeface="Calibri"/>
              </a:rPr>
              <a:t> contra o réu com o mesmo objeto, ficando-lhe ressalvada, entretanto, </a:t>
            </a:r>
            <a:r>
              <a:rPr b="0" lang="pt-BR" sz="2100" spc="-1" strike="noStrike" u="sng">
                <a:solidFill>
                  <a:srgbClr val="000000"/>
                </a:solidFill>
                <a:uFillTx/>
                <a:latin typeface="Calibri"/>
              </a:rPr>
              <a:t>a possibilidade de alegar em defesa o seu direito</a:t>
            </a:r>
            <a:r>
              <a:rPr b="0" lang="pt-BR" sz="2100" spc="-1" strike="noStrike">
                <a:solidFill>
                  <a:srgbClr val="000000"/>
                </a:solidFill>
                <a:latin typeface="Calibri"/>
              </a:rPr>
              <a:t>.</a:t>
            </a:r>
            <a:endParaRPr b="0" lang="en-US" sz="2100" spc="-1" strike="noStrike">
              <a:solidFill>
                <a:srgbClr val="000000"/>
              </a:solidFill>
              <a:latin typeface="Calibri"/>
            </a:endParaRPr>
          </a:p>
          <a:p>
            <a:pPr algn="just">
              <a:spcBef>
                <a:spcPts val="748"/>
              </a:spcBef>
            </a:pPr>
            <a:endParaRPr b="0" lang="en-US" sz="2100" spc="-1" strike="noStrike">
              <a:solidFill>
                <a:srgbClr val="000000"/>
              </a:solidFill>
              <a:latin typeface="Calibri"/>
            </a:endParaRPr>
          </a:p>
          <a:p>
            <a:pPr algn="just">
              <a:spcBef>
                <a:spcPts val="748"/>
              </a:spcBef>
            </a:pPr>
            <a:endParaRPr b="0" lang="en-US" sz="2100" spc="-1" strike="noStrike">
              <a:solidFill>
                <a:srgbClr val="000000"/>
              </a:solidFill>
              <a:latin typeface="Calibri"/>
            </a:endParaRPr>
          </a:p>
        </p:txBody>
      </p:sp>
      <p:sp>
        <p:nvSpPr>
          <p:cNvPr id="600" name="TextShape 2"/>
          <p:cNvSpPr txBox="1"/>
          <p:nvPr/>
        </p:nvSpPr>
        <p:spPr>
          <a:xfrm>
            <a:off x="343080" y="1035000"/>
            <a:ext cx="8229600" cy="644400"/>
          </a:xfrm>
          <a:prstGeom prst="rect">
            <a:avLst/>
          </a:prstGeom>
          <a:noFill/>
          <a:ln>
            <a:noFill/>
          </a:ln>
        </p:spPr>
        <p:txBody>
          <a:bodyPr anchor="ctr">
            <a:noAutofit/>
          </a:bodyPr>
          <a:p>
            <a:pPr/>
            <a:r>
              <a:rPr b="0" lang="pt-BR" sz="2000" spc="-1" strike="noStrike">
                <a:solidFill>
                  <a:srgbClr val="000000"/>
                </a:solidFill>
                <a:latin typeface="Calibri Light"/>
              </a:rPr>
              <a:t>Extinção sem resolução do mérito (atípica)</a:t>
            </a:r>
            <a:endParaRPr b="0" lang="en-US" sz="20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157" dur="indefinite" restart="never" nodeType="tmRoot">
          <p:childTnLst>
            <p:seq>
              <p:cTn id="158" dur="indefinite" nodeType="mainSeq">
                <p:childTnLst>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599">
                                            <p:txEl>
                                              <p:pRg st="0" end="0"/>
                                            </p:txEl>
                                          </p:spTgt>
                                        </p:tgtEl>
                                        <p:attrNameLst>
                                          <p:attrName>style.visibility</p:attrName>
                                        </p:attrNameLst>
                                      </p:cBhvr>
                                      <p:to>
                                        <p:strVal val="visible"/>
                                      </p:to>
                                    </p:set>
                                  </p:childTnLst>
                                </p:cTn>
                              </p:par>
                              <p:par>
                                <p:cTn id="163" nodeType="withEffect" fill="hold" presetClass="entr" presetID="1">
                                  <p:stCondLst>
                                    <p:cond delay="0"/>
                                  </p:stCondLst>
                                  <p:childTnLst>
                                    <p:set>
                                      <p:cBhvr>
                                        <p:cTn id="164" dur="1" fill="hold">
                                          <p:stCondLst>
                                            <p:cond delay="0"/>
                                          </p:stCondLst>
                                        </p:cTn>
                                        <p:tgtEl>
                                          <p:spTgt spid="599">
                                            <p:txEl>
                                              <p:pRg st="1" end="1"/>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1">
                                  <p:stCondLst>
                                    <p:cond delay="0"/>
                                  </p:stCondLst>
                                  <p:childTnLst>
                                    <p:set>
                                      <p:cBhvr>
                                        <p:cTn id="168" dur="1" fill="hold">
                                          <p:stCondLst>
                                            <p:cond delay="0"/>
                                          </p:stCondLst>
                                        </p:cTn>
                                        <p:tgtEl>
                                          <p:spTgt spid="599">
                                            <p:txEl>
                                              <p:pRg st="3" end="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TextShape 1"/>
          <p:cNvSpPr txBox="1"/>
          <p:nvPr/>
        </p:nvSpPr>
        <p:spPr>
          <a:xfrm>
            <a:off x="343080" y="1616040"/>
            <a:ext cx="8318160" cy="3756240"/>
          </a:xfrm>
          <a:prstGeom prst="rect">
            <a:avLst/>
          </a:prstGeom>
          <a:noFill/>
          <a:ln>
            <a:noFill/>
          </a:ln>
        </p:spPr>
        <p:txBody>
          <a:bodyPr>
            <a:normAutofit/>
          </a:bodyPr>
          <a:p>
            <a:pPr algn="just">
              <a:spcBef>
                <a:spcPts val="748"/>
              </a:spcBef>
            </a:pPr>
            <a:r>
              <a:rPr b="0" i="1" lang="en-US" sz="2100" spc="-1" strike="noStrike">
                <a:solidFill>
                  <a:srgbClr val="000000"/>
                </a:solidFill>
                <a:latin typeface="Calibri"/>
              </a:rPr>
              <a:t>Art. 485. (…)</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VI - verificar ausência de </a:t>
            </a:r>
            <a:r>
              <a:rPr b="0" i="1" lang="en-US" sz="2100" spc="-1" strike="noStrike" u="sng">
                <a:solidFill>
                  <a:srgbClr val="000000"/>
                </a:solidFill>
                <a:uFillTx/>
                <a:latin typeface="Calibri"/>
              </a:rPr>
              <a:t>legitimidade ou de interesse processual</a:t>
            </a:r>
            <a:r>
              <a:rPr b="0" i="1" lang="en-US" sz="2100" spc="-1" strike="noStrike">
                <a:solidFill>
                  <a:srgbClr val="000000"/>
                </a:solidFill>
                <a:latin typeface="Calibri"/>
              </a:rPr>
              <a:t>;</a:t>
            </a:r>
            <a:endParaRPr b="0" lang="en-US" sz="2100" spc="-1" strike="noStrike">
              <a:solidFill>
                <a:srgbClr val="000000"/>
              </a:solidFill>
              <a:latin typeface="Calibri"/>
            </a:endParaRPr>
          </a:p>
          <a:p>
            <a:pPr algn="just">
              <a:spcBef>
                <a:spcPts val="748"/>
              </a:spcBef>
            </a:pPr>
            <a:r>
              <a:rPr b="0" i="1" lang="pt-BR" sz="2100" spc="-1" strike="noStrike">
                <a:solidFill>
                  <a:srgbClr val="000000"/>
                </a:solidFill>
                <a:latin typeface="Calibri"/>
              </a:rPr>
              <a:t> </a:t>
            </a:r>
            <a:r>
              <a:rPr b="0" lang="pt-BR" sz="2100" spc="-1" strike="noStrike">
                <a:solidFill>
                  <a:srgbClr val="000000"/>
                </a:solidFill>
                <a:latin typeface="Calibri"/>
              </a:rPr>
              <a:t>- condições da ação?</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VII - acolher a alegação de existência de convenção de </a:t>
            </a:r>
            <a:r>
              <a:rPr b="0" i="1" lang="en-US" sz="2100" spc="-1" strike="noStrike" u="sng">
                <a:solidFill>
                  <a:srgbClr val="000000"/>
                </a:solidFill>
                <a:uFillTx/>
                <a:latin typeface="Calibri"/>
              </a:rPr>
              <a:t>arbitragem </a:t>
            </a:r>
            <a:r>
              <a:rPr b="0" i="1" lang="en-US" sz="2100" spc="-1" strike="noStrike">
                <a:solidFill>
                  <a:srgbClr val="000000"/>
                </a:solidFill>
                <a:latin typeface="Calibri"/>
              </a:rPr>
              <a:t>ou quando o </a:t>
            </a:r>
            <a:r>
              <a:rPr b="0" i="1" lang="en-US" sz="2100" spc="-1" strike="noStrike" u="sng">
                <a:solidFill>
                  <a:srgbClr val="000000"/>
                </a:solidFill>
                <a:uFillTx/>
                <a:latin typeface="Calibri"/>
              </a:rPr>
              <a:t>juízo arbitral reconhecer sua competência</a:t>
            </a:r>
            <a:r>
              <a:rPr b="0" i="1" lang="en-US" sz="2100" spc="-1" strike="noStrike">
                <a:solidFill>
                  <a:srgbClr val="000000"/>
                </a:solidFill>
                <a:latin typeface="Calibri"/>
              </a:rPr>
              <a:t>;</a:t>
            </a:r>
            <a:endParaRPr b="0" lang="en-US" sz="2100" spc="-1" strike="noStrike">
              <a:solidFill>
                <a:srgbClr val="000000"/>
              </a:solidFill>
              <a:latin typeface="Calibri"/>
            </a:endParaRPr>
          </a:p>
          <a:p>
            <a:pPr algn="just">
              <a:spcBef>
                <a:spcPts val="748"/>
              </a:spcBef>
            </a:pPr>
            <a:r>
              <a:rPr b="0" i="1" lang="pt-BR" sz="2100" spc="-1" strike="noStrike">
                <a:solidFill>
                  <a:srgbClr val="000000"/>
                </a:solidFill>
                <a:latin typeface="Calibri"/>
              </a:rPr>
              <a:t> </a:t>
            </a:r>
            <a:r>
              <a:rPr b="0" lang="pt-BR" sz="2100" spc="-1" strike="noStrike">
                <a:solidFill>
                  <a:srgbClr val="000000"/>
                </a:solidFill>
                <a:latin typeface="Calibri"/>
              </a:rPr>
              <a:t>- há conflito de competência entre árbitro e juiz?</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VIII - homologar a </a:t>
            </a:r>
            <a:r>
              <a:rPr b="0" i="1" lang="en-US" sz="2100" spc="-1" strike="noStrike" u="sng">
                <a:solidFill>
                  <a:srgbClr val="000000"/>
                </a:solidFill>
                <a:uFillTx/>
                <a:latin typeface="Calibri"/>
              </a:rPr>
              <a:t>desistência</a:t>
            </a:r>
            <a:r>
              <a:rPr b="0" i="1" lang="en-US" sz="2100" spc="-1" strike="noStrike">
                <a:solidFill>
                  <a:srgbClr val="000000"/>
                </a:solidFill>
                <a:latin typeface="Calibri"/>
              </a:rPr>
              <a:t> da ação;</a:t>
            </a:r>
            <a:endParaRPr b="0" lang="en-US" sz="2100" spc="-1" strike="noStrike">
              <a:solidFill>
                <a:srgbClr val="000000"/>
              </a:solidFill>
              <a:latin typeface="Calibri"/>
            </a:endParaRPr>
          </a:p>
          <a:p>
            <a:pPr>
              <a:spcBef>
                <a:spcPts val="748"/>
              </a:spcBef>
            </a:pPr>
            <a:r>
              <a:rPr b="0" lang="pt-BR" sz="2100" spc="-1" strike="noStrike">
                <a:solidFill>
                  <a:srgbClr val="000000"/>
                </a:solidFill>
                <a:latin typeface="Calibri"/>
              </a:rPr>
              <a:t> </a:t>
            </a:r>
            <a:r>
              <a:rPr b="0" lang="pt-BR" sz="2100" spc="-1" strike="noStrike">
                <a:solidFill>
                  <a:srgbClr val="000000"/>
                </a:solidFill>
                <a:latin typeface="Calibri"/>
              </a:rPr>
              <a:t>- § 4</a:t>
            </a:r>
            <a:r>
              <a:rPr b="0" lang="pt-BR" sz="2100" spc="-1" strike="noStrike" u="sng" baseline="30000">
                <a:solidFill>
                  <a:srgbClr val="000000"/>
                </a:solidFill>
                <a:uFillTx/>
                <a:latin typeface="Calibri"/>
              </a:rPr>
              <a:t>o</a:t>
            </a:r>
            <a:r>
              <a:rPr b="0" lang="pt-BR" sz="2100" spc="-1" strike="noStrike">
                <a:solidFill>
                  <a:srgbClr val="000000"/>
                </a:solidFill>
                <a:latin typeface="Calibri"/>
              </a:rPr>
              <a:t> </a:t>
            </a:r>
            <a:r>
              <a:rPr b="0" lang="pt-BR" sz="2100" spc="-1" strike="noStrike" u="sng">
                <a:solidFill>
                  <a:srgbClr val="000000"/>
                </a:solidFill>
                <a:uFillTx/>
                <a:latin typeface="Calibri"/>
              </a:rPr>
              <a:t>Oferecida a contestação</a:t>
            </a:r>
            <a:r>
              <a:rPr b="0" lang="pt-BR" sz="2100" spc="-1" strike="noStrike">
                <a:solidFill>
                  <a:srgbClr val="000000"/>
                </a:solidFill>
                <a:latin typeface="Calibri"/>
              </a:rPr>
              <a:t>, o autor não poderá, sem o consentimento do réu, desistir da ação.</a:t>
            </a:r>
            <a:endParaRPr b="0" lang="en-US" sz="2100" spc="-1" strike="noStrike">
              <a:solidFill>
                <a:srgbClr val="000000"/>
              </a:solidFill>
              <a:latin typeface="Calibri"/>
            </a:endParaRPr>
          </a:p>
          <a:p>
            <a:pPr>
              <a:spcBef>
                <a:spcPts val="748"/>
              </a:spcBef>
            </a:pPr>
            <a:r>
              <a:rPr b="0" lang="pt-BR" sz="2100" spc="-1" strike="noStrike">
                <a:solidFill>
                  <a:srgbClr val="000000"/>
                </a:solidFill>
                <a:latin typeface="Calibri"/>
              </a:rPr>
              <a:t> </a:t>
            </a:r>
            <a:r>
              <a:rPr b="0" lang="pt-BR" sz="2100" spc="-1" strike="noStrike">
                <a:solidFill>
                  <a:srgbClr val="000000"/>
                </a:solidFill>
                <a:latin typeface="Calibri"/>
              </a:rPr>
              <a:t>- § 5</a:t>
            </a:r>
            <a:r>
              <a:rPr b="0" lang="pt-BR" sz="2100" spc="-1" strike="noStrike" u="sng" baseline="30000">
                <a:solidFill>
                  <a:srgbClr val="000000"/>
                </a:solidFill>
                <a:uFillTx/>
                <a:latin typeface="Calibri"/>
              </a:rPr>
              <a:t>o</a:t>
            </a:r>
            <a:r>
              <a:rPr b="0" lang="pt-BR" sz="2100" spc="-1" strike="noStrike">
                <a:solidFill>
                  <a:srgbClr val="000000"/>
                </a:solidFill>
                <a:latin typeface="Calibri"/>
              </a:rPr>
              <a:t> A desistência da ação pode ser </a:t>
            </a:r>
            <a:r>
              <a:rPr b="0" lang="pt-BR" sz="2100" spc="-1" strike="noStrike" u="sng">
                <a:solidFill>
                  <a:srgbClr val="000000"/>
                </a:solidFill>
                <a:uFillTx/>
                <a:latin typeface="Calibri"/>
              </a:rPr>
              <a:t>apresentada até a sentença</a:t>
            </a:r>
            <a:r>
              <a:rPr b="0" lang="pt-BR" sz="2100" spc="-1" strike="noStrike">
                <a:solidFill>
                  <a:srgbClr val="000000"/>
                </a:solidFill>
                <a:latin typeface="Calibri"/>
              </a:rPr>
              <a:t>.</a:t>
            </a:r>
            <a:endParaRPr b="0" lang="en-US" sz="2100" spc="-1" strike="noStrike">
              <a:solidFill>
                <a:srgbClr val="000000"/>
              </a:solidFill>
              <a:latin typeface="Calibri"/>
            </a:endParaRPr>
          </a:p>
          <a:p>
            <a:pPr algn="just">
              <a:spcBef>
                <a:spcPts val="748"/>
              </a:spcBef>
            </a:pPr>
            <a:endParaRPr b="0" lang="en-US" sz="2100" spc="-1" strike="noStrike">
              <a:solidFill>
                <a:srgbClr val="000000"/>
              </a:solidFill>
              <a:latin typeface="Calibri"/>
            </a:endParaRPr>
          </a:p>
        </p:txBody>
      </p:sp>
      <p:sp>
        <p:nvSpPr>
          <p:cNvPr id="602" name="TextShape 2"/>
          <p:cNvSpPr txBox="1"/>
          <p:nvPr/>
        </p:nvSpPr>
        <p:spPr>
          <a:xfrm>
            <a:off x="343080" y="939960"/>
            <a:ext cx="8229600" cy="644400"/>
          </a:xfrm>
          <a:prstGeom prst="rect">
            <a:avLst/>
          </a:prstGeom>
          <a:noFill/>
          <a:ln>
            <a:noFill/>
          </a:ln>
        </p:spPr>
        <p:txBody>
          <a:bodyPr anchor="ctr">
            <a:noAutofit/>
          </a:bodyPr>
          <a:p>
            <a:pPr/>
            <a:r>
              <a:rPr b="0" lang="pt-BR" sz="2000" spc="-1" strike="noStrike">
                <a:solidFill>
                  <a:srgbClr val="000000"/>
                </a:solidFill>
                <a:latin typeface="Calibri Light"/>
              </a:rPr>
              <a:t>Extinção sem resolução do mérito (atípica)</a:t>
            </a:r>
            <a:endParaRPr b="0" lang="en-US" sz="20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169" dur="indefinite" restart="never" nodeType="tmRoot">
          <p:childTnLst>
            <p:seq>
              <p:cTn id="170" dur="indefinite" nodeType="mainSeq">
                <p:childTnLst>
                  <p:par>
                    <p:cTn id="171" fill="hold">
                      <p:stCondLst>
                        <p:cond delay="indefinite"/>
                      </p:stCondLst>
                      <p:childTnLst>
                        <p:par>
                          <p:cTn id="172" fill="hold">
                            <p:stCondLst>
                              <p:cond delay="0"/>
                            </p:stCondLst>
                            <p:childTnLst>
                              <p:par>
                                <p:cTn id="173" nodeType="clickEffect" fill="hold" presetClass="entr" presetID="1">
                                  <p:stCondLst>
                                    <p:cond delay="0"/>
                                  </p:stCondLst>
                                  <p:childTnLst>
                                    <p:set>
                                      <p:cBhvr>
                                        <p:cTn id="174" dur="1" fill="hold">
                                          <p:stCondLst>
                                            <p:cond delay="0"/>
                                          </p:stCondLst>
                                        </p:cTn>
                                        <p:tgtEl>
                                          <p:spTgt spid="601">
                                            <p:txEl>
                                              <p:pRg st="1" end="1"/>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
                                  <p:stCondLst>
                                    <p:cond delay="0"/>
                                  </p:stCondLst>
                                  <p:childTnLst>
                                    <p:set>
                                      <p:cBhvr>
                                        <p:cTn id="178" dur="1" fill="hold">
                                          <p:stCondLst>
                                            <p:cond delay="0"/>
                                          </p:stCondLst>
                                        </p:cTn>
                                        <p:tgtEl>
                                          <p:spTgt spid="601">
                                            <p:txEl>
                                              <p:pRg st="2" end="2"/>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601">
                                            <p:txEl>
                                              <p:pRg st="3" end="3"/>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nodeType="clickEffect" fill="hold" presetClass="entr" presetID="1">
                                  <p:stCondLst>
                                    <p:cond delay="0"/>
                                  </p:stCondLst>
                                  <p:childTnLst>
                                    <p:set>
                                      <p:cBhvr>
                                        <p:cTn id="186" dur="1" fill="hold">
                                          <p:stCondLst>
                                            <p:cond delay="0"/>
                                          </p:stCondLst>
                                        </p:cTn>
                                        <p:tgtEl>
                                          <p:spTgt spid="601">
                                            <p:txEl>
                                              <p:pRg st="4" end="4"/>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nodeType="clickEffect" fill="hold" presetClass="entr" presetID="1">
                                  <p:stCondLst>
                                    <p:cond delay="0"/>
                                  </p:stCondLst>
                                  <p:childTnLst>
                                    <p:set>
                                      <p:cBhvr>
                                        <p:cTn id="190" dur="1" fill="hold">
                                          <p:stCondLst>
                                            <p:cond delay="0"/>
                                          </p:stCondLst>
                                        </p:cTn>
                                        <p:tgtEl>
                                          <p:spTgt spid="601">
                                            <p:txEl>
                                              <p:pRg st="5" end="5"/>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nodeType="clickEffect" fill="hold" presetClass="entr" presetID="1">
                                  <p:stCondLst>
                                    <p:cond delay="0"/>
                                  </p:stCondLst>
                                  <p:childTnLst>
                                    <p:set>
                                      <p:cBhvr>
                                        <p:cTn id="194" dur="1" fill="hold">
                                          <p:stCondLst>
                                            <p:cond delay="0"/>
                                          </p:stCondLst>
                                        </p:cTn>
                                        <p:tgtEl>
                                          <p:spTgt spid="601">
                                            <p:txEl>
                                              <p:pRg st="6" end="6"/>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601">
                                            <p:txEl>
                                              <p:pRg st="7"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3" name="TextShape 1"/>
          <p:cNvSpPr txBox="1"/>
          <p:nvPr/>
        </p:nvSpPr>
        <p:spPr>
          <a:xfrm>
            <a:off x="343080" y="1564920"/>
            <a:ext cx="8318160" cy="3754440"/>
          </a:xfrm>
          <a:prstGeom prst="rect">
            <a:avLst/>
          </a:prstGeom>
          <a:noFill/>
          <a:ln>
            <a:noFill/>
          </a:ln>
        </p:spPr>
        <p:txBody>
          <a:bodyPr>
            <a:normAutofit fontScale="78000"/>
          </a:bodyPr>
          <a:p>
            <a:pPr algn="just">
              <a:spcBef>
                <a:spcPts val="748"/>
              </a:spcBef>
            </a:pPr>
            <a:r>
              <a:rPr b="0" i="1" lang="en-US" sz="2100" spc="-1" strike="noStrike">
                <a:solidFill>
                  <a:srgbClr val="000000"/>
                </a:solidFill>
                <a:latin typeface="Calibri"/>
              </a:rPr>
              <a:t>Art. 485. (…)</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IX - em caso de </a:t>
            </a:r>
            <a:r>
              <a:rPr b="0" i="1" lang="en-US" sz="2100" spc="-1" strike="noStrike" u="sng">
                <a:solidFill>
                  <a:srgbClr val="000000"/>
                </a:solidFill>
                <a:uFillTx/>
                <a:latin typeface="Calibri"/>
              </a:rPr>
              <a:t>morte da parte</a:t>
            </a:r>
            <a:r>
              <a:rPr b="0" i="1" lang="en-US" sz="2100" spc="-1" strike="noStrike">
                <a:solidFill>
                  <a:srgbClr val="000000"/>
                </a:solidFill>
                <a:latin typeface="Calibri"/>
              </a:rPr>
              <a:t>, a ação for considerada </a:t>
            </a:r>
            <a:r>
              <a:rPr b="0" i="1" lang="en-US" sz="2100" spc="-1" strike="noStrike" u="sng">
                <a:solidFill>
                  <a:srgbClr val="000000"/>
                </a:solidFill>
                <a:uFillTx/>
                <a:latin typeface="Calibri"/>
              </a:rPr>
              <a:t>intransmissível</a:t>
            </a:r>
            <a:r>
              <a:rPr b="0" i="1" lang="en-US" sz="2100" spc="-1" strike="noStrike">
                <a:solidFill>
                  <a:srgbClr val="000000"/>
                </a:solidFill>
                <a:latin typeface="Calibri"/>
              </a:rPr>
              <a:t> por disposição legal; e</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X - nos demais casos prescritos neste Código.</a:t>
            </a:r>
            <a:endParaRPr b="0" lang="en-US" sz="2100" spc="-1" strike="noStrike">
              <a:solidFill>
                <a:srgbClr val="000000"/>
              </a:solidFill>
              <a:latin typeface="Calibri"/>
            </a:endParaRPr>
          </a:p>
          <a:p>
            <a:pPr algn="just">
              <a:spcBef>
                <a:spcPts val="748"/>
              </a:spcBef>
            </a:pPr>
            <a:r>
              <a:rPr b="0" lang="pt-BR" sz="2100" spc="-1" strike="noStrike">
                <a:solidFill>
                  <a:srgbClr val="000000"/>
                </a:solidFill>
                <a:latin typeface="Calibri"/>
              </a:rPr>
              <a:t> </a:t>
            </a:r>
            <a:r>
              <a:rPr b="0" lang="pt-BR" sz="2100" spc="-1" strike="noStrike">
                <a:solidFill>
                  <a:srgbClr val="000000"/>
                </a:solidFill>
                <a:latin typeface="Calibri"/>
              </a:rPr>
              <a:t>- exclusão do inciso que falava da </a:t>
            </a:r>
            <a:r>
              <a:rPr b="0" lang="pt-BR" sz="2100" spc="-1" strike="noStrike" u="sng">
                <a:solidFill>
                  <a:srgbClr val="000000"/>
                </a:solidFill>
                <a:uFillTx/>
                <a:latin typeface="Calibri"/>
              </a:rPr>
              <a:t>confusão</a:t>
            </a:r>
            <a:endParaRPr b="0" lang="en-US" sz="2100" spc="-1" strike="noStrike">
              <a:solidFill>
                <a:srgbClr val="000000"/>
              </a:solidFill>
              <a:latin typeface="Calibri"/>
            </a:endParaRPr>
          </a:p>
          <a:p>
            <a:pPr algn="just">
              <a:spcBef>
                <a:spcPts val="748"/>
              </a:spcBef>
            </a:pPr>
            <a:endParaRPr b="0" lang="en-US" sz="2100" spc="-1" strike="noStrike">
              <a:solidFill>
                <a:srgbClr val="000000"/>
              </a:solidFill>
              <a:latin typeface="Calibri"/>
            </a:endParaRPr>
          </a:p>
          <a:p>
            <a:pPr algn="just">
              <a:spcBef>
                <a:spcPts val="748"/>
              </a:spcBef>
            </a:pPr>
            <a:r>
              <a:rPr b="0" lang="pt-BR" sz="2100" spc="-1" strike="noStrike">
                <a:solidFill>
                  <a:srgbClr val="000000"/>
                </a:solidFill>
                <a:latin typeface="Calibri"/>
              </a:rPr>
              <a:t>Juiz conhece de ofício?</a:t>
            </a:r>
            <a:endParaRPr b="0" lang="en-US" sz="2100" spc="-1" strike="noStrike">
              <a:solidFill>
                <a:srgbClr val="000000"/>
              </a:solidFill>
              <a:latin typeface="Calibri"/>
            </a:endParaRPr>
          </a:p>
          <a:p>
            <a:pPr algn="just">
              <a:spcBef>
                <a:spcPts val="748"/>
              </a:spcBef>
            </a:pPr>
            <a:r>
              <a:rPr b="0" lang="pt-BR" sz="2100" spc="-1" strike="noStrike">
                <a:solidFill>
                  <a:srgbClr val="000000"/>
                </a:solidFill>
                <a:latin typeface="Calibri"/>
              </a:rPr>
              <a:t> </a:t>
            </a:r>
            <a:r>
              <a:rPr b="0" lang="pt-BR" sz="2100" spc="-1" strike="noStrike">
                <a:solidFill>
                  <a:srgbClr val="000000"/>
                </a:solidFill>
                <a:latin typeface="Calibri"/>
              </a:rPr>
              <a:t>- § 3</a:t>
            </a:r>
            <a:r>
              <a:rPr b="0" lang="pt-BR" sz="2100" spc="-1" strike="noStrike" u="sng" baseline="30000">
                <a:solidFill>
                  <a:srgbClr val="000000"/>
                </a:solidFill>
                <a:uFillTx/>
                <a:latin typeface="Calibri"/>
              </a:rPr>
              <a:t>o</a:t>
            </a:r>
            <a:r>
              <a:rPr b="0" lang="pt-BR" sz="2100" spc="-1" strike="noStrike">
                <a:solidFill>
                  <a:srgbClr val="000000"/>
                </a:solidFill>
                <a:latin typeface="Calibri"/>
              </a:rPr>
              <a:t> O juiz conhecerá </a:t>
            </a:r>
            <a:r>
              <a:rPr b="0" lang="pt-BR" sz="2100" spc="-1" strike="noStrike" u="sng">
                <a:solidFill>
                  <a:srgbClr val="000000"/>
                </a:solidFill>
                <a:uFillTx/>
                <a:latin typeface="Calibri"/>
              </a:rPr>
              <a:t>de ofício</a:t>
            </a:r>
            <a:r>
              <a:rPr b="0" lang="pt-BR" sz="2100" spc="-1" strike="noStrike">
                <a:solidFill>
                  <a:srgbClr val="000000"/>
                </a:solidFill>
                <a:latin typeface="Calibri"/>
              </a:rPr>
              <a:t> da matéria constante dos incisos IV, V, VI e IX, em </a:t>
            </a:r>
            <a:r>
              <a:rPr b="0" lang="pt-BR" sz="2100" spc="-1" strike="noStrike" u="sng">
                <a:solidFill>
                  <a:srgbClr val="000000"/>
                </a:solidFill>
                <a:uFillTx/>
                <a:latin typeface="Calibri"/>
              </a:rPr>
              <a:t>qualquer tempo e grau de jurisdição</a:t>
            </a:r>
            <a:r>
              <a:rPr b="0" lang="pt-BR" sz="2100" spc="-1" strike="noStrike">
                <a:solidFill>
                  <a:srgbClr val="000000"/>
                </a:solidFill>
                <a:latin typeface="Calibri"/>
              </a:rPr>
              <a:t>, enquanto </a:t>
            </a:r>
            <a:r>
              <a:rPr b="0" lang="pt-BR" sz="2100" spc="-1" strike="noStrike" u="sng">
                <a:solidFill>
                  <a:srgbClr val="000000"/>
                </a:solidFill>
                <a:uFillTx/>
                <a:latin typeface="Calibri"/>
              </a:rPr>
              <a:t>não ocorrer o trânsito em julgado</a:t>
            </a:r>
            <a:r>
              <a:rPr b="0" lang="pt-BR" sz="2100" spc="-1" strike="noStrike">
                <a:solidFill>
                  <a:srgbClr val="000000"/>
                </a:solidFill>
                <a:latin typeface="Calibri"/>
              </a:rPr>
              <a:t>.</a:t>
            </a:r>
            <a:endParaRPr b="0" lang="en-US" sz="2100" spc="-1" strike="noStrike">
              <a:solidFill>
                <a:srgbClr val="000000"/>
              </a:solidFill>
              <a:latin typeface="Calibri"/>
            </a:endParaRPr>
          </a:p>
          <a:p>
            <a:pPr algn="just">
              <a:spcBef>
                <a:spcPts val="748"/>
              </a:spcBef>
            </a:pPr>
            <a:r>
              <a:rPr b="0" lang="pt-BR" sz="2100" spc="-1" strike="noStrike">
                <a:solidFill>
                  <a:srgbClr val="000000"/>
                </a:solidFill>
                <a:latin typeface="Calibri"/>
              </a:rPr>
              <a:t>Da extinção sem mérito cabe reconsideração?</a:t>
            </a:r>
            <a:endParaRPr b="0" lang="en-US" sz="2100" spc="-1" strike="noStrike">
              <a:solidFill>
                <a:srgbClr val="000000"/>
              </a:solidFill>
              <a:latin typeface="Calibri"/>
            </a:endParaRPr>
          </a:p>
          <a:p>
            <a:pPr algn="just">
              <a:spcBef>
                <a:spcPts val="748"/>
              </a:spcBef>
            </a:pPr>
            <a:r>
              <a:rPr b="0" lang="pt-BR" sz="2100" spc="-1" strike="noStrike">
                <a:solidFill>
                  <a:srgbClr val="000000"/>
                </a:solidFill>
                <a:latin typeface="Calibri"/>
              </a:rPr>
              <a:t> </a:t>
            </a:r>
            <a:r>
              <a:rPr b="0" lang="pt-BR" sz="2100" spc="-1" strike="noStrike">
                <a:solidFill>
                  <a:srgbClr val="000000"/>
                </a:solidFill>
                <a:latin typeface="Calibri"/>
              </a:rPr>
              <a:t>- § 7</a:t>
            </a:r>
            <a:r>
              <a:rPr b="0" lang="pt-BR" sz="2100" spc="-1" strike="noStrike" u="sng" baseline="30000">
                <a:solidFill>
                  <a:srgbClr val="000000"/>
                </a:solidFill>
                <a:uFillTx/>
                <a:latin typeface="Calibri"/>
              </a:rPr>
              <a:t>o</a:t>
            </a:r>
            <a:r>
              <a:rPr b="0" lang="pt-BR" sz="2100" spc="-1" strike="noStrike">
                <a:solidFill>
                  <a:srgbClr val="000000"/>
                </a:solidFill>
                <a:latin typeface="Calibri"/>
              </a:rPr>
              <a:t> Interposta a </a:t>
            </a:r>
            <a:r>
              <a:rPr b="0" lang="pt-BR" sz="2100" spc="-1" strike="noStrike" u="sng">
                <a:solidFill>
                  <a:srgbClr val="000000"/>
                </a:solidFill>
                <a:uFillTx/>
                <a:latin typeface="Calibri"/>
              </a:rPr>
              <a:t>apelação</a:t>
            </a:r>
            <a:r>
              <a:rPr b="0" lang="pt-BR" sz="2100" spc="-1" strike="noStrike">
                <a:solidFill>
                  <a:srgbClr val="000000"/>
                </a:solidFill>
                <a:latin typeface="Calibri"/>
              </a:rPr>
              <a:t> em qualquer dos casos de que tratam os incisos deste artigo, o juiz terá 5 (cinco) dias para </a:t>
            </a:r>
            <a:r>
              <a:rPr b="0" lang="pt-BR" sz="2100" spc="-1" strike="noStrike" u="sng">
                <a:solidFill>
                  <a:srgbClr val="000000"/>
                </a:solidFill>
                <a:uFillTx/>
                <a:latin typeface="Calibri"/>
              </a:rPr>
              <a:t>retratar-se</a:t>
            </a:r>
            <a:r>
              <a:rPr b="0" lang="pt-BR" sz="2100" spc="-1" strike="noStrike">
                <a:solidFill>
                  <a:srgbClr val="000000"/>
                </a:solidFill>
                <a:latin typeface="Calibri"/>
              </a:rPr>
              <a:t>.</a:t>
            </a:r>
            <a:r>
              <a:rPr b="0" i="1" lang="pt-BR" sz="2100" spc="-1" strike="noStrike">
                <a:solidFill>
                  <a:srgbClr val="000000"/>
                </a:solidFill>
                <a:latin typeface="Calibri"/>
              </a:rPr>
              <a:t> </a:t>
            </a:r>
            <a:endParaRPr b="0" lang="en-US" sz="2100" spc="-1" strike="noStrike">
              <a:solidFill>
                <a:srgbClr val="000000"/>
              </a:solidFill>
              <a:latin typeface="Calibri"/>
            </a:endParaRPr>
          </a:p>
        </p:txBody>
      </p:sp>
      <p:sp>
        <p:nvSpPr>
          <p:cNvPr id="604" name="TextShape 2"/>
          <p:cNvSpPr txBox="1"/>
          <p:nvPr/>
        </p:nvSpPr>
        <p:spPr>
          <a:xfrm>
            <a:off x="343080" y="864720"/>
            <a:ext cx="8229600" cy="646200"/>
          </a:xfrm>
          <a:prstGeom prst="rect">
            <a:avLst/>
          </a:prstGeom>
          <a:noFill/>
          <a:ln>
            <a:noFill/>
          </a:ln>
        </p:spPr>
        <p:txBody>
          <a:bodyPr anchor="ctr">
            <a:noAutofit/>
          </a:bodyPr>
          <a:p>
            <a:pPr/>
            <a:r>
              <a:rPr b="0" lang="pt-BR" sz="2000" spc="-1" strike="noStrike">
                <a:solidFill>
                  <a:srgbClr val="000000"/>
                </a:solidFill>
                <a:latin typeface="Calibri Light"/>
              </a:rPr>
              <a:t>Extinção sem resolução do mérito (atípica)</a:t>
            </a:r>
            <a:endParaRPr b="0" lang="en-US" sz="20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199" dur="indefinite" restart="never" nodeType="tmRoot">
          <p:childTnLst>
            <p:seq>
              <p:cTn id="200" dur="indefinite" nodeType="mainSeq">
                <p:childTnLst>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603">
                                            <p:txEl>
                                              <p:pRg st="1" end="1"/>
                                            </p:txEl>
                                          </p:spTgt>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nodeType="clickEffect" fill="hold" presetClass="entr" presetID="1">
                                  <p:stCondLst>
                                    <p:cond delay="0"/>
                                  </p:stCondLst>
                                  <p:childTnLst>
                                    <p:set>
                                      <p:cBhvr>
                                        <p:cTn id="208" dur="1" fill="hold">
                                          <p:stCondLst>
                                            <p:cond delay="0"/>
                                          </p:stCondLst>
                                        </p:cTn>
                                        <p:tgtEl>
                                          <p:spTgt spid="603">
                                            <p:txEl>
                                              <p:pRg st="2" end="2"/>
                                            </p:txEl>
                                          </p:spTgt>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603">
                                            <p:txEl>
                                              <p:pRg st="3" end="3"/>
                                            </p:txEl>
                                          </p:spTgt>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1">
                                  <p:stCondLst>
                                    <p:cond delay="0"/>
                                  </p:stCondLst>
                                  <p:childTnLst>
                                    <p:set>
                                      <p:cBhvr>
                                        <p:cTn id="216" dur="1" fill="hold">
                                          <p:stCondLst>
                                            <p:cond delay="0"/>
                                          </p:stCondLst>
                                        </p:cTn>
                                        <p:tgtEl>
                                          <p:spTgt spid="603">
                                            <p:txEl>
                                              <p:pRg st="5" end="5"/>
                                            </p:txEl>
                                          </p:spTgt>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nodeType="clickEffect" fill="hold" presetClass="entr" presetID="1">
                                  <p:stCondLst>
                                    <p:cond delay="0"/>
                                  </p:stCondLst>
                                  <p:childTnLst>
                                    <p:set>
                                      <p:cBhvr>
                                        <p:cTn id="220" dur="1" fill="hold">
                                          <p:stCondLst>
                                            <p:cond delay="0"/>
                                          </p:stCondLst>
                                        </p:cTn>
                                        <p:tgtEl>
                                          <p:spTgt spid="603">
                                            <p:txEl>
                                              <p:pRg st="6" end="6"/>
                                            </p:txEl>
                                          </p:spTgt>
                                        </p:tgtEl>
                                        <p:attrNameLst>
                                          <p:attrName>style.visibility</p:attrName>
                                        </p:attrNameLst>
                                      </p:cBhvr>
                                      <p:to>
                                        <p:strVal val="visible"/>
                                      </p:to>
                                    </p:set>
                                  </p:childTnLst>
                                </p:cTn>
                              </p:par>
                            </p:childTnLst>
                          </p:cTn>
                        </p:par>
                      </p:childTnLst>
                    </p:cTn>
                  </p:par>
                  <p:par>
                    <p:cTn id="221" fill="hold">
                      <p:stCondLst>
                        <p:cond delay="indefinite"/>
                      </p:stCondLst>
                      <p:childTnLst>
                        <p:par>
                          <p:cTn id="222" fill="hold">
                            <p:stCondLst>
                              <p:cond delay="0"/>
                            </p:stCondLst>
                            <p:childTnLst>
                              <p:par>
                                <p:cTn id="223" nodeType="clickEffect" fill="hold" presetClass="entr" presetID="1">
                                  <p:stCondLst>
                                    <p:cond delay="0"/>
                                  </p:stCondLst>
                                  <p:childTnLst>
                                    <p:set>
                                      <p:cBhvr>
                                        <p:cTn id="224" dur="1" fill="hold">
                                          <p:stCondLst>
                                            <p:cond delay="0"/>
                                          </p:stCondLst>
                                        </p:cTn>
                                        <p:tgtEl>
                                          <p:spTgt spid="603">
                                            <p:txEl>
                                              <p:pRg st="7" end="7"/>
                                            </p:txEl>
                                          </p:spTgt>
                                        </p:tgtEl>
                                        <p:attrNameLst>
                                          <p:attrName>style.visibility</p:attrName>
                                        </p:attrNameLst>
                                      </p:cBhvr>
                                      <p:to>
                                        <p:strVal val="visible"/>
                                      </p:to>
                                    </p:set>
                                  </p:childTnLst>
                                </p:cTn>
                              </p:par>
                            </p:childTnLst>
                          </p:cTn>
                        </p:par>
                      </p:childTnLst>
                    </p:cTn>
                  </p:par>
                  <p:par>
                    <p:cTn id="225" fill="hold">
                      <p:stCondLst>
                        <p:cond delay="indefinite"/>
                      </p:stCondLst>
                      <p:childTnLst>
                        <p:par>
                          <p:cTn id="226" fill="hold">
                            <p:stCondLst>
                              <p:cond delay="0"/>
                            </p:stCondLst>
                            <p:childTnLst>
                              <p:par>
                                <p:cTn id="227" nodeType="clickEffect" fill="hold" presetClass="entr" presetID="1">
                                  <p:stCondLst>
                                    <p:cond delay="0"/>
                                  </p:stCondLst>
                                  <p:childTnLst>
                                    <p:set>
                                      <p:cBhvr>
                                        <p:cTn id="228" dur="1" fill="hold">
                                          <p:stCondLst>
                                            <p:cond delay="0"/>
                                          </p:stCondLst>
                                        </p:cTn>
                                        <p:tgtEl>
                                          <p:spTgt spid="603">
                                            <p:txEl>
                                              <p:pRg st="8" end="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TextShape 1"/>
          <p:cNvSpPr txBox="1"/>
          <p:nvPr/>
        </p:nvSpPr>
        <p:spPr>
          <a:xfrm>
            <a:off x="343080" y="1847520"/>
            <a:ext cx="8493120" cy="3755880"/>
          </a:xfrm>
          <a:prstGeom prst="rect">
            <a:avLst/>
          </a:prstGeom>
          <a:noFill/>
          <a:ln>
            <a:noFill/>
          </a:ln>
        </p:spPr>
        <p:txBody>
          <a:bodyPr>
            <a:normAutofit/>
          </a:bodyPr>
          <a:p>
            <a:pPr marL="171360" indent="-171360">
              <a:spcBef>
                <a:spcPts val="748"/>
              </a:spcBef>
              <a:buClr>
                <a:srgbClr val="000000"/>
              </a:buClr>
              <a:buFont typeface="Arial"/>
              <a:buChar char="•"/>
            </a:pPr>
            <a:r>
              <a:rPr b="0" lang="pt-BR" sz="2100" spc="-1" strike="noStrike">
                <a:solidFill>
                  <a:srgbClr val="000000"/>
                </a:solidFill>
                <a:latin typeface="Calibri"/>
              </a:rPr>
              <a:t> </a:t>
            </a:r>
            <a:r>
              <a:rPr b="0" lang="pt-BR" sz="2100" spc="-1" strike="noStrike">
                <a:solidFill>
                  <a:srgbClr val="000000"/>
                </a:solidFill>
                <a:latin typeface="Calibri"/>
              </a:rPr>
              <a:t>N</a:t>
            </a:r>
            <a:r>
              <a:rPr b="0" lang="en-US" sz="2100" spc="-1" strike="noStrike">
                <a:solidFill>
                  <a:srgbClr val="000000"/>
                </a:solidFill>
                <a:latin typeface="Calibri"/>
              </a:rPr>
              <a:t>ão são cobertas pela coisa julgada material</a:t>
            </a:r>
            <a:endParaRPr b="0" lang="en-US" sz="2100" spc="-1" strike="noStrike">
              <a:solidFill>
                <a:srgbClr val="000000"/>
              </a:solidFill>
              <a:latin typeface="Calibri"/>
            </a:endParaRPr>
          </a:p>
          <a:p>
            <a:pPr lvl="1" marL="455400" algn="just">
              <a:spcBef>
                <a:spcPts val="374"/>
              </a:spcBef>
            </a:pPr>
            <a:r>
              <a:rPr b="0" i="1" lang="en-US" sz="1800" spc="-1" strike="noStrike">
                <a:solidFill>
                  <a:srgbClr val="000000"/>
                </a:solidFill>
                <a:latin typeface="Calibri"/>
              </a:rPr>
              <a:t>Art. 502.  Denomina-se </a:t>
            </a:r>
            <a:r>
              <a:rPr b="0" i="1" lang="en-US" sz="1800" spc="-1" strike="noStrike" u="sng">
                <a:solidFill>
                  <a:srgbClr val="000000"/>
                </a:solidFill>
                <a:uFillTx/>
                <a:latin typeface="Calibri"/>
              </a:rPr>
              <a:t>coisa julgada material</a:t>
            </a:r>
            <a:r>
              <a:rPr b="0" i="1" lang="en-US" sz="1800" spc="-1" strike="noStrike">
                <a:solidFill>
                  <a:srgbClr val="000000"/>
                </a:solidFill>
                <a:latin typeface="Calibri"/>
              </a:rPr>
              <a:t> a autoridade que torna imutável e indiscutível a </a:t>
            </a:r>
            <a:r>
              <a:rPr b="0" i="1" lang="en-US" sz="1800" spc="-1" strike="noStrike" u="sng">
                <a:solidFill>
                  <a:srgbClr val="548235"/>
                </a:solidFill>
                <a:uFillTx/>
                <a:latin typeface="Calibri"/>
              </a:rPr>
              <a:t>decisão de mérito</a:t>
            </a:r>
            <a:r>
              <a:rPr b="0" i="1" lang="en-US" sz="1800" spc="-1" strike="noStrike">
                <a:solidFill>
                  <a:srgbClr val="548235"/>
                </a:solidFill>
                <a:latin typeface="Calibri"/>
              </a:rPr>
              <a:t> </a:t>
            </a:r>
            <a:r>
              <a:rPr b="0" i="1" lang="en-US" sz="1800" spc="-1" strike="noStrike">
                <a:solidFill>
                  <a:srgbClr val="000000"/>
                </a:solidFill>
                <a:latin typeface="Calibri"/>
              </a:rPr>
              <a:t>não mais sujeita a recurso.</a:t>
            </a:r>
            <a:endParaRPr b="0" lang="en-US" sz="1800" spc="-1" strike="noStrike">
              <a:solidFill>
                <a:srgbClr val="000000"/>
              </a:solidFill>
              <a:latin typeface="Calibri"/>
            </a:endParaRPr>
          </a:p>
          <a:p>
            <a:pPr lvl="1" marL="455400">
              <a:spcBef>
                <a:spcPts val="374"/>
              </a:spcBef>
            </a:pPr>
            <a:endParaRPr b="0" lang="en-US" sz="1800" spc="-1" strike="noStrike">
              <a:solidFill>
                <a:srgbClr val="000000"/>
              </a:solidFill>
              <a:latin typeface="Calibri"/>
            </a:endParaRPr>
          </a:p>
          <a:p>
            <a:pPr marL="171360" indent="-171360">
              <a:spcBef>
                <a:spcPts val="748"/>
              </a:spcBef>
              <a:buClr>
                <a:srgbClr val="000000"/>
              </a:buClr>
              <a:buFont typeface="Arial"/>
              <a:buChar char="•"/>
            </a:pPr>
            <a:r>
              <a:rPr b="0" lang="en-US" sz="2100" spc="-1" strike="noStrike">
                <a:solidFill>
                  <a:srgbClr val="000000"/>
                </a:solidFill>
                <a:latin typeface="Calibri"/>
              </a:rPr>
              <a:t> </a:t>
            </a:r>
            <a:r>
              <a:rPr b="0" lang="en-US" sz="2100" spc="-1" strike="noStrike">
                <a:solidFill>
                  <a:srgbClr val="000000"/>
                </a:solidFill>
                <a:latin typeface="Calibri"/>
              </a:rPr>
              <a:t>Não impedem, em regra, a repropositura</a:t>
            </a:r>
            <a:endParaRPr b="0" lang="en-US" sz="2100" spc="-1" strike="noStrike">
              <a:solidFill>
                <a:srgbClr val="000000"/>
              </a:solidFill>
              <a:latin typeface="Calibri"/>
            </a:endParaRPr>
          </a:p>
          <a:p>
            <a:pPr lvl="1" marL="455400" algn="just">
              <a:spcBef>
                <a:spcPts val="374"/>
              </a:spcBef>
            </a:pPr>
            <a:r>
              <a:rPr b="0" i="1" lang="en-US" sz="1800" spc="-1" strike="noStrike">
                <a:solidFill>
                  <a:srgbClr val="000000"/>
                </a:solidFill>
                <a:latin typeface="Calibri"/>
              </a:rPr>
              <a:t>Art. 486.  O pronunciamento judicial que </a:t>
            </a:r>
            <a:r>
              <a:rPr b="0" i="1" lang="en-US" sz="1800" spc="-1" strike="noStrike" u="sng">
                <a:solidFill>
                  <a:srgbClr val="000000"/>
                </a:solidFill>
                <a:uFillTx/>
                <a:latin typeface="Calibri"/>
              </a:rPr>
              <a:t>não resolve o mérito</a:t>
            </a:r>
            <a:r>
              <a:rPr b="0" i="1" lang="en-US" sz="1800" spc="-1" strike="noStrike">
                <a:solidFill>
                  <a:srgbClr val="000000"/>
                </a:solidFill>
                <a:latin typeface="Calibri"/>
              </a:rPr>
              <a:t> não obsta a que a parte </a:t>
            </a:r>
            <a:r>
              <a:rPr b="0" i="1" lang="en-US" sz="1800" spc="-1" strike="noStrike">
                <a:solidFill>
                  <a:srgbClr val="548235"/>
                </a:solidFill>
                <a:latin typeface="Calibri"/>
              </a:rPr>
              <a:t>proponha de novo a ação</a:t>
            </a:r>
            <a:r>
              <a:rPr b="0" i="1" lang="en-US" sz="1800" spc="-1" strike="noStrike">
                <a:solidFill>
                  <a:srgbClr val="000000"/>
                </a:solidFill>
                <a:latin typeface="Calibri"/>
              </a:rPr>
              <a:t>. </a:t>
            </a:r>
            <a:endParaRPr b="0" lang="en-US" sz="1800" spc="-1" strike="noStrike">
              <a:solidFill>
                <a:srgbClr val="000000"/>
              </a:solidFill>
              <a:latin typeface="Calibri"/>
            </a:endParaRPr>
          </a:p>
          <a:p>
            <a:pPr lvl="1" marL="455400" algn="just">
              <a:spcBef>
                <a:spcPts val="374"/>
              </a:spcBef>
            </a:pPr>
            <a:r>
              <a:rPr b="0" i="1" lang="en-US" sz="1800" spc="-1" strike="noStrike">
                <a:solidFill>
                  <a:srgbClr val="000000"/>
                </a:solidFill>
                <a:latin typeface="Calibri"/>
              </a:rPr>
              <a:t>§ 1</a:t>
            </a:r>
            <a:r>
              <a:rPr b="0" i="1" lang="en-US" sz="1800" spc="-1" strike="noStrike" baseline="30000">
                <a:solidFill>
                  <a:srgbClr val="000000"/>
                </a:solidFill>
                <a:latin typeface="Calibri"/>
              </a:rPr>
              <a:t>o</a:t>
            </a:r>
            <a:r>
              <a:rPr b="0" i="1" lang="en-US" sz="1800" spc="-1" strike="noStrike">
                <a:solidFill>
                  <a:srgbClr val="000000"/>
                </a:solidFill>
                <a:latin typeface="Calibri"/>
              </a:rPr>
              <a:t> No caso de extinção em razão de litispendência e nos casos dos incisos I, IV, VI e VII do art. 485, a propositura da nova ação </a:t>
            </a:r>
            <a:r>
              <a:rPr b="0" i="1" lang="en-US" sz="1800" spc="-1" strike="noStrike" u="sng">
                <a:solidFill>
                  <a:srgbClr val="000000"/>
                </a:solidFill>
                <a:uFillTx/>
                <a:latin typeface="Calibri"/>
              </a:rPr>
              <a:t>depende da correção do vício</a:t>
            </a:r>
            <a:r>
              <a:rPr b="0" i="1" lang="en-US" sz="1800" spc="-1" strike="noStrike">
                <a:solidFill>
                  <a:srgbClr val="000000"/>
                </a:solidFill>
                <a:latin typeface="Calibri"/>
              </a:rPr>
              <a:t> que levou à sentença sem resolução do mérito.</a:t>
            </a:r>
            <a:endParaRPr b="0" lang="en-US" sz="1800" spc="-1" strike="noStrike">
              <a:solidFill>
                <a:srgbClr val="000000"/>
              </a:solidFill>
              <a:latin typeface="Calibri"/>
            </a:endParaRPr>
          </a:p>
          <a:p>
            <a:pPr lvl="1" marL="455400" algn="just">
              <a:spcBef>
                <a:spcPts val="374"/>
              </a:spcBef>
            </a:pPr>
            <a:r>
              <a:rPr b="0" i="1" lang="pt-BR" sz="1800" spc="-1" strike="noStrike">
                <a:solidFill>
                  <a:srgbClr val="000000"/>
                </a:solidFill>
                <a:latin typeface="Calibri"/>
              </a:rPr>
              <a:t>§ 2o A petição inicial, todavia, não será despachada </a:t>
            </a:r>
            <a:r>
              <a:rPr b="0" i="1" lang="pt-BR" sz="1800" spc="-1" strike="noStrike" u="sng">
                <a:solidFill>
                  <a:srgbClr val="000000"/>
                </a:solidFill>
                <a:uFillTx/>
                <a:latin typeface="Calibri"/>
              </a:rPr>
              <a:t>sem a prova do pagamento</a:t>
            </a:r>
            <a:r>
              <a:rPr b="0" i="1" lang="pt-BR" sz="1800" spc="-1" strike="noStrike">
                <a:solidFill>
                  <a:srgbClr val="000000"/>
                </a:solidFill>
                <a:latin typeface="Calibri"/>
              </a:rPr>
              <a:t> ou do depósito das </a:t>
            </a:r>
            <a:r>
              <a:rPr b="0" i="1" lang="pt-BR" sz="1800" spc="-1" strike="noStrike" u="sng">
                <a:solidFill>
                  <a:srgbClr val="000000"/>
                </a:solidFill>
                <a:uFillTx/>
                <a:latin typeface="Calibri"/>
              </a:rPr>
              <a:t>custas e dos honorários de advogado</a:t>
            </a:r>
            <a:r>
              <a:rPr b="0" i="1" lang="pt-BR" sz="1800" spc="-1" strike="noStrike">
                <a:solidFill>
                  <a:srgbClr val="000000"/>
                </a:solidFill>
                <a:latin typeface="Calibri"/>
              </a:rPr>
              <a:t>.</a:t>
            </a:r>
            <a:endParaRPr b="0" lang="en-US" sz="1800" spc="-1" strike="noStrike">
              <a:solidFill>
                <a:srgbClr val="000000"/>
              </a:solidFill>
              <a:latin typeface="Calibri"/>
            </a:endParaRPr>
          </a:p>
        </p:txBody>
      </p:sp>
      <p:sp>
        <p:nvSpPr>
          <p:cNvPr id="606" name="TextShape 2"/>
          <p:cNvSpPr txBox="1"/>
          <p:nvPr/>
        </p:nvSpPr>
        <p:spPr>
          <a:xfrm>
            <a:off x="343080" y="1035000"/>
            <a:ext cx="8229600" cy="644400"/>
          </a:xfrm>
          <a:prstGeom prst="rect">
            <a:avLst/>
          </a:prstGeom>
          <a:noFill/>
          <a:ln>
            <a:noFill/>
          </a:ln>
        </p:spPr>
        <p:txBody>
          <a:bodyPr anchor="ctr">
            <a:noAutofit/>
          </a:bodyPr>
          <a:p>
            <a:pPr/>
            <a:r>
              <a:rPr b="0" lang="pt-BR" sz="2000" spc="-1" strike="noStrike">
                <a:solidFill>
                  <a:srgbClr val="000000"/>
                </a:solidFill>
                <a:latin typeface="Calibri Light"/>
              </a:rPr>
              <a:t>Extinção sem resolução do mérito (atípica)</a:t>
            </a:r>
            <a:endParaRPr b="0" lang="en-US" sz="20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229" dur="indefinite" restart="never" nodeType="tmRoot">
          <p:childTnLst>
            <p:seq>
              <p:cTn id="230" dur="indefinite" nodeType="mainSeq">
                <p:childTnLst>
                  <p:par>
                    <p:cTn id="231" fill="hold">
                      <p:stCondLst>
                        <p:cond delay="indefinite"/>
                      </p:stCondLst>
                      <p:childTnLst>
                        <p:par>
                          <p:cTn id="232" fill="hold">
                            <p:stCondLst>
                              <p:cond delay="0"/>
                            </p:stCondLst>
                            <p:childTnLst>
                              <p:par>
                                <p:cTn id="233" nodeType="clickEffect" fill="hold" presetClass="entr" presetID="1">
                                  <p:stCondLst>
                                    <p:cond delay="0"/>
                                  </p:stCondLst>
                                  <p:childTnLst>
                                    <p:set>
                                      <p:cBhvr>
                                        <p:cTn id="234" dur="1" fill="hold">
                                          <p:stCondLst>
                                            <p:cond delay="0"/>
                                          </p:stCondLst>
                                        </p:cTn>
                                        <p:tgtEl>
                                          <p:spTgt spid="605">
                                            <p:txEl>
                                              <p:pRg st="0" end="0"/>
                                            </p:txEl>
                                          </p:spTgt>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nodeType="clickEffect" fill="hold" presetClass="entr" presetID="1">
                                  <p:stCondLst>
                                    <p:cond delay="0"/>
                                  </p:stCondLst>
                                  <p:childTnLst>
                                    <p:set>
                                      <p:cBhvr>
                                        <p:cTn id="238" dur="1" fill="hold">
                                          <p:stCondLst>
                                            <p:cond delay="0"/>
                                          </p:stCondLst>
                                        </p:cTn>
                                        <p:tgtEl>
                                          <p:spTgt spid="605">
                                            <p:txEl>
                                              <p:pRg st="1" end="1"/>
                                            </p:txEl>
                                          </p:spTgt>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nodeType="clickEffect" fill="hold" presetClass="entr" presetID="1">
                                  <p:stCondLst>
                                    <p:cond delay="0"/>
                                  </p:stCondLst>
                                  <p:childTnLst>
                                    <p:set>
                                      <p:cBhvr>
                                        <p:cTn id="242" dur="1" fill="hold">
                                          <p:stCondLst>
                                            <p:cond delay="0"/>
                                          </p:stCondLst>
                                        </p:cTn>
                                        <p:tgtEl>
                                          <p:spTgt spid="605">
                                            <p:txEl>
                                              <p:pRg st="3" end="3"/>
                                            </p:txEl>
                                          </p:spTgt>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nodeType="clickEffect" fill="hold" presetClass="entr" presetID="1">
                                  <p:stCondLst>
                                    <p:cond delay="0"/>
                                  </p:stCondLst>
                                  <p:childTnLst>
                                    <p:set>
                                      <p:cBhvr>
                                        <p:cTn id="246" dur="1" fill="hold">
                                          <p:stCondLst>
                                            <p:cond delay="0"/>
                                          </p:stCondLst>
                                        </p:cTn>
                                        <p:tgtEl>
                                          <p:spTgt spid="605">
                                            <p:txEl>
                                              <p:pRg st="4" end="4"/>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nodeType="clickEffect" fill="hold" presetClass="entr" presetID="1">
                                  <p:stCondLst>
                                    <p:cond delay="0"/>
                                  </p:stCondLst>
                                  <p:childTnLst>
                                    <p:set>
                                      <p:cBhvr>
                                        <p:cTn id="250" dur="1" fill="hold">
                                          <p:stCondLst>
                                            <p:cond delay="0"/>
                                          </p:stCondLst>
                                        </p:cTn>
                                        <p:tgtEl>
                                          <p:spTgt spid="605">
                                            <p:txEl>
                                              <p:pRg st="5" end="5"/>
                                            </p:txEl>
                                          </p:spTgt>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nodeType="clickEffect" fill="hold" presetClass="entr" presetID="1">
                                  <p:stCondLst>
                                    <p:cond delay="0"/>
                                  </p:stCondLst>
                                  <p:childTnLst>
                                    <p:set>
                                      <p:cBhvr>
                                        <p:cTn id="254" dur="1" fill="hold">
                                          <p:stCondLst>
                                            <p:cond delay="0"/>
                                          </p:stCondLst>
                                        </p:cTn>
                                        <p:tgtEl>
                                          <p:spTgt spid="605">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TextShape 1"/>
          <p:cNvSpPr txBox="1"/>
          <p:nvPr/>
        </p:nvSpPr>
        <p:spPr>
          <a:xfrm>
            <a:off x="343080" y="1955880"/>
            <a:ext cx="8318160" cy="3381120"/>
          </a:xfrm>
          <a:prstGeom prst="rect">
            <a:avLst/>
          </a:prstGeom>
          <a:noFill/>
          <a:ln>
            <a:noFill/>
          </a:ln>
        </p:spPr>
        <p:txBody>
          <a:bodyPr>
            <a:normAutofit fontScale="91000"/>
          </a:bodyPr>
          <a:p>
            <a:pPr algn="just"/>
            <a:r>
              <a:rPr b="0" i="1" lang="pt-BR" sz="2100" spc="-1" strike="noStrike">
                <a:solidFill>
                  <a:srgbClr val="000000"/>
                </a:solidFill>
                <a:latin typeface="Calibri"/>
              </a:rPr>
              <a:t>Art. 487.  </a:t>
            </a:r>
            <a:r>
              <a:rPr b="0" i="1" lang="pt-BR" sz="2100" spc="-1" strike="noStrike">
                <a:solidFill>
                  <a:srgbClr val="ff0000"/>
                </a:solidFill>
                <a:latin typeface="Calibri"/>
              </a:rPr>
              <a:t>Haverá resolução</a:t>
            </a:r>
            <a:r>
              <a:rPr b="0" i="1" lang="pt-BR" sz="2100" spc="-1" strike="noStrike">
                <a:solidFill>
                  <a:srgbClr val="000000"/>
                </a:solidFill>
                <a:latin typeface="Calibri"/>
              </a:rPr>
              <a:t> de mérito quando o juiz:</a:t>
            </a:r>
            <a:endParaRPr b="0" lang="en-US" sz="2100" spc="-1" strike="noStrike">
              <a:solidFill>
                <a:srgbClr val="000000"/>
              </a:solidFill>
              <a:latin typeface="Calibri"/>
            </a:endParaRPr>
          </a:p>
          <a:p>
            <a:pPr algn="just"/>
            <a:r>
              <a:rPr b="0" i="1" lang="pt-BR" sz="2100" spc="-1" strike="noStrike">
                <a:solidFill>
                  <a:srgbClr val="000000"/>
                </a:solidFill>
                <a:latin typeface="Calibri"/>
              </a:rPr>
              <a:t>I - </a:t>
            </a:r>
            <a:r>
              <a:rPr b="0" i="1" lang="pt-BR" sz="2100" spc="-1" strike="noStrike" u="sng">
                <a:solidFill>
                  <a:srgbClr val="000000"/>
                </a:solidFill>
                <a:uFillTx/>
                <a:latin typeface="Calibri"/>
              </a:rPr>
              <a:t>acolher ou rejeitar</a:t>
            </a:r>
            <a:r>
              <a:rPr b="0" i="1" lang="pt-BR" sz="2100" spc="-1" strike="noStrike">
                <a:solidFill>
                  <a:srgbClr val="000000"/>
                </a:solidFill>
                <a:latin typeface="Calibri"/>
              </a:rPr>
              <a:t> o pedido formulado na ação ou na reconvenção;</a:t>
            </a:r>
            <a:endParaRPr b="0" lang="en-US" sz="2100" spc="-1" strike="noStrike">
              <a:solidFill>
                <a:srgbClr val="000000"/>
              </a:solidFill>
              <a:latin typeface="Calibri"/>
            </a:endParaRPr>
          </a:p>
          <a:p>
            <a:pPr algn="just"/>
            <a:r>
              <a:rPr b="0" i="1" lang="pt-BR" sz="2100" spc="-1" strike="noStrike">
                <a:solidFill>
                  <a:srgbClr val="000000"/>
                </a:solidFill>
                <a:latin typeface="Calibri"/>
              </a:rPr>
              <a:t>II - decidir, de ofício ou a requerimento, sobre a ocorrência de </a:t>
            </a:r>
            <a:r>
              <a:rPr b="0" i="1" lang="pt-BR" sz="2100" spc="-1" strike="noStrike" u="sng">
                <a:solidFill>
                  <a:srgbClr val="000000"/>
                </a:solidFill>
                <a:uFillTx/>
                <a:latin typeface="Calibri"/>
              </a:rPr>
              <a:t>decadência ou prescrição</a:t>
            </a:r>
            <a:r>
              <a:rPr b="0" i="1" lang="pt-BR" sz="2100" spc="-1" strike="noStrike">
                <a:solidFill>
                  <a:srgbClr val="000000"/>
                </a:solidFill>
                <a:latin typeface="Calibri"/>
              </a:rPr>
              <a:t>;</a:t>
            </a:r>
            <a:endParaRPr b="0" lang="en-US" sz="2100" spc="-1" strike="noStrike">
              <a:solidFill>
                <a:srgbClr val="000000"/>
              </a:solidFill>
              <a:latin typeface="Calibri"/>
            </a:endParaRPr>
          </a:p>
          <a:p>
            <a:pPr algn="just"/>
            <a:r>
              <a:rPr b="0" i="1" lang="pt-BR" sz="2100" spc="-1" strike="noStrike">
                <a:solidFill>
                  <a:srgbClr val="000000"/>
                </a:solidFill>
                <a:latin typeface="Calibri"/>
              </a:rPr>
              <a:t>III - homologar: </a:t>
            </a:r>
            <a:endParaRPr b="0" lang="en-US" sz="2100" spc="-1" strike="noStrike">
              <a:solidFill>
                <a:srgbClr val="000000"/>
              </a:solidFill>
              <a:latin typeface="Calibri"/>
            </a:endParaRPr>
          </a:p>
          <a:p>
            <a:pPr algn="just">
              <a:buClr>
                <a:srgbClr val="000000"/>
              </a:buClr>
              <a:buFont typeface="Calibri"/>
              <a:buAutoNum type="alphaLcParenR"/>
            </a:pPr>
            <a:r>
              <a:rPr b="0" i="1" lang="pt-BR" sz="2100" spc="-1" strike="noStrike">
                <a:solidFill>
                  <a:srgbClr val="000000"/>
                </a:solidFill>
                <a:latin typeface="Calibri"/>
              </a:rPr>
              <a:t>o </a:t>
            </a:r>
            <a:r>
              <a:rPr b="0" i="1" lang="pt-BR" sz="2100" spc="-1" strike="noStrike" u="sng">
                <a:solidFill>
                  <a:srgbClr val="000000"/>
                </a:solidFill>
                <a:uFillTx/>
                <a:latin typeface="Calibri"/>
              </a:rPr>
              <a:t>reconhecimento da procedência</a:t>
            </a:r>
            <a:r>
              <a:rPr b="0" i="1" lang="pt-BR" sz="2100" spc="-1" strike="noStrike">
                <a:solidFill>
                  <a:srgbClr val="000000"/>
                </a:solidFill>
                <a:latin typeface="Calibri"/>
              </a:rPr>
              <a:t> do pedido formulado na ação ou na reconvenção; </a:t>
            </a:r>
            <a:endParaRPr b="0" lang="en-US" sz="2100" spc="-1" strike="noStrike">
              <a:solidFill>
                <a:srgbClr val="000000"/>
              </a:solidFill>
              <a:latin typeface="Calibri"/>
            </a:endParaRPr>
          </a:p>
          <a:p>
            <a:pPr algn="just">
              <a:buClr>
                <a:srgbClr val="000000"/>
              </a:buClr>
              <a:buFont typeface="Calibri"/>
              <a:buAutoNum type="alphaLcParenR"/>
            </a:pPr>
            <a:r>
              <a:rPr b="0" i="1" lang="pt-BR" sz="2100" spc="-1" strike="noStrike">
                <a:solidFill>
                  <a:srgbClr val="000000"/>
                </a:solidFill>
                <a:latin typeface="Calibri"/>
              </a:rPr>
              <a:t>a </a:t>
            </a:r>
            <a:r>
              <a:rPr b="0" i="1" lang="pt-BR" sz="2100" spc="-1" strike="noStrike" u="sng">
                <a:solidFill>
                  <a:srgbClr val="000000"/>
                </a:solidFill>
                <a:uFillTx/>
                <a:latin typeface="Calibri"/>
              </a:rPr>
              <a:t>transação</a:t>
            </a:r>
            <a:r>
              <a:rPr b="0" i="1" lang="pt-BR" sz="2100" spc="-1" strike="noStrike">
                <a:solidFill>
                  <a:srgbClr val="000000"/>
                </a:solidFill>
                <a:latin typeface="Calibri"/>
              </a:rPr>
              <a:t>; </a:t>
            </a:r>
            <a:endParaRPr b="0" lang="en-US" sz="2100" spc="-1" strike="noStrike">
              <a:solidFill>
                <a:srgbClr val="000000"/>
              </a:solidFill>
              <a:latin typeface="Calibri"/>
            </a:endParaRPr>
          </a:p>
          <a:p>
            <a:pPr algn="just">
              <a:buClr>
                <a:srgbClr val="000000"/>
              </a:buClr>
              <a:buFont typeface="Calibri"/>
              <a:buAutoNum type="alphaLcParenR"/>
            </a:pPr>
            <a:r>
              <a:rPr b="0" i="1" lang="pt-BR" sz="2100" spc="-1" strike="noStrike">
                <a:solidFill>
                  <a:srgbClr val="000000"/>
                </a:solidFill>
                <a:latin typeface="Calibri"/>
              </a:rPr>
              <a:t>a </a:t>
            </a:r>
            <a:r>
              <a:rPr b="0" i="1" lang="pt-BR" sz="2100" spc="-1" strike="noStrike" u="sng">
                <a:solidFill>
                  <a:srgbClr val="000000"/>
                </a:solidFill>
                <a:uFillTx/>
                <a:latin typeface="Calibri"/>
              </a:rPr>
              <a:t>renúncia</a:t>
            </a:r>
            <a:r>
              <a:rPr b="0" i="1" lang="pt-BR" sz="2100" spc="-1" strike="noStrike">
                <a:solidFill>
                  <a:srgbClr val="000000"/>
                </a:solidFill>
                <a:latin typeface="Calibri"/>
              </a:rPr>
              <a:t> à pretensão formulada na ação ou na reconvenção.</a:t>
            </a:r>
            <a:endParaRPr b="0" lang="en-US" sz="2100" spc="-1" strike="noStrike">
              <a:solidFill>
                <a:srgbClr val="000000"/>
              </a:solidFill>
              <a:latin typeface="Calibri"/>
            </a:endParaRPr>
          </a:p>
          <a:p>
            <a:pPr algn="just">
              <a:buClr>
                <a:srgbClr val="000000"/>
              </a:buClr>
              <a:buFont typeface="Calibri"/>
              <a:buAutoNum type="alphaLcParenR"/>
            </a:pPr>
            <a:endParaRPr b="0" lang="en-US" sz="2100" spc="-1" strike="noStrike">
              <a:solidFill>
                <a:srgbClr val="000000"/>
              </a:solidFill>
              <a:latin typeface="Calibri"/>
            </a:endParaRPr>
          </a:p>
          <a:p>
            <a:pPr algn="just"/>
            <a:r>
              <a:rPr b="0" lang="pt-BR" sz="2100" spc="-1" strike="noStrike">
                <a:solidFill>
                  <a:srgbClr val="000000"/>
                </a:solidFill>
                <a:latin typeface="Calibri"/>
              </a:rPr>
              <a:t>A decisão com mérito é coberta pela coisa julgada, o que impede a repropositura (art. 502)</a:t>
            </a:r>
            <a:endParaRPr b="0" lang="en-US" sz="2100" spc="-1" strike="noStrike">
              <a:solidFill>
                <a:srgbClr val="000000"/>
              </a:solidFill>
              <a:latin typeface="Calibri"/>
            </a:endParaRPr>
          </a:p>
        </p:txBody>
      </p:sp>
      <p:sp>
        <p:nvSpPr>
          <p:cNvPr id="608" name="TextShape 2"/>
          <p:cNvSpPr txBox="1"/>
          <p:nvPr/>
        </p:nvSpPr>
        <p:spPr>
          <a:xfrm>
            <a:off x="343080" y="1035000"/>
            <a:ext cx="8229600" cy="644400"/>
          </a:xfrm>
          <a:prstGeom prst="rect">
            <a:avLst/>
          </a:prstGeom>
          <a:noFill/>
          <a:ln>
            <a:noFill/>
          </a:ln>
        </p:spPr>
        <p:txBody>
          <a:bodyPr anchor="ctr">
            <a:noAutofit/>
          </a:bodyPr>
          <a:p>
            <a:pPr/>
            <a:r>
              <a:rPr b="0" lang="pt-BR" sz="2000" spc="-1" strike="noStrike">
                <a:solidFill>
                  <a:srgbClr val="000000"/>
                </a:solidFill>
                <a:latin typeface="Calibri Light"/>
              </a:rPr>
              <a:t>Extinção com resolução do mérito</a:t>
            </a:r>
            <a:endParaRPr b="0" lang="en-US" sz="20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255" dur="indefinite" restart="never" nodeType="tmRoot">
          <p:childTnLst>
            <p:seq>
              <p:cTn id="256" dur="indefinite" nodeType="mainSeq">
                <p:childTnLst>
                  <p:par>
                    <p:cTn id="257" fill="hold">
                      <p:stCondLst>
                        <p:cond delay="indefinite"/>
                      </p:stCondLst>
                      <p:childTnLst>
                        <p:par>
                          <p:cTn id="258" fill="hold">
                            <p:stCondLst>
                              <p:cond delay="0"/>
                            </p:stCondLst>
                            <p:childTnLst>
                              <p:par>
                                <p:cTn id="259" nodeType="clickEffect" fill="hold" presetClass="entr" presetID="1">
                                  <p:stCondLst>
                                    <p:cond delay="0"/>
                                  </p:stCondLst>
                                  <p:childTnLst>
                                    <p:set>
                                      <p:cBhvr>
                                        <p:cTn id="260" dur="1" fill="hold">
                                          <p:stCondLst>
                                            <p:cond delay="0"/>
                                          </p:stCondLst>
                                        </p:cTn>
                                        <p:tgtEl>
                                          <p:spTgt spid="607">
                                            <p:txEl>
                                              <p:pRg st="1" end="1"/>
                                            </p:txEl>
                                          </p:spTgt>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
                                  <p:stCondLst>
                                    <p:cond delay="0"/>
                                  </p:stCondLst>
                                  <p:childTnLst>
                                    <p:set>
                                      <p:cBhvr>
                                        <p:cTn id="264" dur="1" fill="hold">
                                          <p:stCondLst>
                                            <p:cond delay="0"/>
                                          </p:stCondLst>
                                        </p:cTn>
                                        <p:tgtEl>
                                          <p:spTgt spid="607">
                                            <p:txEl>
                                              <p:pRg st="2" end="2"/>
                                            </p:txEl>
                                          </p:spTgt>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nodeType="clickEffect" fill="hold" presetClass="entr" presetID="1">
                                  <p:stCondLst>
                                    <p:cond delay="0"/>
                                  </p:stCondLst>
                                  <p:childTnLst>
                                    <p:set>
                                      <p:cBhvr>
                                        <p:cTn id="268" dur="1" fill="hold">
                                          <p:stCondLst>
                                            <p:cond delay="0"/>
                                          </p:stCondLst>
                                        </p:cTn>
                                        <p:tgtEl>
                                          <p:spTgt spid="607">
                                            <p:txEl>
                                              <p:pRg st="3" end="3"/>
                                            </p:txEl>
                                          </p:spTgt>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nodeType="clickEffect" fill="hold" presetClass="entr" presetID="1">
                                  <p:stCondLst>
                                    <p:cond delay="0"/>
                                  </p:stCondLst>
                                  <p:childTnLst>
                                    <p:set>
                                      <p:cBhvr>
                                        <p:cTn id="272" dur="1" fill="hold">
                                          <p:stCondLst>
                                            <p:cond delay="0"/>
                                          </p:stCondLst>
                                        </p:cTn>
                                        <p:tgtEl>
                                          <p:spTgt spid="607">
                                            <p:txEl>
                                              <p:pRg st="4" end="4"/>
                                            </p:txEl>
                                          </p:spTgt>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nodeType="clickEffect" fill="hold" presetClass="entr" presetID="1">
                                  <p:stCondLst>
                                    <p:cond delay="0"/>
                                  </p:stCondLst>
                                  <p:childTnLst>
                                    <p:set>
                                      <p:cBhvr>
                                        <p:cTn id="276" dur="1" fill="hold">
                                          <p:stCondLst>
                                            <p:cond delay="0"/>
                                          </p:stCondLst>
                                        </p:cTn>
                                        <p:tgtEl>
                                          <p:spTgt spid="607">
                                            <p:txEl>
                                              <p:pRg st="5" end="5"/>
                                            </p:txEl>
                                          </p:spTgt>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nodeType="clickEffect" fill="hold" presetClass="entr" presetID="1">
                                  <p:stCondLst>
                                    <p:cond delay="0"/>
                                  </p:stCondLst>
                                  <p:childTnLst>
                                    <p:set>
                                      <p:cBhvr>
                                        <p:cTn id="280" dur="1" fill="hold">
                                          <p:stCondLst>
                                            <p:cond delay="0"/>
                                          </p:stCondLst>
                                        </p:cTn>
                                        <p:tgtEl>
                                          <p:spTgt spid="607">
                                            <p:txEl>
                                              <p:pRg st="6" end="6"/>
                                            </p:txEl>
                                          </p:spTgt>
                                        </p:tgtEl>
                                        <p:attrNameLst>
                                          <p:attrName>style.visibility</p:attrName>
                                        </p:attrNameLst>
                                      </p:cBhvr>
                                      <p:to>
                                        <p:strVal val="visible"/>
                                      </p:to>
                                    </p:set>
                                  </p:childTnLst>
                                </p:cTn>
                              </p:par>
                            </p:childTnLst>
                          </p:cTn>
                        </p:par>
                      </p:childTnLst>
                    </p:cTn>
                  </p:par>
                  <p:par>
                    <p:cTn id="281" fill="hold">
                      <p:stCondLst>
                        <p:cond delay="indefinite"/>
                      </p:stCondLst>
                      <p:childTnLst>
                        <p:par>
                          <p:cTn id="282" fill="hold">
                            <p:stCondLst>
                              <p:cond delay="0"/>
                            </p:stCondLst>
                            <p:childTnLst>
                              <p:par>
                                <p:cTn id="283" nodeType="clickEffect" fill="hold" presetClass="entr" presetID="1">
                                  <p:stCondLst>
                                    <p:cond delay="0"/>
                                  </p:stCondLst>
                                  <p:childTnLst>
                                    <p:set>
                                      <p:cBhvr>
                                        <p:cTn id="284" dur="1" fill="hold">
                                          <p:stCondLst>
                                            <p:cond delay="0"/>
                                          </p:stCondLst>
                                        </p:cTn>
                                        <p:tgtEl>
                                          <p:spTgt spid="607">
                                            <p:txEl>
                                              <p:pRg st="8" end="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pPr>
            <a:endParaRPr b="0" lang="en-US" sz="1800" spc="-1" strike="noStrike">
              <a:solidFill>
                <a:srgbClr val="000000"/>
              </a:solidFill>
              <a:latin typeface="Arial"/>
            </a:endParaRPr>
          </a:p>
          <a:p>
            <a:pPr algn="just">
              <a:lnSpc>
                <a:spcPct val="100000"/>
              </a:lnSpc>
            </a:pPr>
            <a:r>
              <a:rPr b="0" lang="pt-BR" sz="5000" spc="-1" strike="noStrike">
                <a:solidFill>
                  <a:srgbClr val="000000"/>
                </a:solidFill>
                <a:latin typeface="Times New Roman"/>
                <a:ea typeface="Arial"/>
              </a:rPr>
              <a:t>2) Coisa julgada</a:t>
            </a:r>
            <a:endParaRPr b="0" lang="en-US" sz="5000" spc="-1" strike="noStrike">
              <a:solidFill>
                <a:srgbClr val="000000"/>
              </a:solidFill>
              <a:latin typeface="Arial"/>
            </a:endParaRPr>
          </a:p>
          <a:p>
            <a:pPr>
              <a:lnSpc>
                <a:spcPct val="100000"/>
              </a:lnSpc>
            </a:pPr>
            <a:endParaRPr b="0" lang="en-US" sz="5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CustomShape 1"/>
          <p:cNvSpPr/>
          <p:nvPr/>
        </p:nvSpPr>
        <p:spPr>
          <a:xfrm>
            <a:off x="250920" y="620640"/>
            <a:ext cx="324144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just">
              <a:lnSpc>
                <a:spcPct val="100000"/>
              </a:lnSpc>
            </a:pPr>
            <a:endParaRPr b="0" lang="en-US" sz="1800" spc="-1" strike="noStrike">
              <a:solidFill>
                <a:srgbClr val="000000"/>
              </a:solidFill>
              <a:latin typeface="Arial"/>
            </a:endParaRPr>
          </a:p>
          <a:p>
            <a:pPr algn="just">
              <a:lnSpc>
                <a:spcPct val="100000"/>
              </a:lnSpc>
            </a:pPr>
            <a:r>
              <a:rPr b="0" lang="pt-BR" sz="3000" spc="-1" strike="noStrike">
                <a:solidFill>
                  <a:srgbClr val="000000"/>
                </a:solidFill>
                <a:latin typeface="Trebuchet MS"/>
              </a:rPr>
              <a:t>Obra que traz meu mestrado e doutorado a respeito do tema:</a:t>
            </a:r>
            <a:endParaRPr b="0" lang="en-US" sz="3000" spc="-1" strike="noStrike">
              <a:solidFill>
                <a:srgbClr val="000000"/>
              </a:solidFill>
              <a:latin typeface="Arial"/>
            </a:endParaRPr>
          </a:p>
          <a:p>
            <a:pPr algn="just">
              <a:lnSpc>
                <a:spcPct val="100000"/>
              </a:lnSpc>
            </a:pPr>
            <a:endParaRPr b="0" lang="en-US" sz="3000" spc="-1" strike="noStrike">
              <a:solidFill>
                <a:srgbClr val="000000"/>
              </a:solidFill>
              <a:latin typeface="Arial"/>
            </a:endParaRPr>
          </a:p>
          <a:p>
            <a:pPr algn="just">
              <a:lnSpc>
                <a:spcPct val="100000"/>
              </a:lnSpc>
            </a:pPr>
            <a:endParaRPr b="0" lang="en-US" sz="3000" spc="-1" strike="noStrike">
              <a:solidFill>
                <a:srgbClr val="000000"/>
              </a:solidFill>
              <a:latin typeface="Arial"/>
            </a:endParaRPr>
          </a:p>
        </p:txBody>
      </p:sp>
      <p:pic>
        <p:nvPicPr>
          <p:cNvPr id="611" name="Picture 3" descr="capa_EstudoCoisaJulgada-712x1024"/>
          <p:cNvPicPr/>
          <p:nvPr/>
        </p:nvPicPr>
        <p:blipFill>
          <a:blip r:embed="rId1"/>
          <a:stretch/>
        </p:blipFill>
        <p:spPr>
          <a:xfrm>
            <a:off x="4140360" y="620640"/>
            <a:ext cx="3927240" cy="5649840"/>
          </a:xfrm>
          <a:prstGeom prst="rect">
            <a:avLst/>
          </a:prstGeom>
          <a:ln>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2" name="CustomShape 1"/>
          <p:cNvSpPr/>
          <p:nvPr/>
        </p:nvSpPr>
        <p:spPr>
          <a:xfrm>
            <a:off x="108000" y="333360"/>
            <a:ext cx="8856720" cy="4452480"/>
          </a:xfrm>
          <a:prstGeom prst="rect">
            <a:avLst/>
          </a:prstGeom>
          <a:noFill/>
          <a:ln>
            <a:noFill/>
          </a:ln>
        </p:spPr>
        <p:style>
          <a:lnRef idx="0"/>
          <a:fillRef idx="0"/>
          <a:effectRef idx="0"/>
          <a:fontRef idx="minor"/>
        </p:style>
        <p:txBody>
          <a:bodyPr lIns="90000" rIns="90000" tIns="46800" bIns="46800">
            <a:spAutoFit/>
          </a:bodyPr>
          <a:p>
            <a:pPr marL="285480" indent="-285480" algn="just">
              <a:lnSpc>
                <a:spcPct val="100000"/>
              </a:lnSpc>
              <a:buClr>
                <a:srgbClr val="000000"/>
              </a:buClr>
              <a:buFont typeface="Arial"/>
              <a:buChar char="•"/>
            </a:pPr>
            <a:r>
              <a:rPr b="0" lang="pt-BR" sz="3200" spc="-1" strike="noStrike" u="sng">
                <a:solidFill>
                  <a:srgbClr val="000000"/>
                </a:solidFill>
                <a:uFillTx/>
                <a:latin typeface="Tahoma"/>
                <a:ea typeface="Tahoma"/>
              </a:rPr>
              <a:t>Terminologia</a:t>
            </a:r>
            <a:r>
              <a:rPr b="0" lang="pt-BR" sz="1800" spc="-1" strike="noStrike">
                <a:solidFill>
                  <a:srgbClr val="000000"/>
                </a:solidFill>
                <a:latin typeface="Trebuchet MS"/>
              </a:rPr>
              <a:t> </a:t>
            </a:r>
            <a:endParaRPr b="0" lang="en-US" sz="1800" spc="-1" strike="noStrike">
              <a:solidFill>
                <a:srgbClr val="000000"/>
              </a:solidFill>
              <a:latin typeface="Arial"/>
            </a:endParaRPr>
          </a:p>
          <a:p>
            <a:pPr marL="285480" indent="-285480" algn="just">
              <a:lnSpc>
                <a:spcPct val="100000"/>
              </a:lnSpc>
            </a:pPr>
            <a:endParaRPr b="0" lang="en-US" sz="1800" spc="-1" strike="noStrike">
              <a:solidFill>
                <a:srgbClr val="000000"/>
              </a:solidFill>
              <a:latin typeface="Arial"/>
            </a:endParaRPr>
          </a:p>
          <a:p>
            <a:pPr marL="285480" indent="-285480" algn="just">
              <a:lnSpc>
                <a:spcPct val="100000"/>
              </a:lnSpc>
            </a:pPr>
            <a:endParaRPr b="0" lang="en-US" sz="1800" spc="-1" strike="noStrike">
              <a:solidFill>
                <a:srgbClr val="000000"/>
              </a:solidFill>
              <a:latin typeface="Arial"/>
            </a:endParaRPr>
          </a:p>
          <a:p>
            <a:pPr marL="285480" indent="-285480" algn="just">
              <a:lnSpc>
                <a:spcPct val="100000"/>
              </a:lnSpc>
            </a:pPr>
            <a:r>
              <a:rPr b="0" lang="pt-BR" sz="2400" spc="-1" strike="noStrike">
                <a:solidFill>
                  <a:srgbClr val="000000"/>
                </a:solidFill>
                <a:latin typeface="Trebuchet MS"/>
              </a:rPr>
              <a:t> </a:t>
            </a:r>
            <a:r>
              <a:rPr b="0" lang="pt-BR" sz="2400" spc="-1" strike="noStrike">
                <a:solidFill>
                  <a:srgbClr val="000000"/>
                </a:solidFill>
                <a:latin typeface="Trebuchet MS"/>
              </a:rPr>
              <a:t>- Coisa julgada ou caso julgado?</a:t>
            </a:r>
            <a:endParaRPr b="0" lang="en-US" sz="2400" spc="-1" strike="noStrike">
              <a:solidFill>
                <a:srgbClr val="000000"/>
              </a:solidFill>
              <a:latin typeface="Arial"/>
            </a:endParaRPr>
          </a:p>
          <a:p>
            <a:pPr marL="285480" indent="-285480" algn="just">
              <a:lnSpc>
                <a:spcPct val="100000"/>
              </a:lnSpc>
            </a:pPr>
            <a:endParaRPr b="0" lang="en-US" sz="2400" spc="-1" strike="noStrike">
              <a:solidFill>
                <a:srgbClr val="000000"/>
              </a:solidFill>
              <a:latin typeface="Arial"/>
            </a:endParaRPr>
          </a:p>
          <a:p>
            <a:pPr marL="285480" indent="-285480" algn="just">
              <a:lnSpc>
                <a:spcPct val="100000"/>
              </a:lnSpc>
            </a:pPr>
            <a:r>
              <a:rPr b="0" lang="pt-BR" sz="2400" spc="-1" strike="noStrike">
                <a:solidFill>
                  <a:srgbClr val="000000"/>
                </a:solidFill>
                <a:latin typeface="Trebuchet MS"/>
              </a:rPr>
              <a:t> </a:t>
            </a:r>
            <a:r>
              <a:rPr b="0" lang="pt-BR" sz="2400" spc="-1" strike="noStrike">
                <a:solidFill>
                  <a:srgbClr val="000000"/>
                </a:solidFill>
                <a:latin typeface="Trebuchet MS"/>
              </a:rPr>
              <a:t>- Os romanos não deduziam uma “coisa” em juízo, mas sim um “caso.” Porém, no cotidiano forense, consagrou-se a expressão coisa julgada.</a:t>
            </a:r>
            <a:endParaRPr b="0" lang="en-US" sz="2400" spc="-1" strike="noStrike">
              <a:solidFill>
                <a:srgbClr val="000000"/>
              </a:solidFill>
              <a:latin typeface="Arial"/>
            </a:endParaRPr>
          </a:p>
          <a:p>
            <a:pPr marL="285480" indent="-285480" algn="just">
              <a:lnSpc>
                <a:spcPct val="100000"/>
              </a:lnSpc>
            </a:pPr>
            <a:endParaRPr b="0" lang="en-US" sz="2400" spc="-1" strike="noStrike">
              <a:solidFill>
                <a:srgbClr val="000000"/>
              </a:solidFill>
              <a:latin typeface="Arial"/>
            </a:endParaRPr>
          </a:p>
          <a:p>
            <a:pPr marL="285480" indent="-285480" algn="just">
              <a:lnSpc>
                <a:spcPct val="100000"/>
              </a:lnSpc>
            </a:pPr>
            <a:r>
              <a:rPr b="0" lang="pt-BR" sz="2400" spc="-1" strike="noStrike">
                <a:solidFill>
                  <a:srgbClr val="000000"/>
                </a:solidFill>
                <a:latin typeface="Trebuchet MS"/>
              </a:rPr>
              <a:t> </a:t>
            </a:r>
            <a:r>
              <a:rPr b="0" lang="pt-BR" sz="2400" spc="-1" strike="noStrike">
                <a:solidFill>
                  <a:srgbClr val="000000"/>
                </a:solidFill>
                <a:latin typeface="Trebuchet MS"/>
              </a:rPr>
              <a:t>- Os portugueses, e alguns poucos autores brasileiros, utilizam a expressão caso julgado, que é a empregada na ex-LICC (LINDB, art. 6</a:t>
            </a:r>
            <a:r>
              <a:rPr b="0" lang="pt-BR" sz="2400" spc="-1" strike="noStrike" baseline="30000">
                <a:solidFill>
                  <a:srgbClr val="000000"/>
                </a:solidFill>
                <a:latin typeface="Trebuchet MS"/>
              </a:rPr>
              <a:t>o</a:t>
            </a:r>
            <a:r>
              <a:rPr b="0" lang="pt-BR" sz="2400" spc="-1" strike="noStrike">
                <a:solidFill>
                  <a:srgbClr val="000000"/>
                </a:solidFill>
                <a:latin typeface="Trebuchet MS"/>
              </a:rPr>
              <a:t>, § 3</a:t>
            </a:r>
            <a:r>
              <a:rPr b="0" lang="pt-BR" sz="2400" spc="-1" strike="noStrike" baseline="30000">
                <a:solidFill>
                  <a:srgbClr val="000000"/>
                </a:solidFill>
                <a:latin typeface="Trebuchet MS"/>
              </a:rPr>
              <a:t>o</a:t>
            </a:r>
            <a:r>
              <a:rPr b="0" lang="pt-BR" sz="2400" spc="-1" strike="noStrike">
                <a:solidFill>
                  <a:srgbClr val="000000"/>
                </a:solidFill>
                <a:latin typeface="Trebuchet MS"/>
              </a:rPr>
              <a: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3" name="CustomShape 1"/>
          <p:cNvSpPr/>
          <p:nvPr/>
        </p:nvSpPr>
        <p:spPr>
          <a:xfrm>
            <a:off x="108000" y="135000"/>
            <a:ext cx="8785080" cy="722412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3200" spc="-1" strike="noStrike" u="sng">
                <a:solidFill>
                  <a:srgbClr val="000000"/>
                </a:solidFill>
                <a:uFillTx/>
                <a:latin typeface="Tahoma"/>
                <a:ea typeface="Tahoma"/>
              </a:rPr>
              <a:t>Antecedentes</a:t>
            </a:r>
            <a:r>
              <a:rPr b="0" lang="pt-BR" sz="1800" spc="-1" strike="noStrike">
                <a:solidFill>
                  <a:srgbClr val="000000"/>
                </a:solidFill>
                <a:latin typeface="Trebuchet MS"/>
              </a:rPr>
              <a:t> </a:t>
            </a:r>
            <a:endParaRPr b="0" lang="en-US" sz="1800" spc="-1" strike="noStrike">
              <a:solidFill>
                <a:srgbClr val="000000"/>
              </a:solidFill>
              <a:latin typeface="Arial"/>
            </a:endParaRPr>
          </a:p>
          <a:p>
            <a:pPr algn="just">
              <a:lnSpc>
                <a:spcPct val="100000"/>
              </a:lnSpc>
            </a:pPr>
            <a:endParaRPr b="0" lang="en-US" sz="1800" spc="-1" strike="noStrike">
              <a:solidFill>
                <a:srgbClr val="000000"/>
              </a:solidFill>
              <a:latin typeface="Arial"/>
            </a:endParaRPr>
          </a:p>
          <a:p>
            <a:pPr algn="just">
              <a:lnSpc>
                <a:spcPct val="100000"/>
              </a:lnSpc>
            </a:pPr>
            <a:endParaRPr b="0" lang="en-US" sz="1800" spc="-1" strike="noStrike">
              <a:solidFill>
                <a:srgbClr val="000000"/>
              </a:solidFill>
              <a:latin typeface="Arial"/>
            </a:endParaRPr>
          </a:p>
          <a:p>
            <a:pPr algn="just">
              <a:lnSpc>
                <a:spcPct val="100000"/>
              </a:lnSpc>
            </a:pPr>
            <a:r>
              <a:rPr b="0" lang="pt-BR" sz="2200" spc="-1" strike="noStrike">
                <a:solidFill>
                  <a:srgbClr val="000000"/>
                </a:solidFill>
                <a:latin typeface="Trebuchet MS"/>
              </a:rPr>
              <a:t>CHIOVENDA, em 1905:</a:t>
            </a:r>
            <a:endParaRPr b="0" lang="en-US" sz="2200" spc="-1" strike="noStrike">
              <a:solidFill>
                <a:srgbClr val="000000"/>
              </a:solidFill>
              <a:latin typeface="Arial"/>
            </a:endParaRPr>
          </a:p>
          <a:p>
            <a:pPr algn="just">
              <a:lnSpc>
                <a:spcPct val="100000"/>
              </a:lnSpc>
            </a:pPr>
            <a:r>
              <a:rPr b="0" i="1" lang="pt-BR" sz="2200" spc="-1" strike="noStrike">
                <a:solidFill>
                  <a:srgbClr val="000000"/>
                </a:solidFill>
                <a:latin typeface="Trebuchet MS"/>
              </a:rPr>
              <a:t>“</a:t>
            </a:r>
            <a:r>
              <a:rPr b="0" i="1" lang="pt-BR" sz="2200" spc="-1" strike="noStrike">
                <a:solidFill>
                  <a:srgbClr val="000000"/>
                </a:solidFill>
                <a:latin typeface="Trebuchet MS"/>
              </a:rPr>
              <a:t>(Quanto à coisa julgada) pouco restaria dizer que não fosse inútil”</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 </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O surgimento da coisa julgada se deu em decorrência de uma necessidade prática: evitar a perpetuação dos litígios.</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 </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Nessa perspectiva, a seguinte afirmação bem ilustra a finalidade do instituto:</a:t>
            </a:r>
            <a:endParaRPr b="0" lang="en-US" sz="2200" spc="-1" strike="noStrike">
              <a:solidFill>
                <a:srgbClr val="000000"/>
              </a:solidFill>
              <a:latin typeface="Arial"/>
            </a:endParaRPr>
          </a:p>
          <a:p>
            <a:pPr algn="just">
              <a:lnSpc>
                <a:spcPct val="100000"/>
              </a:lnSpc>
            </a:pPr>
            <a:r>
              <a:rPr b="0" i="1" lang="pt-BR" sz="2200" spc="-1" strike="noStrike">
                <a:solidFill>
                  <a:srgbClr val="000000"/>
                </a:solidFill>
                <a:latin typeface="Trebuchet MS"/>
              </a:rPr>
              <a:t>	</a:t>
            </a:r>
            <a:r>
              <a:rPr b="0" i="1" lang="pt-BR" sz="2200" spc="-1" strike="noStrike">
                <a:solidFill>
                  <a:srgbClr val="000000"/>
                </a:solidFill>
                <a:latin typeface="Trebuchet MS"/>
              </a:rPr>
              <a:t>“</a:t>
            </a:r>
            <a:r>
              <a:rPr b="0" i="1" lang="pt-BR" sz="2200" spc="-1" strike="noStrike">
                <a:solidFill>
                  <a:srgbClr val="000000"/>
                </a:solidFill>
                <a:latin typeface="Trebuchet MS"/>
              </a:rPr>
              <a:t>A coisa julgada emerge de um imperativo político (...) é </a:t>
            </a:r>
            <a:r>
              <a:rPr b="0" i="1" lang="pt-BR" sz="2200" spc="-1" strike="noStrike">
                <a:solidFill>
                  <a:srgbClr val="000000"/>
                </a:solidFill>
                <a:latin typeface="Trebuchet MS"/>
              </a:rPr>
              <a:t>	</a:t>
            </a:r>
            <a:r>
              <a:rPr b="0" i="1" lang="pt-BR" sz="2200" spc="-1" strike="noStrike">
                <a:solidFill>
                  <a:srgbClr val="000000"/>
                </a:solidFill>
                <a:latin typeface="Trebuchet MS"/>
              </a:rPr>
              <a:t>imprescindível colocar-se um limite temporal absoluto, um </a:t>
            </a:r>
            <a:r>
              <a:rPr b="0" i="1" lang="pt-BR" sz="2200" spc="-1" strike="noStrike">
                <a:solidFill>
                  <a:srgbClr val="000000"/>
                </a:solidFill>
                <a:latin typeface="Trebuchet MS"/>
              </a:rPr>
              <a:t>	</a:t>
            </a:r>
            <a:r>
              <a:rPr b="0" i="1" lang="pt-BR" sz="2200" spc="-1" strike="noStrike" u="sng">
                <a:solidFill>
                  <a:srgbClr val="000000"/>
                </a:solidFill>
                <a:uFillTx/>
                <a:latin typeface="Trebuchet MS"/>
              </a:rPr>
              <a:t>ponto final inarredável</a:t>
            </a:r>
            <a:r>
              <a:rPr b="0" i="1" lang="pt-BR" sz="2200" spc="-1" strike="noStrike">
                <a:solidFill>
                  <a:srgbClr val="000000"/>
                </a:solidFill>
                <a:latin typeface="Trebuchet MS"/>
              </a:rPr>
              <a:t> à permissibilidade da discussão e das </a:t>
            </a:r>
            <a:r>
              <a:rPr b="0" i="1" lang="pt-BR" sz="2200" spc="-1" strike="noStrike">
                <a:solidFill>
                  <a:srgbClr val="000000"/>
                </a:solidFill>
                <a:latin typeface="Trebuchet MS"/>
              </a:rPr>
              <a:t>	</a:t>
            </a:r>
            <a:r>
              <a:rPr b="0" i="1" lang="pt-BR" sz="2200" spc="-1" strike="noStrike">
                <a:solidFill>
                  <a:srgbClr val="000000"/>
                </a:solidFill>
                <a:latin typeface="Trebuchet MS"/>
              </a:rPr>
              <a:t>impugnações.” (ADROALDO FURTADO FABRÍCIO, RePro 62)</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 </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Do ponto de vista jurídico, diversas foram as teorias para justificar a existência da coisa julgada, raramente existindo consenso na doutrina. </a:t>
            </a: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CustomShape 1"/>
          <p:cNvSpPr/>
          <p:nvPr/>
        </p:nvSpPr>
        <p:spPr>
          <a:xfrm>
            <a:off x="324000" y="1268280"/>
            <a:ext cx="8712000" cy="5177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gn="ctr">
              <a:lnSpc>
                <a:spcPct val="90000"/>
              </a:lnSpc>
            </a:pPr>
            <a:r>
              <a:rPr b="0" lang="pt-BR" sz="2400" spc="-1" strike="noStrike">
                <a:solidFill>
                  <a:srgbClr val="000000"/>
                </a:solidFill>
                <a:latin typeface="Times New Roman"/>
              </a:rPr>
              <a:t>Prof. Luiz Dellore</a:t>
            </a:r>
            <a:endParaRPr b="0" lang="en-US" sz="2400" spc="-1" strike="noStrike">
              <a:solidFill>
                <a:srgbClr val="000000"/>
              </a:solidFill>
              <a:latin typeface="Arial"/>
            </a:endParaRPr>
          </a:p>
          <a:p>
            <a:pPr algn="ctr">
              <a:lnSpc>
                <a:spcPct val="100000"/>
              </a:lnSpc>
            </a:pPr>
            <a:r>
              <a:rPr b="0" lang="pt-BR" sz="2400" spc="-1" strike="noStrike">
                <a:solidFill>
                  <a:srgbClr val="000000"/>
                </a:solidFill>
                <a:latin typeface="Times New Roman"/>
              </a:rPr>
              <a:t>Mestre e doutor em Processo Civil (USP)</a:t>
            </a:r>
            <a:endParaRPr b="0" lang="en-US" sz="2400" spc="-1" strike="noStrike">
              <a:solidFill>
                <a:srgbClr val="000000"/>
              </a:solidFill>
              <a:latin typeface="Arial"/>
            </a:endParaRPr>
          </a:p>
          <a:p>
            <a:pPr algn="ctr">
              <a:lnSpc>
                <a:spcPct val="100000"/>
              </a:lnSpc>
            </a:pPr>
            <a:r>
              <a:rPr b="0" lang="pt-BR" sz="2400" spc="-1" strike="noStrike">
                <a:solidFill>
                  <a:srgbClr val="000000"/>
                </a:solidFill>
                <a:latin typeface="Times New Roman"/>
              </a:rPr>
              <a:t>Mestre em Constitucional (PUC/SP)</a:t>
            </a:r>
            <a:endParaRPr b="0" lang="en-US" sz="2400" spc="-1" strike="noStrike">
              <a:solidFill>
                <a:srgbClr val="000000"/>
              </a:solidFill>
              <a:latin typeface="Arial"/>
            </a:endParaRPr>
          </a:p>
          <a:p>
            <a:pPr algn="ctr">
              <a:lnSpc>
                <a:spcPct val="100000"/>
              </a:lnSpc>
            </a:pPr>
            <a:r>
              <a:rPr b="0" i="1" lang="pt-BR" sz="2400" spc="-1" strike="noStrike">
                <a:solidFill>
                  <a:srgbClr val="000000"/>
                </a:solidFill>
                <a:latin typeface="Times New Roman"/>
              </a:rPr>
              <a:t>Visiting Scholar</a:t>
            </a:r>
            <a:r>
              <a:rPr b="0" lang="pt-BR" sz="2400" spc="-1" strike="noStrike">
                <a:solidFill>
                  <a:srgbClr val="000000"/>
                </a:solidFill>
                <a:latin typeface="Times New Roman"/>
              </a:rPr>
              <a:t> na Syracuse e Cornell Universities</a:t>
            </a:r>
            <a:endParaRPr b="0" lang="en-US" sz="2400" spc="-1" strike="noStrike">
              <a:solidFill>
                <a:srgbClr val="000000"/>
              </a:solidFill>
              <a:latin typeface="Arial"/>
            </a:endParaRPr>
          </a:p>
          <a:p>
            <a:pPr algn="ctr">
              <a:lnSpc>
                <a:spcPct val="100000"/>
              </a:lnSpc>
            </a:pPr>
            <a:r>
              <a:rPr b="0" lang="pt-BR" sz="2400" spc="-1" strike="noStrike">
                <a:solidFill>
                  <a:srgbClr val="000000"/>
                </a:solidFill>
                <a:latin typeface="Times New Roman"/>
              </a:rPr>
              <a:t>Professor da EPD, Mackenzie e outras instituições</a:t>
            </a:r>
            <a:endParaRPr b="0" lang="en-US" sz="2400" spc="-1" strike="noStrike">
              <a:solidFill>
                <a:srgbClr val="000000"/>
              </a:solidFill>
              <a:latin typeface="Arial"/>
            </a:endParaRPr>
          </a:p>
          <a:p>
            <a:pPr algn="ctr">
              <a:lnSpc>
                <a:spcPct val="100000"/>
              </a:lnSpc>
            </a:pPr>
            <a:r>
              <a:rPr b="0" lang="pt-BR" sz="2400" spc="-1" strike="noStrike">
                <a:solidFill>
                  <a:srgbClr val="000000"/>
                </a:solidFill>
                <a:latin typeface="Times New Roman"/>
              </a:rPr>
              <a:t>Advogado da Caixa Econômica Federal</a:t>
            </a:r>
            <a:endParaRPr b="0" lang="en-US" sz="2400" spc="-1" strike="noStrike">
              <a:solidFill>
                <a:srgbClr val="000000"/>
              </a:solidFill>
              <a:latin typeface="Arial"/>
            </a:endParaRPr>
          </a:p>
          <a:p>
            <a:pPr algn="ctr">
              <a:lnSpc>
                <a:spcPct val="100000"/>
              </a:lnSpc>
            </a:pPr>
            <a:r>
              <a:rPr b="0" lang="pt-BR" sz="2400" spc="-1" strike="noStrike">
                <a:solidFill>
                  <a:srgbClr val="000000"/>
                </a:solidFill>
                <a:latin typeface="Times New Roman"/>
              </a:rPr>
              <a:t>Ex-assessor de Ministro do STJ</a:t>
            </a:r>
            <a:endParaRPr b="0" lang="en-US" sz="2400" spc="-1" strike="noStrike">
              <a:solidFill>
                <a:srgbClr val="000000"/>
              </a:solidFill>
              <a:latin typeface="Arial"/>
            </a:endParaRPr>
          </a:p>
          <a:p>
            <a:pPr algn="ctr">
              <a:lnSpc>
                <a:spcPct val="100000"/>
              </a:lnSpc>
            </a:pPr>
            <a:r>
              <a:rPr b="0" lang="pt-BR" sz="2400" spc="-1" strike="noStrike">
                <a:solidFill>
                  <a:srgbClr val="000000"/>
                </a:solidFill>
                <a:latin typeface="Times New Roman"/>
              </a:rPr>
              <a:t>Membro do IBDP e do Ceapro </a:t>
            </a:r>
            <a:endParaRPr b="0" lang="en-US" sz="2400" spc="-1" strike="noStrike">
              <a:solidFill>
                <a:srgbClr val="000000"/>
              </a:solidFill>
              <a:latin typeface="Arial"/>
            </a:endParaRPr>
          </a:p>
          <a:p>
            <a:pPr algn="ctr">
              <a:lnSpc>
                <a:spcPct val="100000"/>
              </a:lnSpc>
            </a:pPr>
            <a:endParaRPr b="0" lang="en-US" sz="2400" spc="-1" strike="noStrike">
              <a:solidFill>
                <a:srgbClr val="000000"/>
              </a:solidFill>
              <a:latin typeface="Arial"/>
            </a:endParaRPr>
          </a:p>
          <a:p>
            <a:pPr algn="ctr">
              <a:lnSpc>
                <a:spcPct val="100000"/>
              </a:lnSpc>
            </a:pPr>
            <a:r>
              <a:rPr b="0" lang="pt-BR" sz="2700" spc="-1" strike="noStrike">
                <a:solidFill>
                  <a:srgbClr val="56c7aa"/>
                </a:solidFill>
                <a:latin typeface="Times New Roman"/>
                <a:hlinkClick r:id="rId1"/>
              </a:rPr>
              <a:t>www.dellore.com</a:t>
            </a:r>
            <a:endParaRPr b="0" lang="en-US" sz="2700" spc="-1" strike="noStrike">
              <a:solidFill>
                <a:srgbClr val="000000"/>
              </a:solidFill>
              <a:latin typeface="Arial"/>
            </a:endParaRPr>
          </a:p>
          <a:p>
            <a:pPr algn="ctr">
              <a:lnSpc>
                <a:spcPct val="100000"/>
              </a:lnSpc>
            </a:pPr>
            <a:r>
              <a:rPr b="0" lang="pt-BR" sz="2700" spc="-1" strike="noStrike">
                <a:solidFill>
                  <a:srgbClr val="000000"/>
                </a:solidFill>
                <a:latin typeface="Times New Roman"/>
              </a:rPr>
              <a:t>Instagram: @luizdellore</a:t>
            </a:r>
            <a:endParaRPr b="0" lang="en-US" sz="2700" spc="-1" strike="noStrike">
              <a:solidFill>
                <a:srgbClr val="000000"/>
              </a:solidFill>
              <a:latin typeface="Arial"/>
            </a:endParaRPr>
          </a:p>
          <a:p>
            <a:pPr algn="ctr">
              <a:lnSpc>
                <a:spcPct val="100000"/>
              </a:lnSpc>
            </a:pPr>
            <a:r>
              <a:rPr b="0" lang="pt-BR" sz="2700" spc="-1" strike="noStrike">
                <a:solidFill>
                  <a:srgbClr val="56c7aa"/>
                </a:solidFill>
                <a:latin typeface="Times New Roman"/>
                <a:hlinkClick r:id="rId2"/>
              </a:rPr>
              <a:t>www.facebook.com/luizdellore/</a:t>
            </a:r>
            <a:r>
              <a:rPr b="0" lang="pt-BR" sz="2700" spc="-1" strike="noStrike">
                <a:solidFill>
                  <a:srgbClr val="000000"/>
                </a:solidFill>
                <a:latin typeface="Times New Roman"/>
              </a:rPr>
              <a:t> (Prof Luiz Dellore)</a:t>
            </a:r>
            <a:endParaRPr b="0" lang="en-US" sz="2700" spc="-1" strike="noStrike">
              <a:solidFill>
                <a:srgbClr val="000000"/>
              </a:solidFill>
              <a:latin typeface="Arial"/>
            </a:endParaRPr>
          </a:p>
          <a:p>
            <a:pPr algn="ctr">
              <a:lnSpc>
                <a:spcPct val="100000"/>
              </a:lnSpc>
            </a:pPr>
            <a:r>
              <a:rPr b="0" lang="pt-BR" sz="2700" spc="-1" strike="noStrike">
                <a:solidFill>
                  <a:srgbClr val="000000"/>
                </a:solidFill>
                <a:latin typeface="Times New Roman"/>
              </a:rPr>
              <a:t>LinkedIn: Luiz Dellore</a:t>
            </a:r>
            <a:endParaRPr b="0" lang="en-US" sz="2700" spc="-1" strike="noStrike">
              <a:solidFill>
                <a:srgbClr val="000000"/>
              </a:solidFill>
              <a:latin typeface="Arial"/>
            </a:endParaRPr>
          </a:p>
          <a:p>
            <a:pPr algn="ctr">
              <a:lnSpc>
                <a:spcPct val="100000"/>
              </a:lnSpc>
            </a:pPr>
            <a:r>
              <a:rPr b="0" lang="pt-BR" sz="2700" spc="-1" strike="noStrike">
                <a:solidFill>
                  <a:srgbClr val="000000"/>
                </a:solidFill>
                <a:latin typeface="Times New Roman"/>
                <a:ea typeface="Times New Roman"/>
              </a:rPr>
              <a:t>Twitter: @dellore</a:t>
            </a:r>
            <a:endParaRPr b="0" lang="en-US" sz="2700" spc="-1" strike="noStrike">
              <a:solidFill>
                <a:srgbClr val="000000"/>
              </a:solidFill>
              <a:latin typeface="Arial"/>
            </a:endParaRPr>
          </a:p>
        </p:txBody>
      </p:sp>
    </p:spTree>
  </p:cSld>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581">
                                            <p:txEl>
                                              <p:pRg st="9" end="9"/>
                                            </p:txEl>
                                          </p:spTgt>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581">
                                            <p:txEl>
                                              <p:pRg st="11" end="11"/>
                                            </p:txEl>
                                          </p:spTgt>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581">
                                            <p:txEl>
                                              <p:pRg st="12" end="12"/>
                                            </p:txEl>
                                          </p:spTgt>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581"/>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4" name="CustomShape 1"/>
          <p:cNvSpPr/>
          <p:nvPr/>
        </p:nvSpPr>
        <p:spPr>
          <a:xfrm>
            <a:off x="108000" y="115920"/>
            <a:ext cx="8785080" cy="710712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1) Corrente da coisa julgada como uma “presunção da verdade”: a sentença irrevogável é absolutamente verdadeira nos fatos e no direito. Daí surgiu a exagerada afirmação de que a coisa julgada era capaz de fazer do preto, branco, e do quadrado, redondo.</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Tal tese foi a dominante por muitos anos, tendo sido adotada em nossa primeira legislação processual de relevo (Regulamento 737 de 1850). O art. 185 desse diploma tratava a coisa julgada como uma “presunção legal absoluta”, prevalecendo mesmo “que haja prova em contrário”.</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2) No CPC 39 não havia um dispositivo que especificamente definisse a coisa julgada, como hoje há.</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Porém, pela redação do art. 288 daquele Código, é possível afirmar que o legislador de 1939 adotou a posição da coisa julgada como efeito da sentença. Isto porque referido artigo fazia menção às decisões que “não terão efeito de coisa julgada”.</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3) LIEBMAN abandona a tese de que a coisa julgada é um efeito da sentença. A </a:t>
            </a:r>
            <a:r>
              <a:rPr b="0" i="1" lang="pt-BR" sz="2000" spc="-1" strike="noStrike">
                <a:solidFill>
                  <a:srgbClr val="000000"/>
                </a:solidFill>
                <a:latin typeface="Trebuchet MS"/>
              </a:rPr>
              <a:t>res judicata</a:t>
            </a:r>
            <a:r>
              <a:rPr b="0" lang="pt-BR" sz="2000" spc="-1" strike="noStrike">
                <a:solidFill>
                  <a:srgbClr val="000000"/>
                </a:solidFill>
                <a:latin typeface="Trebuchet MS"/>
              </a:rPr>
              <a:t> é, na verdade, uma qualidade de indiscutibilidade e imutabilidade que adere aos efeitos da sentença.</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85" dur="indefinite" restart="never" nodeType="tmRoot">
          <p:childTnLst>
            <p:seq>
              <p:cTn id="286" dur="indefinite" nodeType="mainSeq">
                <p:childTnLst>
                  <p:par>
                    <p:cTn id="287" fill="hold">
                      <p:stCondLst>
                        <p:cond delay="indefinite"/>
                      </p:stCondLst>
                      <p:childTnLst>
                        <p:par>
                          <p:cTn id="288" fill="hold">
                            <p:stCondLst>
                              <p:cond delay="0"/>
                            </p:stCondLst>
                            <p:childTnLst>
                              <p:par>
                                <p:cTn id="289" nodeType="clickEffect" fill="hold" presetClass="entr" presetID="1">
                                  <p:stCondLst>
                                    <p:cond delay="0"/>
                                  </p:stCondLst>
                                  <p:childTnLst>
                                    <p:set>
                                      <p:cBhvr>
                                        <p:cTn id="290" dur="1" fill="hold">
                                          <p:stCondLst>
                                            <p:cond delay="0"/>
                                          </p:stCondLst>
                                        </p:cTn>
                                        <p:tgtEl>
                                          <p:spTgt spid="614">
                                            <p:txEl>
                                              <p:pRg st="4" end="4"/>
                                            </p:txEl>
                                          </p:spTgt>
                                        </p:tgtEl>
                                        <p:attrNameLst>
                                          <p:attrName>style.visibility</p:attrName>
                                        </p:attrNameLst>
                                      </p:cBhvr>
                                      <p:to>
                                        <p:strVal val="visible"/>
                                      </p:to>
                                    </p:set>
                                  </p:childTnLst>
                                </p:cTn>
                              </p:par>
                              <p:par>
                                <p:cTn id="291" nodeType="withEffect" fill="hold" presetClass="entr" presetID="1">
                                  <p:stCondLst>
                                    <p:cond delay="0"/>
                                  </p:stCondLst>
                                  <p:childTnLst>
                                    <p:set>
                                      <p:cBhvr>
                                        <p:cTn id="292" dur="1" fill="hold">
                                          <p:stCondLst>
                                            <p:cond delay="0"/>
                                          </p:stCondLst>
                                        </p:cTn>
                                        <p:tgtEl>
                                          <p:spTgt spid="614">
                                            <p:txEl>
                                              <p:pRg st="5" end="5"/>
                                            </p:txEl>
                                          </p:spTgt>
                                        </p:tgtEl>
                                        <p:attrNameLst>
                                          <p:attrName>style.visibility</p:attrName>
                                        </p:attrNameLst>
                                      </p:cBhvr>
                                      <p:to>
                                        <p:strVal val="visible"/>
                                      </p:to>
                                    </p:set>
                                  </p:childTnLst>
                                </p:cTn>
                              </p:par>
                              <p:par>
                                <p:cTn id="293" nodeType="withEffect" fill="hold" presetClass="entr" presetID="1">
                                  <p:stCondLst>
                                    <p:cond delay="0"/>
                                  </p:stCondLst>
                                  <p:childTnLst>
                                    <p:set>
                                      <p:cBhvr>
                                        <p:cTn id="294" dur="1" fill="hold">
                                          <p:stCondLst>
                                            <p:cond delay="0"/>
                                          </p:stCondLst>
                                        </p:cTn>
                                        <p:tgtEl>
                                          <p:spTgt spid="614">
                                            <p:txEl>
                                              <p:pRg st="6" end="6"/>
                                            </p:txEl>
                                          </p:spTgt>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nodeType="clickEffect" fill="hold" presetClass="entr" presetID="1">
                                  <p:stCondLst>
                                    <p:cond delay="0"/>
                                  </p:stCondLst>
                                  <p:childTnLst>
                                    <p:set>
                                      <p:cBhvr>
                                        <p:cTn id="298" dur="1" fill="hold">
                                          <p:stCondLst>
                                            <p:cond delay="0"/>
                                          </p:stCondLst>
                                        </p:cTn>
                                        <p:tgtEl>
                                          <p:spTgt spid="614">
                                            <p:txEl>
                                              <p:pRg st="8" end="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5" name="CustomShape 1"/>
          <p:cNvSpPr/>
          <p:nvPr/>
        </p:nvSpPr>
        <p:spPr>
          <a:xfrm>
            <a:off x="108000" y="-27000"/>
            <a:ext cx="8785080" cy="588528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Tahoma"/>
              <a:buChar char="-"/>
            </a:pPr>
            <a:endParaRPr b="0" lang="en-US" sz="1800" spc="-1" strike="noStrike">
              <a:solidFill>
                <a:srgbClr val="000000"/>
              </a:solidFill>
              <a:latin typeface="Arial"/>
            </a:endParaRPr>
          </a:p>
          <a:p>
            <a:pPr algn="just">
              <a:lnSpc>
                <a:spcPct val="100000"/>
              </a:lnSpc>
            </a:pPr>
            <a:r>
              <a:rPr b="0" lang="pt-BR" sz="2400" spc="-1" strike="noStrike">
                <a:solidFill>
                  <a:srgbClr val="000000"/>
                </a:solidFill>
                <a:latin typeface="Trebuchet MS"/>
              </a:rPr>
              <a:t>A doutrina majoritária afirma que o atual CPC adotou a teoria liebmaniana quanto à coisa julgada.</a:t>
            </a: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 </a:t>
            </a: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Assim, do ponto de vista das legislações processuais, o panorama é o seguinte:</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lnSpc>
                <a:spcPct val="100000"/>
              </a:lnSpc>
              <a:buClr>
                <a:srgbClr val="000000"/>
              </a:buClr>
              <a:buFont typeface="Trebuchet MS"/>
              <a:buAutoNum type="romanLcParenR"/>
            </a:pPr>
            <a:r>
              <a:rPr b="0" lang="pt-BR" sz="2400" spc="-1" strike="noStrike">
                <a:solidFill>
                  <a:srgbClr val="000000"/>
                </a:solidFill>
                <a:latin typeface="Trebuchet MS"/>
              </a:rPr>
              <a:t> </a:t>
            </a:r>
            <a:r>
              <a:rPr b="0" lang="pt-BR" sz="2400" spc="-1" strike="noStrike">
                <a:solidFill>
                  <a:srgbClr val="000000"/>
                </a:solidFill>
                <a:latin typeface="Trebuchet MS"/>
              </a:rPr>
              <a:t>Regulamento 737/1850: coisa julgada como presunção legal;</a:t>
            </a:r>
            <a:endParaRPr b="0" lang="en-US" sz="2400" spc="-1" strike="noStrike">
              <a:solidFill>
                <a:srgbClr val="000000"/>
              </a:solidFill>
              <a:latin typeface="Arial"/>
            </a:endParaRPr>
          </a:p>
          <a:p>
            <a:pPr algn="just">
              <a:lnSpc>
                <a:spcPct val="100000"/>
              </a:lnSpc>
              <a:buClr>
                <a:srgbClr val="000000"/>
              </a:buClr>
              <a:buFont typeface="Trebuchet MS"/>
              <a:buAutoNum type="romanLcParenR"/>
            </a:pPr>
            <a:endParaRPr b="0" lang="en-US" sz="2400" spc="-1" strike="noStrike">
              <a:solidFill>
                <a:srgbClr val="000000"/>
              </a:solidFill>
              <a:latin typeface="Arial"/>
            </a:endParaRPr>
          </a:p>
          <a:p>
            <a:pPr algn="just">
              <a:lnSpc>
                <a:spcPct val="100000"/>
              </a:lnSpc>
              <a:buClr>
                <a:srgbClr val="000000"/>
              </a:buClr>
              <a:buFont typeface="Trebuchet MS"/>
              <a:buAutoNum type="romanLcParenR"/>
            </a:pPr>
            <a:r>
              <a:rPr b="0" lang="pt-BR" sz="2400" spc="-1" strike="noStrike">
                <a:solidFill>
                  <a:srgbClr val="000000"/>
                </a:solidFill>
                <a:latin typeface="Trebuchet MS"/>
              </a:rPr>
              <a:t> </a:t>
            </a:r>
            <a:r>
              <a:rPr b="0" lang="pt-BR" sz="2400" spc="-1" strike="noStrike">
                <a:solidFill>
                  <a:srgbClr val="000000"/>
                </a:solidFill>
                <a:latin typeface="Trebuchet MS"/>
              </a:rPr>
              <a:t>CPC 1939: coisa julgada como efeito da sentença;</a:t>
            </a:r>
            <a:endParaRPr b="0" lang="en-US" sz="2400" spc="-1" strike="noStrike">
              <a:solidFill>
                <a:srgbClr val="000000"/>
              </a:solidFill>
              <a:latin typeface="Arial"/>
            </a:endParaRPr>
          </a:p>
          <a:p>
            <a:pPr algn="just">
              <a:lnSpc>
                <a:spcPct val="100000"/>
              </a:lnSpc>
              <a:buClr>
                <a:srgbClr val="000000"/>
              </a:buClr>
              <a:buFont typeface="Trebuchet MS"/>
              <a:buAutoNum type="romanLcParenR"/>
            </a:pPr>
            <a:endParaRPr b="0" lang="en-US" sz="2400" spc="-1" strike="noStrike">
              <a:solidFill>
                <a:srgbClr val="000000"/>
              </a:solidFill>
              <a:latin typeface="Arial"/>
            </a:endParaRPr>
          </a:p>
          <a:p>
            <a:pPr algn="just">
              <a:lnSpc>
                <a:spcPct val="100000"/>
              </a:lnSpc>
              <a:buClr>
                <a:srgbClr val="000000"/>
              </a:buClr>
              <a:buFont typeface="Trebuchet MS"/>
              <a:buAutoNum type="romanLcParenR"/>
            </a:pPr>
            <a:r>
              <a:rPr b="0" lang="pt-BR" sz="2400" spc="-1" strike="noStrike">
                <a:solidFill>
                  <a:srgbClr val="000000"/>
                </a:solidFill>
                <a:latin typeface="Trebuchet MS"/>
              </a:rPr>
              <a:t> </a:t>
            </a:r>
            <a:r>
              <a:rPr b="0" lang="pt-BR" sz="2400" spc="-1" strike="noStrike">
                <a:solidFill>
                  <a:srgbClr val="000000"/>
                </a:solidFill>
                <a:latin typeface="Trebuchet MS"/>
              </a:rPr>
              <a:t>CPC 1973: coisa julgada como qualidade dos efeitos da sentença.</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(iv) NCPC?</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CustomShape 1"/>
          <p:cNvSpPr/>
          <p:nvPr/>
        </p:nvSpPr>
        <p:spPr>
          <a:xfrm>
            <a:off x="108000" y="135000"/>
            <a:ext cx="8785080" cy="649080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3200" spc="-1" strike="noStrike" u="sng">
                <a:solidFill>
                  <a:srgbClr val="000000"/>
                </a:solidFill>
                <a:uFillTx/>
                <a:latin typeface="Tahoma"/>
                <a:ea typeface="Tahoma"/>
              </a:rPr>
              <a:t> </a:t>
            </a:r>
            <a:r>
              <a:rPr b="0" lang="pt-BR" sz="3200" spc="-1" strike="noStrike" u="sng">
                <a:solidFill>
                  <a:srgbClr val="000000"/>
                </a:solidFill>
                <a:uFillTx/>
                <a:latin typeface="Tahoma"/>
                <a:ea typeface="Tahoma"/>
              </a:rPr>
              <a:t>Conceito</a:t>
            </a:r>
            <a:r>
              <a:rPr b="0" lang="pt-BR" sz="1800" spc="-1" strike="noStrike">
                <a:solidFill>
                  <a:srgbClr val="000000"/>
                </a:solidFill>
                <a:latin typeface="Trebuchet MS"/>
              </a:rPr>
              <a:t> </a:t>
            </a:r>
            <a:endParaRPr b="0" lang="en-US" sz="1800" spc="-1" strike="noStrike">
              <a:solidFill>
                <a:srgbClr val="000000"/>
              </a:solidFill>
              <a:latin typeface="Arial"/>
            </a:endParaRPr>
          </a:p>
          <a:p>
            <a:pPr algn="just">
              <a:lnSpc>
                <a:spcPct val="100000"/>
              </a:lnSpc>
            </a:pPr>
            <a:endParaRPr b="0" lang="en-US" sz="1800" spc="-1" strike="noStrike">
              <a:solidFill>
                <a:srgbClr val="000000"/>
              </a:solidFill>
              <a:latin typeface="Arial"/>
            </a:endParaRPr>
          </a:p>
          <a:p>
            <a:pPr algn="just">
              <a:lnSpc>
                <a:spcPct val="100000"/>
              </a:lnSpc>
            </a:pPr>
            <a:r>
              <a:rPr b="0" lang="pt-BR" sz="2300" spc="-1" strike="noStrike">
                <a:solidFill>
                  <a:srgbClr val="000000"/>
                </a:solidFill>
                <a:latin typeface="Trebuchet MS"/>
              </a:rPr>
              <a:t>De forma simplificada, coisa julgada pode ser definida como a imutabilidade e indiscutibilidade da sentença, em virtude do trânsito em julgado da decisão.</a:t>
            </a:r>
            <a:endParaRPr b="0" lang="en-US" sz="2300" spc="-1" strike="noStrike">
              <a:solidFill>
                <a:srgbClr val="000000"/>
              </a:solidFill>
              <a:latin typeface="Arial"/>
            </a:endParaRPr>
          </a:p>
          <a:p>
            <a:pPr algn="just">
              <a:lnSpc>
                <a:spcPct val="100000"/>
              </a:lnSpc>
            </a:pPr>
            <a:r>
              <a:rPr b="0" lang="pt-BR" sz="2300" spc="-1" strike="noStrike">
                <a:solidFill>
                  <a:srgbClr val="000000"/>
                </a:solidFill>
                <a:latin typeface="Trebuchet MS"/>
              </a:rPr>
              <a:t> </a:t>
            </a:r>
            <a:endParaRPr b="0" lang="en-US" sz="2300" spc="-1" strike="noStrike">
              <a:solidFill>
                <a:srgbClr val="000000"/>
              </a:solidFill>
              <a:latin typeface="Arial"/>
            </a:endParaRPr>
          </a:p>
          <a:p>
            <a:pPr algn="just">
              <a:lnSpc>
                <a:spcPct val="100000"/>
              </a:lnSpc>
            </a:pPr>
            <a:r>
              <a:rPr b="0" lang="pt-BR" sz="2300" spc="-1" strike="noStrike" u="sng">
                <a:solidFill>
                  <a:srgbClr val="000000"/>
                </a:solidFill>
                <a:uFillTx/>
                <a:latin typeface="Trebuchet MS"/>
              </a:rPr>
              <a:t>- imutabilidade</a:t>
            </a:r>
            <a:r>
              <a:rPr b="0" lang="pt-BR" sz="2300" spc="-1" strike="noStrike">
                <a:solidFill>
                  <a:srgbClr val="000000"/>
                </a:solidFill>
                <a:latin typeface="Trebuchet MS"/>
              </a:rPr>
              <a:t> é a impossibilidade de rediscussão da lide já julgada, o que se dá com a proibição de propositura de ação idêntica àquela já decidida anteriormente.</a:t>
            </a:r>
            <a:endParaRPr b="0" lang="en-US" sz="2300" spc="-1" strike="noStrike">
              <a:solidFill>
                <a:srgbClr val="000000"/>
              </a:solidFill>
              <a:latin typeface="Arial"/>
            </a:endParaRPr>
          </a:p>
          <a:p>
            <a:pPr algn="just">
              <a:lnSpc>
                <a:spcPct val="100000"/>
              </a:lnSpc>
            </a:pPr>
            <a:r>
              <a:rPr b="0" lang="pt-BR" sz="2300" spc="-1" strike="noStrike">
                <a:solidFill>
                  <a:srgbClr val="000000"/>
                </a:solidFill>
                <a:latin typeface="Trebuchet MS"/>
              </a:rPr>
              <a:t> </a:t>
            </a:r>
            <a:endParaRPr b="0" lang="en-US" sz="2300" spc="-1" strike="noStrike">
              <a:solidFill>
                <a:srgbClr val="000000"/>
              </a:solidFill>
              <a:latin typeface="Arial"/>
            </a:endParaRPr>
          </a:p>
          <a:p>
            <a:pPr algn="just">
              <a:lnSpc>
                <a:spcPct val="100000"/>
              </a:lnSpc>
            </a:pPr>
            <a:r>
              <a:rPr b="0" lang="pt-BR" sz="2300" spc="-1" strike="noStrike">
                <a:solidFill>
                  <a:srgbClr val="000000"/>
                </a:solidFill>
                <a:latin typeface="Trebuchet MS"/>
              </a:rPr>
              <a:t>- já a </a:t>
            </a:r>
            <a:r>
              <a:rPr b="0" lang="pt-BR" sz="2300" spc="-1" strike="noStrike" u="sng">
                <a:solidFill>
                  <a:srgbClr val="000000"/>
                </a:solidFill>
                <a:uFillTx/>
                <a:latin typeface="Trebuchet MS"/>
              </a:rPr>
              <a:t>indiscutibilidade</a:t>
            </a:r>
            <a:r>
              <a:rPr b="0" lang="pt-BR" sz="2300" spc="-1" strike="noStrike">
                <a:solidFill>
                  <a:srgbClr val="000000"/>
                </a:solidFill>
                <a:latin typeface="Trebuchet MS"/>
              </a:rPr>
              <a:t> tem o condão de fazer com que, em futuros processos (diferentes do anterior, pois se forem iguais, a imutabilidade impossibilita seu processamento, como já visto acima), a conclusão a que anteriormente se chegou seja observada e respeitada. </a:t>
            </a:r>
            <a:endParaRPr b="0" lang="en-US" sz="2300" spc="-1" strike="noStrike">
              <a:solidFill>
                <a:srgbClr val="000000"/>
              </a:solidFill>
              <a:latin typeface="Arial"/>
            </a:endParaRPr>
          </a:p>
          <a:p>
            <a:pPr algn="just">
              <a:lnSpc>
                <a:spcPct val="100000"/>
              </a:lnSpc>
            </a:pPr>
            <a:r>
              <a:rPr b="0" lang="pt-BR" sz="2300" spc="-1" strike="noStrike">
                <a:solidFill>
                  <a:srgbClr val="000000"/>
                </a:solidFill>
                <a:latin typeface="Trebuchet MS"/>
              </a:rPr>
              <a:t>Ou seja, o juiz do segundo processo fica obrigado a tomar como premissa de sua decisão a conclusão a que se chegou no primeiro processo.</a:t>
            </a:r>
            <a:endParaRPr b="0" lang="en-US" sz="23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299" dur="indefinite" restart="never" nodeType="tmRoot">
          <p:childTnLst>
            <p:seq>
              <p:cTn id="300" dur="indefinite" nodeType="mainSeq">
                <p:childTnLst>
                  <p:par>
                    <p:cTn id="301" fill="hold">
                      <p:stCondLst>
                        <p:cond delay="indefinite"/>
                      </p:stCondLst>
                      <p:childTnLst>
                        <p:par>
                          <p:cTn id="302" fill="hold">
                            <p:stCondLst>
                              <p:cond delay="0"/>
                            </p:stCondLst>
                            <p:childTnLst>
                              <p:par>
                                <p:cTn id="303" nodeType="clickEffect" fill="hold" presetClass="entr" presetID="1">
                                  <p:stCondLst>
                                    <p:cond delay="0"/>
                                  </p:stCondLst>
                                  <p:childTnLst>
                                    <p:set>
                                      <p:cBhvr>
                                        <p:cTn id="304" dur="1" fill="hold">
                                          <p:stCondLst>
                                            <p:cond delay="0"/>
                                          </p:stCondLst>
                                        </p:cTn>
                                        <p:tgtEl>
                                          <p:spTgt spid="616">
                                            <p:txEl>
                                              <p:pRg st="4" end="4"/>
                                            </p:txEl>
                                          </p:spTgt>
                                        </p:tgtEl>
                                        <p:attrNameLst>
                                          <p:attrName>style.visibility</p:attrName>
                                        </p:attrNameLst>
                                      </p:cBhvr>
                                      <p:to>
                                        <p:strVal val="visible"/>
                                      </p:to>
                                    </p:set>
                                  </p:childTnLst>
                                </p:cTn>
                              </p:par>
                            </p:childTnLst>
                          </p:cTn>
                        </p:par>
                      </p:childTnLst>
                    </p:cTn>
                  </p:par>
                  <p:par>
                    <p:cTn id="305" fill="hold">
                      <p:stCondLst>
                        <p:cond delay="indefinite"/>
                      </p:stCondLst>
                      <p:childTnLst>
                        <p:par>
                          <p:cTn id="306" fill="hold">
                            <p:stCondLst>
                              <p:cond delay="0"/>
                            </p:stCondLst>
                            <p:childTnLst>
                              <p:par>
                                <p:cTn id="307" nodeType="clickEffect" fill="hold" presetClass="entr" presetID="1">
                                  <p:stCondLst>
                                    <p:cond delay="0"/>
                                  </p:stCondLst>
                                  <p:childTnLst>
                                    <p:set>
                                      <p:cBhvr>
                                        <p:cTn id="308" dur="1" fill="hold">
                                          <p:stCondLst>
                                            <p:cond delay="0"/>
                                          </p:stCondLst>
                                        </p:cTn>
                                        <p:tgtEl>
                                          <p:spTgt spid="616">
                                            <p:txEl>
                                              <p:pRg st="6" end="6"/>
                                            </p:txEl>
                                          </p:spTgt>
                                        </p:tgtEl>
                                        <p:attrNameLst>
                                          <p:attrName>style.visibility</p:attrName>
                                        </p:attrNameLst>
                                      </p:cBhvr>
                                      <p:to>
                                        <p:strVal val="visible"/>
                                      </p:to>
                                    </p:set>
                                  </p:childTnLst>
                                </p:cTn>
                              </p:par>
                            </p:childTnLst>
                          </p:cTn>
                        </p:par>
                      </p:childTnLst>
                    </p:cTn>
                  </p:par>
                  <p:par>
                    <p:cTn id="309" fill="hold">
                      <p:stCondLst>
                        <p:cond delay="indefinite"/>
                      </p:stCondLst>
                      <p:childTnLst>
                        <p:par>
                          <p:cTn id="310" fill="hold">
                            <p:stCondLst>
                              <p:cond delay="0"/>
                            </p:stCondLst>
                            <p:childTnLst>
                              <p:par>
                                <p:cTn id="311" nodeType="clickEffect" fill="hold" presetClass="entr" presetID="1">
                                  <p:stCondLst>
                                    <p:cond delay="0"/>
                                  </p:stCondLst>
                                  <p:childTnLst>
                                    <p:set>
                                      <p:cBhvr>
                                        <p:cTn id="312" dur="1" fill="hold">
                                          <p:stCondLst>
                                            <p:cond delay="0"/>
                                          </p:stCondLst>
                                        </p:cTn>
                                        <p:tgtEl>
                                          <p:spTgt spid="616">
                                            <p:txEl>
                                              <p:pRg st="7"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7" name="CustomShape 1"/>
          <p:cNvSpPr/>
          <p:nvPr/>
        </p:nvSpPr>
        <p:spPr>
          <a:xfrm>
            <a:off x="108000" y="85680"/>
            <a:ext cx="8785080" cy="741204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Para saber se uma ação é idêntica à outra, devemos levar em consideração os elementos identificadores da ação: partes, causa de pedir e pedido.</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u="sng">
                <a:solidFill>
                  <a:srgbClr val="000000"/>
                </a:solidFill>
                <a:uFillTx/>
                <a:latin typeface="Trebuchet MS"/>
              </a:rPr>
              <a:t>Exemplo</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Contrato celebrado entre “A” e “B”.</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 ingressa em juízo afirmando que a cláusula 10ª é nula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“B” contesta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sentença julga procedente o pedido (afirmando que a cláusula 10ª é nula)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i="1" lang="pt-BR" sz="2000" spc="-1" strike="noStrike">
                <a:solidFill>
                  <a:srgbClr val="000000"/>
                </a:solidFill>
                <a:latin typeface="Trebuchet MS"/>
              </a:rPr>
              <a:t>1) “B” pode ingressar em juízo discutindo a validade da cláusula 10°?</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Não – imutabilidade.</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Extinção sem mérito (coisa julgada no seu aspecto negativo).</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i="1" lang="pt-BR" sz="2000" spc="-1" strike="noStrike">
                <a:solidFill>
                  <a:srgbClr val="000000"/>
                </a:solidFill>
                <a:latin typeface="Trebuchet MS"/>
              </a:rPr>
              <a:t>2) “B” pode ingressar em juízo pleiteando a condenação ao pagamento de multa por força de inobservância da cláusula 10ª?</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Não se trata de ação idêntica.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Mas a decisão do primeiro juiz deve ser observada – indiscutibilidade.</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Improcedência (coisa julgada em seu aspecto positivo).</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13" dur="indefinite" restart="never" nodeType="tmRoot">
          <p:childTnLst>
            <p:seq>
              <p:cTn id="314" dur="indefinite" nodeType="mainSeq">
                <p:childTnLst>
                  <p:par>
                    <p:cTn id="315" fill="hold">
                      <p:stCondLst>
                        <p:cond delay="indefinite"/>
                      </p:stCondLst>
                      <p:childTnLst>
                        <p:par>
                          <p:cTn id="316" fill="hold">
                            <p:stCondLst>
                              <p:cond delay="0"/>
                            </p:stCondLst>
                            <p:childTnLst>
                              <p:par>
                                <p:cTn id="317" nodeType="clickEffect" fill="hold" presetClass="entr" presetID="22" presetSubtype="4">
                                  <p:stCondLst>
                                    <p:cond delay="0"/>
                                  </p:stCondLst>
                                  <p:childTnLst>
                                    <p:set>
                                      <p:cBhvr>
                                        <p:cTn id="318" dur="1" fill="hold">
                                          <p:stCondLst>
                                            <p:cond delay="0"/>
                                          </p:stCondLst>
                                        </p:cTn>
                                        <p:tgtEl>
                                          <p:spTgt spid="617">
                                            <p:txEl>
                                              <p:pRg st="8" end="8"/>
                                            </p:txEl>
                                          </p:spTgt>
                                        </p:tgtEl>
                                        <p:attrNameLst>
                                          <p:attrName>style.visibility</p:attrName>
                                        </p:attrNameLst>
                                      </p:cBhvr>
                                      <p:to>
                                        <p:strVal val="visible"/>
                                      </p:to>
                                    </p:set>
                                    <p:animEffect filter="wipe(down)" transition="in">
                                      <p:cBhvr additive="repl">
                                        <p:cTn id="319" dur="500"/>
                                        <p:tgtEl>
                                          <p:spTgt spid="617">
                                            <p:txEl>
                                              <p:pRg st="8" end="8"/>
                                            </p:txEl>
                                          </p:spTgt>
                                        </p:tgtEl>
                                      </p:cBhvr>
                                    </p:animEffect>
                                  </p:childTnLst>
                                </p:cTn>
                              </p:par>
                            </p:childTnLst>
                          </p:cTn>
                        </p:par>
                      </p:childTnLst>
                    </p:cTn>
                  </p:par>
                  <p:par>
                    <p:cTn id="320" fill="hold">
                      <p:stCondLst>
                        <p:cond delay="indefinite"/>
                      </p:stCondLst>
                      <p:childTnLst>
                        <p:par>
                          <p:cTn id="321" fill="hold">
                            <p:stCondLst>
                              <p:cond delay="0"/>
                            </p:stCondLst>
                            <p:childTnLst>
                              <p:par>
                                <p:cTn id="322" nodeType="clickEffect" fill="hold" presetClass="entr" presetID="2" presetSubtype="4">
                                  <p:stCondLst>
                                    <p:cond delay="0"/>
                                  </p:stCondLst>
                                  <p:childTnLst>
                                    <p:set>
                                      <p:cBhvr>
                                        <p:cTn id="323" dur="1" fill="hold">
                                          <p:stCondLst>
                                            <p:cond delay="0"/>
                                          </p:stCondLst>
                                        </p:cTn>
                                        <p:tgtEl>
                                          <p:spTgt spid="617">
                                            <p:txEl>
                                              <p:pRg st="10" end="10"/>
                                            </p:txEl>
                                          </p:spTgt>
                                        </p:tgtEl>
                                        <p:attrNameLst>
                                          <p:attrName>style.visibility</p:attrName>
                                        </p:attrNameLst>
                                      </p:cBhvr>
                                      <p:to>
                                        <p:strVal val="visible"/>
                                      </p:to>
                                    </p:set>
                                    <p:anim calcmode="lin" valueType="num">
                                      <p:cBhvr additive="base">
                                        <p:cTn id="324" dur="500" fill="hold"/>
                                        <p:tgtEl>
                                          <p:spTgt spid="617">
                                            <p:txEl>
                                              <p:pRg st="10" end="10"/>
                                            </p:txEl>
                                          </p:spTgt>
                                        </p:tgtEl>
                                        <p:attrNameLst>
                                          <p:attrName>ppt_x</p:attrName>
                                        </p:attrNameLst>
                                      </p:cBhvr>
                                      <p:tavLst>
                                        <p:tav tm="0">
                                          <p:val>
                                            <p:strVal val="#ppt_x"/>
                                          </p:val>
                                        </p:tav>
                                        <p:tav tm="100000">
                                          <p:val>
                                            <p:strVal val="#ppt_x"/>
                                          </p:val>
                                        </p:tav>
                                      </p:tavLst>
                                    </p:anim>
                                    <p:anim calcmode="lin" valueType="num">
                                      <p:cBhvr additive="base">
                                        <p:cTn id="325" dur="500" fill="hold"/>
                                        <p:tgtEl>
                                          <p:spTgt spid="617">
                                            <p:txEl>
                                              <p:pRg st="10" end="10"/>
                                            </p:txEl>
                                          </p:spTgt>
                                        </p:tgtEl>
                                        <p:attrNameLst>
                                          <p:attrName>ppt_y</p:attrName>
                                        </p:attrNameLst>
                                      </p:cBhvr>
                                      <p:tavLst>
                                        <p:tav tm="0">
                                          <p:val>
                                            <p:strVal val="1+#ppt_h/2"/>
                                          </p:val>
                                        </p:tav>
                                        <p:tav tm="100000">
                                          <p:val>
                                            <p:strVal val="#ppt_y"/>
                                          </p:val>
                                        </p:tav>
                                      </p:tavLst>
                                    </p:anim>
                                  </p:childTnLst>
                                </p:cTn>
                              </p:par>
                              <p:par>
                                <p:cTn id="326" nodeType="withEffect" fill="hold" presetClass="entr" presetID="2" presetSubtype="4">
                                  <p:stCondLst>
                                    <p:cond delay="0"/>
                                  </p:stCondLst>
                                  <p:childTnLst>
                                    <p:set>
                                      <p:cBhvr>
                                        <p:cTn id="327" dur="1" fill="hold">
                                          <p:stCondLst>
                                            <p:cond delay="0"/>
                                          </p:stCondLst>
                                        </p:cTn>
                                        <p:tgtEl>
                                          <p:spTgt spid="617">
                                            <p:txEl>
                                              <p:pRg st="11" end="11"/>
                                            </p:txEl>
                                          </p:spTgt>
                                        </p:tgtEl>
                                        <p:attrNameLst>
                                          <p:attrName>style.visibility</p:attrName>
                                        </p:attrNameLst>
                                      </p:cBhvr>
                                      <p:to>
                                        <p:strVal val="visible"/>
                                      </p:to>
                                    </p:set>
                                    <p:anim calcmode="lin" valueType="num">
                                      <p:cBhvr additive="base">
                                        <p:cTn id="328" dur="500" fill="hold"/>
                                        <p:tgtEl>
                                          <p:spTgt spid="617">
                                            <p:txEl>
                                              <p:pRg st="11" end="11"/>
                                            </p:txEl>
                                          </p:spTgt>
                                        </p:tgtEl>
                                        <p:attrNameLst>
                                          <p:attrName>ppt_x</p:attrName>
                                        </p:attrNameLst>
                                      </p:cBhvr>
                                      <p:tavLst>
                                        <p:tav tm="0">
                                          <p:val>
                                            <p:strVal val="#ppt_x"/>
                                          </p:val>
                                        </p:tav>
                                        <p:tav tm="100000">
                                          <p:val>
                                            <p:strVal val="#ppt_x"/>
                                          </p:val>
                                        </p:tav>
                                      </p:tavLst>
                                    </p:anim>
                                    <p:anim calcmode="lin" valueType="num">
                                      <p:cBhvr additive="base">
                                        <p:cTn id="329" dur="500" fill="hold"/>
                                        <p:tgtEl>
                                          <p:spTgt spid="6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30" fill="hold">
                      <p:stCondLst>
                        <p:cond delay="indefinite"/>
                      </p:stCondLst>
                      <p:childTnLst>
                        <p:par>
                          <p:cTn id="331" fill="hold">
                            <p:stCondLst>
                              <p:cond delay="0"/>
                            </p:stCondLst>
                            <p:childTnLst>
                              <p:par>
                                <p:cTn id="332" nodeType="clickEffect" fill="hold" presetClass="entr" presetID="22" presetSubtype="4">
                                  <p:stCondLst>
                                    <p:cond delay="0"/>
                                  </p:stCondLst>
                                  <p:childTnLst>
                                    <p:set>
                                      <p:cBhvr>
                                        <p:cTn id="333" dur="1" fill="hold">
                                          <p:stCondLst>
                                            <p:cond delay="0"/>
                                          </p:stCondLst>
                                        </p:cTn>
                                        <p:tgtEl>
                                          <p:spTgt spid="617">
                                            <p:txEl>
                                              <p:pRg st="13" end="13"/>
                                            </p:txEl>
                                          </p:spTgt>
                                        </p:tgtEl>
                                        <p:attrNameLst>
                                          <p:attrName>style.visibility</p:attrName>
                                        </p:attrNameLst>
                                      </p:cBhvr>
                                      <p:to>
                                        <p:strVal val="visible"/>
                                      </p:to>
                                    </p:set>
                                    <p:animEffect filter="wipe(down)" transition="in">
                                      <p:cBhvr additive="repl">
                                        <p:cTn id="334" dur="500"/>
                                        <p:tgtEl>
                                          <p:spTgt spid="617">
                                            <p:txEl>
                                              <p:pRg st="13" end="13"/>
                                            </p:txEl>
                                          </p:spTgt>
                                        </p:tgtEl>
                                      </p:cBhvr>
                                    </p:animEffect>
                                  </p:childTnLst>
                                </p:cTn>
                              </p:par>
                            </p:childTnLst>
                          </p:cTn>
                        </p:par>
                      </p:childTnLst>
                    </p:cTn>
                  </p:par>
                  <p:par>
                    <p:cTn id="335" fill="hold">
                      <p:stCondLst>
                        <p:cond delay="indefinite"/>
                      </p:stCondLst>
                      <p:childTnLst>
                        <p:par>
                          <p:cTn id="336" fill="hold">
                            <p:stCondLst>
                              <p:cond delay="0"/>
                            </p:stCondLst>
                            <p:childTnLst>
                              <p:par>
                                <p:cTn id="337" nodeType="clickEffect" fill="hold" presetClass="entr" presetID="2" presetSubtype="4">
                                  <p:stCondLst>
                                    <p:cond delay="0"/>
                                  </p:stCondLst>
                                  <p:childTnLst>
                                    <p:set>
                                      <p:cBhvr>
                                        <p:cTn id="338" dur="1" fill="hold">
                                          <p:stCondLst>
                                            <p:cond delay="0"/>
                                          </p:stCondLst>
                                        </p:cTn>
                                        <p:tgtEl>
                                          <p:spTgt spid="617">
                                            <p:txEl>
                                              <p:pRg st="15" end="15"/>
                                            </p:txEl>
                                          </p:spTgt>
                                        </p:tgtEl>
                                        <p:attrNameLst>
                                          <p:attrName>style.visibility</p:attrName>
                                        </p:attrNameLst>
                                      </p:cBhvr>
                                      <p:to>
                                        <p:strVal val="visible"/>
                                      </p:to>
                                    </p:set>
                                    <p:anim calcmode="lin" valueType="num">
                                      <p:cBhvr additive="base">
                                        <p:cTn id="339" dur="500" fill="hold"/>
                                        <p:tgtEl>
                                          <p:spTgt spid="617">
                                            <p:txEl>
                                              <p:pRg st="15" end="15"/>
                                            </p:txEl>
                                          </p:spTgt>
                                        </p:tgtEl>
                                        <p:attrNameLst>
                                          <p:attrName>ppt_x</p:attrName>
                                        </p:attrNameLst>
                                      </p:cBhvr>
                                      <p:tavLst>
                                        <p:tav tm="0">
                                          <p:val>
                                            <p:strVal val="#ppt_x"/>
                                          </p:val>
                                        </p:tav>
                                        <p:tav tm="100000">
                                          <p:val>
                                            <p:strVal val="#ppt_x"/>
                                          </p:val>
                                        </p:tav>
                                      </p:tavLst>
                                    </p:anim>
                                    <p:anim calcmode="lin" valueType="num">
                                      <p:cBhvr additive="base">
                                        <p:cTn id="340" dur="500" fill="hold"/>
                                        <p:tgtEl>
                                          <p:spTgt spid="617">
                                            <p:txEl>
                                              <p:pRg st="15" end="15"/>
                                            </p:txEl>
                                          </p:spTgt>
                                        </p:tgtEl>
                                        <p:attrNameLst>
                                          <p:attrName>ppt_y</p:attrName>
                                        </p:attrNameLst>
                                      </p:cBhvr>
                                      <p:tavLst>
                                        <p:tav tm="0">
                                          <p:val>
                                            <p:strVal val="1+#ppt_h/2"/>
                                          </p:val>
                                        </p:tav>
                                        <p:tav tm="100000">
                                          <p:val>
                                            <p:strVal val="#ppt_y"/>
                                          </p:val>
                                        </p:tav>
                                      </p:tavLst>
                                    </p:anim>
                                  </p:childTnLst>
                                </p:cTn>
                              </p:par>
                              <p:par>
                                <p:cTn id="341" nodeType="withEffect" fill="hold" presetClass="entr" presetID="2" presetSubtype="4">
                                  <p:stCondLst>
                                    <p:cond delay="0"/>
                                  </p:stCondLst>
                                  <p:childTnLst>
                                    <p:set>
                                      <p:cBhvr>
                                        <p:cTn id="342" dur="1" fill="hold">
                                          <p:stCondLst>
                                            <p:cond delay="0"/>
                                          </p:stCondLst>
                                        </p:cTn>
                                        <p:tgtEl>
                                          <p:spTgt spid="617">
                                            <p:txEl>
                                              <p:pRg st="16" end="16"/>
                                            </p:txEl>
                                          </p:spTgt>
                                        </p:tgtEl>
                                        <p:attrNameLst>
                                          <p:attrName>style.visibility</p:attrName>
                                        </p:attrNameLst>
                                      </p:cBhvr>
                                      <p:to>
                                        <p:strVal val="visible"/>
                                      </p:to>
                                    </p:set>
                                    <p:anim calcmode="lin" valueType="num">
                                      <p:cBhvr additive="base">
                                        <p:cTn id="343" dur="500" fill="hold"/>
                                        <p:tgtEl>
                                          <p:spTgt spid="617">
                                            <p:txEl>
                                              <p:pRg st="16" end="16"/>
                                            </p:txEl>
                                          </p:spTgt>
                                        </p:tgtEl>
                                        <p:attrNameLst>
                                          <p:attrName>ppt_x</p:attrName>
                                        </p:attrNameLst>
                                      </p:cBhvr>
                                      <p:tavLst>
                                        <p:tav tm="0">
                                          <p:val>
                                            <p:strVal val="#ppt_x"/>
                                          </p:val>
                                        </p:tav>
                                        <p:tav tm="100000">
                                          <p:val>
                                            <p:strVal val="#ppt_x"/>
                                          </p:val>
                                        </p:tav>
                                      </p:tavLst>
                                    </p:anim>
                                    <p:anim calcmode="lin" valueType="num">
                                      <p:cBhvr additive="base">
                                        <p:cTn id="344" dur="500" fill="hold"/>
                                        <p:tgtEl>
                                          <p:spTgt spid="617">
                                            <p:txEl>
                                              <p:pRg st="16" end="16"/>
                                            </p:txEl>
                                          </p:spTgt>
                                        </p:tgtEl>
                                        <p:attrNameLst>
                                          <p:attrName>ppt_y</p:attrName>
                                        </p:attrNameLst>
                                      </p:cBhvr>
                                      <p:tavLst>
                                        <p:tav tm="0">
                                          <p:val>
                                            <p:strVal val="1+#ppt_h/2"/>
                                          </p:val>
                                        </p:tav>
                                        <p:tav tm="100000">
                                          <p:val>
                                            <p:strVal val="#ppt_y"/>
                                          </p:val>
                                        </p:tav>
                                      </p:tavLst>
                                    </p:anim>
                                  </p:childTnLst>
                                </p:cTn>
                              </p:par>
                              <p:par>
                                <p:cTn id="345" nodeType="withEffect" fill="hold" presetClass="entr" presetID="2" presetSubtype="4">
                                  <p:stCondLst>
                                    <p:cond delay="0"/>
                                  </p:stCondLst>
                                  <p:childTnLst>
                                    <p:set>
                                      <p:cBhvr>
                                        <p:cTn id="346" dur="1" fill="hold">
                                          <p:stCondLst>
                                            <p:cond delay="0"/>
                                          </p:stCondLst>
                                        </p:cTn>
                                        <p:tgtEl>
                                          <p:spTgt spid="617">
                                            <p:txEl>
                                              <p:pRg st="17" end="17"/>
                                            </p:txEl>
                                          </p:spTgt>
                                        </p:tgtEl>
                                        <p:attrNameLst>
                                          <p:attrName>style.visibility</p:attrName>
                                        </p:attrNameLst>
                                      </p:cBhvr>
                                      <p:to>
                                        <p:strVal val="visible"/>
                                      </p:to>
                                    </p:set>
                                    <p:anim calcmode="lin" valueType="num">
                                      <p:cBhvr additive="base">
                                        <p:cTn id="347" dur="500" fill="hold"/>
                                        <p:tgtEl>
                                          <p:spTgt spid="617">
                                            <p:txEl>
                                              <p:pRg st="17" end="17"/>
                                            </p:txEl>
                                          </p:spTgt>
                                        </p:tgtEl>
                                        <p:attrNameLst>
                                          <p:attrName>ppt_x</p:attrName>
                                        </p:attrNameLst>
                                      </p:cBhvr>
                                      <p:tavLst>
                                        <p:tav tm="0">
                                          <p:val>
                                            <p:strVal val="#ppt_x"/>
                                          </p:val>
                                        </p:tav>
                                        <p:tav tm="100000">
                                          <p:val>
                                            <p:strVal val="#ppt_x"/>
                                          </p:val>
                                        </p:tav>
                                      </p:tavLst>
                                    </p:anim>
                                    <p:anim calcmode="lin" valueType="num">
                                      <p:cBhvr additive="base">
                                        <p:cTn id="348" dur="500" fill="hold"/>
                                        <p:tgtEl>
                                          <p:spTgt spid="617">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8" name="CustomShape 1"/>
          <p:cNvSpPr/>
          <p:nvPr/>
        </p:nvSpPr>
        <p:spPr>
          <a:xfrm>
            <a:off x="108000" y="189000"/>
            <a:ext cx="8928000" cy="6756120"/>
          </a:xfrm>
          <a:prstGeom prst="rect">
            <a:avLst/>
          </a:prstGeom>
          <a:noFill/>
          <a:ln>
            <a:noFill/>
          </a:ln>
        </p:spPr>
        <p:style>
          <a:lnRef idx="0"/>
          <a:fillRef idx="0"/>
          <a:effectRef idx="0"/>
          <a:fontRef idx="minor"/>
        </p:style>
        <p:txBody>
          <a:bodyPr lIns="90000" rIns="90000" tIns="46800" bIns="46800">
            <a:spAutoFit/>
          </a:bodyPr>
          <a:p>
            <a:pPr algn="just">
              <a:lnSpc>
                <a:spcPct val="100000"/>
              </a:lnSpc>
            </a:pPr>
            <a:endParaRPr b="0" lang="en-US" sz="1800" spc="-1" strike="noStrike">
              <a:solidFill>
                <a:srgbClr val="000000"/>
              </a:solidFill>
              <a:latin typeface="Arial"/>
            </a:endParaRPr>
          </a:p>
          <a:p>
            <a:pPr algn="just">
              <a:lnSpc>
                <a:spcPct val="100000"/>
              </a:lnSpc>
            </a:pPr>
            <a:r>
              <a:rPr b="0" lang="pt-BR" sz="2000" spc="-1" strike="noStrike">
                <a:solidFill>
                  <a:srgbClr val="000000"/>
                </a:solidFill>
                <a:latin typeface="Trebuchet MS"/>
              </a:rPr>
              <a:t>CIVIL E PROCESSO CIVIL. ATO ILÍCITO. COBRANÇA ABUSIVA.  TRANSITO EM JULGADO DO ACÓRDÃO PROFERIDO EM AÇÃO DE COBRANÇA AJUIZADA PELO RÉU. COISA JULGADA MATERIAL. IMPOSSIBILIDADE DE REEXAME DO MÉRITO DA QUESTÃO PELO TRIBUNAL DE ORIGEM.</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1. Não há falar em violação ao art. 535 do Código de Processo Civil.</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O Eg. Tribunal a quo dirimiu as questões pertinentes ao litígio, afigurando-se dispensável que venha examinar uma a uma as alegações e fundamentos expendidos pelas partes.</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2. </a:t>
            </a:r>
            <a:r>
              <a:rPr b="0" lang="pt-BR" sz="2000" spc="-1" strike="noStrike" u="sng">
                <a:solidFill>
                  <a:srgbClr val="000000"/>
                </a:solidFill>
                <a:uFillTx/>
                <a:latin typeface="Trebuchet MS"/>
              </a:rPr>
              <a:t>O Tribunal de origem, que </a:t>
            </a:r>
            <a:r>
              <a:rPr b="1" lang="pt-BR" sz="2000" spc="-1" strike="noStrike" u="sng">
                <a:solidFill>
                  <a:srgbClr val="000000"/>
                </a:solidFill>
                <a:uFillTx/>
                <a:latin typeface="Trebuchet MS"/>
              </a:rPr>
              <a:t>antes se manifestara sobre a ilicitude do protesto de cheque decorrente de cobrança de honorários médicos indevidos, com acórdão transitado em julgado, não pode rejulgar o mérito da controvérsia, porquanto acobertado pelo manto da coisa julgada</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3. </a:t>
            </a:r>
            <a:r>
              <a:rPr b="0" lang="pt-BR" sz="2000" spc="-1" strike="noStrike" u="sng">
                <a:solidFill>
                  <a:srgbClr val="000000"/>
                </a:solidFill>
                <a:uFillTx/>
                <a:latin typeface="Trebuchet MS"/>
              </a:rPr>
              <a:t>É devida indenização por danos materiais, no equivalente ao dobro do indevidamente cobrado na ação anteriormente ajuizada pelo réu, e por danos morais, tendo em vista a ofensa a dignidade do autor em face da cobrança ilícita e do protesto indevido</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4. Recurso especial conhecido em parte e, nesta parte, provido.</a:t>
            </a:r>
            <a:endParaRPr b="0" lang="en-US" sz="2000" spc="-1" strike="noStrike">
              <a:solidFill>
                <a:srgbClr val="000000"/>
              </a:solidFill>
              <a:latin typeface="Arial"/>
            </a:endParaRPr>
          </a:p>
          <a:p>
            <a:pPr algn="just">
              <a:lnSpc>
                <a:spcPct val="100000"/>
              </a:lnSpc>
            </a:pPr>
            <a:r>
              <a:rPr b="0" lang="pt-BR" sz="1800" spc="-1" strike="noStrike">
                <a:solidFill>
                  <a:srgbClr val="000000"/>
                </a:solidFill>
                <a:latin typeface="Trebuchet MS"/>
              </a:rPr>
              <a:t>(REsp 593154/MG, Rel. Ministro  LUIS FELIPE SALOMÃO, QUARTA TURMA, julgado em 09/03/2010, DJe 22/03/2010)</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just">
              <a:lnSpc>
                <a:spcPct val="100000"/>
              </a:lnSpc>
            </a:pPr>
            <a:r>
              <a:rPr b="0" lang="pt-BR" sz="2800" spc="-1" strike="noStrike">
                <a:solidFill>
                  <a:srgbClr val="000000"/>
                </a:solidFill>
                <a:latin typeface="Times New Roman"/>
                <a:ea typeface="Times New Roman"/>
              </a:rPr>
              <a:t>E qual o conceito de coisa julgada no NCPC?</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Pouca evolução.</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CPC73:</a:t>
            </a:r>
            <a:endParaRPr b="0" lang="en-US" sz="2800" spc="-1" strike="noStrike">
              <a:solidFill>
                <a:srgbClr val="000000"/>
              </a:solidFill>
              <a:latin typeface="Arial"/>
            </a:endParaRPr>
          </a:p>
          <a:p>
            <a:pPr algn="just">
              <a:lnSpc>
                <a:spcPct val="100000"/>
              </a:lnSpc>
            </a:pPr>
            <a:r>
              <a:rPr b="0" i="1" lang="pt-BR" sz="2800" spc="-1" strike="noStrike">
                <a:solidFill>
                  <a:srgbClr val="000000"/>
                </a:solidFill>
                <a:latin typeface="Times New Roman"/>
                <a:ea typeface="Times New Roman"/>
              </a:rPr>
              <a:t>Art. 467. Denomina-se coisa julgada material a </a:t>
            </a:r>
            <a:r>
              <a:rPr b="0" i="1" lang="pt-BR" sz="2800" spc="-1" strike="noStrike" u="sng">
                <a:solidFill>
                  <a:srgbClr val="000000"/>
                </a:solidFill>
                <a:uFillTx/>
                <a:latin typeface="Times New Roman"/>
                <a:ea typeface="Times New Roman"/>
              </a:rPr>
              <a:t>eficácia</a:t>
            </a:r>
            <a:r>
              <a:rPr b="0" i="1" lang="pt-BR" sz="2800" spc="-1" strike="noStrike">
                <a:solidFill>
                  <a:srgbClr val="000000"/>
                </a:solidFill>
                <a:latin typeface="Times New Roman"/>
                <a:ea typeface="Times New Roman"/>
              </a:rPr>
              <a:t>, que torna imutável e indiscutível a sentença, não mais sujeita a recurso </a:t>
            </a:r>
            <a:r>
              <a:rPr b="0" i="1" lang="pt-BR" sz="2800" spc="-1" strike="noStrike" u="sng">
                <a:solidFill>
                  <a:srgbClr val="000000"/>
                </a:solidFill>
                <a:uFillTx/>
                <a:latin typeface="Times New Roman"/>
                <a:ea typeface="Times New Roman"/>
              </a:rPr>
              <a:t>ordinário ou extraordinário</a:t>
            </a:r>
            <a:r>
              <a:rPr b="0" i="1" lang="pt-BR" sz="2800" spc="-1" strike="noStrike">
                <a:solidFill>
                  <a:srgbClr val="000000"/>
                </a:solidFill>
                <a:latin typeface="Times New Roman"/>
                <a:ea typeface="Times New Roman"/>
              </a:rPr>
              <a:t>. </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NCPC:</a:t>
            </a:r>
            <a:endParaRPr b="0" lang="en-US" sz="2800" spc="-1" strike="noStrike">
              <a:solidFill>
                <a:srgbClr val="000000"/>
              </a:solidFill>
              <a:latin typeface="Arial"/>
            </a:endParaRPr>
          </a:p>
          <a:p>
            <a:pPr algn="just">
              <a:lnSpc>
                <a:spcPct val="100000"/>
              </a:lnSpc>
            </a:pPr>
            <a:r>
              <a:rPr b="0" i="1" lang="pt-BR" sz="2800" spc="-1" strike="noStrike">
                <a:solidFill>
                  <a:srgbClr val="000000"/>
                </a:solidFill>
                <a:latin typeface="Times New Roman"/>
                <a:ea typeface="Times New Roman"/>
              </a:rPr>
              <a:t>Art. 502. Denomina-se coisa julgada material a </a:t>
            </a:r>
            <a:r>
              <a:rPr b="0" i="1" lang="pt-BR" sz="2800" spc="-1" strike="noStrike" u="sng">
                <a:solidFill>
                  <a:srgbClr val="000000"/>
                </a:solidFill>
                <a:uFillTx/>
                <a:latin typeface="Times New Roman"/>
                <a:ea typeface="Times New Roman"/>
              </a:rPr>
              <a:t>autoridade</a:t>
            </a:r>
            <a:r>
              <a:rPr b="0" i="1" lang="pt-BR" sz="2800" spc="-1" strike="noStrike">
                <a:solidFill>
                  <a:srgbClr val="000000"/>
                </a:solidFill>
                <a:latin typeface="Times New Roman"/>
                <a:ea typeface="Times New Roman"/>
              </a:rPr>
              <a:t> que torna imutável e indiscutível a </a:t>
            </a:r>
            <a:r>
              <a:rPr b="0" i="1" lang="pt-BR" sz="2800" spc="-1" strike="noStrike" u="sng">
                <a:solidFill>
                  <a:srgbClr val="000000"/>
                </a:solidFill>
                <a:uFillTx/>
                <a:latin typeface="Times New Roman"/>
                <a:ea typeface="Times New Roman"/>
              </a:rPr>
              <a:t>decisão de mérito</a:t>
            </a:r>
            <a:r>
              <a:rPr b="0" i="1" lang="pt-BR" sz="2800" spc="-1" strike="noStrike">
                <a:solidFill>
                  <a:srgbClr val="000000"/>
                </a:solidFill>
                <a:latin typeface="Times New Roman"/>
                <a:ea typeface="Times New Roman"/>
              </a:rPr>
              <a:t> não mais sujeita a recurso.</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49" dur="indefinite" restart="never" nodeType="tmRoot">
          <p:childTnLst>
            <p:seq>
              <p:cTn id="350" dur="indefinite" nodeType="mainSeq">
                <p:childTnLst>
                  <p:par>
                    <p:cTn id="351" fill="hold">
                      <p:stCondLst>
                        <p:cond delay="indefinite"/>
                      </p:stCondLst>
                      <p:childTnLst>
                        <p:par>
                          <p:cTn id="352" fill="hold">
                            <p:stCondLst>
                              <p:cond delay="0"/>
                            </p:stCondLst>
                            <p:childTnLst>
                              <p:par>
                                <p:cTn id="353" nodeType="clickEffect" fill="hold" presetClass="entr" presetID="1">
                                  <p:stCondLst>
                                    <p:cond delay="0"/>
                                  </p:stCondLst>
                                  <p:childTnLst>
                                    <p:set>
                                      <p:cBhvr>
                                        <p:cTn id="354" dur="1" fill="hold">
                                          <p:stCondLst>
                                            <p:cond delay="0"/>
                                          </p:stCondLst>
                                        </p:cTn>
                                        <p:tgtEl>
                                          <p:spTgt spid="619">
                                            <p:txEl>
                                              <p:pRg st="2" end="2"/>
                                            </p:txEl>
                                          </p:spTgt>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nodeType="clickEffect" fill="hold" presetClass="entr" presetID="1">
                                  <p:stCondLst>
                                    <p:cond delay="0"/>
                                  </p:stCondLst>
                                  <p:childTnLst>
                                    <p:set>
                                      <p:cBhvr>
                                        <p:cTn id="358" dur="1" fill="hold">
                                          <p:stCondLst>
                                            <p:cond delay="0"/>
                                          </p:stCondLst>
                                        </p:cTn>
                                        <p:tgtEl>
                                          <p:spTgt spid="619">
                                            <p:txEl>
                                              <p:pRg st="4" end="4"/>
                                            </p:txEl>
                                          </p:spTgt>
                                        </p:tgtEl>
                                        <p:attrNameLst>
                                          <p:attrName>style.visibility</p:attrName>
                                        </p:attrNameLst>
                                      </p:cBhvr>
                                      <p:to>
                                        <p:strVal val="visible"/>
                                      </p:to>
                                    </p:set>
                                  </p:childTnLst>
                                </p:cTn>
                              </p:par>
                              <p:par>
                                <p:cTn id="359" nodeType="withEffect" fill="hold" presetClass="entr" presetID="1">
                                  <p:stCondLst>
                                    <p:cond delay="0"/>
                                  </p:stCondLst>
                                  <p:childTnLst>
                                    <p:set>
                                      <p:cBhvr>
                                        <p:cTn id="360" dur="1" fill="hold">
                                          <p:stCondLst>
                                            <p:cond delay="0"/>
                                          </p:stCondLst>
                                        </p:cTn>
                                        <p:tgtEl>
                                          <p:spTgt spid="619">
                                            <p:txEl>
                                              <p:pRg st="5" end="5"/>
                                            </p:txEl>
                                          </p:spTgt>
                                        </p:tgtEl>
                                        <p:attrNameLst>
                                          <p:attrName>style.visibility</p:attrName>
                                        </p:attrNameLst>
                                      </p:cBhvr>
                                      <p:to>
                                        <p:strVal val="visible"/>
                                      </p:to>
                                    </p:set>
                                  </p:childTnLst>
                                </p:cTn>
                              </p:par>
                              <p:par>
                                <p:cTn id="361" nodeType="withEffect" fill="hold" presetClass="entr" presetID="1">
                                  <p:stCondLst>
                                    <p:cond delay="0"/>
                                  </p:stCondLst>
                                  <p:childTnLst>
                                    <p:set>
                                      <p:cBhvr>
                                        <p:cTn id="362" dur="1" fill="hold">
                                          <p:stCondLst>
                                            <p:cond delay="0"/>
                                          </p:stCondLst>
                                        </p:cTn>
                                        <p:tgtEl>
                                          <p:spTgt spid="619">
                                            <p:txEl>
                                              <p:pRg st="7" end="7"/>
                                            </p:txEl>
                                          </p:spTgt>
                                        </p:tgtEl>
                                        <p:attrNameLst>
                                          <p:attrName>style.visibility</p:attrName>
                                        </p:attrNameLst>
                                      </p:cBhvr>
                                      <p:to>
                                        <p:strVal val="visible"/>
                                      </p:to>
                                    </p:set>
                                  </p:childTnLst>
                                </p:cTn>
                              </p:par>
                              <p:par>
                                <p:cTn id="363" nodeType="withEffect" fill="hold" presetClass="entr" presetID="1">
                                  <p:stCondLst>
                                    <p:cond delay="0"/>
                                  </p:stCondLst>
                                  <p:childTnLst>
                                    <p:set>
                                      <p:cBhvr>
                                        <p:cTn id="364" dur="1" fill="hold">
                                          <p:stCondLst>
                                            <p:cond delay="0"/>
                                          </p:stCondLst>
                                        </p:cTn>
                                        <p:tgtEl>
                                          <p:spTgt spid="619">
                                            <p:txEl>
                                              <p:pRg st="8" end="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CustomShape 1"/>
          <p:cNvSpPr/>
          <p:nvPr/>
        </p:nvSpPr>
        <p:spPr>
          <a:xfrm>
            <a:off x="108000" y="135000"/>
            <a:ext cx="8785080" cy="527652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3200" spc="-1" strike="noStrike" u="sng">
                <a:solidFill>
                  <a:srgbClr val="000000"/>
                </a:solidFill>
                <a:uFillTx/>
                <a:latin typeface="Tahoma"/>
                <a:ea typeface="Tahoma"/>
              </a:rPr>
              <a:t>Preclusão, trânsito em julgado, coisa julgada formal e coisa julgada material</a:t>
            </a:r>
            <a:r>
              <a:rPr b="0" lang="pt-BR" sz="1800" spc="-1" strike="noStrike">
                <a:solidFill>
                  <a:srgbClr val="000000"/>
                </a:solidFill>
                <a:latin typeface="Trebuchet MS"/>
              </a:rPr>
              <a:t> </a:t>
            </a:r>
            <a:endParaRPr b="0" lang="en-US" sz="1800" spc="-1" strike="noStrike">
              <a:solidFill>
                <a:srgbClr val="000000"/>
              </a:solidFill>
              <a:latin typeface="Arial"/>
            </a:endParaRPr>
          </a:p>
          <a:p>
            <a:pPr algn="just">
              <a:lnSpc>
                <a:spcPct val="100000"/>
              </a:lnSpc>
            </a:pPr>
            <a:endParaRPr b="0" lang="en-US" sz="1800" spc="-1" strike="noStrike">
              <a:solidFill>
                <a:srgbClr val="000000"/>
              </a:solidFill>
              <a:latin typeface="Arial"/>
            </a:endParaRPr>
          </a:p>
          <a:p>
            <a:pPr algn="just">
              <a:lnSpc>
                <a:spcPct val="100000"/>
              </a:lnSpc>
            </a:pPr>
            <a:r>
              <a:rPr b="0" lang="pt-BR" sz="2000" spc="-1" strike="noStrike">
                <a:solidFill>
                  <a:srgbClr val="000000"/>
                </a:solidFill>
                <a:latin typeface="Trebuchet MS"/>
              </a:rPr>
              <a:t>Preclusão: perda de uma faculdade processual.</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Trata-se de fenômeno interno ao processo, não surtindo efeitos para fora do processo.</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Usualmente se aponta que existem 3 modalidades de preclusão:</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Temporal</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Lógica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Consumativa</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Será?</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1800" spc="-1" strike="noStrike">
                <a:solidFill>
                  <a:srgbClr val="000000"/>
                </a:solidFill>
                <a:latin typeface="Trebuchet MS"/>
              </a:rPr>
              <a:t>A preclusão consumativa deixa de existir? (art. 200 x art. 223)</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65" dur="indefinite" restart="never" nodeType="tmRoot">
          <p:childTnLst>
            <p:seq>
              <p:cTn id="366" dur="indefinite" nodeType="mainSeq">
                <p:childTnLst>
                  <p:par>
                    <p:cTn id="367" fill="hold">
                      <p:stCondLst>
                        <p:cond delay="indefinite"/>
                      </p:stCondLst>
                      <p:childTnLst>
                        <p:par>
                          <p:cTn id="368" fill="hold">
                            <p:stCondLst>
                              <p:cond delay="0"/>
                            </p:stCondLst>
                            <p:childTnLst>
                              <p:par>
                                <p:cTn id="369" nodeType="clickEffect" fill="hold" presetClass="entr" presetID="1">
                                  <p:stCondLst>
                                    <p:cond delay="0"/>
                                  </p:stCondLst>
                                  <p:childTnLst>
                                    <p:set>
                                      <p:cBhvr>
                                        <p:cTn id="370" dur="1" fill="hold">
                                          <p:stCondLst>
                                            <p:cond delay="0"/>
                                          </p:stCondLst>
                                        </p:cTn>
                                        <p:tgtEl>
                                          <p:spTgt spid="620">
                                            <p:txEl>
                                              <p:pRg st="4" end="4"/>
                                            </p:txEl>
                                          </p:spTgt>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nodeType="clickEffect" fill="hold" presetClass="entr" presetID="1">
                                  <p:stCondLst>
                                    <p:cond delay="0"/>
                                  </p:stCondLst>
                                  <p:childTnLst>
                                    <p:set>
                                      <p:cBhvr>
                                        <p:cTn id="374" dur="1" fill="hold">
                                          <p:stCondLst>
                                            <p:cond delay="0"/>
                                          </p:stCondLst>
                                        </p:cTn>
                                        <p:tgtEl>
                                          <p:spTgt spid="620">
                                            <p:txEl>
                                              <p:pRg st="6" end="6"/>
                                            </p:txEl>
                                          </p:spTgt>
                                        </p:tgtEl>
                                        <p:attrNameLst>
                                          <p:attrName>style.visibility</p:attrName>
                                        </p:attrNameLst>
                                      </p:cBhvr>
                                      <p:to>
                                        <p:strVal val="visible"/>
                                      </p:to>
                                    </p:set>
                                  </p:childTnLst>
                                </p:cTn>
                              </p:par>
                              <p:par>
                                <p:cTn id="375" nodeType="withEffect" fill="hold" presetClass="entr" presetID="1">
                                  <p:stCondLst>
                                    <p:cond delay="0"/>
                                  </p:stCondLst>
                                  <p:childTnLst>
                                    <p:set>
                                      <p:cBhvr>
                                        <p:cTn id="376" dur="1" fill="hold">
                                          <p:stCondLst>
                                            <p:cond delay="0"/>
                                          </p:stCondLst>
                                        </p:cTn>
                                        <p:tgtEl>
                                          <p:spTgt spid="620">
                                            <p:txEl>
                                              <p:pRg st="7" end="7"/>
                                            </p:txEl>
                                          </p:spTgt>
                                        </p:tgtEl>
                                        <p:attrNameLst>
                                          <p:attrName>style.visibility</p:attrName>
                                        </p:attrNameLst>
                                      </p:cBhvr>
                                      <p:to>
                                        <p:strVal val="visible"/>
                                      </p:to>
                                    </p:set>
                                  </p:childTnLst>
                                </p:cTn>
                              </p:par>
                              <p:par>
                                <p:cTn id="377" nodeType="withEffect" fill="hold" presetClass="entr" presetID="1">
                                  <p:stCondLst>
                                    <p:cond delay="0"/>
                                  </p:stCondLst>
                                  <p:childTnLst>
                                    <p:set>
                                      <p:cBhvr>
                                        <p:cTn id="378" dur="1" fill="hold">
                                          <p:stCondLst>
                                            <p:cond delay="0"/>
                                          </p:stCondLst>
                                        </p:cTn>
                                        <p:tgtEl>
                                          <p:spTgt spid="620">
                                            <p:txEl>
                                              <p:pRg st="8" end="8"/>
                                            </p:txEl>
                                          </p:spTgt>
                                        </p:tgtEl>
                                        <p:attrNameLst>
                                          <p:attrName>style.visibility</p:attrName>
                                        </p:attrNameLst>
                                      </p:cBhvr>
                                      <p:to>
                                        <p:strVal val="visible"/>
                                      </p:to>
                                    </p:set>
                                  </p:childTnLst>
                                </p:cTn>
                              </p:par>
                              <p:par>
                                <p:cTn id="379" nodeType="withEffect" fill="hold" presetClass="entr" presetID="1">
                                  <p:stCondLst>
                                    <p:cond delay="0"/>
                                  </p:stCondLst>
                                  <p:childTnLst>
                                    <p:set>
                                      <p:cBhvr>
                                        <p:cTn id="380" dur="1" fill="hold">
                                          <p:stCondLst>
                                            <p:cond delay="0"/>
                                          </p:stCondLst>
                                        </p:cTn>
                                        <p:tgtEl>
                                          <p:spTgt spid="620">
                                            <p:txEl>
                                              <p:pRg st="9" end="9"/>
                                            </p:txEl>
                                          </p:spTgt>
                                        </p:tgtEl>
                                        <p:attrNameLst>
                                          <p:attrName>style.visibility</p:attrName>
                                        </p:attrNameLst>
                                      </p:cBhvr>
                                      <p:to>
                                        <p:strVal val="visible"/>
                                      </p:to>
                                    </p:set>
                                  </p:childTnLst>
                                </p:cTn>
                              </p:par>
                            </p:childTnLst>
                          </p:cTn>
                        </p:par>
                      </p:childTnLst>
                    </p:cTn>
                  </p:par>
                  <p:par>
                    <p:cTn id="381" fill="hold">
                      <p:stCondLst>
                        <p:cond delay="indefinite"/>
                      </p:stCondLst>
                      <p:childTnLst>
                        <p:par>
                          <p:cTn id="382" fill="hold">
                            <p:stCondLst>
                              <p:cond delay="0"/>
                            </p:stCondLst>
                            <p:childTnLst>
                              <p:par>
                                <p:cTn id="383" nodeType="clickEffect" fill="hold" presetClass="entr" presetID="1">
                                  <p:stCondLst>
                                    <p:cond delay="0"/>
                                  </p:stCondLst>
                                  <p:childTnLst>
                                    <p:set>
                                      <p:cBhvr>
                                        <p:cTn id="384" dur="1" fill="hold">
                                          <p:stCondLst>
                                            <p:cond delay="0"/>
                                          </p:stCondLst>
                                        </p:cTn>
                                        <p:tgtEl>
                                          <p:spTgt spid="620">
                                            <p:txEl>
                                              <p:pRg st="11" end="11"/>
                                            </p:txEl>
                                          </p:spTgt>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nodeType="clickEffect" fill="hold" presetClass="entr" presetID="1">
                                  <p:stCondLst>
                                    <p:cond delay="0"/>
                                  </p:stCondLst>
                                  <p:childTnLst>
                                    <p:set>
                                      <p:cBhvr>
                                        <p:cTn id="388" dur="1" fill="hold">
                                          <p:stCondLst>
                                            <p:cond delay="0"/>
                                          </p:stCondLst>
                                        </p:cTn>
                                        <p:tgtEl>
                                          <p:spTgt spid="620">
                                            <p:txEl>
                                              <p:pRg st="13" end="1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1" name="CustomShape 1"/>
          <p:cNvSpPr/>
          <p:nvPr/>
        </p:nvSpPr>
        <p:spPr>
          <a:xfrm>
            <a:off x="108000" y="135000"/>
            <a:ext cx="8785080" cy="4332240"/>
          </a:xfrm>
          <a:prstGeom prst="rect">
            <a:avLst/>
          </a:prstGeom>
          <a:noFill/>
          <a:ln>
            <a:noFill/>
          </a:ln>
        </p:spPr>
        <p:style>
          <a:lnRef idx="0"/>
          <a:fillRef idx="0"/>
          <a:effectRef idx="0"/>
          <a:fontRef idx="minor"/>
        </p:style>
        <p:txBody>
          <a:bodyPr lIns="90000" rIns="90000" tIns="46800" bIns="46800">
            <a:spAutoFit/>
          </a:bodyPr>
          <a:p>
            <a:pPr algn="just">
              <a:lnSpc>
                <a:spcPct val="100000"/>
              </a:lnSpc>
            </a:pPr>
            <a:endParaRPr b="0" lang="en-US" sz="1800" spc="-1" strike="noStrike">
              <a:solidFill>
                <a:srgbClr val="000000"/>
              </a:solidFill>
              <a:latin typeface="Arial"/>
            </a:endParaRPr>
          </a:p>
          <a:p>
            <a:pPr algn="just">
              <a:lnSpc>
                <a:spcPct val="100000"/>
              </a:lnSpc>
            </a:pPr>
            <a:r>
              <a:rPr b="0" i="1" lang="pt-BR" sz="2000" spc="-1" strike="noStrike">
                <a:solidFill>
                  <a:srgbClr val="000000"/>
                </a:solidFill>
                <a:latin typeface="Trebuchet MS"/>
              </a:rPr>
              <a:t>Art. 200.  Os atos das partes consistentes em declarações unilaterais ou bilaterais de vontade </a:t>
            </a:r>
            <a:r>
              <a:rPr b="0" i="1" lang="pt-BR" sz="2000" spc="-1" strike="noStrike" u="sng">
                <a:solidFill>
                  <a:srgbClr val="000000"/>
                </a:solidFill>
                <a:uFillTx/>
                <a:latin typeface="Trebuchet MS"/>
              </a:rPr>
              <a:t>produzem imediatamente</a:t>
            </a:r>
            <a:r>
              <a:rPr b="0" i="1" lang="pt-BR" sz="2000" spc="-1" strike="noStrike">
                <a:solidFill>
                  <a:srgbClr val="000000"/>
                </a:solidFill>
                <a:latin typeface="Trebuchet MS"/>
              </a:rPr>
              <a:t> a constituição, modificação ou extinção de direitos processuais.</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i="1" lang="pt-BR" sz="2000" spc="-1" strike="noStrike">
                <a:solidFill>
                  <a:srgbClr val="000000"/>
                </a:solidFill>
                <a:latin typeface="Trebuchet MS"/>
              </a:rPr>
              <a:t>Art. 223.  </a:t>
            </a:r>
            <a:r>
              <a:rPr b="0" i="1" lang="pt-BR" sz="2000" spc="-1" strike="noStrike" u="sng">
                <a:solidFill>
                  <a:srgbClr val="000000"/>
                </a:solidFill>
                <a:uFillTx/>
                <a:latin typeface="Trebuchet MS"/>
              </a:rPr>
              <a:t>Decorrido o prazo</a:t>
            </a:r>
            <a:r>
              <a:rPr b="0" i="1" lang="pt-BR" sz="2000" spc="-1" strike="noStrike">
                <a:solidFill>
                  <a:srgbClr val="000000"/>
                </a:solidFill>
                <a:latin typeface="Trebuchet MS"/>
              </a:rPr>
              <a:t>, extingue-se o direito de praticar ou de emendar o ato processual, independentemente de declaração judicial, ficando assegurado, porém, à parte provar que não o realizou por justa causa.</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Segue existindo a preclusão consumativa?</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Há preclusão para o juiz? (algumas vezes denominada preclusão </a:t>
            </a:r>
            <a:r>
              <a:rPr b="0" i="1" lang="pt-BR" sz="2000" spc="-1" strike="noStrike">
                <a:solidFill>
                  <a:srgbClr val="000000"/>
                </a:solidFill>
                <a:latin typeface="Trebuchet MS"/>
              </a:rPr>
              <a:t>pro judicato</a:t>
            </a:r>
            <a:r>
              <a:rPr b="0" lang="pt-BR" sz="2000" spc="-1" strike="noStrike">
                <a:solidFill>
                  <a:srgbClr val="000000"/>
                </a:solidFill>
                <a:latin typeface="Trebuchet MS"/>
              </a:rPr>
              <a:t>)</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89" dur="indefinite" restart="never" nodeType="tmRoot">
          <p:childTnLst>
            <p:seq>
              <p:cTn id="390" dur="indefinite" nodeType="mainSeq">
                <p:childTnLst>
                  <p:par>
                    <p:cTn id="391" fill="hold">
                      <p:stCondLst>
                        <p:cond delay="indefinite"/>
                      </p:stCondLst>
                      <p:childTnLst>
                        <p:par>
                          <p:cTn id="392" fill="hold">
                            <p:stCondLst>
                              <p:cond delay="0"/>
                            </p:stCondLst>
                            <p:childTnLst>
                              <p:par>
                                <p:cTn id="393" nodeType="clickEffect" fill="hold" presetClass="entr" presetID="1">
                                  <p:stCondLst>
                                    <p:cond delay="0"/>
                                  </p:stCondLst>
                                  <p:childTnLst>
                                    <p:set>
                                      <p:cBhvr>
                                        <p:cTn id="394" dur="1" fill="hold">
                                          <p:stCondLst>
                                            <p:cond delay="0"/>
                                          </p:stCondLst>
                                        </p:cTn>
                                        <p:tgtEl>
                                          <p:spTgt spid="621">
                                            <p:txEl>
                                              <p:pRg st="1" end="1"/>
                                            </p:txEl>
                                          </p:spTgt>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nodeType="clickEffect" fill="hold" presetClass="entr" presetID="1">
                                  <p:stCondLst>
                                    <p:cond delay="0"/>
                                  </p:stCondLst>
                                  <p:childTnLst>
                                    <p:set>
                                      <p:cBhvr>
                                        <p:cTn id="398" dur="1" fill="hold">
                                          <p:stCondLst>
                                            <p:cond delay="0"/>
                                          </p:stCondLst>
                                        </p:cTn>
                                        <p:tgtEl>
                                          <p:spTgt spid="621">
                                            <p:txEl>
                                              <p:pRg st="3" end="3"/>
                                            </p:txEl>
                                          </p:spTgt>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nodeType="clickEffect" fill="hold" presetClass="entr" presetID="1">
                                  <p:stCondLst>
                                    <p:cond delay="0"/>
                                  </p:stCondLst>
                                  <p:childTnLst>
                                    <p:set>
                                      <p:cBhvr>
                                        <p:cTn id="402" dur="1" fill="hold">
                                          <p:stCondLst>
                                            <p:cond delay="0"/>
                                          </p:stCondLst>
                                        </p:cTn>
                                        <p:tgtEl>
                                          <p:spTgt spid="621">
                                            <p:txEl>
                                              <p:pRg st="5" end="5"/>
                                            </p:txEl>
                                          </p:spTgt>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nodeType="clickEffect" fill="hold" presetClass="entr" presetID="1">
                                  <p:stCondLst>
                                    <p:cond delay="0"/>
                                  </p:stCondLst>
                                  <p:childTnLst>
                                    <p:set>
                                      <p:cBhvr>
                                        <p:cTn id="406" dur="1" fill="hold">
                                          <p:stCondLst>
                                            <p:cond delay="0"/>
                                          </p:stCondLst>
                                        </p:cTn>
                                        <p:tgtEl>
                                          <p:spTgt spid="621">
                                            <p:txEl>
                                              <p:pRg st="7"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CustomShape 1"/>
          <p:cNvSpPr/>
          <p:nvPr/>
        </p:nvSpPr>
        <p:spPr>
          <a:xfrm>
            <a:off x="108000" y="135000"/>
            <a:ext cx="8785080" cy="656892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500" spc="-1" strike="noStrike">
                <a:solidFill>
                  <a:srgbClr val="000000"/>
                </a:solidFill>
                <a:latin typeface="Trebuchet MS"/>
              </a:rPr>
              <a:t>Proferida a sentença, e não mais sendo possível a interposição de recurso – quer porque se esgotaram, quer porque ultrapassado o prazo para sua interposição (ou seja, com o trânsito em julgado da decisão) – surge a denominada coisa julgada formal.</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 </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Se a decisão proferida for de mérito, teremos então a coisa julgada material.</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 </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Para melhor explanação desse cenário, é possível uma analogia com uma escada:</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1º degrau: trânsito em julgado</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2º degrau: coisa julgada formal</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3º degrau: coisa julgada material.</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 </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Os degraus não podem ser saltados e obedecem exatamente a ordem acima exposta.</a:t>
            </a:r>
            <a:endParaRPr b="0" lang="en-US" sz="25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07" dur="indefinite" restart="never" nodeType="tmRoot">
          <p:childTnLst>
            <p:seq>
              <p:cTn id="408" dur="indefinite" nodeType="mainSeq">
                <p:childTnLst>
                  <p:par>
                    <p:cTn id="409" fill="hold">
                      <p:stCondLst>
                        <p:cond delay="indefinite"/>
                      </p:stCondLst>
                      <p:childTnLst>
                        <p:par>
                          <p:cTn id="410" fill="hold">
                            <p:stCondLst>
                              <p:cond delay="0"/>
                            </p:stCondLst>
                            <p:childTnLst>
                              <p:par>
                                <p:cTn id="411" nodeType="clickEffect" fill="hold" presetClass="entr" presetID="1">
                                  <p:stCondLst>
                                    <p:cond delay="0"/>
                                  </p:stCondLst>
                                  <p:childTnLst>
                                    <p:set>
                                      <p:cBhvr>
                                        <p:cTn id="412" dur="1" fill="hold">
                                          <p:stCondLst>
                                            <p:cond delay="0"/>
                                          </p:stCondLst>
                                        </p:cTn>
                                        <p:tgtEl>
                                          <p:spTgt spid="622">
                                            <p:txEl>
                                              <p:pRg st="2" end="2"/>
                                            </p:txEl>
                                          </p:spTgt>
                                        </p:tgtEl>
                                        <p:attrNameLst>
                                          <p:attrName>style.visibility</p:attrName>
                                        </p:attrNameLst>
                                      </p:cBhvr>
                                      <p:to>
                                        <p:strVal val="visible"/>
                                      </p:to>
                                    </p:set>
                                  </p:childTnLst>
                                </p:cTn>
                              </p:par>
                            </p:childTnLst>
                          </p:cTn>
                        </p:par>
                      </p:childTnLst>
                    </p:cTn>
                  </p:par>
                  <p:par>
                    <p:cTn id="413" fill="hold">
                      <p:stCondLst>
                        <p:cond delay="indefinite"/>
                      </p:stCondLst>
                      <p:childTnLst>
                        <p:par>
                          <p:cTn id="414" fill="hold">
                            <p:stCondLst>
                              <p:cond delay="0"/>
                            </p:stCondLst>
                            <p:childTnLst>
                              <p:par>
                                <p:cTn id="415" nodeType="clickEffect" fill="hold" presetClass="entr" presetID="1">
                                  <p:stCondLst>
                                    <p:cond delay="0"/>
                                  </p:stCondLst>
                                  <p:childTnLst>
                                    <p:set>
                                      <p:cBhvr>
                                        <p:cTn id="416" dur="1" fill="hold">
                                          <p:stCondLst>
                                            <p:cond delay="0"/>
                                          </p:stCondLst>
                                        </p:cTn>
                                        <p:tgtEl>
                                          <p:spTgt spid="622">
                                            <p:txEl>
                                              <p:pRg st="4" end="4"/>
                                            </p:txEl>
                                          </p:spTgt>
                                        </p:tgtEl>
                                        <p:attrNameLst>
                                          <p:attrName>style.visibility</p:attrName>
                                        </p:attrNameLst>
                                      </p:cBhvr>
                                      <p:to>
                                        <p:strVal val="visible"/>
                                      </p:to>
                                    </p:set>
                                  </p:childTnLst>
                                </p:cTn>
                              </p:par>
                            </p:childTnLst>
                          </p:cTn>
                        </p:par>
                      </p:childTnLst>
                    </p:cTn>
                  </p:par>
                  <p:par>
                    <p:cTn id="417" fill="hold">
                      <p:stCondLst>
                        <p:cond delay="indefinite"/>
                      </p:stCondLst>
                      <p:childTnLst>
                        <p:par>
                          <p:cTn id="418" fill="hold">
                            <p:stCondLst>
                              <p:cond delay="0"/>
                            </p:stCondLst>
                            <p:childTnLst>
                              <p:par>
                                <p:cTn id="419" nodeType="clickEffect" fill="hold" presetClass="entr" presetID="1">
                                  <p:stCondLst>
                                    <p:cond delay="0"/>
                                  </p:stCondLst>
                                  <p:childTnLst>
                                    <p:set>
                                      <p:cBhvr>
                                        <p:cTn id="420" dur="1" fill="hold">
                                          <p:stCondLst>
                                            <p:cond delay="0"/>
                                          </p:stCondLst>
                                        </p:cTn>
                                        <p:tgtEl>
                                          <p:spTgt spid="622">
                                            <p:txEl>
                                              <p:pRg st="5" end="5"/>
                                            </p:txEl>
                                          </p:spTgt>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nodeType="clickEffect" fill="hold" presetClass="entr" presetID="1">
                                  <p:stCondLst>
                                    <p:cond delay="0"/>
                                  </p:stCondLst>
                                  <p:childTnLst>
                                    <p:set>
                                      <p:cBhvr>
                                        <p:cTn id="424" dur="1" fill="hold">
                                          <p:stCondLst>
                                            <p:cond delay="0"/>
                                          </p:stCondLst>
                                        </p:cTn>
                                        <p:tgtEl>
                                          <p:spTgt spid="622">
                                            <p:txEl>
                                              <p:pRg st="6" end="6"/>
                                            </p:txEl>
                                          </p:spTgt>
                                        </p:tgtEl>
                                        <p:attrNameLst>
                                          <p:attrName>style.visibility</p:attrName>
                                        </p:attrNameLst>
                                      </p:cBhvr>
                                      <p:to>
                                        <p:strVal val="visible"/>
                                      </p:to>
                                    </p:set>
                                  </p:childTnLst>
                                </p:cTn>
                              </p:par>
                            </p:childTnLst>
                          </p:cTn>
                        </p:par>
                      </p:childTnLst>
                    </p:cTn>
                  </p:par>
                  <p:par>
                    <p:cTn id="425" fill="hold">
                      <p:stCondLst>
                        <p:cond delay="indefinite"/>
                      </p:stCondLst>
                      <p:childTnLst>
                        <p:par>
                          <p:cTn id="426" fill="hold">
                            <p:stCondLst>
                              <p:cond delay="0"/>
                            </p:stCondLst>
                            <p:childTnLst>
                              <p:par>
                                <p:cTn id="427" nodeType="clickEffect" fill="hold" presetClass="entr" presetID="1">
                                  <p:stCondLst>
                                    <p:cond delay="0"/>
                                  </p:stCondLst>
                                  <p:childTnLst>
                                    <p:set>
                                      <p:cBhvr>
                                        <p:cTn id="428" dur="1" fill="hold">
                                          <p:stCondLst>
                                            <p:cond delay="0"/>
                                          </p:stCondLst>
                                        </p:cTn>
                                        <p:tgtEl>
                                          <p:spTgt spid="622">
                                            <p:txEl>
                                              <p:pRg st="7" end="7"/>
                                            </p:txEl>
                                          </p:spTgt>
                                        </p:tgtEl>
                                        <p:attrNameLst>
                                          <p:attrName>style.visibility</p:attrName>
                                        </p:attrNameLst>
                                      </p:cBhvr>
                                      <p:to>
                                        <p:strVal val="visible"/>
                                      </p:to>
                                    </p:set>
                                  </p:childTnLst>
                                </p:cTn>
                              </p:par>
                            </p:childTnLst>
                          </p:cTn>
                        </p:par>
                      </p:childTnLst>
                    </p:cTn>
                  </p:par>
                  <p:par>
                    <p:cTn id="429" fill="hold">
                      <p:stCondLst>
                        <p:cond delay="indefinite"/>
                      </p:stCondLst>
                      <p:childTnLst>
                        <p:par>
                          <p:cTn id="430" fill="hold">
                            <p:stCondLst>
                              <p:cond delay="0"/>
                            </p:stCondLst>
                            <p:childTnLst>
                              <p:par>
                                <p:cTn id="431" nodeType="clickEffect" fill="hold" presetClass="entr" presetID="1">
                                  <p:stCondLst>
                                    <p:cond delay="0"/>
                                  </p:stCondLst>
                                  <p:childTnLst>
                                    <p:set>
                                      <p:cBhvr>
                                        <p:cTn id="432" dur="1" fill="hold">
                                          <p:stCondLst>
                                            <p:cond delay="0"/>
                                          </p:stCondLst>
                                        </p:cTn>
                                        <p:tgtEl>
                                          <p:spTgt spid="622">
                                            <p:txEl>
                                              <p:pRg st="9" end="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3" name="CustomShape 1"/>
          <p:cNvSpPr/>
          <p:nvPr/>
        </p:nvSpPr>
        <p:spPr>
          <a:xfrm>
            <a:off x="108000" y="163440"/>
            <a:ext cx="8928000" cy="588744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Parte da doutrina, contudo, entende que há identidade entre os institutos da coisa julgada formal e do trânsito em julgado.</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u="sng">
                <a:solidFill>
                  <a:srgbClr val="000000"/>
                </a:solidFill>
                <a:uFillTx/>
                <a:latin typeface="Trebuchet MS"/>
              </a:rPr>
              <a:t>Trânsito em julgado</a:t>
            </a:r>
            <a:r>
              <a:rPr b="0" lang="pt-BR" sz="2000" spc="-1" strike="noStrike">
                <a:solidFill>
                  <a:srgbClr val="000000"/>
                </a:solidFill>
                <a:latin typeface="Trebuchet MS"/>
              </a:rPr>
              <a:t>: é a impossibilidade de interposição de recurso, seja porque (i) a decisão é irrecorrível, (ii) esgotaram-se os recursos cabíveis; (iii) não houve interposição do recurso no prazo legal ou (iv) houve aquiescência da parte.</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u="sng">
                <a:solidFill>
                  <a:srgbClr val="000000"/>
                </a:solidFill>
                <a:uFillTx/>
                <a:latin typeface="Trebuchet MS"/>
              </a:rPr>
              <a:t>Coisa julgada formal</a:t>
            </a:r>
            <a:r>
              <a:rPr b="0" lang="pt-BR" sz="2000" spc="-1" strike="noStrike">
                <a:solidFill>
                  <a:srgbClr val="000000"/>
                </a:solidFill>
                <a:latin typeface="Trebuchet MS"/>
              </a:rPr>
              <a:t>: é a imutabilidade da sentença, no próprio processo em que foi prolatada (eficácia endoprocessual), não admitindo mais reforma (atinge qualquer sentença – inclusive as sentenças terminativas, processuais).</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u="sng">
                <a:solidFill>
                  <a:srgbClr val="000000"/>
                </a:solidFill>
                <a:uFillTx/>
                <a:latin typeface="Trebuchet MS"/>
              </a:rPr>
              <a:t>Coisa julgada material</a:t>
            </a:r>
            <a:r>
              <a:rPr b="0" lang="pt-BR" sz="2000" spc="-1" strike="noStrike">
                <a:solidFill>
                  <a:srgbClr val="000000"/>
                </a:solidFill>
                <a:latin typeface="Trebuchet MS"/>
              </a:rPr>
              <a:t>: para alguns, esta é a efetiva coisa julgada; é a imutabilidade e indiscutibilidade da sentença não só no processo em que foi proferida, mas também para qualquer outro processo (eficácia panprocessual – só atinge as sentenças em que houve julgamento de mérito).</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33" dur="indefinite" restart="never" nodeType="tmRoot">
          <p:childTnLst>
            <p:seq>
              <p:cTn id="434" dur="indefinite" nodeType="mainSeq">
                <p:childTnLst>
                  <p:par>
                    <p:cTn id="435" fill="hold">
                      <p:stCondLst>
                        <p:cond delay="indefinite"/>
                      </p:stCondLst>
                      <p:childTnLst>
                        <p:par>
                          <p:cTn id="436" fill="hold">
                            <p:stCondLst>
                              <p:cond delay="0"/>
                            </p:stCondLst>
                            <p:childTnLst>
                              <p:par>
                                <p:cTn id="437" nodeType="clickEffect" fill="hold" presetClass="entr" presetID="1">
                                  <p:stCondLst>
                                    <p:cond delay="0"/>
                                  </p:stCondLst>
                                  <p:childTnLst>
                                    <p:set>
                                      <p:cBhvr>
                                        <p:cTn id="438" dur="1" fill="hold">
                                          <p:stCondLst>
                                            <p:cond delay="0"/>
                                          </p:stCondLst>
                                        </p:cTn>
                                        <p:tgtEl>
                                          <p:spTgt spid="623">
                                            <p:txEl>
                                              <p:pRg st="2" end="2"/>
                                            </p:txEl>
                                          </p:spTgt>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nodeType="clickEffect" fill="hold" presetClass="entr" presetID="1">
                                  <p:stCondLst>
                                    <p:cond delay="0"/>
                                  </p:stCondLst>
                                  <p:childTnLst>
                                    <p:set>
                                      <p:cBhvr>
                                        <p:cTn id="442" dur="1" fill="hold">
                                          <p:stCondLst>
                                            <p:cond delay="0"/>
                                          </p:stCondLst>
                                        </p:cTn>
                                        <p:tgtEl>
                                          <p:spTgt spid="623">
                                            <p:txEl>
                                              <p:pRg st="4" end="4"/>
                                            </p:txEl>
                                          </p:spTgt>
                                        </p:tgtEl>
                                        <p:attrNameLst>
                                          <p:attrName>style.visibility</p:attrName>
                                        </p:attrNameLst>
                                      </p:cBhvr>
                                      <p:to>
                                        <p:strVal val="visible"/>
                                      </p:to>
                                    </p:set>
                                  </p:childTnLst>
                                </p:cTn>
                              </p:par>
                            </p:childTnLst>
                          </p:cTn>
                        </p:par>
                      </p:childTnLst>
                    </p:cTn>
                  </p:par>
                  <p:par>
                    <p:cTn id="443" fill="hold">
                      <p:stCondLst>
                        <p:cond delay="indefinite"/>
                      </p:stCondLst>
                      <p:childTnLst>
                        <p:par>
                          <p:cTn id="444" fill="hold">
                            <p:stCondLst>
                              <p:cond delay="0"/>
                            </p:stCondLst>
                            <p:childTnLst>
                              <p:par>
                                <p:cTn id="445" nodeType="clickEffect" fill="hold" presetClass="entr" presetID="1">
                                  <p:stCondLst>
                                    <p:cond delay="0"/>
                                  </p:stCondLst>
                                  <p:childTnLst>
                                    <p:set>
                                      <p:cBhvr>
                                        <p:cTn id="446" dur="1" fill="hold">
                                          <p:stCondLst>
                                            <p:cond delay="0"/>
                                          </p:stCondLst>
                                        </p:cTn>
                                        <p:tgtEl>
                                          <p:spTgt spid="623">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2"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pPr>
            <a:endParaRPr b="0" lang="en-US" sz="1800" spc="-1" strike="noStrike">
              <a:solidFill>
                <a:srgbClr val="000000"/>
              </a:solidFill>
              <a:latin typeface="Arial"/>
            </a:endParaRPr>
          </a:p>
          <a:p>
            <a:pPr algn="just">
              <a:lnSpc>
                <a:spcPct val="100000"/>
              </a:lnSpc>
            </a:pPr>
            <a:r>
              <a:rPr b="0" lang="pt-BR" sz="5000" spc="-1" strike="noStrike">
                <a:solidFill>
                  <a:srgbClr val="000000"/>
                </a:solidFill>
                <a:latin typeface="Times New Roman"/>
                <a:ea typeface="Arial"/>
              </a:rPr>
              <a:t>1) Sentença</a:t>
            </a:r>
            <a:endParaRPr b="0" lang="en-US" sz="5000" spc="-1" strike="noStrike">
              <a:solidFill>
                <a:srgbClr val="000000"/>
              </a:solidFill>
              <a:latin typeface="Arial"/>
            </a:endParaRPr>
          </a:p>
          <a:p>
            <a:pPr>
              <a:lnSpc>
                <a:spcPct val="100000"/>
              </a:lnSpc>
            </a:pPr>
            <a:endParaRPr b="0" lang="en-US" sz="5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CustomShape 1"/>
          <p:cNvSpPr/>
          <p:nvPr/>
        </p:nvSpPr>
        <p:spPr>
          <a:xfrm>
            <a:off x="108000" y="163440"/>
            <a:ext cx="8928000" cy="680220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Do ponto de vista temporal, com o trânsito em julgado da sentença, imediatamente verifica-se a formação da coisa julgada formal e material (os três fenômenos verificam-se ao mesmo tempo) – isso, claro, se estivermos diante de uma sentença definitiva.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Porém, do ponto de vista lógico, há inicialmente o trânsito em julgado, para então ocorrer a coisa julgada formal e, finalmente, a coisa julgada material.</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Para sintetizar:</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buClr>
                <a:srgbClr val="000000"/>
              </a:buClr>
              <a:buFont typeface="Trebuchet MS"/>
              <a:buAutoNum type="romanLcParenR"/>
            </a:pPr>
            <a:r>
              <a:rPr b="0" lang="pt-BR" sz="2000" spc="-1" strike="noStrike">
                <a:solidFill>
                  <a:srgbClr val="000000"/>
                </a:solidFill>
                <a:latin typeface="Trebuchet MS"/>
              </a:rPr>
              <a:t> </a:t>
            </a:r>
            <a:r>
              <a:rPr b="0" lang="pt-BR" sz="2000" spc="-1" strike="noStrike">
                <a:solidFill>
                  <a:srgbClr val="000000"/>
                </a:solidFill>
                <a:latin typeface="Trebuchet MS"/>
              </a:rPr>
              <a:t>Determinada decisão não é impugnada tempestivamente ou já não existem mais recursos cabíveis. Há o trânsito em julgado de referida decisão (primeiro degrau).</a:t>
            </a:r>
            <a:endParaRPr b="0" lang="en-US" sz="2000" spc="-1" strike="noStrike">
              <a:solidFill>
                <a:srgbClr val="000000"/>
              </a:solidFill>
              <a:latin typeface="Arial"/>
            </a:endParaRPr>
          </a:p>
          <a:p>
            <a:pPr algn="just">
              <a:lnSpc>
                <a:spcPct val="100000"/>
              </a:lnSpc>
              <a:buClr>
                <a:srgbClr val="000000"/>
              </a:buClr>
              <a:buFont typeface="Trebuchet MS"/>
              <a:buAutoNum type="romanLcParenR"/>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(ii) Se estivermos diante de uma sentença, teremos a formação da coisa julgada formal (segundo degrau).</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(iii) Por sua vez, se referida sentença for de natureza definitiva, haverá coisa julgada material (terceiro degrau).</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47" dur="indefinite" restart="never" nodeType="tmRoot">
          <p:childTnLst>
            <p:seq>
              <p:cTn id="448" dur="indefinite" nodeType="mainSeq">
                <p:childTnLst>
                  <p:par>
                    <p:cTn id="449" fill="hold">
                      <p:stCondLst>
                        <p:cond delay="indefinite"/>
                      </p:stCondLst>
                      <p:childTnLst>
                        <p:par>
                          <p:cTn id="450" fill="hold">
                            <p:stCondLst>
                              <p:cond delay="0"/>
                            </p:stCondLst>
                            <p:childTnLst>
                              <p:par>
                                <p:cTn id="451" nodeType="clickEffect" fill="hold" presetClass="entr" presetID="1">
                                  <p:stCondLst>
                                    <p:cond delay="0"/>
                                  </p:stCondLst>
                                  <p:childTnLst>
                                    <p:set>
                                      <p:cBhvr>
                                        <p:cTn id="452" dur="1" fill="hold">
                                          <p:stCondLst>
                                            <p:cond delay="0"/>
                                          </p:stCondLst>
                                        </p:cTn>
                                        <p:tgtEl>
                                          <p:spTgt spid="624">
                                            <p:txEl>
                                              <p:pRg st="2" end="2"/>
                                            </p:txEl>
                                          </p:spTgt>
                                        </p:tgtEl>
                                        <p:attrNameLst>
                                          <p:attrName>style.visibility</p:attrName>
                                        </p:attrNameLst>
                                      </p:cBhvr>
                                      <p:to>
                                        <p:strVal val="visible"/>
                                      </p:to>
                                    </p:set>
                                  </p:childTnLst>
                                </p:cTn>
                              </p:par>
                            </p:childTnLst>
                          </p:cTn>
                        </p:par>
                      </p:childTnLst>
                    </p:cTn>
                  </p:par>
                  <p:par>
                    <p:cTn id="453" fill="hold">
                      <p:stCondLst>
                        <p:cond delay="indefinite"/>
                      </p:stCondLst>
                      <p:childTnLst>
                        <p:par>
                          <p:cTn id="454" fill="hold">
                            <p:stCondLst>
                              <p:cond delay="0"/>
                            </p:stCondLst>
                            <p:childTnLst>
                              <p:par>
                                <p:cTn id="455" nodeType="clickEffect" fill="hold" presetClass="entr" presetID="1">
                                  <p:stCondLst>
                                    <p:cond delay="0"/>
                                  </p:stCondLst>
                                  <p:childTnLst>
                                    <p:set>
                                      <p:cBhvr>
                                        <p:cTn id="456" dur="1" fill="hold">
                                          <p:stCondLst>
                                            <p:cond delay="0"/>
                                          </p:stCondLst>
                                        </p:cTn>
                                        <p:tgtEl>
                                          <p:spTgt spid="624">
                                            <p:txEl>
                                              <p:pRg st="4" end="4"/>
                                            </p:txEl>
                                          </p:spTgt>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nodeType="clickEffect" fill="hold" presetClass="entr" presetID="1">
                                  <p:stCondLst>
                                    <p:cond delay="0"/>
                                  </p:stCondLst>
                                  <p:childTnLst>
                                    <p:set>
                                      <p:cBhvr>
                                        <p:cTn id="460" dur="1" fill="hold">
                                          <p:stCondLst>
                                            <p:cond delay="0"/>
                                          </p:stCondLst>
                                        </p:cTn>
                                        <p:tgtEl>
                                          <p:spTgt spid="624">
                                            <p:txEl>
                                              <p:pRg st="6" end="6"/>
                                            </p:txEl>
                                          </p:spTgt>
                                        </p:tgtEl>
                                        <p:attrNameLst>
                                          <p:attrName>style.visibility</p:attrName>
                                        </p:attrNameLst>
                                      </p:cBhvr>
                                      <p:to>
                                        <p:strVal val="visible"/>
                                      </p:to>
                                    </p:set>
                                  </p:childTnLst>
                                </p:cTn>
                              </p:par>
                            </p:childTnLst>
                          </p:cTn>
                        </p:par>
                      </p:childTnLst>
                    </p:cTn>
                  </p:par>
                  <p:par>
                    <p:cTn id="461" fill="hold">
                      <p:stCondLst>
                        <p:cond delay="indefinite"/>
                      </p:stCondLst>
                      <p:childTnLst>
                        <p:par>
                          <p:cTn id="462" fill="hold">
                            <p:stCondLst>
                              <p:cond delay="0"/>
                            </p:stCondLst>
                            <p:childTnLst>
                              <p:par>
                                <p:cTn id="463" nodeType="clickEffect" fill="hold" presetClass="entr" presetID="1">
                                  <p:stCondLst>
                                    <p:cond delay="0"/>
                                  </p:stCondLst>
                                  <p:childTnLst>
                                    <p:set>
                                      <p:cBhvr>
                                        <p:cTn id="464" dur="1" fill="hold">
                                          <p:stCondLst>
                                            <p:cond delay="0"/>
                                          </p:stCondLst>
                                        </p:cTn>
                                        <p:tgtEl>
                                          <p:spTgt spid="624">
                                            <p:txEl>
                                              <p:pRg st="8" end="8"/>
                                            </p:txEl>
                                          </p:spTgt>
                                        </p:tgtEl>
                                        <p:attrNameLst>
                                          <p:attrName>style.visibility</p:attrName>
                                        </p:attrNameLst>
                                      </p:cBhvr>
                                      <p:to>
                                        <p:strVal val="visible"/>
                                      </p:to>
                                    </p:set>
                                  </p:childTnLst>
                                </p:cTn>
                              </p:par>
                            </p:childTnLst>
                          </p:cTn>
                        </p:par>
                      </p:childTnLst>
                    </p:cTn>
                  </p:par>
                  <p:par>
                    <p:cTn id="465" fill="hold">
                      <p:stCondLst>
                        <p:cond delay="indefinite"/>
                      </p:stCondLst>
                      <p:childTnLst>
                        <p:par>
                          <p:cTn id="466" fill="hold">
                            <p:stCondLst>
                              <p:cond delay="0"/>
                            </p:stCondLst>
                            <p:childTnLst>
                              <p:par>
                                <p:cTn id="467" nodeType="clickEffect" fill="hold" presetClass="entr" presetID="1">
                                  <p:stCondLst>
                                    <p:cond delay="0"/>
                                  </p:stCondLst>
                                  <p:childTnLst>
                                    <p:set>
                                      <p:cBhvr>
                                        <p:cTn id="468" dur="1" fill="hold">
                                          <p:stCondLst>
                                            <p:cond delay="0"/>
                                          </p:stCondLst>
                                        </p:cTn>
                                        <p:tgtEl>
                                          <p:spTgt spid="624">
                                            <p:txEl>
                                              <p:pRg st="10" end="1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CustomShape 1"/>
          <p:cNvSpPr/>
          <p:nvPr/>
        </p:nvSpPr>
        <p:spPr>
          <a:xfrm>
            <a:off x="108000" y="135000"/>
            <a:ext cx="8785080" cy="688860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3200" spc="-1" strike="noStrike" u="sng">
                <a:solidFill>
                  <a:srgbClr val="000000"/>
                </a:solidFill>
                <a:uFillTx/>
                <a:latin typeface="Tahoma"/>
                <a:ea typeface="Tahoma"/>
              </a:rPr>
              <a:t>Limites objetivos</a:t>
            </a:r>
            <a:r>
              <a:rPr b="0" lang="pt-BR" sz="1800" spc="-1" strike="noStrike">
                <a:solidFill>
                  <a:srgbClr val="000000"/>
                </a:solidFill>
                <a:latin typeface="Trebuchet MS"/>
              </a:rPr>
              <a:t> </a:t>
            </a:r>
            <a:endParaRPr b="0" lang="en-US" sz="1800" spc="-1" strike="noStrike">
              <a:solidFill>
                <a:srgbClr val="000000"/>
              </a:solidFill>
              <a:latin typeface="Arial"/>
            </a:endParaRPr>
          </a:p>
          <a:p>
            <a:pPr algn="just">
              <a:lnSpc>
                <a:spcPct val="100000"/>
              </a:lnSpc>
            </a:pPr>
            <a:endParaRPr b="0" lang="en-US" sz="1800" spc="-1" strike="noStrike">
              <a:solidFill>
                <a:srgbClr val="000000"/>
              </a:solidFill>
              <a:latin typeface="Arial"/>
            </a:endParaRPr>
          </a:p>
          <a:p>
            <a:pPr algn="just">
              <a:lnSpc>
                <a:spcPct val="100000"/>
              </a:lnSpc>
            </a:pPr>
            <a:r>
              <a:rPr b="0" lang="pt-BR" sz="2200" spc="-1" strike="noStrike">
                <a:solidFill>
                  <a:srgbClr val="000000"/>
                </a:solidFill>
                <a:latin typeface="Trebuchet MS"/>
              </a:rPr>
              <a:t>Por limites objetivos da coisa julgada pode-se entender a parte da decisão que é efetivamente coberta pela coisa julgada (o que faz coisa julgada?). Cabe relembrar que a sentença é composta de relatório, fundamentação e dispositivo.</a:t>
            </a:r>
            <a:endParaRPr b="0" lang="en-US" sz="2200" spc="-1" strike="noStrike">
              <a:solidFill>
                <a:srgbClr val="000000"/>
              </a:solidFill>
              <a:latin typeface="Arial"/>
            </a:endParaRPr>
          </a:p>
          <a:p>
            <a:pPr algn="just">
              <a:lnSpc>
                <a:spcPct val="100000"/>
              </a:lnSpc>
            </a:pP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No CPC73, apenas o dispositivo da sentença era coberto pela coisa julgada (CPC, art. 469).</a:t>
            </a:r>
            <a:endParaRPr b="0" lang="en-US" sz="2200" spc="-1" strike="noStrike">
              <a:solidFill>
                <a:srgbClr val="000000"/>
              </a:solidFill>
              <a:latin typeface="Arial"/>
            </a:endParaRPr>
          </a:p>
          <a:p>
            <a:pPr algn="just">
              <a:lnSpc>
                <a:spcPct val="100000"/>
              </a:lnSpc>
            </a:pP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Assim, a motivação da sentença não era coberta pela coisa julgada (CPC, art. 469, I). </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Tampouco a verdade dos fatos ou a apreciação de questão prejudicial eram cobertas pela coisa julgada (CPC, art.469, I e II).</a:t>
            </a:r>
            <a:endParaRPr b="0" lang="en-US" sz="2200" spc="-1" strike="noStrike">
              <a:solidFill>
                <a:srgbClr val="000000"/>
              </a:solidFill>
              <a:latin typeface="Arial"/>
            </a:endParaRPr>
          </a:p>
          <a:p>
            <a:pPr algn="just">
              <a:lnSpc>
                <a:spcPct val="100000"/>
              </a:lnSpc>
            </a:pP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Para transformar a questão prejudicial em questão principal – e, com isso, para que tal decisão também seja coberta pela coisa julgada – a parte deveria ajuizar ação declaratória incidental (CPC, art. 325 e 470).</a:t>
            </a: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69" dur="indefinite" restart="never" nodeType="tmRoot">
          <p:childTnLst>
            <p:seq>
              <p:cTn id="470" dur="indefinite" nodeType="mainSeq">
                <p:childTnLst>
                  <p:par>
                    <p:cTn id="471" fill="hold">
                      <p:stCondLst>
                        <p:cond delay="indefinite"/>
                      </p:stCondLst>
                      <p:childTnLst>
                        <p:par>
                          <p:cTn id="472" fill="hold">
                            <p:stCondLst>
                              <p:cond delay="0"/>
                            </p:stCondLst>
                            <p:childTnLst>
                              <p:par>
                                <p:cTn id="473" nodeType="clickEffect" fill="hold" presetClass="entr" presetID="1">
                                  <p:stCondLst>
                                    <p:cond delay="0"/>
                                  </p:stCondLst>
                                  <p:childTnLst>
                                    <p:set>
                                      <p:cBhvr>
                                        <p:cTn id="474" dur="1" fill="hold">
                                          <p:stCondLst>
                                            <p:cond delay="0"/>
                                          </p:stCondLst>
                                        </p:cTn>
                                        <p:tgtEl>
                                          <p:spTgt spid="625">
                                            <p:txEl>
                                              <p:pRg st="4" end="4"/>
                                            </p:txEl>
                                          </p:spTgt>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nodeType="clickEffect" fill="hold" presetClass="entr" presetID="1">
                                  <p:stCondLst>
                                    <p:cond delay="0"/>
                                  </p:stCondLst>
                                  <p:childTnLst>
                                    <p:set>
                                      <p:cBhvr>
                                        <p:cTn id="478" dur="1" fill="hold">
                                          <p:stCondLst>
                                            <p:cond delay="0"/>
                                          </p:stCondLst>
                                        </p:cTn>
                                        <p:tgtEl>
                                          <p:spTgt spid="625">
                                            <p:txEl>
                                              <p:pRg st="6" end="6"/>
                                            </p:txEl>
                                          </p:spTgt>
                                        </p:tgtEl>
                                        <p:attrNameLst>
                                          <p:attrName>style.visibility</p:attrName>
                                        </p:attrNameLst>
                                      </p:cBhvr>
                                      <p:to>
                                        <p:strVal val="visible"/>
                                      </p:to>
                                    </p:set>
                                  </p:childTnLst>
                                </p:cTn>
                              </p:par>
                              <p:par>
                                <p:cTn id="479" nodeType="withEffect" fill="hold" presetClass="entr" presetID="1">
                                  <p:stCondLst>
                                    <p:cond delay="0"/>
                                  </p:stCondLst>
                                  <p:childTnLst>
                                    <p:set>
                                      <p:cBhvr>
                                        <p:cTn id="480" dur="1" fill="hold">
                                          <p:stCondLst>
                                            <p:cond delay="0"/>
                                          </p:stCondLst>
                                        </p:cTn>
                                        <p:tgtEl>
                                          <p:spTgt spid="625">
                                            <p:txEl>
                                              <p:pRg st="7" end="7"/>
                                            </p:txEl>
                                          </p:spTgt>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nodeType="clickEffect" fill="hold" presetClass="entr" presetID="1">
                                  <p:stCondLst>
                                    <p:cond delay="0"/>
                                  </p:stCondLst>
                                  <p:childTnLst>
                                    <p:set>
                                      <p:cBhvr>
                                        <p:cTn id="484" dur="1" fill="hold">
                                          <p:stCondLst>
                                            <p:cond delay="0"/>
                                          </p:stCondLst>
                                        </p:cTn>
                                        <p:tgtEl>
                                          <p:spTgt spid="625">
                                            <p:txEl>
                                              <p:pRg st="9" end="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6" name="CustomShape 1"/>
          <p:cNvSpPr/>
          <p:nvPr/>
        </p:nvSpPr>
        <p:spPr>
          <a:xfrm>
            <a:off x="108000" y="371520"/>
            <a:ext cx="8785080" cy="6174720"/>
          </a:xfrm>
          <a:prstGeom prst="rect">
            <a:avLst/>
          </a:prstGeom>
          <a:noFill/>
          <a:ln>
            <a:noFill/>
          </a:ln>
        </p:spPr>
        <p:style>
          <a:lnRef idx="0"/>
          <a:fillRef idx="0"/>
          <a:effectRef idx="0"/>
          <a:fontRef idx="minor"/>
        </p:style>
        <p:txBody>
          <a:bodyPr lIns="90000" rIns="90000" tIns="46800" bIns="46800">
            <a:spAutoFit/>
          </a:bodyPr>
          <a:p>
            <a:pPr algn="just"/>
            <a:r>
              <a:rPr b="0" lang="pt-BR" sz="2100" spc="-1" strike="noStrike">
                <a:solidFill>
                  <a:srgbClr val="000000"/>
                </a:solidFill>
                <a:latin typeface="Arial"/>
              </a:rPr>
              <a:t>DIREITO PROCESSUAL CIVIL. LIMITES OBJETIVOS DA COISA JULGADA. FUNDAMENTAÇÃO DA SENTENÇA. VERDADE DOS FATOS.</a:t>
            </a:r>
            <a:endParaRPr b="0" lang="en-US" sz="2100" spc="-1" strike="noStrike">
              <a:solidFill>
                <a:srgbClr val="000000"/>
              </a:solidFill>
              <a:latin typeface="Arial"/>
            </a:endParaRPr>
          </a:p>
          <a:p>
            <a:pPr algn="just"/>
            <a:r>
              <a:rPr b="0" lang="pt-BR" sz="2100" spc="-1" strike="noStrike">
                <a:solidFill>
                  <a:srgbClr val="000000"/>
                </a:solidFill>
                <a:latin typeface="Arial"/>
              </a:rPr>
              <a:t>1.- A coisa julgada material, qualidade de imutabilidade e de indiscutibilidade que se agrega aos efeitos da sentença de mérito, </a:t>
            </a:r>
            <a:r>
              <a:rPr b="0" lang="pt-BR" sz="2100" spc="-1" strike="noStrike" u="sng">
                <a:solidFill>
                  <a:srgbClr val="000000"/>
                </a:solidFill>
                <a:uFillTx/>
                <a:latin typeface="Arial"/>
              </a:rPr>
              <a:t>atinge apenas a carga declaratória contida no dispositivo do decisum</a:t>
            </a:r>
            <a:r>
              <a:rPr b="0" lang="pt-BR" sz="2100" spc="-1" strike="noStrike">
                <a:solidFill>
                  <a:srgbClr val="000000"/>
                </a:solidFill>
                <a:latin typeface="Arial"/>
              </a:rPr>
              <a:t>.</a:t>
            </a:r>
            <a:endParaRPr b="0" lang="en-US" sz="2100" spc="-1" strike="noStrike">
              <a:solidFill>
                <a:srgbClr val="000000"/>
              </a:solidFill>
              <a:latin typeface="Arial"/>
            </a:endParaRPr>
          </a:p>
          <a:p>
            <a:pPr algn="just"/>
            <a:r>
              <a:rPr b="0" lang="pt-BR" sz="2100" spc="-1" strike="noStrike">
                <a:solidFill>
                  <a:srgbClr val="000000"/>
                </a:solidFill>
                <a:latin typeface="Arial"/>
              </a:rPr>
              <a:t>2.- Não fazem coisa julgada: "I - os motivos, ainda que importantes para determinar o alcance da parte dispositiva da sentença; II - a verdade dos fatos, estabelecida como fundamento da sentença; III - a apreciação da questão prejudicial, decidida incidentemente no processo." (art. 469, do CPC).</a:t>
            </a:r>
            <a:endParaRPr b="0" lang="en-US" sz="2100" spc="-1" strike="noStrike">
              <a:solidFill>
                <a:srgbClr val="000000"/>
              </a:solidFill>
              <a:latin typeface="Arial"/>
            </a:endParaRPr>
          </a:p>
          <a:p>
            <a:pPr algn="just"/>
            <a:r>
              <a:rPr b="0" lang="pt-BR" sz="2100" spc="-1" strike="noStrike">
                <a:solidFill>
                  <a:srgbClr val="000000"/>
                </a:solidFill>
                <a:latin typeface="Arial"/>
              </a:rPr>
              <a:t>3.- O fato de a </a:t>
            </a:r>
            <a:r>
              <a:rPr b="0" lang="pt-BR" sz="2100" spc="-1" strike="noStrike" u="sng">
                <a:solidFill>
                  <a:srgbClr val="000000"/>
                </a:solidFill>
                <a:uFillTx/>
                <a:latin typeface="Arial"/>
              </a:rPr>
              <a:t>sentença proferida em determinado processo judicial adotar como verdadeira premissa fática absolutamente divergente daquela que inspirou a prolação de sentença havida em processo anterior estabelecido entre as mesmas partes, conquanto incomum, não ofende a autoridade da coisa julgada</a:t>
            </a:r>
            <a:r>
              <a:rPr b="0" lang="pt-BR" sz="2100" spc="-1" strike="noStrike">
                <a:solidFill>
                  <a:srgbClr val="000000"/>
                </a:solidFill>
                <a:latin typeface="Arial"/>
              </a:rPr>
              <a:t>.</a:t>
            </a:r>
            <a:endParaRPr b="0" lang="en-US" sz="2100" spc="-1" strike="noStrike">
              <a:solidFill>
                <a:srgbClr val="000000"/>
              </a:solidFill>
              <a:latin typeface="Arial"/>
            </a:endParaRPr>
          </a:p>
          <a:p>
            <a:pPr/>
            <a:r>
              <a:rPr b="0" lang="pt-BR" sz="2100" spc="-1" strike="noStrike">
                <a:solidFill>
                  <a:srgbClr val="000000"/>
                </a:solidFill>
                <a:latin typeface="Arial"/>
              </a:rPr>
              <a:t>4.- Recurso Especial improvido.</a:t>
            </a:r>
            <a:endParaRPr b="0" lang="en-US" sz="2100" spc="-1" strike="noStrike">
              <a:solidFill>
                <a:srgbClr val="000000"/>
              </a:solidFill>
              <a:latin typeface="Arial"/>
            </a:endParaRPr>
          </a:p>
          <a:p>
            <a:pPr/>
            <a:r>
              <a:rPr b="0" lang="pt-BR" sz="2100" spc="-1" strike="noStrike">
                <a:solidFill>
                  <a:srgbClr val="000000"/>
                </a:solidFill>
                <a:latin typeface="Arial"/>
              </a:rPr>
              <a:t>(REsp 1298342/MG, Rel. Ministro SIDNEI BENETI, TERCEIRA TURMA, julgado em 06/05/2014, DJe 27/06/2014)</a:t>
            </a:r>
            <a:endParaRPr b="0" lang="en-US" sz="2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7" name="CustomShape 1"/>
          <p:cNvSpPr/>
          <p:nvPr/>
        </p:nvSpPr>
        <p:spPr>
          <a:xfrm>
            <a:off x="108000" y="-27000"/>
            <a:ext cx="8785080" cy="6692400"/>
          </a:xfrm>
          <a:prstGeom prst="rect">
            <a:avLst/>
          </a:prstGeom>
          <a:noFill/>
          <a:ln>
            <a:noFill/>
          </a:ln>
        </p:spPr>
        <p:style>
          <a:lnRef idx="0"/>
          <a:fillRef idx="0"/>
          <a:effectRef idx="0"/>
          <a:fontRef idx="minor"/>
        </p:style>
        <p:txBody>
          <a:bodyPr lIns="90000" rIns="90000" tIns="46800" bIns="46800">
            <a:spAutoFit/>
          </a:bodyPr>
          <a:p>
            <a:pPr algn="just">
              <a:lnSpc>
                <a:spcPct val="100000"/>
              </a:lnSpc>
            </a:pPr>
            <a:endParaRPr b="0" lang="en-US" sz="1800" spc="-1" strike="noStrike">
              <a:solidFill>
                <a:srgbClr val="000000"/>
              </a:solidFill>
              <a:latin typeface="Arial"/>
            </a:endParaRPr>
          </a:p>
          <a:p>
            <a:pPr algn="just">
              <a:lnSpc>
                <a:spcPct val="100000"/>
              </a:lnSpc>
            </a:pPr>
            <a:r>
              <a:rPr b="0" i="1" lang="pt-BR" sz="2400" spc="-1" strike="noStrike">
                <a:solidFill>
                  <a:srgbClr val="000000"/>
                </a:solidFill>
                <a:latin typeface="Trebuchet MS"/>
              </a:rPr>
              <a:t>(Notícias do STJ)</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r>
              <a:rPr b="0" i="1" lang="pt-BR" sz="2400" spc="-1" strike="noStrike">
                <a:solidFill>
                  <a:srgbClr val="000000"/>
                </a:solidFill>
                <a:latin typeface="Arial"/>
              </a:rPr>
              <a:t>A controvérsia foi discutida no recurso interposto com uma </a:t>
            </a:r>
            <a:r>
              <a:rPr b="0" i="1" lang="pt-BR" sz="2400" spc="-1" strike="noStrike" u="sng">
                <a:solidFill>
                  <a:srgbClr val="000000"/>
                </a:solidFill>
                <a:uFillTx/>
                <a:latin typeface="Arial"/>
              </a:rPr>
              <a:t>pousada que litiga com uma construtora</a:t>
            </a:r>
            <a:r>
              <a:rPr b="0" i="1" lang="pt-BR" sz="2400" spc="-1" strike="noStrike">
                <a:solidFill>
                  <a:srgbClr val="000000"/>
                </a:solidFill>
                <a:latin typeface="Arial"/>
              </a:rPr>
              <a:t>. Inicialmente, as empresas ajuizaram ações julgadas conjuntamente. </a:t>
            </a:r>
            <a:r>
              <a:rPr b="0" i="1" lang="pt-BR" sz="2400" spc="-1" strike="noStrike" u="sng">
                <a:solidFill>
                  <a:srgbClr val="000000"/>
                </a:solidFill>
                <a:uFillTx/>
                <a:latin typeface="Arial"/>
              </a:rPr>
              <a:t>A construtora cobrava dívida remanescente da aquisição de imóvel pela pousada, que, por sua vez, queria rescindir o contrato</a:t>
            </a:r>
            <a:r>
              <a:rPr b="0" i="1" lang="pt-BR" sz="2400" spc="-1" strike="noStrike">
                <a:solidFill>
                  <a:srgbClr val="000000"/>
                </a:solidFill>
                <a:latin typeface="Arial"/>
              </a:rPr>
              <a:t> alegando ter pago valor muito superior ao de mercado.</a:t>
            </a:r>
            <a:endParaRPr b="0" lang="en-US" sz="2400" spc="-1" strike="noStrike">
              <a:solidFill>
                <a:srgbClr val="000000"/>
              </a:solidFill>
              <a:latin typeface="Arial"/>
            </a:endParaRPr>
          </a:p>
          <a:p>
            <a:pPr algn="just"/>
            <a:r>
              <a:rPr b="0" i="1" lang="pt-BR" sz="2400" spc="-1" strike="noStrike">
                <a:solidFill>
                  <a:srgbClr val="000000"/>
                </a:solidFill>
                <a:latin typeface="Arial"/>
              </a:rPr>
              <a:t>Sentença transitada em julgado negou a ação de cobrança e reconheceu que a </a:t>
            </a:r>
            <a:r>
              <a:rPr b="0" i="1" lang="pt-BR" sz="2400" spc="-1" strike="noStrike" u="sng">
                <a:solidFill>
                  <a:srgbClr val="000000"/>
                </a:solidFill>
                <a:uFillTx/>
                <a:latin typeface="Arial"/>
              </a:rPr>
              <a:t>pousada havia pago pelo imóvel valor três vezes superior ao de mercado</a:t>
            </a:r>
            <a:r>
              <a:rPr b="0" i="1" lang="pt-BR" sz="2400" spc="-1" strike="noStrike">
                <a:solidFill>
                  <a:srgbClr val="000000"/>
                </a:solidFill>
                <a:latin typeface="Arial"/>
              </a:rPr>
              <a:t>. Mas o contrato foi mantido porque o negócio havia se concretizado, de forma que sua rescisão seria ilícita.</a:t>
            </a:r>
            <a:endParaRPr b="0" lang="en-US" sz="2400" spc="-1" strike="noStrike">
              <a:solidFill>
                <a:srgbClr val="000000"/>
              </a:solidFill>
              <a:latin typeface="Arial"/>
            </a:endParaRPr>
          </a:p>
          <a:p>
            <a:pPr algn="just"/>
            <a:r>
              <a:rPr b="0" i="1" lang="pt-BR" sz="2400" spc="-1" strike="noStrike">
                <a:solidFill>
                  <a:srgbClr val="000000"/>
                </a:solidFill>
                <a:latin typeface="Arial"/>
              </a:rPr>
              <a:t>A pousada ajuizou nova ação, agora pedindo a devolução dos valores pagos a mais pelo imóvel. Em primeiro grau, o pedido foi negado porque </a:t>
            </a:r>
            <a:r>
              <a:rPr b="0" i="1" lang="pt-BR" sz="2400" spc="-1" strike="noStrike" u="sng">
                <a:solidFill>
                  <a:srgbClr val="000000"/>
                </a:solidFill>
                <a:uFillTx/>
                <a:latin typeface="Arial"/>
              </a:rPr>
              <a:t>prova pericial concluiu pela inexistência de valores pagos a maior</a:t>
            </a:r>
            <a:r>
              <a:rPr b="0" i="1" lang="pt-BR" sz="2400" spc="-1" strike="noStrike">
                <a:solidFill>
                  <a:srgbClr val="000000"/>
                </a:solidFill>
                <a:latin typeface="Arial"/>
              </a:rPr>
              <a: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CustomShape 1"/>
          <p:cNvSpPr/>
          <p:nvPr/>
        </p:nvSpPr>
        <p:spPr>
          <a:xfrm>
            <a:off x="108000" y="163440"/>
            <a:ext cx="8928000" cy="646416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400" spc="-1" strike="noStrike">
                <a:solidFill>
                  <a:srgbClr val="000000"/>
                </a:solidFill>
                <a:latin typeface="Trebuchet MS"/>
              </a:rPr>
              <a:t>E no NCPC?</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Sensível e importante mudança.</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O anteprojeto inicial, enviado ao Senado no último trimestre de 2010 (PL 166/2010) foi acompanhado de Exposição de Motivos – que, frise-se, não foi alterada após as inúmeras modificações que o texto recebeu.</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E a Exposição de Motivos, no seu item 4, assim destaca:</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lnSpc>
                <a:spcPct val="100000"/>
              </a:lnSpc>
            </a:pPr>
            <a:r>
              <a:rPr b="0" i="1" lang="pt-BR" sz="2400" spc="-1" strike="noStrike">
                <a:solidFill>
                  <a:srgbClr val="000000"/>
                </a:solidFill>
                <a:latin typeface="Trebuchet MS"/>
              </a:rPr>
              <a:t>“</a:t>
            </a:r>
            <a:r>
              <a:rPr b="0" i="1" lang="pt-BR" sz="2400" spc="-1" strike="noStrike">
                <a:solidFill>
                  <a:srgbClr val="000000"/>
                </a:solidFill>
                <a:latin typeface="Trebuchet MS"/>
              </a:rPr>
              <a:t>O novo sistema permite que cada processo tenha maior rendimento possível. Assim, e por isso, estendeu-se a autoridade da coisa julgada às questões prejudiciais”.</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r>
              <a:rPr b="0" lang="pt-BR" sz="2400" spc="-1" strike="noStrike">
                <a:solidFill>
                  <a:srgbClr val="000000"/>
                </a:solidFill>
                <a:latin typeface="Arial"/>
              </a:rPr>
              <a:t>Mas, trata-se de uma firme escolha, sem dúvidas ou controvérsias, ao menos para o </a:t>
            </a:r>
            <a:r>
              <a:rPr b="0" i="1" lang="pt-BR" sz="2400" spc="-1" strike="noStrike">
                <a:solidFill>
                  <a:srgbClr val="000000"/>
                </a:solidFill>
                <a:latin typeface="Arial"/>
              </a:rPr>
              <a:t>legislador</a:t>
            </a:r>
            <a:r>
              <a:rPr b="0" lang="pt-BR" sz="2400" spc="-1" strike="noStrike">
                <a:solidFill>
                  <a:srgbClr val="000000"/>
                </a:solidFill>
                <a:latin typeface="Arial"/>
              </a:rPr>
              <a: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85" dur="indefinite" restart="never" nodeType="tmRoot">
          <p:childTnLst>
            <p:seq>
              <p:cTn id="486" dur="indefinite" nodeType="mainSeq">
                <p:childTnLst>
                  <p:par>
                    <p:cTn id="487" fill="hold">
                      <p:stCondLst>
                        <p:cond delay="indefinite"/>
                      </p:stCondLst>
                      <p:childTnLst>
                        <p:par>
                          <p:cTn id="488" fill="hold">
                            <p:stCondLst>
                              <p:cond delay="0"/>
                            </p:stCondLst>
                            <p:childTnLst>
                              <p:par>
                                <p:cTn id="489" nodeType="clickEffect" fill="hold" presetClass="entr" presetID="1">
                                  <p:stCondLst>
                                    <p:cond delay="0"/>
                                  </p:stCondLst>
                                  <p:childTnLst>
                                    <p:set>
                                      <p:cBhvr>
                                        <p:cTn id="490" dur="1" fill="hold">
                                          <p:stCondLst>
                                            <p:cond delay="0"/>
                                          </p:stCondLst>
                                        </p:cTn>
                                        <p:tgtEl>
                                          <p:spTgt spid="628">
                                            <p:txEl>
                                              <p:pRg st="6" end="6"/>
                                            </p:txEl>
                                          </p:spTgt>
                                        </p:tgtEl>
                                        <p:attrNameLst>
                                          <p:attrName>style.visibility</p:attrName>
                                        </p:attrNameLst>
                                      </p:cBhvr>
                                      <p:to>
                                        <p:strVal val="visible"/>
                                      </p:to>
                                    </p:set>
                                  </p:childTnLst>
                                </p:cTn>
                              </p:par>
                              <p:par>
                                <p:cTn id="491" nodeType="withEffect" fill="hold" presetClass="entr" presetID="1">
                                  <p:stCondLst>
                                    <p:cond delay="0"/>
                                  </p:stCondLst>
                                  <p:childTnLst>
                                    <p:set>
                                      <p:cBhvr>
                                        <p:cTn id="492" dur="1" fill="hold">
                                          <p:stCondLst>
                                            <p:cond delay="0"/>
                                          </p:stCondLst>
                                        </p:cTn>
                                        <p:tgtEl>
                                          <p:spTgt spid="628">
                                            <p:txEl>
                                              <p:pRg st="8" end="8"/>
                                            </p:txEl>
                                          </p:spTgt>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nodeType="clickEffect" fill="hold" presetClass="entr" presetID="1">
                                  <p:stCondLst>
                                    <p:cond delay="0"/>
                                  </p:stCondLst>
                                  <p:childTnLst>
                                    <p:set>
                                      <p:cBhvr>
                                        <p:cTn id="496" dur="1" fill="hold">
                                          <p:stCondLst>
                                            <p:cond delay="0"/>
                                          </p:stCondLst>
                                        </p:cTn>
                                        <p:tgtEl>
                                          <p:spTgt spid="628">
                                            <p:txEl>
                                              <p:pRg st="10" end="1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spcAft>
                <a:spcPts val="298"/>
              </a:spcAft>
            </a:pPr>
            <a:r>
              <a:rPr b="0" lang="pt-BR" sz="3200" spc="-1" strike="noStrike">
                <a:solidFill>
                  <a:srgbClr val="000000"/>
                </a:solidFill>
                <a:latin typeface="Times New Roman"/>
                <a:ea typeface="Arial"/>
              </a:rPr>
              <a:t>Não.</a:t>
            </a:r>
            <a:endParaRPr b="0" lang="en-US" sz="3200" spc="-1" strike="noStrike">
              <a:solidFill>
                <a:srgbClr val="000000"/>
              </a:solidFill>
              <a:latin typeface="Arial"/>
            </a:endParaRPr>
          </a:p>
          <a:p>
            <a:pPr algn="just">
              <a:lnSpc>
                <a:spcPct val="100000"/>
              </a:lnSpc>
              <a:spcAft>
                <a:spcPts val="298"/>
              </a:spcAft>
            </a:pP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Arial"/>
              </a:rPr>
              <a:t>(i)</a:t>
            </a:r>
            <a:r>
              <a:rPr b="0" i="1" lang="pt-BR" sz="3200" spc="-1" strike="noStrike">
                <a:solidFill>
                  <a:srgbClr val="000000"/>
                </a:solidFill>
                <a:latin typeface="Times New Roman"/>
                <a:ea typeface="Arial"/>
              </a:rPr>
              <a:t> </a:t>
            </a:r>
            <a:r>
              <a:rPr b="0" lang="pt-BR" sz="3200" spc="-1" strike="noStrike">
                <a:solidFill>
                  <a:srgbClr val="000000"/>
                </a:solidFill>
                <a:latin typeface="Times New Roman"/>
                <a:ea typeface="Arial"/>
              </a:rPr>
              <a:t>NCPC, no Senado (PL 166/2010): </a:t>
            </a:r>
            <a:r>
              <a:rPr b="0" lang="pt-BR" sz="3200" spc="-1" strike="noStrike" u="sng">
                <a:solidFill>
                  <a:srgbClr val="000000"/>
                </a:solidFill>
                <a:uFillTx/>
                <a:latin typeface="Times New Roman"/>
                <a:ea typeface="Arial"/>
              </a:rPr>
              <a:t>dispositivo e questão prejudicial</a:t>
            </a:r>
            <a:r>
              <a:rPr b="0" lang="pt-BR" sz="3200" spc="-1" strike="noStrike">
                <a:solidFill>
                  <a:srgbClr val="000000"/>
                </a:solidFill>
                <a:latin typeface="Times New Roman"/>
                <a:ea typeface="Arial"/>
              </a:rPr>
              <a:t> são cobertos pela coisa julgada</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Arial"/>
              </a:rPr>
              <a:t>(ii) NCPC, Relatório Barradas (PL 8046/2010): </a:t>
            </a:r>
            <a:r>
              <a:rPr b="0" lang="pt-BR" sz="3200" spc="-1" strike="noStrike" u="sng">
                <a:solidFill>
                  <a:srgbClr val="000000"/>
                </a:solidFill>
                <a:uFillTx/>
                <a:latin typeface="Times New Roman"/>
                <a:ea typeface="Arial"/>
              </a:rPr>
              <a:t>só o dispositivo</a:t>
            </a:r>
            <a:r>
              <a:rPr b="0" lang="pt-BR" sz="3200" spc="-1" strike="noStrike">
                <a:solidFill>
                  <a:srgbClr val="000000"/>
                </a:solidFill>
                <a:latin typeface="Times New Roman"/>
                <a:ea typeface="Arial"/>
              </a:rPr>
              <a:t> (mantida a declaratória incidental)</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Arial"/>
              </a:rPr>
              <a:t>(iii) NCPC, Relatório Paulo Teixeira: </a:t>
            </a:r>
            <a:r>
              <a:rPr b="0" lang="pt-BR" sz="3200" spc="-1" strike="noStrike" u="sng">
                <a:solidFill>
                  <a:srgbClr val="000000"/>
                </a:solidFill>
                <a:uFillTx/>
                <a:latin typeface="Times New Roman"/>
                <a:ea typeface="Arial"/>
              </a:rPr>
              <a:t>dispositivo e questão prejudicial</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Arial"/>
              </a:rPr>
              <a:t>(iv) NCPC, texto base aprovado pela Câmara em 2013: </a:t>
            </a:r>
            <a:r>
              <a:rPr b="0" lang="pt-BR" sz="3200" spc="-1" strike="noStrike" u="sng">
                <a:solidFill>
                  <a:srgbClr val="000000"/>
                </a:solidFill>
                <a:uFillTx/>
                <a:latin typeface="Times New Roman"/>
                <a:ea typeface="Arial"/>
              </a:rPr>
              <a:t>só o dispositivo</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Arial"/>
              </a:rPr>
              <a:t>(v) NCPC, destaques aprovados pela Câmara, MAR14: </a:t>
            </a:r>
            <a:r>
              <a:rPr b="0" lang="pt-BR" sz="3200" spc="-1" strike="noStrike" u="sng">
                <a:solidFill>
                  <a:srgbClr val="000000"/>
                </a:solidFill>
                <a:uFillTx/>
                <a:latin typeface="Times New Roman"/>
                <a:ea typeface="Arial"/>
              </a:rPr>
              <a:t>dispositivo e questão prejudicial</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0" name="CustomShape 1"/>
          <p:cNvSpPr/>
          <p:nvPr/>
        </p:nvSpPr>
        <p:spPr>
          <a:xfrm>
            <a:off x="108000" y="163440"/>
            <a:ext cx="8928000" cy="5763240"/>
          </a:xfrm>
          <a:prstGeom prst="rect">
            <a:avLst/>
          </a:prstGeom>
          <a:noFill/>
          <a:ln>
            <a:noFill/>
          </a:ln>
        </p:spPr>
        <p:style>
          <a:lnRef idx="0"/>
          <a:fillRef idx="0"/>
          <a:effectRef idx="0"/>
          <a:fontRef idx="minor"/>
        </p:style>
        <p:txBody>
          <a:bodyPr lIns="90000" rIns="90000" tIns="46800" bIns="46800">
            <a:spAutoFit/>
          </a:bodyPr>
          <a:p>
            <a:pPr/>
            <a:r>
              <a:rPr b="0" lang="pt-BR" sz="2400" spc="-1" strike="noStrike" u="sng">
                <a:solidFill>
                  <a:srgbClr val="000000"/>
                </a:solidFill>
                <a:uFillTx/>
                <a:latin typeface="Arial"/>
              </a:rPr>
              <a:t>CPC/73</a:t>
            </a:r>
            <a:r>
              <a:rPr b="0" lang="pt-BR" sz="2400" spc="-1" strike="noStrike">
                <a:solidFill>
                  <a:srgbClr val="000000"/>
                </a:solidFill>
                <a:latin typeface="Arial"/>
              </a:rPr>
              <a:t>:</a:t>
            </a:r>
            <a:endParaRPr b="0" lang="en-US" sz="2400" spc="-1" strike="noStrike">
              <a:solidFill>
                <a:srgbClr val="000000"/>
              </a:solidFill>
              <a:latin typeface="Arial"/>
            </a:endParaRPr>
          </a:p>
          <a:p>
            <a:pPr algn="just"/>
            <a:r>
              <a:rPr b="0" i="1" lang="pt-BR" sz="2400" spc="-1" strike="noStrike">
                <a:solidFill>
                  <a:srgbClr val="000000"/>
                </a:solidFill>
                <a:latin typeface="Arial"/>
              </a:rPr>
              <a:t>Art. 468. A sentença, que julgar total ou parcialmente a lide, tem força de lei nos limites da lide e das questões decididas.</a:t>
            </a:r>
            <a:endParaRPr b="0" lang="en-US" sz="2400" spc="-1" strike="noStrike">
              <a:solidFill>
                <a:srgbClr val="000000"/>
              </a:solidFill>
              <a:latin typeface="Arial"/>
            </a:endParaRPr>
          </a:p>
          <a:p>
            <a:pPr algn="just"/>
            <a:endParaRPr b="0" lang="en-US" sz="2400" spc="-1" strike="noStrike">
              <a:solidFill>
                <a:srgbClr val="000000"/>
              </a:solidFill>
              <a:latin typeface="Arial"/>
            </a:endParaRPr>
          </a:p>
          <a:p>
            <a:pPr algn="just"/>
            <a:endParaRPr b="0" lang="en-US" sz="2400" spc="-1" strike="noStrike">
              <a:solidFill>
                <a:srgbClr val="000000"/>
              </a:solidFill>
              <a:latin typeface="Arial"/>
            </a:endParaRPr>
          </a:p>
          <a:p>
            <a:pPr algn="just"/>
            <a:r>
              <a:rPr b="0" lang="pt-BR" sz="2400" spc="-1" strike="noStrike" u="sng">
                <a:solidFill>
                  <a:srgbClr val="000000"/>
                </a:solidFill>
                <a:uFillTx/>
                <a:latin typeface="Arial"/>
              </a:rPr>
              <a:t>NCPC</a:t>
            </a:r>
            <a:r>
              <a:rPr b="0" lang="pt-BR" sz="2400" spc="-1" strike="noStrike">
                <a:solidFill>
                  <a:srgbClr val="000000"/>
                </a:solidFill>
                <a:latin typeface="Arial"/>
              </a:rPr>
              <a:t>:</a:t>
            </a:r>
            <a:endParaRPr b="0" lang="en-US" sz="2400" spc="-1" strike="noStrike">
              <a:solidFill>
                <a:srgbClr val="000000"/>
              </a:solidFill>
              <a:latin typeface="Arial"/>
            </a:endParaRPr>
          </a:p>
          <a:p>
            <a:pPr algn="just"/>
            <a:r>
              <a:rPr b="0" i="1" lang="pt-BR" sz="2400" spc="-1" strike="noStrike">
                <a:solidFill>
                  <a:srgbClr val="000000"/>
                </a:solidFill>
                <a:latin typeface="Arial"/>
              </a:rPr>
              <a:t>Art. 503. A decisão que julgar total ou parcialmente o mérito tem força de lei nos limites da questão principal expressamente decidida.</a:t>
            </a:r>
            <a:endParaRPr b="0" lang="en-US" sz="2400" spc="-1" strike="noStrike">
              <a:solidFill>
                <a:srgbClr val="000000"/>
              </a:solidFill>
              <a:latin typeface="Arial"/>
            </a:endParaRPr>
          </a:p>
          <a:p>
            <a:pPr algn="just"/>
            <a:r>
              <a:rPr b="0" i="1" lang="pt-BR" sz="2400" spc="-1" strike="noStrike">
                <a:solidFill>
                  <a:srgbClr val="000000"/>
                </a:solidFill>
                <a:latin typeface="Arial"/>
              </a:rPr>
              <a:t>§ 1º O disposto no caput aplica-se à resolução de questão prejudicial, decidida expressa e incidentalmente no processo, se:</a:t>
            </a:r>
            <a:endParaRPr b="0" lang="en-US" sz="2400" spc="-1" strike="noStrike">
              <a:solidFill>
                <a:srgbClr val="000000"/>
              </a:solidFill>
              <a:latin typeface="Arial"/>
            </a:endParaRPr>
          </a:p>
          <a:p>
            <a:pPr algn="just"/>
            <a:r>
              <a:rPr b="0" i="1" lang="pt-BR" sz="2400" spc="-1" strike="noStrike">
                <a:solidFill>
                  <a:srgbClr val="000000"/>
                </a:solidFill>
                <a:latin typeface="Arial"/>
              </a:rPr>
              <a:t>I – dessa resolução depender o julgamento do mérito;</a:t>
            </a:r>
            <a:endParaRPr b="0" lang="en-US" sz="2400" spc="-1" strike="noStrike">
              <a:solidFill>
                <a:srgbClr val="000000"/>
              </a:solidFill>
              <a:latin typeface="Arial"/>
            </a:endParaRPr>
          </a:p>
          <a:p>
            <a:pPr algn="just"/>
            <a:r>
              <a:rPr b="0" i="1" lang="pt-BR" sz="2400" spc="-1" strike="noStrike">
                <a:solidFill>
                  <a:srgbClr val="000000"/>
                </a:solidFill>
                <a:latin typeface="Arial"/>
              </a:rPr>
              <a:t>II – a seu respeito tiver havido contraditório prévio e efetivo, não se aplicando no caso de revelia;</a:t>
            </a:r>
            <a:endParaRPr b="0" lang="en-US" sz="2400" spc="-1" strike="noStrike">
              <a:solidFill>
                <a:srgbClr val="000000"/>
              </a:solidFill>
              <a:latin typeface="Arial"/>
            </a:endParaRPr>
          </a:p>
          <a:p>
            <a:pPr algn="just"/>
            <a:r>
              <a:rPr b="0" i="1" lang="pt-BR" sz="2400" spc="-1" strike="noStrike">
                <a:solidFill>
                  <a:srgbClr val="000000"/>
                </a:solidFill>
                <a:latin typeface="Arial"/>
              </a:rPr>
              <a:t>III – o juízo tiver competência em razão da matéria e da pessoa para resolvê-la como questão principal.</a:t>
            </a:r>
            <a:r>
              <a:rPr b="0" lang="pt-BR" sz="2400" spc="-1" strike="noStrike">
                <a:solidFill>
                  <a:srgbClr val="000000"/>
                </a:solidFill>
                <a:latin typeface="Arial"/>
              </a:rPr>
              <a:t> </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97" dur="indefinite" restart="never" nodeType="tmRoot">
          <p:childTnLst>
            <p:seq>
              <p:cTn id="498" dur="indefinite" nodeType="mainSeq">
                <p:childTnLst>
                  <p:par>
                    <p:cTn id="499" fill="hold">
                      <p:stCondLst>
                        <p:cond delay="indefinite"/>
                      </p:stCondLst>
                      <p:childTnLst>
                        <p:par>
                          <p:cTn id="500" fill="hold">
                            <p:stCondLst>
                              <p:cond delay="0"/>
                            </p:stCondLst>
                            <p:childTnLst>
                              <p:par>
                                <p:cTn id="501" nodeType="clickEffect" fill="hold" presetClass="entr" presetID="1">
                                  <p:stCondLst>
                                    <p:cond delay="0"/>
                                  </p:stCondLst>
                                  <p:childTnLst>
                                    <p:set>
                                      <p:cBhvr>
                                        <p:cTn id="502" dur="1" fill="hold">
                                          <p:stCondLst>
                                            <p:cond delay="0"/>
                                          </p:stCondLst>
                                        </p:cTn>
                                        <p:tgtEl>
                                          <p:spTgt spid="630">
                                            <p:txEl>
                                              <p:pRg st="5" end="5"/>
                                            </p:txEl>
                                          </p:spTgt>
                                        </p:tgtEl>
                                        <p:attrNameLst>
                                          <p:attrName>style.visibility</p:attrName>
                                        </p:attrNameLst>
                                      </p:cBhvr>
                                      <p:to>
                                        <p:strVal val="visible"/>
                                      </p:to>
                                    </p:set>
                                  </p:childTnLst>
                                </p:cTn>
                              </p:par>
                            </p:childTnLst>
                          </p:cTn>
                        </p:par>
                      </p:childTnLst>
                    </p:cTn>
                  </p:par>
                  <p:par>
                    <p:cTn id="503" fill="hold">
                      <p:stCondLst>
                        <p:cond delay="indefinite"/>
                      </p:stCondLst>
                      <p:childTnLst>
                        <p:par>
                          <p:cTn id="504" fill="hold">
                            <p:stCondLst>
                              <p:cond delay="0"/>
                            </p:stCondLst>
                            <p:childTnLst>
                              <p:par>
                                <p:cTn id="505" nodeType="clickEffect" fill="hold" presetClass="entr" presetID="1">
                                  <p:stCondLst>
                                    <p:cond delay="0"/>
                                  </p:stCondLst>
                                  <p:childTnLst>
                                    <p:set>
                                      <p:cBhvr>
                                        <p:cTn id="506" dur="1" fill="hold">
                                          <p:stCondLst>
                                            <p:cond delay="0"/>
                                          </p:stCondLst>
                                        </p:cTn>
                                        <p:tgtEl>
                                          <p:spTgt spid="630">
                                            <p:txEl>
                                              <p:pRg st="6" end="6"/>
                                            </p:txEl>
                                          </p:spTgt>
                                        </p:tgtEl>
                                        <p:attrNameLst>
                                          <p:attrName>style.visibility</p:attrName>
                                        </p:attrNameLst>
                                      </p:cBhvr>
                                      <p:to>
                                        <p:strVal val="visible"/>
                                      </p:to>
                                    </p:set>
                                  </p:childTnLst>
                                </p:cTn>
                              </p:par>
                            </p:childTnLst>
                          </p:cTn>
                        </p:par>
                      </p:childTnLst>
                    </p:cTn>
                  </p:par>
                  <p:par>
                    <p:cTn id="507" fill="hold">
                      <p:stCondLst>
                        <p:cond delay="indefinite"/>
                      </p:stCondLst>
                      <p:childTnLst>
                        <p:par>
                          <p:cTn id="508" fill="hold">
                            <p:stCondLst>
                              <p:cond delay="0"/>
                            </p:stCondLst>
                            <p:childTnLst>
                              <p:par>
                                <p:cTn id="509" nodeType="clickEffect" fill="hold" presetClass="entr" presetID="1">
                                  <p:stCondLst>
                                    <p:cond delay="0"/>
                                  </p:stCondLst>
                                  <p:childTnLst>
                                    <p:set>
                                      <p:cBhvr>
                                        <p:cTn id="510" dur="1" fill="hold">
                                          <p:stCondLst>
                                            <p:cond delay="0"/>
                                          </p:stCondLst>
                                        </p:cTn>
                                        <p:tgtEl>
                                          <p:spTgt spid="630">
                                            <p:txEl>
                                              <p:pRg st="7" end="7"/>
                                            </p:txEl>
                                          </p:spTgt>
                                        </p:tgtEl>
                                        <p:attrNameLst>
                                          <p:attrName>style.visibility</p:attrName>
                                        </p:attrNameLst>
                                      </p:cBhvr>
                                      <p:to>
                                        <p:strVal val="visible"/>
                                      </p:to>
                                    </p:set>
                                  </p:childTnLst>
                                </p:cTn>
                              </p:par>
                              <p:par>
                                <p:cTn id="511" nodeType="withEffect" fill="hold" presetClass="entr" presetID="1">
                                  <p:stCondLst>
                                    <p:cond delay="0"/>
                                  </p:stCondLst>
                                  <p:childTnLst>
                                    <p:set>
                                      <p:cBhvr>
                                        <p:cTn id="512" dur="1" fill="hold">
                                          <p:stCondLst>
                                            <p:cond delay="0"/>
                                          </p:stCondLst>
                                        </p:cTn>
                                        <p:tgtEl>
                                          <p:spTgt spid="630">
                                            <p:txEl>
                                              <p:pRg st="8" end="8"/>
                                            </p:txEl>
                                          </p:spTgt>
                                        </p:tgtEl>
                                        <p:attrNameLst>
                                          <p:attrName>style.visibility</p:attrName>
                                        </p:attrNameLst>
                                      </p:cBhvr>
                                      <p:to>
                                        <p:strVal val="visible"/>
                                      </p:to>
                                    </p:set>
                                  </p:childTnLst>
                                </p:cTn>
                              </p:par>
                              <p:par>
                                <p:cTn id="513" nodeType="withEffect" fill="hold" presetClass="entr" presetID="1">
                                  <p:stCondLst>
                                    <p:cond delay="0"/>
                                  </p:stCondLst>
                                  <p:childTnLst>
                                    <p:set>
                                      <p:cBhvr>
                                        <p:cTn id="514" dur="1" fill="hold">
                                          <p:stCondLst>
                                            <p:cond delay="0"/>
                                          </p:stCondLst>
                                        </p:cTn>
                                        <p:tgtEl>
                                          <p:spTgt spid="630">
                                            <p:txEl>
                                              <p:pRg st="9" end="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CustomShape 1"/>
          <p:cNvSpPr/>
          <p:nvPr/>
        </p:nvSpPr>
        <p:spPr>
          <a:xfrm>
            <a:off x="108000" y="163440"/>
            <a:ext cx="8928000" cy="5580360"/>
          </a:xfrm>
          <a:prstGeom prst="rect">
            <a:avLst/>
          </a:prstGeom>
          <a:noFill/>
          <a:ln>
            <a:noFill/>
          </a:ln>
        </p:spPr>
        <p:style>
          <a:lnRef idx="0"/>
          <a:fillRef idx="0"/>
          <a:effectRef idx="0"/>
          <a:fontRef idx="minor"/>
        </p:style>
        <p:txBody>
          <a:bodyPr lIns="90000" rIns="90000" tIns="46800" bIns="46800">
            <a:spAutoFit/>
          </a:bodyPr>
          <a:p>
            <a:pPr/>
            <a:r>
              <a:rPr b="0" lang="pt-BR" sz="2400" spc="-1" strike="noStrike">
                <a:solidFill>
                  <a:srgbClr val="000000"/>
                </a:solidFill>
                <a:latin typeface="Arial"/>
              </a:rPr>
              <a:t>CPC/73:</a:t>
            </a:r>
            <a:endParaRPr b="0" lang="en-US" sz="2400" spc="-1" strike="noStrike">
              <a:solidFill>
                <a:srgbClr val="000000"/>
              </a:solidFill>
              <a:latin typeface="Arial"/>
            </a:endParaRPr>
          </a:p>
          <a:p>
            <a:pPr/>
            <a:r>
              <a:rPr b="0" i="1" lang="pt-BR" sz="2400" spc="-1" strike="noStrike">
                <a:solidFill>
                  <a:srgbClr val="000000"/>
                </a:solidFill>
                <a:latin typeface="Arial"/>
              </a:rPr>
              <a:t>Art. 469. Não fazem coisa julgada:</a:t>
            </a:r>
            <a:endParaRPr b="0" lang="en-US" sz="2400" spc="-1" strike="noStrike">
              <a:solidFill>
                <a:srgbClr val="000000"/>
              </a:solidFill>
              <a:latin typeface="Arial"/>
            </a:endParaRPr>
          </a:p>
          <a:p>
            <a:pPr/>
            <a:r>
              <a:rPr b="0" i="1" lang="pt-BR" sz="2400" spc="-1" strike="noStrike">
                <a:solidFill>
                  <a:srgbClr val="000000"/>
                </a:solidFill>
                <a:latin typeface="Arial"/>
              </a:rPr>
              <a:t>I - os motivos, ainda que importantes para determinar o alcance da parte dispositiva da sentença;</a:t>
            </a:r>
            <a:endParaRPr b="0" lang="en-US" sz="2400" spc="-1" strike="noStrike">
              <a:solidFill>
                <a:srgbClr val="000000"/>
              </a:solidFill>
              <a:latin typeface="Arial"/>
            </a:endParaRPr>
          </a:p>
          <a:p>
            <a:pPr/>
            <a:r>
              <a:rPr b="0" i="1" lang="pt-BR" sz="2400" spc="-1" strike="noStrike">
                <a:solidFill>
                  <a:srgbClr val="000000"/>
                </a:solidFill>
                <a:latin typeface="Arial"/>
              </a:rPr>
              <a:t>Il - a verdade dos fatos, estabelecida como fundamento da sentença;</a:t>
            </a:r>
            <a:endParaRPr b="0" lang="en-US" sz="2400" spc="-1" strike="noStrike">
              <a:solidFill>
                <a:srgbClr val="000000"/>
              </a:solidFill>
              <a:latin typeface="Arial"/>
            </a:endParaRPr>
          </a:p>
          <a:p>
            <a:pPr/>
            <a:r>
              <a:rPr b="0" i="1" lang="pt-BR" sz="2400" spc="-1" strike="noStrike">
                <a:solidFill>
                  <a:srgbClr val="000000"/>
                </a:solidFill>
                <a:latin typeface="Arial"/>
              </a:rPr>
              <a:t>III - a apreciação da questão prejudicial, decidida incidentemente no processo.</a:t>
            </a:r>
            <a:endParaRPr b="0" lang="en-US" sz="2400" spc="-1" strike="noStrike">
              <a:solidFill>
                <a:srgbClr val="000000"/>
              </a:solidFill>
              <a:latin typeface="Arial"/>
            </a:endParaRPr>
          </a:p>
          <a:p>
            <a:pPr/>
            <a:r>
              <a:rPr b="0" lang="pt-BR" sz="2400" spc="-1" strike="noStrike">
                <a:solidFill>
                  <a:srgbClr val="000000"/>
                </a:solidFill>
                <a:latin typeface="Arial"/>
              </a:rPr>
              <a:t> </a:t>
            </a:r>
            <a:endParaRPr b="0" lang="en-US" sz="2400" spc="-1" strike="noStrike">
              <a:solidFill>
                <a:srgbClr val="000000"/>
              </a:solidFill>
              <a:latin typeface="Arial"/>
            </a:endParaRPr>
          </a:p>
          <a:p>
            <a:pPr/>
            <a:r>
              <a:rPr b="0" lang="pt-BR" sz="2400" spc="-1" strike="noStrike">
                <a:solidFill>
                  <a:srgbClr val="000000"/>
                </a:solidFill>
                <a:latin typeface="Arial"/>
              </a:rPr>
              <a:t>NCPC</a:t>
            </a:r>
            <a:endParaRPr b="0" lang="en-US" sz="2400" spc="-1" strike="noStrike">
              <a:solidFill>
                <a:srgbClr val="000000"/>
              </a:solidFill>
              <a:latin typeface="Arial"/>
            </a:endParaRPr>
          </a:p>
          <a:p>
            <a:pPr/>
            <a:r>
              <a:rPr b="0" i="1" lang="pt-BR" sz="2400" spc="-1" strike="noStrike">
                <a:solidFill>
                  <a:srgbClr val="000000"/>
                </a:solidFill>
                <a:latin typeface="Arial"/>
              </a:rPr>
              <a:t>Art. 504. Não fazem coisa julgada:</a:t>
            </a:r>
            <a:endParaRPr b="0" lang="en-US" sz="2400" spc="-1" strike="noStrike">
              <a:solidFill>
                <a:srgbClr val="000000"/>
              </a:solidFill>
              <a:latin typeface="Arial"/>
            </a:endParaRPr>
          </a:p>
          <a:p>
            <a:pPr/>
            <a:r>
              <a:rPr b="0" i="1" lang="pt-BR" sz="2400" spc="-1" strike="noStrike">
                <a:solidFill>
                  <a:srgbClr val="000000"/>
                </a:solidFill>
                <a:latin typeface="Arial"/>
              </a:rPr>
              <a:t>I - os motivos, ainda que importantes para determinar o alcance da parte dispositiva da sentença;</a:t>
            </a:r>
            <a:endParaRPr b="0" lang="en-US" sz="2400" spc="-1" strike="noStrike">
              <a:solidFill>
                <a:srgbClr val="000000"/>
              </a:solidFill>
              <a:latin typeface="Arial"/>
            </a:endParaRPr>
          </a:p>
          <a:p>
            <a:pPr/>
            <a:r>
              <a:rPr b="0" i="1" lang="pt-BR" sz="2400" spc="-1" strike="noStrike">
                <a:solidFill>
                  <a:srgbClr val="000000"/>
                </a:solidFill>
                <a:latin typeface="Arial"/>
              </a:rPr>
              <a:t>Il - a verdade dos fatos, estabelecida como fundamento da sentença.</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CustomShape 1"/>
          <p:cNvSpPr/>
          <p:nvPr/>
        </p:nvSpPr>
        <p:spPr>
          <a:xfrm>
            <a:off x="108000" y="163440"/>
            <a:ext cx="8928000" cy="5580360"/>
          </a:xfrm>
          <a:prstGeom prst="rect">
            <a:avLst/>
          </a:prstGeom>
          <a:noFill/>
          <a:ln>
            <a:noFill/>
          </a:ln>
        </p:spPr>
        <p:style>
          <a:lnRef idx="0"/>
          <a:fillRef idx="0"/>
          <a:effectRef idx="0"/>
          <a:fontRef idx="minor"/>
        </p:style>
        <p:txBody>
          <a:bodyPr lIns="90000" rIns="90000" tIns="46800" bIns="46800">
            <a:spAutoFit/>
          </a:bodyPr>
          <a:p>
            <a:pPr algn="just"/>
            <a:r>
              <a:rPr b="0" lang="pt-BR" sz="2400" spc="-1" strike="noStrike">
                <a:solidFill>
                  <a:srgbClr val="000000"/>
                </a:solidFill>
                <a:latin typeface="Arial"/>
              </a:rPr>
              <a:t>Em síntese: tem-se a ampliação dos limites objetivos da coisa julgada: no CPC/73, apenas o dispositivo era coberto pela coisa julgada; no NCPC, o dispositivo e a questão prejudicial são cobertos pela coisa julgada.</a:t>
            </a:r>
            <a:endParaRPr b="0" lang="en-US" sz="2400" spc="-1" strike="noStrike">
              <a:solidFill>
                <a:srgbClr val="000000"/>
              </a:solidFill>
              <a:latin typeface="Arial"/>
            </a:endParaRPr>
          </a:p>
          <a:p>
            <a:pPr/>
            <a:endParaRPr b="0" lang="en-US" sz="2400" spc="-1" strike="noStrike">
              <a:solidFill>
                <a:srgbClr val="000000"/>
              </a:solidFill>
              <a:latin typeface="Arial"/>
            </a:endParaRPr>
          </a:p>
          <a:p>
            <a:pPr algn="just"/>
            <a:r>
              <a:rPr b="0" lang="pt-BR" sz="2400" spc="-1" strike="noStrike">
                <a:solidFill>
                  <a:srgbClr val="000000"/>
                </a:solidFill>
                <a:latin typeface="Arial"/>
              </a:rPr>
              <a:t>Mas essa não seria uma </a:t>
            </a:r>
            <a:r>
              <a:rPr b="0" lang="pt-BR" sz="2400" spc="-1" strike="noStrike" u="sng">
                <a:solidFill>
                  <a:srgbClr val="000000"/>
                </a:solidFill>
                <a:uFillTx/>
                <a:latin typeface="Arial"/>
              </a:rPr>
              <a:t>boa alteração</a:t>
            </a:r>
            <a:r>
              <a:rPr b="0" lang="pt-BR" sz="2400" spc="-1" strike="noStrike">
                <a:solidFill>
                  <a:srgbClr val="000000"/>
                </a:solidFill>
                <a:latin typeface="Arial"/>
              </a:rPr>
              <a:t>?</a:t>
            </a:r>
            <a:endParaRPr b="0" lang="en-US" sz="2400" spc="-1" strike="noStrike">
              <a:solidFill>
                <a:srgbClr val="000000"/>
              </a:solidFill>
              <a:latin typeface="Arial"/>
            </a:endParaRPr>
          </a:p>
          <a:p>
            <a:pPr algn="just"/>
            <a:endParaRPr b="0" lang="en-US" sz="2400" spc="-1" strike="noStrike">
              <a:solidFill>
                <a:srgbClr val="000000"/>
              </a:solidFill>
              <a:latin typeface="Arial"/>
            </a:endParaRPr>
          </a:p>
          <a:p>
            <a:pPr algn="just"/>
            <a:r>
              <a:rPr b="0" lang="pt-BR" sz="2400" spc="-1" strike="noStrike">
                <a:solidFill>
                  <a:srgbClr val="000000"/>
                </a:solidFill>
                <a:latin typeface="Arial"/>
              </a:rPr>
              <a:t>Há argumentos nos 2 sentidos.</a:t>
            </a:r>
            <a:endParaRPr b="0" lang="en-US" sz="2400" spc="-1" strike="noStrike">
              <a:solidFill>
                <a:srgbClr val="000000"/>
              </a:solidFill>
              <a:latin typeface="Arial"/>
            </a:endParaRPr>
          </a:p>
          <a:p>
            <a:pPr algn="just"/>
            <a:endParaRPr b="0" lang="en-US" sz="2400" spc="-1" strike="noStrike">
              <a:solidFill>
                <a:srgbClr val="000000"/>
              </a:solidFill>
              <a:latin typeface="Arial"/>
            </a:endParaRPr>
          </a:p>
          <a:p>
            <a:pPr algn="just"/>
            <a:r>
              <a:rPr b="0" lang="pt-BR" sz="2400" spc="-1" strike="noStrike">
                <a:solidFill>
                  <a:srgbClr val="000000"/>
                </a:solidFill>
                <a:latin typeface="Arial"/>
              </a:rPr>
              <a:t>Vantagens: decisão quanto ao tema em uma única oportunidade. Impossibilidade de novos debates e, assim, celeridade processual.</a:t>
            </a:r>
            <a:endParaRPr b="0" lang="en-US" sz="2400" spc="-1" strike="noStrike">
              <a:solidFill>
                <a:srgbClr val="000000"/>
              </a:solidFill>
              <a:latin typeface="Arial"/>
            </a:endParaRPr>
          </a:p>
          <a:p>
            <a:pPr algn="just"/>
            <a:endParaRPr b="0" lang="en-US" sz="2400" spc="-1" strike="noStrike">
              <a:solidFill>
                <a:srgbClr val="000000"/>
              </a:solidFill>
              <a:latin typeface="Arial"/>
            </a:endParaRPr>
          </a:p>
          <a:p>
            <a:pPr algn="just"/>
            <a:r>
              <a:rPr b="0" lang="pt-BR" sz="2400" spc="-1" strike="noStrike">
                <a:solidFill>
                  <a:srgbClr val="000000"/>
                </a:solidFill>
                <a:latin typeface="Arial"/>
              </a:rPr>
              <a:t>Desvantagens: dúvidas e insegurança quanto ao que é coberto pela coisa julgada.</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15" dur="indefinite" restart="never" nodeType="tmRoot">
          <p:childTnLst>
            <p:seq>
              <p:cTn id="516" dur="indefinite" nodeType="mainSeq">
                <p:childTnLst>
                  <p:par>
                    <p:cTn id="517" fill="hold">
                      <p:stCondLst>
                        <p:cond delay="indefinite"/>
                      </p:stCondLst>
                      <p:childTnLst>
                        <p:par>
                          <p:cTn id="518" fill="hold">
                            <p:stCondLst>
                              <p:cond delay="0"/>
                            </p:stCondLst>
                            <p:childTnLst>
                              <p:par>
                                <p:cTn id="519" nodeType="clickEffect" fill="hold" presetClass="entr" presetID="1">
                                  <p:stCondLst>
                                    <p:cond delay="0"/>
                                  </p:stCondLst>
                                  <p:childTnLst>
                                    <p:set>
                                      <p:cBhvr>
                                        <p:cTn id="520" dur="1" fill="hold">
                                          <p:stCondLst>
                                            <p:cond delay="0"/>
                                          </p:stCondLst>
                                        </p:cTn>
                                        <p:tgtEl>
                                          <p:spTgt spid="632">
                                            <p:txEl>
                                              <p:pRg st="6" end="6"/>
                                            </p:txEl>
                                          </p:spTgt>
                                        </p:tgtEl>
                                        <p:attrNameLst>
                                          <p:attrName>style.visibility</p:attrName>
                                        </p:attrNameLst>
                                      </p:cBhvr>
                                      <p:to>
                                        <p:strVal val="visible"/>
                                      </p:to>
                                    </p:set>
                                  </p:childTnLst>
                                </p:cTn>
                              </p:par>
                            </p:childTnLst>
                          </p:cTn>
                        </p:par>
                      </p:childTnLst>
                    </p:cTn>
                  </p:par>
                  <p:par>
                    <p:cTn id="521" fill="hold">
                      <p:stCondLst>
                        <p:cond delay="indefinite"/>
                      </p:stCondLst>
                      <p:childTnLst>
                        <p:par>
                          <p:cTn id="522" fill="hold">
                            <p:stCondLst>
                              <p:cond delay="0"/>
                            </p:stCondLst>
                            <p:childTnLst>
                              <p:par>
                                <p:cTn id="523" nodeType="clickEffect" fill="hold" presetClass="entr" presetID="1">
                                  <p:stCondLst>
                                    <p:cond delay="0"/>
                                  </p:stCondLst>
                                  <p:childTnLst>
                                    <p:set>
                                      <p:cBhvr>
                                        <p:cTn id="524" dur="1" fill="hold">
                                          <p:stCondLst>
                                            <p:cond delay="0"/>
                                          </p:stCondLst>
                                        </p:cTn>
                                        <p:tgtEl>
                                          <p:spTgt spid="632">
                                            <p:txEl>
                                              <p:pRg st="8" end="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3"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spcAft>
                <a:spcPts val="298"/>
              </a:spcAft>
            </a:pPr>
            <a:r>
              <a:rPr b="0" lang="pt-BR" sz="2400" spc="-1" strike="noStrike">
                <a:solidFill>
                  <a:srgbClr val="000000"/>
                </a:solidFill>
                <a:latin typeface="Times New Roman"/>
                <a:ea typeface="Arial"/>
              </a:rPr>
              <a:t>Dúvidas:</a:t>
            </a:r>
            <a:endParaRPr b="0" lang="en-US" sz="2400" spc="-1" strike="noStrike">
              <a:solidFill>
                <a:srgbClr val="000000"/>
              </a:solidFill>
              <a:latin typeface="Arial"/>
            </a:endParaRPr>
          </a:p>
          <a:p>
            <a:pPr algn="just">
              <a:lnSpc>
                <a:spcPct val="100000"/>
              </a:lnSpc>
              <a:spcAft>
                <a:spcPts val="298"/>
              </a:spcAft>
            </a:pPr>
            <a:endParaRPr b="0" lang="en-US" sz="2400" spc="-1" strike="noStrike">
              <a:solidFill>
                <a:srgbClr val="000000"/>
              </a:solidFill>
              <a:latin typeface="Arial"/>
            </a:endParaRPr>
          </a:p>
          <a:p>
            <a:pPr algn="just">
              <a:lnSpc>
                <a:spcPct val="100000"/>
              </a:lnSpc>
              <a:spcAft>
                <a:spcPts val="298"/>
              </a:spcAft>
            </a:pPr>
            <a:r>
              <a:rPr b="0" lang="pt-BR" sz="2400" spc="-1" strike="noStrike">
                <a:solidFill>
                  <a:srgbClr val="000000"/>
                </a:solidFill>
                <a:latin typeface="Times New Roman"/>
                <a:ea typeface="Arial"/>
              </a:rPr>
              <a:t>1) Só o que consta efetivamente do dispositivo ou também o que consta da fundamentação?</a:t>
            </a:r>
            <a:endParaRPr b="0" lang="en-US" sz="2400" spc="-1" strike="noStrike">
              <a:solidFill>
                <a:srgbClr val="000000"/>
              </a:solidFill>
              <a:latin typeface="Arial"/>
            </a:endParaRPr>
          </a:p>
          <a:p>
            <a:pPr algn="just">
              <a:lnSpc>
                <a:spcPct val="100000"/>
              </a:lnSpc>
              <a:spcAft>
                <a:spcPts val="298"/>
              </a:spcAft>
            </a:pPr>
            <a:r>
              <a:rPr b="0" lang="pt-BR" sz="2400" spc="-1" strike="noStrike">
                <a:solidFill>
                  <a:srgbClr val="000000"/>
                </a:solidFill>
                <a:latin typeface="Times New Roman"/>
                <a:ea typeface="Arial"/>
              </a:rPr>
              <a:t>2) Serão cabíveis embargos de declaração para que isso seja esclarecido?</a:t>
            </a:r>
            <a:endParaRPr b="0" lang="en-US" sz="2400" spc="-1" strike="noStrike">
              <a:solidFill>
                <a:srgbClr val="000000"/>
              </a:solidFill>
              <a:latin typeface="Arial"/>
            </a:endParaRPr>
          </a:p>
          <a:p>
            <a:pPr algn="just">
              <a:lnSpc>
                <a:spcPct val="100000"/>
              </a:lnSpc>
              <a:spcAft>
                <a:spcPts val="298"/>
              </a:spcAft>
            </a:pPr>
            <a:r>
              <a:rPr b="0" lang="pt-BR" sz="2400" spc="-1" strike="noStrike">
                <a:solidFill>
                  <a:srgbClr val="000000"/>
                </a:solidFill>
                <a:latin typeface="Times New Roman"/>
                <a:ea typeface="Arial"/>
              </a:rPr>
              <a:t>3) A abrangência da coisa julgada deve ser decidida pelo próprio juiz ou isso ficará a cargo de um próximo juiz, quando esse tema surgir?</a:t>
            </a:r>
            <a:endParaRPr b="0" lang="en-US" sz="2400" spc="-1" strike="noStrike">
              <a:solidFill>
                <a:srgbClr val="000000"/>
              </a:solidFill>
              <a:latin typeface="Arial"/>
            </a:endParaRPr>
          </a:p>
          <a:p>
            <a:pPr algn="just">
              <a:lnSpc>
                <a:spcPct val="100000"/>
              </a:lnSpc>
              <a:spcAft>
                <a:spcPts val="298"/>
              </a:spcAft>
            </a:pPr>
            <a:r>
              <a:rPr b="0" lang="pt-BR" sz="2400" spc="-1" strike="noStrike">
                <a:solidFill>
                  <a:srgbClr val="000000"/>
                </a:solidFill>
                <a:latin typeface="Times New Roman"/>
                <a:ea typeface="Arial"/>
              </a:rPr>
              <a:t>4) Em uma demanda na qual se discuta multa contratual, todo e qualquer debate relacionado à validade da cláusula ou do contrato será coberto pela coisa julgada?</a:t>
            </a:r>
            <a:endParaRPr b="0" lang="en-US" sz="2400" spc="-1" strike="noStrike">
              <a:solidFill>
                <a:srgbClr val="000000"/>
              </a:solidFill>
              <a:latin typeface="Arial"/>
            </a:endParaRPr>
          </a:p>
          <a:p>
            <a:pPr algn="just">
              <a:lnSpc>
                <a:spcPct val="100000"/>
              </a:lnSpc>
              <a:spcAft>
                <a:spcPts val="298"/>
              </a:spcAft>
            </a:pPr>
            <a:r>
              <a:rPr b="0" lang="pt-BR" sz="2400" spc="-1" strike="noStrike">
                <a:solidFill>
                  <a:srgbClr val="000000"/>
                </a:solidFill>
                <a:latin typeface="Times New Roman"/>
                <a:ea typeface="Arial"/>
              </a:rPr>
              <a:t>5) A decisão do juiz quanto à existência de relação de consumo entre as partes litigantes (e aplicação do CDC) será coberta pela coisa julgada?</a:t>
            </a:r>
            <a:endParaRPr b="0" lang="en-US" sz="2400" spc="-1" strike="noStrike">
              <a:solidFill>
                <a:srgbClr val="000000"/>
              </a:solidFill>
              <a:latin typeface="Arial"/>
            </a:endParaRPr>
          </a:p>
          <a:p>
            <a:pPr algn="just">
              <a:lnSpc>
                <a:spcPct val="100000"/>
              </a:lnSpc>
              <a:spcAft>
                <a:spcPts val="298"/>
              </a:spcAft>
            </a:pPr>
            <a:r>
              <a:rPr b="0" lang="pt-BR" sz="2400" spc="-1" strike="noStrike">
                <a:solidFill>
                  <a:srgbClr val="000000"/>
                </a:solidFill>
                <a:latin typeface="Times New Roman"/>
                <a:ea typeface="Times New Roman"/>
              </a:rPr>
              <a:t>6) E se o juiz não decidir e o tribunal decidir a questão prejudicial? Há coisa julgada? Teoria da causa madura? E o duplo grau?</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25" dur="indefinite" restart="never" nodeType="tmRoot">
          <p:childTnLst>
            <p:seq>
              <p:cTn id="526" dur="indefinite" nodeType="mainSeq">
                <p:childTnLst>
                  <p:par>
                    <p:cTn id="527" fill="hold">
                      <p:stCondLst>
                        <p:cond delay="indefinite"/>
                      </p:stCondLst>
                      <p:childTnLst>
                        <p:par>
                          <p:cTn id="528" fill="hold">
                            <p:stCondLst>
                              <p:cond delay="0"/>
                            </p:stCondLst>
                            <p:childTnLst>
                              <p:par>
                                <p:cTn id="529" nodeType="clickEffect" fill="hold" presetClass="entr" presetID="1">
                                  <p:stCondLst>
                                    <p:cond delay="0"/>
                                  </p:stCondLst>
                                  <p:childTnLst>
                                    <p:set>
                                      <p:cBhvr>
                                        <p:cTn id="530" dur="1" fill="hold">
                                          <p:stCondLst>
                                            <p:cond delay="0"/>
                                          </p:stCondLst>
                                        </p:cTn>
                                        <p:tgtEl>
                                          <p:spTgt spid="633">
                                            <p:txEl>
                                              <p:pRg st="2" end="2"/>
                                            </p:txEl>
                                          </p:spTgt>
                                        </p:tgtEl>
                                        <p:attrNameLst>
                                          <p:attrName>style.visibility</p:attrName>
                                        </p:attrNameLst>
                                      </p:cBhvr>
                                      <p:to>
                                        <p:strVal val="visible"/>
                                      </p:to>
                                    </p:set>
                                  </p:childTnLst>
                                </p:cTn>
                              </p:par>
                            </p:childTnLst>
                          </p:cTn>
                        </p:par>
                      </p:childTnLst>
                    </p:cTn>
                  </p:par>
                  <p:par>
                    <p:cTn id="531" fill="hold">
                      <p:stCondLst>
                        <p:cond delay="indefinite"/>
                      </p:stCondLst>
                      <p:childTnLst>
                        <p:par>
                          <p:cTn id="532" fill="hold">
                            <p:stCondLst>
                              <p:cond delay="0"/>
                            </p:stCondLst>
                            <p:childTnLst>
                              <p:par>
                                <p:cTn id="533" nodeType="clickEffect" fill="hold" presetClass="entr" presetID="1">
                                  <p:stCondLst>
                                    <p:cond delay="0"/>
                                  </p:stCondLst>
                                  <p:childTnLst>
                                    <p:set>
                                      <p:cBhvr>
                                        <p:cTn id="534" dur="1" fill="hold">
                                          <p:stCondLst>
                                            <p:cond delay="0"/>
                                          </p:stCondLst>
                                        </p:cTn>
                                        <p:tgtEl>
                                          <p:spTgt spid="633">
                                            <p:txEl>
                                              <p:pRg st="3" end="3"/>
                                            </p:txEl>
                                          </p:spTgt>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nodeType="clickEffect" fill="hold" presetClass="entr" presetID="1">
                                  <p:stCondLst>
                                    <p:cond delay="0"/>
                                  </p:stCondLst>
                                  <p:childTnLst>
                                    <p:set>
                                      <p:cBhvr>
                                        <p:cTn id="538" dur="1" fill="hold">
                                          <p:stCondLst>
                                            <p:cond delay="0"/>
                                          </p:stCondLst>
                                        </p:cTn>
                                        <p:tgtEl>
                                          <p:spTgt spid="633">
                                            <p:txEl>
                                              <p:pRg st="4" end="4"/>
                                            </p:txEl>
                                          </p:spTgt>
                                        </p:tgtEl>
                                        <p:attrNameLst>
                                          <p:attrName>style.visibility</p:attrName>
                                        </p:attrNameLst>
                                      </p:cBhvr>
                                      <p:to>
                                        <p:strVal val="visible"/>
                                      </p:to>
                                    </p:set>
                                  </p:childTnLst>
                                </p:cTn>
                              </p:par>
                            </p:childTnLst>
                          </p:cTn>
                        </p:par>
                      </p:childTnLst>
                    </p:cTn>
                  </p:par>
                  <p:par>
                    <p:cTn id="539" fill="hold">
                      <p:stCondLst>
                        <p:cond delay="indefinite"/>
                      </p:stCondLst>
                      <p:childTnLst>
                        <p:par>
                          <p:cTn id="540" fill="hold">
                            <p:stCondLst>
                              <p:cond delay="0"/>
                            </p:stCondLst>
                            <p:childTnLst>
                              <p:par>
                                <p:cTn id="541" nodeType="clickEffect" fill="hold" presetClass="entr" presetID="1">
                                  <p:stCondLst>
                                    <p:cond delay="0"/>
                                  </p:stCondLst>
                                  <p:childTnLst>
                                    <p:set>
                                      <p:cBhvr>
                                        <p:cTn id="542" dur="1" fill="hold">
                                          <p:stCondLst>
                                            <p:cond delay="0"/>
                                          </p:stCondLst>
                                        </p:cTn>
                                        <p:tgtEl>
                                          <p:spTgt spid="633">
                                            <p:txEl>
                                              <p:pRg st="5" end="5"/>
                                            </p:txEl>
                                          </p:spTgt>
                                        </p:tgtEl>
                                        <p:attrNameLst>
                                          <p:attrName>style.visibility</p:attrName>
                                        </p:attrNameLst>
                                      </p:cBhvr>
                                      <p:to>
                                        <p:strVal val="visible"/>
                                      </p:to>
                                    </p:set>
                                  </p:childTnLst>
                                </p:cTn>
                              </p:par>
                            </p:childTnLst>
                          </p:cTn>
                        </p:par>
                      </p:childTnLst>
                    </p:cTn>
                  </p:par>
                  <p:par>
                    <p:cTn id="543" fill="hold">
                      <p:stCondLst>
                        <p:cond delay="indefinite"/>
                      </p:stCondLst>
                      <p:childTnLst>
                        <p:par>
                          <p:cTn id="544" fill="hold">
                            <p:stCondLst>
                              <p:cond delay="0"/>
                            </p:stCondLst>
                            <p:childTnLst>
                              <p:par>
                                <p:cTn id="545" nodeType="clickEffect" fill="hold" presetClass="entr" presetID="1">
                                  <p:stCondLst>
                                    <p:cond delay="0"/>
                                  </p:stCondLst>
                                  <p:childTnLst>
                                    <p:set>
                                      <p:cBhvr>
                                        <p:cTn id="546" dur="1" fill="hold">
                                          <p:stCondLst>
                                            <p:cond delay="0"/>
                                          </p:stCondLst>
                                        </p:cTn>
                                        <p:tgtEl>
                                          <p:spTgt spid="633">
                                            <p:txEl>
                                              <p:pRg st="6" end="6"/>
                                            </p:txEl>
                                          </p:spTgt>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nodeType="clickEffect" fill="hold" presetClass="entr" presetID="1">
                                  <p:stCondLst>
                                    <p:cond delay="0"/>
                                  </p:stCondLst>
                                  <p:childTnLst>
                                    <p:set>
                                      <p:cBhvr>
                                        <p:cTn id="550" dur="1" fill="hold">
                                          <p:stCondLst>
                                            <p:cond delay="0"/>
                                          </p:stCondLst>
                                        </p:cTn>
                                        <p:tgtEl>
                                          <p:spTgt spid="633">
                                            <p:txEl>
                                              <p:pRg st="7"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TextShape 1"/>
          <p:cNvSpPr txBox="1"/>
          <p:nvPr/>
        </p:nvSpPr>
        <p:spPr>
          <a:xfrm>
            <a:off x="333360" y="1741320"/>
            <a:ext cx="8369280" cy="3975120"/>
          </a:xfrm>
          <a:prstGeom prst="rect">
            <a:avLst/>
          </a:prstGeom>
          <a:noFill/>
          <a:ln>
            <a:noFill/>
          </a:ln>
        </p:spPr>
        <p:txBody>
          <a:bodyPr>
            <a:normAutofit/>
          </a:bodyPr>
          <a:p>
            <a:pPr algn="just"/>
            <a:r>
              <a:rPr b="0" i="1" lang="pt-BR" sz="1900" spc="-1" strike="noStrike">
                <a:solidFill>
                  <a:srgbClr val="000000"/>
                </a:solidFill>
                <a:latin typeface="Calibri"/>
              </a:rPr>
              <a:t>Art. 203.  Os </a:t>
            </a:r>
            <a:r>
              <a:rPr b="0" i="1" lang="pt-BR" sz="1900" spc="-1" strike="noStrike" u="sng">
                <a:solidFill>
                  <a:srgbClr val="000000"/>
                </a:solidFill>
                <a:uFillTx/>
                <a:latin typeface="Calibri"/>
              </a:rPr>
              <a:t>pronunciamentos do juiz</a:t>
            </a:r>
            <a:r>
              <a:rPr b="0" i="1" lang="pt-BR" sz="1900" spc="-1" strike="noStrike">
                <a:solidFill>
                  <a:srgbClr val="000000"/>
                </a:solidFill>
                <a:latin typeface="Calibri"/>
              </a:rPr>
              <a:t> consistirão em sentenças, decisões interlocutórias e despachos.</a:t>
            </a:r>
            <a:endParaRPr b="0" lang="en-US" sz="1900" spc="-1" strike="noStrike">
              <a:solidFill>
                <a:srgbClr val="000000"/>
              </a:solidFill>
              <a:latin typeface="Calibri"/>
            </a:endParaRPr>
          </a:p>
          <a:p>
            <a:pPr algn="just"/>
            <a:r>
              <a:rPr b="0" i="1" lang="pt-BR" sz="1900" spc="-1" strike="noStrike">
                <a:solidFill>
                  <a:srgbClr val="000000"/>
                </a:solidFill>
                <a:latin typeface="Calibri"/>
              </a:rPr>
              <a:t>§ 1º Ressalvadas as disposições expressas dos procedimentos especiais, </a:t>
            </a:r>
            <a:r>
              <a:rPr b="0" i="1" lang="pt-BR" sz="1900" spc="-1" strike="noStrike">
                <a:solidFill>
                  <a:srgbClr val="548235"/>
                </a:solidFill>
                <a:latin typeface="Calibri"/>
              </a:rPr>
              <a:t>sentença</a:t>
            </a:r>
            <a:r>
              <a:rPr b="0" i="1" lang="pt-BR" sz="1900" spc="-1" strike="noStrike">
                <a:solidFill>
                  <a:srgbClr val="000000"/>
                </a:solidFill>
                <a:latin typeface="Calibri"/>
              </a:rPr>
              <a:t> é o pronunciamento por meio do qual o juiz, com fundamento nos arts. 485 e 487, põe fim à fase cognitiva do procedimento comum, bem como extingue a execução.</a:t>
            </a:r>
            <a:endParaRPr b="0" lang="en-US" sz="1900" spc="-1" strike="noStrike">
              <a:solidFill>
                <a:srgbClr val="000000"/>
              </a:solidFill>
              <a:latin typeface="Calibri"/>
            </a:endParaRPr>
          </a:p>
          <a:p>
            <a:pPr algn="just"/>
            <a:r>
              <a:rPr b="0" i="1" lang="pt-BR" sz="1900" spc="-1" strike="noStrike">
                <a:solidFill>
                  <a:srgbClr val="000000"/>
                </a:solidFill>
                <a:latin typeface="Calibri"/>
              </a:rPr>
              <a:t>§ 2º </a:t>
            </a:r>
            <a:r>
              <a:rPr b="0" i="1" lang="pt-BR" sz="1900" spc="-1" strike="noStrike">
                <a:solidFill>
                  <a:srgbClr val="548235"/>
                </a:solidFill>
                <a:latin typeface="Calibri"/>
              </a:rPr>
              <a:t>Decisão interlocutória </a:t>
            </a:r>
            <a:r>
              <a:rPr b="0" i="1" lang="pt-BR" sz="1900" spc="-1" strike="noStrike">
                <a:solidFill>
                  <a:srgbClr val="000000"/>
                </a:solidFill>
                <a:latin typeface="Calibri"/>
              </a:rPr>
              <a:t>é todo pronunciamento judicial de natureza decisória que não se enquadre no § 1º.</a:t>
            </a:r>
            <a:endParaRPr b="0" lang="en-US" sz="1900" spc="-1" strike="noStrike">
              <a:solidFill>
                <a:srgbClr val="000000"/>
              </a:solidFill>
              <a:latin typeface="Calibri"/>
            </a:endParaRPr>
          </a:p>
          <a:p>
            <a:pPr algn="just"/>
            <a:r>
              <a:rPr b="0" i="1" lang="pt-BR" sz="1900" spc="-1" strike="noStrike">
                <a:solidFill>
                  <a:srgbClr val="000000"/>
                </a:solidFill>
                <a:latin typeface="Calibri"/>
              </a:rPr>
              <a:t>§ 3º São</a:t>
            </a:r>
            <a:r>
              <a:rPr b="0" i="1" lang="pt-BR" sz="1900" spc="-1" strike="noStrike">
                <a:solidFill>
                  <a:srgbClr val="548235"/>
                </a:solidFill>
                <a:latin typeface="Calibri"/>
              </a:rPr>
              <a:t> despachos </a:t>
            </a:r>
            <a:r>
              <a:rPr b="0" i="1" lang="pt-BR" sz="1900" spc="-1" strike="noStrike">
                <a:solidFill>
                  <a:srgbClr val="000000"/>
                </a:solidFill>
                <a:latin typeface="Calibri"/>
              </a:rPr>
              <a:t>todos os demais pronunciamentos do juiz praticados no processo, de ofício ou a requerimento da parte.</a:t>
            </a:r>
            <a:endParaRPr b="0" lang="en-US" sz="1900" spc="-1" strike="noStrike">
              <a:solidFill>
                <a:srgbClr val="000000"/>
              </a:solidFill>
              <a:latin typeface="Calibri"/>
            </a:endParaRPr>
          </a:p>
          <a:p>
            <a:pPr>
              <a:buClr>
                <a:srgbClr val="000000"/>
              </a:buClr>
              <a:buFont typeface="Arial"/>
              <a:buChar char="•"/>
            </a:pPr>
            <a:endParaRPr b="0" lang="en-US" sz="1900" spc="-1" strike="noStrike">
              <a:solidFill>
                <a:srgbClr val="000000"/>
              </a:solidFill>
              <a:latin typeface="Calibri"/>
            </a:endParaRPr>
          </a:p>
          <a:p>
            <a:pPr/>
            <a:r>
              <a:rPr b="0" i="1" lang="pt-BR" sz="1900" spc="-1" strike="noStrike">
                <a:solidFill>
                  <a:srgbClr val="000000"/>
                </a:solidFill>
                <a:latin typeface="Calibri"/>
              </a:rPr>
              <a:t>Art. 204.  </a:t>
            </a:r>
            <a:r>
              <a:rPr b="0" i="1" lang="pt-BR" sz="1900" spc="-1" strike="noStrike">
                <a:solidFill>
                  <a:srgbClr val="548235"/>
                </a:solidFill>
                <a:latin typeface="Calibri"/>
              </a:rPr>
              <a:t>Acórdão</a:t>
            </a:r>
            <a:r>
              <a:rPr b="0" i="1" lang="pt-BR" sz="1900" spc="-1" strike="noStrike">
                <a:solidFill>
                  <a:srgbClr val="000000"/>
                </a:solidFill>
                <a:latin typeface="Calibri"/>
              </a:rPr>
              <a:t> é o julgamento colegiado proferido pelos tribunais.</a:t>
            </a:r>
            <a:endParaRPr b="0" lang="en-US" sz="1900" spc="-1" strike="noStrike">
              <a:solidFill>
                <a:srgbClr val="000000"/>
              </a:solidFill>
              <a:latin typeface="Calibri"/>
            </a:endParaRPr>
          </a:p>
          <a:p>
            <a:pPr algn="ctr">
              <a:buClr>
                <a:srgbClr val="000000"/>
              </a:buClr>
              <a:buFont typeface="Arial"/>
              <a:buChar char="•"/>
            </a:pPr>
            <a:endParaRPr b="0" lang="en-US" sz="1900" spc="-1" strike="noStrike">
              <a:solidFill>
                <a:srgbClr val="000000"/>
              </a:solidFill>
              <a:latin typeface="Calibri"/>
            </a:endParaRPr>
          </a:p>
          <a:p>
            <a:pPr algn="ctr">
              <a:buClr>
                <a:srgbClr val="548235"/>
              </a:buClr>
              <a:buFont typeface="Arial"/>
              <a:buChar char="•"/>
            </a:pPr>
            <a:r>
              <a:rPr b="1" lang="pt-BR" sz="1900" spc="-1" strike="noStrike">
                <a:solidFill>
                  <a:srgbClr val="548235"/>
                </a:solidFill>
                <a:latin typeface="Calibri"/>
              </a:rPr>
              <a:t>Decisão monocrática </a:t>
            </a:r>
            <a:r>
              <a:rPr b="0" lang="pt-BR" sz="1900" spc="-1" strike="noStrike">
                <a:solidFill>
                  <a:srgbClr val="000000"/>
                </a:solidFill>
                <a:latin typeface="Calibri"/>
              </a:rPr>
              <a:t>do relator (art. 932)</a:t>
            </a:r>
            <a:endParaRPr b="0" lang="en-US" sz="1900" spc="-1" strike="noStrike">
              <a:solidFill>
                <a:srgbClr val="000000"/>
              </a:solidFill>
              <a:latin typeface="Calibri"/>
            </a:endParaRPr>
          </a:p>
        </p:txBody>
      </p:sp>
      <p:sp>
        <p:nvSpPr>
          <p:cNvPr id="584" name="TextShape 2"/>
          <p:cNvSpPr txBox="1"/>
          <p:nvPr/>
        </p:nvSpPr>
        <p:spPr>
          <a:xfrm>
            <a:off x="333360" y="993240"/>
            <a:ext cx="8229600" cy="646200"/>
          </a:xfrm>
          <a:prstGeom prst="rect">
            <a:avLst/>
          </a:prstGeom>
          <a:noFill/>
          <a:ln>
            <a:noFill/>
          </a:ln>
        </p:spPr>
        <p:txBody>
          <a:bodyPr anchor="ctr">
            <a:noAutofit/>
          </a:bodyPr>
          <a:p>
            <a:pPr/>
            <a:r>
              <a:rPr b="0" lang="pt-BR" sz="2000" spc="-1" strike="noStrike">
                <a:solidFill>
                  <a:srgbClr val="000000"/>
                </a:solidFill>
                <a:latin typeface="Calibri Light"/>
              </a:rPr>
              <a:t>Decisões judiciais</a:t>
            </a:r>
            <a:endParaRPr b="0" lang="en-US" sz="2000" spc="-1" strike="noStrike">
              <a:solidFill>
                <a:srgbClr val="000000"/>
              </a:solidFill>
              <a:latin typeface="Calibri Light"/>
            </a:endParaRPr>
          </a:p>
        </p:txBody>
      </p:sp>
      <p:sp>
        <p:nvSpPr>
          <p:cNvPr id="585" name="CustomShape 3"/>
          <p:cNvSpPr/>
          <p:nvPr/>
        </p:nvSpPr>
        <p:spPr>
          <a:xfrm>
            <a:off x="6842160" y="984240"/>
            <a:ext cx="186048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1" lang="pt-BR" sz="1600" spc="-1" strike="noStrike">
                <a:solidFill>
                  <a:srgbClr val="ffffff"/>
                </a:solidFill>
                <a:latin typeface="Calibri"/>
              </a:rPr>
              <a:t>Processo Civil</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58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58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58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58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583">
                                            <p:txEl>
                                              <p:pRg st="7"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spcAft>
                <a:spcPts val="298"/>
              </a:spcAft>
            </a:pPr>
            <a:r>
              <a:rPr b="0" lang="pt-BR" sz="2800" spc="-1" strike="noStrike">
                <a:solidFill>
                  <a:srgbClr val="000000"/>
                </a:solidFill>
                <a:latin typeface="Trebuchet MS"/>
                <a:ea typeface="Arial"/>
              </a:rPr>
              <a:t>A respeito de constar a questão prejudicial no dispositivo:</a:t>
            </a:r>
            <a:endParaRPr b="0" lang="en-US" sz="2800" spc="-1" strike="noStrike">
              <a:solidFill>
                <a:srgbClr val="000000"/>
              </a:solidFill>
              <a:latin typeface="Arial"/>
            </a:endParaRPr>
          </a:p>
          <a:p>
            <a:pPr algn="just">
              <a:lnSpc>
                <a:spcPct val="100000"/>
              </a:lnSpc>
              <a:spcAft>
                <a:spcPts val="298"/>
              </a:spcAft>
            </a:pPr>
            <a:endParaRPr b="0" lang="en-US" sz="2800" spc="-1" strike="noStrike">
              <a:solidFill>
                <a:srgbClr val="000000"/>
              </a:solidFill>
              <a:latin typeface="Arial"/>
            </a:endParaRPr>
          </a:p>
          <a:p>
            <a:pPr algn="just">
              <a:lnSpc>
                <a:spcPct val="100000"/>
              </a:lnSpc>
              <a:spcAft>
                <a:spcPts val="298"/>
              </a:spcAft>
            </a:pPr>
            <a:r>
              <a:rPr b="0" lang="pt-BR" sz="2400" spc="-1" strike="noStrike">
                <a:solidFill>
                  <a:srgbClr val="404040"/>
                </a:solidFill>
                <a:latin typeface="Trebuchet MS"/>
                <a:ea typeface="Arial"/>
              </a:rPr>
              <a:t>CEAPRO, 8</a:t>
            </a:r>
            <a:endParaRPr b="0" lang="en-US" sz="2400" spc="-1" strike="noStrike">
              <a:solidFill>
                <a:srgbClr val="000000"/>
              </a:solidFill>
              <a:latin typeface="Arial"/>
            </a:endParaRPr>
          </a:p>
          <a:p>
            <a:pPr algn="just">
              <a:lnSpc>
                <a:spcPct val="100000"/>
              </a:lnSpc>
              <a:spcAft>
                <a:spcPts val="298"/>
              </a:spcAft>
            </a:pPr>
            <a:r>
              <a:rPr b="0" i="1" lang="pt-BR" sz="2400" spc="-1" strike="noStrike">
                <a:solidFill>
                  <a:srgbClr val="404040"/>
                </a:solidFill>
                <a:latin typeface="Trebuchet MS"/>
                <a:ea typeface="Arial"/>
              </a:rPr>
              <a:t>Na hipótese do art. 503, § 1º do NCPC, deve o julgador enunciar expressamente no dispositivo quais questões prejudiciais serão acobertadas pela coisa julgada material, até por conta do disposto no inciso I do art. 504.</a:t>
            </a:r>
            <a:endParaRPr b="0" lang="en-US" sz="2400" spc="-1" strike="noStrike">
              <a:solidFill>
                <a:srgbClr val="000000"/>
              </a:solidFill>
              <a:latin typeface="Arial"/>
            </a:endParaRPr>
          </a:p>
          <a:p>
            <a:pPr algn="just">
              <a:lnSpc>
                <a:spcPct val="100000"/>
              </a:lnSpc>
              <a:spcAft>
                <a:spcPts val="298"/>
              </a:spcAft>
            </a:pPr>
            <a:endParaRPr b="0" lang="en-US" sz="2400" spc="-1" strike="noStrike">
              <a:solidFill>
                <a:srgbClr val="000000"/>
              </a:solidFill>
              <a:latin typeface="Arial"/>
            </a:endParaRPr>
          </a:p>
          <a:p>
            <a:pPr algn="just">
              <a:lnSpc>
                <a:spcPct val="100000"/>
              </a:lnSpc>
              <a:spcAft>
                <a:spcPts val="298"/>
              </a:spcAft>
            </a:pPr>
            <a:r>
              <a:rPr b="0" i="1" lang="pt-BR" sz="2400" spc="-1" strike="noStrike">
                <a:solidFill>
                  <a:srgbClr val="404040"/>
                </a:solidFill>
                <a:latin typeface="Trebuchet MS"/>
                <a:ea typeface="Arial"/>
              </a:rPr>
              <a:t>FPPC, 438</a:t>
            </a:r>
            <a:endParaRPr b="0" lang="en-US" sz="2400" spc="-1" strike="noStrike">
              <a:solidFill>
                <a:srgbClr val="000000"/>
              </a:solidFill>
              <a:latin typeface="Arial"/>
            </a:endParaRPr>
          </a:p>
          <a:p>
            <a:pPr algn="just">
              <a:lnSpc>
                <a:spcPct val="100000"/>
              </a:lnSpc>
              <a:spcAft>
                <a:spcPts val="298"/>
              </a:spcAft>
            </a:pPr>
            <a:r>
              <a:rPr b="0" i="1" lang="pt-BR" sz="2400" spc="-1" strike="noStrike">
                <a:solidFill>
                  <a:srgbClr val="404040"/>
                </a:solidFill>
                <a:latin typeface="Trebuchet MS"/>
                <a:ea typeface="Arial"/>
              </a:rPr>
              <a:t>É desnecessário que a resolução expressa da questão prejudicial incidental esteja no dispositivo da decisão para ter aptidão de fazer coisa julgada.</a:t>
            </a:r>
            <a:r>
              <a:rPr b="0" lang="pt-BR" sz="2400" spc="-1" strike="noStrike">
                <a:solidFill>
                  <a:srgbClr val="404040"/>
                </a:solidFill>
                <a:latin typeface="Trebuchet MS"/>
                <a:ea typeface="Arial"/>
              </a:rPr>
              <a:t> </a:t>
            </a:r>
            <a:endParaRPr b="0" lang="en-US" sz="2400" spc="-1" strike="noStrike">
              <a:solidFill>
                <a:srgbClr val="000000"/>
              </a:solidFill>
              <a:latin typeface="Arial"/>
            </a:endParaRPr>
          </a:p>
          <a:p>
            <a:pPr algn="just">
              <a:lnSpc>
                <a:spcPct val="100000"/>
              </a:lnSpc>
              <a:spcAft>
                <a:spcPts val="298"/>
              </a:spcAft>
            </a:pPr>
            <a:endParaRPr b="0" lang="en-US" sz="2400" spc="-1" strike="noStrike">
              <a:solidFill>
                <a:srgbClr val="000000"/>
              </a:solidFill>
              <a:latin typeface="Arial"/>
            </a:endParaRPr>
          </a:p>
          <a:p>
            <a:pPr algn="just">
              <a:lnSpc>
                <a:spcPct val="100000"/>
              </a:lnSpc>
              <a:spcAft>
                <a:spcPts val="298"/>
              </a:spcAft>
            </a:pPr>
            <a:endParaRPr b="0" lang="en-US" sz="2400" spc="-1" strike="noStrike">
              <a:solidFill>
                <a:srgbClr val="000000"/>
              </a:solidFill>
              <a:latin typeface="Arial"/>
            </a:endParaRPr>
          </a:p>
          <a:p>
            <a:pPr algn="just">
              <a:lnSpc>
                <a:spcPct val="100000"/>
              </a:lnSpc>
              <a:spcAft>
                <a:spcPts val="298"/>
              </a:spcAft>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51" dur="indefinite" restart="never" nodeType="tmRoot">
          <p:childTnLst>
            <p:seq>
              <p:cTn id="552" dur="indefinite" nodeType="mainSeq">
                <p:childTnLst>
                  <p:par>
                    <p:cTn id="553" fill="hold">
                      <p:stCondLst>
                        <p:cond delay="indefinite"/>
                      </p:stCondLst>
                      <p:childTnLst>
                        <p:par>
                          <p:cTn id="554" fill="hold">
                            <p:stCondLst>
                              <p:cond delay="0"/>
                            </p:stCondLst>
                            <p:childTnLst>
                              <p:par>
                                <p:cTn id="555" nodeType="clickEffect" fill="hold" presetClass="entr" presetID="1">
                                  <p:stCondLst>
                                    <p:cond delay="0"/>
                                  </p:stCondLst>
                                  <p:childTnLst>
                                    <p:set>
                                      <p:cBhvr>
                                        <p:cTn id="556" dur="1" fill="hold">
                                          <p:stCondLst>
                                            <p:cond delay="0"/>
                                          </p:stCondLst>
                                        </p:cTn>
                                        <p:tgtEl>
                                          <p:spTgt spid="634">
                                            <p:txEl>
                                              <p:pRg st="2" end="2"/>
                                            </p:txEl>
                                          </p:spTgt>
                                        </p:tgtEl>
                                        <p:attrNameLst>
                                          <p:attrName>style.visibility</p:attrName>
                                        </p:attrNameLst>
                                      </p:cBhvr>
                                      <p:to>
                                        <p:strVal val="visible"/>
                                      </p:to>
                                    </p:set>
                                  </p:childTnLst>
                                </p:cTn>
                              </p:par>
                              <p:par>
                                <p:cTn id="557" nodeType="withEffect" fill="hold" presetClass="entr" presetID="1">
                                  <p:stCondLst>
                                    <p:cond delay="0"/>
                                  </p:stCondLst>
                                  <p:childTnLst>
                                    <p:set>
                                      <p:cBhvr>
                                        <p:cTn id="558" dur="1" fill="hold">
                                          <p:stCondLst>
                                            <p:cond delay="0"/>
                                          </p:stCondLst>
                                        </p:cTn>
                                        <p:tgtEl>
                                          <p:spTgt spid="634">
                                            <p:txEl>
                                              <p:pRg st="3" end="3"/>
                                            </p:txEl>
                                          </p:spTgt>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nodeType="clickEffect" fill="hold" presetClass="entr" presetID="1">
                                  <p:stCondLst>
                                    <p:cond delay="0"/>
                                  </p:stCondLst>
                                  <p:childTnLst>
                                    <p:set>
                                      <p:cBhvr>
                                        <p:cTn id="562" dur="1" fill="hold">
                                          <p:stCondLst>
                                            <p:cond delay="0"/>
                                          </p:stCondLst>
                                        </p:cTn>
                                        <p:tgtEl>
                                          <p:spTgt spid="634">
                                            <p:txEl>
                                              <p:pRg st="5" end="5"/>
                                            </p:txEl>
                                          </p:spTgt>
                                        </p:tgtEl>
                                        <p:attrNameLst>
                                          <p:attrName>style.visibility</p:attrName>
                                        </p:attrNameLst>
                                      </p:cBhvr>
                                      <p:to>
                                        <p:strVal val="visible"/>
                                      </p:to>
                                    </p:set>
                                  </p:childTnLst>
                                </p:cTn>
                              </p:par>
                              <p:par>
                                <p:cTn id="563" nodeType="withEffect" fill="hold" presetClass="entr" presetID="1">
                                  <p:stCondLst>
                                    <p:cond delay="0"/>
                                  </p:stCondLst>
                                  <p:childTnLst>
                                    <p:set>
                                      <p:cBhvr>
                                        <p:cTn id="564" dur="1" fill="hold">
                                          <p:stCondLst>
                                            <p:cond delay="0"/>
                                          </p:stCondLst>
                                        </p:cTn>
                                        <p:tgtEl>
                                          <p:spTgt spid="634">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5"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fontScale="97000"/>
          </a:bodyPr>
          <a:p>
            <a:pPr algn="just">
              <a:lnSpc>
                <a:spcPct val="100000"/>
              </a:lnSpc>
              <a:spcAft>
                <a:spcPts val="298"/>
              </a:spcAft>
            </a:pPr>
            <a:r>
              <a:rPr b="0" lang="pt-BR" sz="2600" spc="-1" strike="noStrike">
                <a:solidFill>
                  <a:srgbClr val="000000"/>
                </a:solidFill>
                <a:latin typeface="Times New Roman"/>
                <a:ea typeface="Arial"/>
              </a:rPr>
              <a:t>(prosseguindo)</a:t>
            </a:r>
            <a:endParaRPr b="0" lang="en-US" sz="2600" spc="-1" strike="noStrike">
              <a:solidFill>
                <a:srgbClr val="000000"/>
              </a:solidFill>
              <a:latin typeface="Arial"/>
            </a:endParaRPr>
          </a:p>
          <a:p>
            <a:pPr algn="just">
              <a:lnSpc>
                <a:spcPct val="100000"/>
              </a:lnSpc>
              <a:spcAft>
                <a:spcPts val="298"/>
              </a:spcAft>
            </a:pPr>
            <a:endParaRPr b="0" lang="en-US" sz="2600" spc="-1" strike="noStrike">
              <a:solidFill>
                <a:srgbClr val="000000"/>
              </a:solidFill>
              <a:latin typeface="Arial"/>
            </a:endParaRPr>
          </a:p>
          <a:p>
            <a:pPr algn="just">
              <a:lnSpc>
                <a:spcPct val="100000"/>
              </a:lnSpc>
              <a:spcAft>
                <a:spcPts val="298"/>
              </a:spcAft>
            </a:pPr>
            <a:r>
              <a:rPr b="0" lang="pt-BR" sz="2600" spc="-1" strike="noStrike">
                <a:solidFill>
                  <a:srgbClr val="000000"/>
                </a:solidFill>
                <a:latin typeface="Times New Roman"/>
                <a:ea typeface="Arial"/>
              </a:rPr>
              <a:t>7) O juiz precisa, na fase instrutória, formalizar a fixação da controvérsia sobre a questão prejudicial, de modo a assegurar a </a:t>
            </a:r>
            <a:r>
              <a:rPr b="0" lang="pt-BR" sz="2600" spc="-1" strike="noStrike" u="sng">
                <a:solidFill>
                  <a:srgbClr val="000000"/>
                </a:solidFill>
                <a:uFillTx/>
                <a:latin typeface="Times New Roman"/>
                <a:ea typeface="Arial"/>
              </a:rPr>
              <a:t>efetividade do contraditório</a:t>
            </a:r>
            <a:r>
              <a:rPr b="0" lang="pt-BR" sz="2600" spc="-1" strike="noStrike">
                <a:solidFill>
                  <a:srgbClr val="000000"/>
                </a:solidFill>
                <a:latin typeface="Times New Roman"/>
                <a:ea typeface="Arial"/>
              </a:rPr>
              <a:t>?</a:t>
            </a:r>
            <a:endParaRPr b="0" lang="en-US" sz="2600" spc="-1" strike="noStrike">
              <a:solidFill>
                <a:srgbClr val="000000"/>
              </a:solidFill>
              <a:latin typeface="Arial"/>
            </a:endParaRPr>
          </a:p>
          <a:p>
            <a:pPr algn="just">
              <a:lnSpc>
                <a:spcPct val="100000"/>
              </a:lnSpc>
              <a:spcAft>
                <a:spcPts val="298"/>
              </a:spcAft>
            </a:pPr>
            <a:endParaRPr b="0" lang="en-US" sz="2600" spc="-1" strike="noStrike">
              <a:solidFill>
                <a:srgbClr val="000000"/>
              </a:solidFill>
              <a:latin typeface="Arial"/>
            </a:endParaRPr>
          </a:p>
          <a:p>
            <a:pPr algn="just">
              <a:lnSpc>
                <a:spcPct val="100000"/>
              </a:lnSpc>
              <a:spcAft>
                <a:spcPts val="298"/>
              </a:spcAft>
            </a:pPr>
            <a:r>
              <a:rPr b="0" lang="pt-BR" sz="2600" spc="-1" strike="noStrike">
                <a:solidFill>
                  <a:srgbClr val="000000"/>
                </a:solidFill>
                <a:latin typeface="Times New Roman"/>
                <a:ea typeface="Arial"/>
              </a:rPr>
              <a:t>8) Se a questão principal for decidida a favor de uma parte, mas a </a:t>
            </a:r>
            <a:r>
              <a:rPr b="0" i="1" lang="pt-BR" sz="2600" spc="-1" strike="noStrike">
                <a:solidFill>
                  <a:srgbClr val="000000"/>
                </a:solidFill>
                <a:latin typeface="Times New Roman"/>
                <a:ea typeface="Arial"/>
              </a:rPr>
              <a:t>questão prejudicial </a:t>
            </a:r>
            <a:r>
              <a:rPr b="0" lang="pt-BR" sz="2600" spc="-1" strike="noStrike">
                <a:solidFill>
                  <a:srgbClr val="000000"/>
                </a:solidFill>
                <a:latin typeface="Times New Roman"/>
                <a:ea typeface="Arial"/>
              </a:rPr>
              <a:t>não, será necessário à parte </a:t>
            </a:r>
            <a:r>
              <a:rPr b="0" lang="pt-BR" sz="2600" spc="-1" strike="noStrike" u="sng">
                <a:solidFill>
                  <a:srgbClr val="000000"/>
                </a:solidFill>
                <a:uFillTx/>
                <a:latin typeface="Times New Roman"/>
                <a:ea typeface="Arial"/>
              </a:rPr>
              <a:t>vitoriosa recorrer da sentença que lhe foi favorável</a:t>
            </a:r>
            <a:r>
              <a:rPr b="0" lang="pt-BR" sz="2600" spc="-1" strike="noStrike">
                <a:solidFill>
                  <a:srgbClr val="000000"/>
                </a:solidFill>
                <a:latin typeface="Times New Roman"/>
                <a:ea typeface="Arial"/>
              </a:rPr>
              <a:t>, para evitar a formação da coisa julgada? </a:t>
            </a:r>
            <a:endParaRPr b="0" lang="en-US" sz="2600" spc="-1" strike="noStrike">
              <a:solidFill>
                <a:srgbClr val="000000"/>
              </a:solidFill>
              <a:latin typeface="Arial"/>
            </a:endParaRPr>
          </a:p>
          <a:p>
            <a:pPr algn="just">
              <a:lnSpc>
                <a:spcPct val="100000"/>
              </a:lnSpc>
              <a:spcAft>
                <a:spcPts val="298"/>
              </a:spcAft>
            </a:pPr>
            <a:endParaRPr b="0" lang="en-US" sz="2600" spc="-1" strike="noStrike">
              <a:solidFill>
                <a:srgbClr val="000000"/>
              </a:solidFill>
              <a:latin typeface="Arial"/>
            </a:endParaRPr>
          </a:p>
          <a:p>
            <a:pPr algn="just">
              <a:lnSpc>
                <a:spcPct val="100000"/>
              </a:lnSpc>
              <a:spcAft>
                <a:spcPts val="298"/>
              </a:spcAft>
            </a:pPr>
            <a:r>
              <a:rPr b="0" lang="pt-BR" sz="2600" spc="-1" strike="noStrike">
                <a:solidFill>
                  <a:srgbClr val="000000"/>
                </a:solidFill>
                <a:latin typeface="Times New Roman"/>
                <a:ea typeface="Arial"/>
              </a:rPr>
              <a:t>(Ex: autor pede multa por violação a cláusula contratual, réu alega nulidade da cláusula; juiz (i) afirma que a cláusula é válida e (ii) não reconhece ser devida a multa à luz do caso concreto...)</a:t>
            </a:r>
            <a:endParaRPr b="0" lang="en-US" sz="2600" spc="-1" strike="noStrike">
              <a:solidFill>
                <a:srgbClr val="000000"/>
              </a:solidFill>
              <a:latin typeface="Arial"/>
            </a:endParaRPr>
          </a:p>
          <a:p>
            <a:pPr algn="just">
              <a:lnSpc>
                <a:spcPct val="100000"/>
              </a:lnSpc>
              <a:spcAft>
                <a:spcPts val="298"/>
              </a:spcAft>
            </a:pPr>
            <a:endParaRPr b="0" lang="en-US" sz="2600" spc="-1" strike="noStrike">
              <a:solidFill>
                <a:srgbClr val="000000"/>
              </a:solidFill>
              <a:latin typeface="Arial"/>
            </a:endParaRPr>
          </a:p>
          <a:p>
            <a:pPr>
              <a:lnSpc>
                <a:spcPct val="100000"/>
              </a:lnSpc>
              <a:spcAft>
                <a:spcPts val="298"/>
              </a:spcAft>
            </a:pPr>
            <a:endParaRPr b="0" lang="en-US" sz="2600" spc="-1" strike="noStrike">
              <a:solidFill>
                <a:srgbClr val="000000"/>
              </a:solidFill>
              <a:latin typeface="Arial"/>
            </a:endParaRPr>
          </a:p>
          <a:p>
            <a:pPr algn="just">
              <a:lnSpc>
                <a:spcPct val="100000"/>
              </a:lnSpc>
              <a:spcAft>
                <a:spcPts val="298"/>
              </a:spcAft>
            </a:pP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65" dur="indefinite" restart="never" nodeType="tmRoot">
          <p:childTnLst>
            <p:seq>
              <p:cTn id="566" dur="indefinite" nodeType="mainSeq">
                <p:childTnLst>
                  <p:par>
                    <p:cTn id="567" fill="hold">
                      <p:stCondLst>
                        <p:cond delay="indefinite"/>
                      </p:stCondLst>
                      <p:childTnLst>
                        <p:par>
                          <p:cTn id="568" fill="hold">
                            <p:stCondLst>
                              <p:cond delay="0"/>
                            </p:stCondLst>
                            <p:childTnLst>
                              <p:par>
                                <p:cTn id="569" nodeType="clickEffect" fill="hold" presetClass="entr" presetID="1">
                                  <p:stCondLst>
                                    <p:cond delay="0"/>
                                  </p:stCondLst>
                                  <p:childTnLst>
                                    <p:set>
                                      <p:cBhvr>
                                        <p:cTn id="570" dur="1" fill="hold">
                                          <p:stCondLst>
                                            <p:cond delay="0"/>
                                          </p:stCondLst>
                                        </p:cTn>
                                        <p:tgtEl>
                                          <p:spTgt spid="635">
                                            <p:txEl>
                                              <p:pRg st="2" end="2"/>
                                            </p:txEl>
                                          </p:spTgt>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nodeType="clickEffect" fill="hold" presetClass="entr" presetID="1">
                                  <p:stCondLst>
                                    <p:cond delay="0"/>
                                  </p:stCondLst>
                                  <p:childTnLst>
                                    <p:set>
                                      <p:cBhvr>
                                        <p:cTn id="574" dur="1" fill="hold">
                                          <p:stCondLst>
                                            <p:cond delay="0"/>
                                          </p:stCondLst>
                                        </p:cTn>
                                        <p:tgtEl>
                                          <p:spTgt spid="635">
                                            <p:txEl>
                                              <p:pRg st="4" end="4"/>
                                            </p:txEl>
                                          </p:spTgt>
                                        </p:tgtEl>
                                        <p:attrNameLst>
                                          <p:attrName>style.visibility</p:attrName>
                                        </p:attrNameLst>
                                      </p:cBhvr>
                                      <p:to>
                                        <p:strVal val="visible"/>
                                      </p:to>
                                    </p:set>
                                  </p:childTnLst>
                                </p:cTn>
                              </p:par>
                            </p:childTnLst>
                          </p:cTn>
                        </p:par>
                      </p:childTnLst>
                    </p:cTn>
                  </p:par>
                  <p:par>
                    <p:cTn id="575" fill="hold">
                      <p:stCondLst>
                        <p:cond delay="indefinite"/>
                      </p:stCondLst>
                      <p:childTnLst>
                        <p:par>
                          <p:cTn id="576" fill="hold">
                            <p:stCondLst>
                              <p:cond delay="0"/>
                            </p:stCondLst>
                            <p:childTnLst>
                              <p:par>
                                <p:cTn id="577" nodeType="clickEffect" fill="hold" presetClass="entr" presetID="1">
                                  <p:stCondLst>
                                    <p:cond delay="0"/>
                                  </p:stCondLst>
                                  <p:childTnLst>
                                    <p:set>
                                      <p:cBhvr>
                                        <p:cTn id="578" dur="1" fill="hold">
                                          <p:stCondLst>
                                            <p:cond delay="0"/>
                                          </p:stCondLst>
                                        </p:cTn>
                                        <p:tgtEl>
                                          <p:spTgt spid="635">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fontScale="91000"/>
          </a:bodyPr>
          <a:p>
            <a:pPr algn="just">
              <a:lnSpc>
                <a:spcPct val="100000"/>
              </a:lnSpc>
              <a:spcAft>
                <a:spcPts val="298"/>
              </a:spcAft>
            </a:pPr>
            <a:r>
              <a:rPr b="0" lang="pt-BR" sz="2400" spc="-1" strike="noStrike">
                <a:solidFill>
                  <a:srgbClr val="000000"/>
                </a:solidFill>
                <a:latin typeface="Times New Roman"/>
                <a:ea typeface="Arial"/>
              </a:rPr>
              <a:t>A respeito do tema, artigo do subgrupo sentença e coisa julgada do CEAPRO:</a:t>
            </a:r>
            <a:endParaRPr b="0" lang="en-US" sz="2400" spc="-1" strike="noStrike">
              <a:solidFill>
                <a:srgbClr val="000000"/>
              </a:solidFill>
              <a:latin typeface="Arial"/>
            </a:endParaRPr>
          </a:p>
          <a:p>
            <a:pPr algn="just">
              <a:lnSpc>
                <a:spcPct val="100000"/>
              </a:lnSpc>
              <a:spcAft>
                <a:spcPts val="298"/>
              </a:spcAft>
            </a:pPr>
            <a:endParaRPr b="0" lang="en-US" sz="2400" spc="-1" strike="noStrike">
              <a:solidFill>
                <a:srgbClr val="000000"/>
              </a:solidFill>
              <a:latin typeface="Arial"/>
            </a:endParaRPr>
          </a:p>
          <a:p>
            <a:pPr algn="just">
              <a:lnSpc>
                <a:spcPct val="100000"/>
              </a:lnSpc>
              <a:spcAft>
                <a:spcPts val="298"/>
              </a:spcAft>
            </a:pPr>
            <a:r>
              <a:rPr b="0" i="1" lang="pt-BR" sz="2400" spc="-1" strike="noStrike">
                <a:solidFill>
                  <a:srgbClr val="404040"/>
                </a:solidFill>
                <a:latin typeface="Times New Roman"/>
                <a:ea typeface="Arial"/>
              </a:rPr>
              <a:t>“</a:t>
            </a:r>
            <a:r>
              <a:rPr b="0" i="1" lang="pt-BR" sz="2400" spc="-1" strike="noStrike">
                <a:solidFill>
                  <a:srgbClr val="404040"/>
                </a:solidFill>
                <a:latin typeface="Trebuchet MS"/>
                <a:ea typeface="Arial"/>
              </a:rPr>
              <a:t>na prática do contencioso civil a mera existência de uma divergência interpretativa deverá levar a que o advogado diligente, que se veja na situação aqui tratada, recorra por cautela da sentença cuja questão principal lhe foi favorável, até que o STJ finalmente pacifique a questão</a:t>
            </a:r>
            <a:r>
              <a:rPr b="0" i="1" lang="pt-BR" sz="2400" spc="-1" strike="noStrike">
                <a:solidFill>
                  <a:srgbClr val="404040"/>
                </a:solidFill>
                <a:latin typeface="Times New Roman"/>
                <a:ea typeface="Arial"/>
              </a:rPr>
              <a:t>”.</a:t>
            </a:r>
            <a:endParaRPr b="0" lang="en-US" sz="2400" spc="-1" strike="noStrike">
              <a:solidFill>
                <a:srgbClr val="000000"/>
              </a:solidFill>
              <a:latin typeface="Arial"/>
            </a:endParaRPr>
          </a:p>
          <a:p>
            <a:pPr algn="just">
              <a:lnSpc>
                <a:spcPct val="100000"/>
              </a:lnSpc>
              <a:spcAft>
                <a:spcPts val="298"/>
              </a:spcAft>
            </a:pPr>
            <a:endParaRPr b="0" lang="en-US" sz="2400" spc="-1" strike="noStrike">
              <a:solidFill>
                <a:srgbClr val="000000"/>
              </a:solidFill>
              <a:latin typeface="Arial"/>
            </a:endParaRPr>
          </a:p>
          <a:p>
            <a:pPr algn="just">
              <a:lnSpc>
                <a:spcPct val="100000"/>
              </a:lnSpc>
              <a:spcAft>
                <a:spcPts val="298"/>
              </a:spcAft>
            </a:pPr>
            <a:r>
              <a:rPr b="0" lang="pt-BR" sz="2400" spc="-1" strike="noStrike">
                <a:solidFill>
                  <a:srgbClr val="404040"/>
                </a:solidFill>
                <a:latin typeface="Times New Roman"/>
                <a:ea typeface="Arial"/>
              </a:rPr>
              <a:t>Autores: </a:t>
            </a:r>
            <a:r>
              <a:rPr b="1" lang="pt-BR" sz="2400" spc="-1" strike="noStrike">
                <a:solidFill>
                  <a:srgbClr val="404040"/>
                </a:solidFill>
                <a:latin typeface="Trebuchet MS"/>
                <a:ea typeface="Arial"/>
              </a:rPr>
              <a:t>Marco Antonio Perez de Oliveira</a:t>
            </a:r>
            <a:r>
              <a:rPr b="0" lang="pt-BR" sz="2400" spc="-1" strike="noStrike">
                <a:solidFill>
                  <a:srgbClr val="404040"/>
                </a:solidFill>
                <a:latin typeface="Trebuchet MS"/>
                <a:ea typeface="Arial"/>
              </a:rPr>
              <a:t>, </a:t>
            </a:r>
            <a:r>
              <a:rPr b="1" lang="pt-BR" sz="2400" spc="-1" strike="noStrike">
                <a:solidFill>
                  <a:srgbClr val="404040"/>
                </a:solidFill>
                <a:latin typeface="Trebuchet MS"/>
                <a:ea typeface="Arial"/>
              </a:rPr>
              <a:t>Fábio Peixinho Gomes Correa</a:t>
            </a:r>
            <a:r>
              <a:rPr b="0" lang="pt-BR" sz="2400" spc="-1" strike="noStrike">
                <a:solidFill>
                  <a:srgbClr val="404040"/>
                </a:solidFill>
                <a:latin typeface="Trebuchet MS"/>
                <a:ea typeface="Arial"/>
              </a:rPr>
              <a:t>, </a:t>
            </a:r>
            <a:r>
              <a:rPr b="1" lang="pt-BR" sz="2400" spc="-1" strike="noStrike">
                <a:solidFill>
                  <a:srgbClr val="404040"/>
                </a:solidFill>
                <a:latin typeface="Trebuchet MS"/>
                <a:ea typeface="Arial"/>
              </a:rPr>
              <a:t>Luiz Dellore</a:t>
            </a:r>
            <a:r>
              <a:rPr b="0" lang="pt-BR" sz="2400" spc="-1" strike="noStrike">
                <a:solidFill>
                  <a:srgbClr val="404040"/>
                </a:solidFill>
                <a:latin typeface="Trebuchet MS"/>
                <a:ea typeface="Arial"/>
              </a:rPr>
              <a:t>, </a:t>
            </a:r>
            <a:r>
              <a:rPr b="1" lang="pt-BR" sz="2400" spc="-1" strike="noStrike">
                <a:solidFill>
                  <a:srgbClr val="404040"/>
                </a:solidFill>
                <a:latin typeface="Trebuchet MS"/>
                <a:ea typeface="Arial"/>
              </a:rPr>
              <a:t>Thiago Siqueira</a:t>
            </a:r>
            <a:r>
              <a:rPr b="0" lang="pt-BR" sz="2400" spc="-1" strike="noStrike">
                <a:solidFill>
                  <a:srgbClr val="404040"/>
                </a:solidFill>
                <a:latin typeface="Trebuchet MS"/>
                <a:ea typeface="Arial"/>
              </a:rPr>
              <a:t>, </a:t>
            </a:r>
            <a:r>
              <a:rPr b="1" lang="pt-BR" sz="2400" spc="-1" strike="noStrike">
                <a:solidFill>
                  <a:srgbClr val="404040"/>
                </a:solidFill>
                <a:latin typeface="Trebuchet MS"/>
                <a:ea typeface="Arial"/>
              </a:rPr>
              <a:t>Rennan Thamay</a:t>
            </a:r>
            <a:r>
              <a:rPr b="0" lang="pt-BR" sz="2400" spc="-1" strike="noStrike">
                <a:solidFill>
                  <a:srgbClr val="404040"/>
                </a:solidFill>
                <a:latin typeface="Trebuchet MS"/>
                <a:ea typeface="Arial"/>
              </a:rPr>
              <a:t>, </a:t>
            </a:r>
            <a:r>
              <a:rPr b="1" lang="pt-BR" sz="2400" spc="-1" strike="noStrike">
                <a:solidFill>
                  <a:srgbClr val="404040"/>
                </a:solidFill>
                <a:latin typeface="Trebuchet MS"/>
                <a:ea typeface="Arial"/>
              </a:rPr>
              <a:t>Guilherme Setoguti</a:t>
            </a:r>
            <a:r>
              <a:rPr b="0" lang="pt-BR" sz="2400" spc="-1" strike="noStrike">
                <a:solidFill>
                  <a:srgbClr val="404040"/>
                </a:solidFill>
                <a:latin typeface="Trebuchet MS"/>
                <a:ea typeface="Arial"/>
              </a:rPr>
              <a:t>, </a:t>
            </a:r>
            <a:r>
              <a:rPr b="1" lang="pt-BR" sz="2400" spc="-1" strike="noStrike">
                <a:solidFill>
                  <a:srgbClr val="404040"/>
                </a:solidFill>
                <a:latin typeface="Trebuchet MS"/>
                <a:ea typeface="Arial"/>
              </a:rPr>
              <a:t>Daniel Guimarães Zveibil</a:t>
            </a:r>
            <a:r>
              <a:rPr b="0" lang="pt-BR" sz="2400" spc="-1" strike="noStrike">
                <a:solidFill>
                  <a:srgbClr val="404040"/>
                </a:solidFill>
                <a:latin typeface="Trebuchet MS"/>
                <a:ea typeface="Arial"/>
              </a:rPr>
              <a:t>,</a:t>
            </a:r>
            <a:r>
              <a:rPr b="1" lang="pt-BR" sz="2400" spc="-1" strike="noStrike">
                <a:solidFill>
                  <a:srgbClr val="404040"/>
                </a:solidFill>
                <a:latin typeface="Trebuchet MS"/>
                <a:ea typeface="Arial"/>
              </a:rPr>
              <a:t> Antonio Carvalho</a:t>
            </a:r>
            <a:r>
              <a:rPr b="0" lang="pt-BR" sz="2400" spc="-1" strike="noStrike">
                <a:solidFill>
                  <a:srgbClr val="404040"/>
                </a:solidFill>
                <a:latin typeface="Trebuchet MS"/>
                <a:ea typeface="Arial"/>
              </a:rPr>
              <a:t>, </a:t>
            </a:r>
            <a:r>
              <a:rPr b="1" lang="pt-BR" sz="2400" spc="-1" strike="noStrike">
                <a:solidFill>
                  <a:srgbClr val="404040"/>
                </a:solidFill>
                <a:latin typeface="Trebuchet MS"/>
                <a:ea typeface="Arial"/>
              </a:rPr>
              <a:t>Leonard Schmitz</a:t>
            </a:r>
            <a:r>
              <a:rPr b="0" lang="pt-BR" sz="2400" spc="-1" strike="noStrike">
                <a:solidFill>
                  <a:srgbClr val="404040"/>
                </a:solidFill>
                <a:latin typeface="Trebuchet MS"/>
                <a:ea typeface="Arial"/>
              </a:rPr>
              <a:t> e </a:t>
            </a:r>
            <a:r>
              <a:rPr b="1" lang="pt-BR" sz="2400" spc="-1" strike="noStrike">
                <a:solidFill>
                  <a:srgbClr val="404040"/>
                </a:solidFill>
                <a:latin typeface="Trebuchet MS"/>
                <a:ea typeface="Arial"/>
              </a:rPr>
              <a:t>Letícia Arenal</a:t>
            </a:r>
            <a:r>
              <a:rPr b="0" lang="pt-BR" sz="2400" spc="-1" strike="noStrike">
                <a:solidFill>
                  <a:srgbClr val="404040"/>
                </a:solidFill>
                <a:latin typeface="Times New Roman"/>
                <a:ea typeface="Arial"/>
              </a:rPr>
              <a:t>.​ </a:t>
            </a:r>
            <a:endParaRPr b="0" lang="en-US" sz="2400" spc="-1" strike="noStrike">
              <a:solidFill>
                <a:srgbClr val="000000"/>
              </a:solidFill>
              <a:latin typeface="Arial"/>
            </a:endParaRPr>
          </a:p>
          <a:p>
            <a:pPr algn="just">
              <a:lnSpc>
                <a:spcPct val="100000"/>
              </a:lnSpc>
              <a:spcAft>
                <a:spcPts val="298"/>
              </a:spcAft>
            </a:pPr>
            <a:r>
              <a:rPr b="0" lang="pt-BR" sz="1900" spc="-1" strike="noStrike">
                <a:solidFill>
                  <a:srgbClr val="56c7aa"/>
                </a:solidFill>
                <a:latin typeface="Times New Roman"/>
                <a:ea typeface="Arial"/>
                <a:hlinkClick r:id="rId1"/>
              </a:rPr>
              <a:t>http://www.migalhas.com.br/dePeso/16,MI222158,41046-O+requisito+da+dependencia+do+julgamento+no+novo+regime+da+coisa</a:t>
            </a:r>
            <a:r>
              <a:rPr b="0" lang="pt-BR" sz="1900" spc="-1" strike="noStrike">
                <a:solidFill>
                  <a:srgbClr val="404040"/>
                </a:solidFill>
                <a:latin typeface="Times New Roman"/>
                <a:ea typeface="Arial"/>
              </a:rPr>
              <a:t> </a:t>
            </a:r>
            <a:endParaRPr b="0" lang="en-US" sz="19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spcAft>
                <a:spcPts val="298"/>
              </a:spcAft>
            </a:pPr>
            <a:r>
              <a:rPr b="0" lang="pt-BR" sz="3200" spc="-1" strike="noStrike">
                <a:solidFill>
                  <a:srgbClr val="000000"/>
                </a:solidFill>
                <a:latin typeface="Times New Roman"/>
                <a:ea typeface="Arial"/>
              </a:rPr>
              <a:t>Na I Jornada de Direito Processual do CJF:</a:t>
            </a:r>
            <a:endParaRPr b="0" lang="en-US" sz="3200" spc="-1" strike="noStrike">
              <a:solidFill>
                <a:srgbClr val="000000"/>
              </a:solidFill>
              <a:latin typeface="Arial"/>
            </a:endParaRPr>
          </a:p>
          <a:p>
            <a:pPr algn="just">
              <a:lnSpc>
                <a:spcPct val="100000"/>
              </a:lnSpc>
              <a:spcAft>
                <a:spcPts val="298"/>
              </a:spcAft>
            </a:pPr>
            <a:endParaRPr b="0" lang="en-US" sz="3200" spc="-1" strike="noStrike">
              <a:solidFill>
                <a:srgbClr val="000000"/>
              </a:solidFill>
              <a:latin typeface="Arial"/>
            </a:endParaRPr>
          </a:p>
          <a:p>
            <a:pPr algn="just">
              <a:lnSpc>
                <a:spcPct val="100000"/>
              </a:lnSpc>
              <a:spcAft>
                <a:spcPts val="298"/>
              </a:spcAft>
            </a:pPr>
            <a:r>
              <a:rPr b="1" i="1" lang="pt-BR" sz="2800" spc="-1" strike="noStrike">
                <a:solidFill>
                  <a:srgbClr val="404040"/>
                </a:solidFill>
                <a:latin typeface="Trebuchet MS"/>
                <a:ea typeface="Arial"/>
              </a:rPr>
              <a:t>ENUNCIADO 35 – </a:t>
            </a:r>
            <a:r>
              <a:rPr b="0" i="1" lang="pt-BR" sz="2800" spc="-1" strike="noStrike">
                <a:solidFill>
                  <a:srgbClr val="404040"/>
                </a:solidFill>
                <a:latin typeface="Trebuchet MS"/>
                <a:ea typeface="Arial"/>
              </a:rPr>
              <a:t>Considerando os princípios do acesso à justiça e da segurança jurídica, persiste o interesse de agir na propositura de ação declaratória a respeito da questão prejudicial incidental, a ser distribuída por dependência da ação preexistente, inexistindo litispendência entre ambas as demandas (arts. 329 e 503, § 1º, do CPC). </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CustomShape 1"/>
          <p:cNvSpPr/>
          <p:nvPr/>
        </p:nvSpPr>
        <p:spPr>
          <a:xfrm>
            <a:off x="108000" y="163440"/>
            <a:ext cx="8928000" cy="722664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Wingdings" charset="2"/>
              <a:buChar char=""/>
            </a:pPr>
            <a:r>
              <a:rPr b="0" lang="pt-BR" sz="2000" spc="-1" strike="noStrike" u="sng">
                <a:solidFill>
                  <a:srgbClr val="000000"/>
                </a:solidFill>
                <a:uFillTx/>
                <a:latin typeface="Trebuchet MS"/>
              </a:rPr>
              <a:t>Eficácia preclusiva da coisa julgada</a:t>
            </a:r>
            <a:r>
              <a:rPr b="0" lang="pt-BR" sz="2000" spc="-1" strike="noStrike">
                <a:solidFill>
                  <a:srgbClr val="000000"/>
                </a:solidFill>
                <a:latin typeface="Trebuchet MS"/>
              </a:rPr>
              <a:t> (princípio do deduzido e dedutível):</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400" spc="-1" strike="noStrike">
                <a:solidFill>
                  <a:srgbClr val="000000"/>
                </a:solidFill>
                <a:latin typeface="Trebuchet MS"/>
              </a:rPr>
              <a:t>Com o trânsito em julgado da sentença de mérito, reputam-se alegadas – e afastadas – todas as alegações e defesas que as partes poderiam ter trazido. Seja em relação à procedência ou à improcedência do pedido.</a:t>
            </a: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 </a:t>
            </a: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Ou seja: se determinado argumento que poderia ter sido utilizado por uma das partes não o foi, não é possível voltar a discutir a causa com base em tal argumento.</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Em virtude da eficácia preclusiva da coisa julgada, presume-se que referido argumento foi utilizado pela parte e afastado pela sentença (essa construção se justifica exatamente para que haja o ponto final na demanda, de modo a evitar que a discussão seja reaberta).</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79" dur="indefinite" restart="never" nodeType="tmRoot">
          <p:childTnLst>
            <p:seq>
              <p:cTn id="580" dur="indefinite" nodeType="mainSeq">
                <p:childTnLst>
                  <p:par>
                    <p:cTn id="581" fill="hold">
                      <p:stCondLst>
                        <p:cond delay="indefinite"/>
                      </p:stCondLst>
                      <p:childTnLst>
                        <p:par>
                          <p:cTn id="582" fill="hold">
                            <p:stCondLst>
                              <p:cond delay="0"/>
                            </p:stCondLst>
                            <p:childTnLst>
                              <p:par>
                                <p:cTn id="583" nodeType="clickEffect" fill="hold" presetClass="entr" presetID="1">
                                  <p:stCondLst>
                                    <p:cond delay="0"/>
                                  </p:stCondLst>
                                  <p:childTnLst>
                                    <p:set>
                                      <p:cBhvr>
                                        <p:cTn id="584" dur="1" fill="hold">
                                          <p:stCondLst>
                                            <p:cond delay="0"/>
                                          </p:stCondLst>
                                        </p:cTn>
                                        <p:tgtEl>
                                          <p:spTgt spid="638">
                                            <p:txEl>
                                              <p:pRg st="4" end="4"/>
                                            </p:txEl>
                                          </p:spTgt>
                                        </p:tgtEl>
                                        <p:attrNameLst>
                                          <p:attrName>style.visibility</p:attrName>
                                        </p:attrNameLst>
                                      </p:cBhvr>
                                      <p:to>
                                        <p:strVal val="visible"/>
                                      </p:to>
                                    </p:set>
                                  </p:childTnLst>
                                </p:cTn>
                              </p:par>
                            </p:childTnLst>
                          </p:cTn>
                        </p:par>
                      </p:childTnLst>
                    </p:cTn>
                  </p:par>
                  <p:par>
                    <p:cTn id="585" fill="hold">
                      <p:stCondLst>
                        <p:cond delay="indefinite"/>
                      </p:stCondLst>
                      <p:childTnLst>
                        <p:par>
                          <p:cTn id="586" fill="hold">
                            <p:stCondLst>
                              <p:cond delay="0"/>
                            </p:stCondLst>
                            <p:childTnLst>
                              <p:par>
                                <p:cTn id="587" nodeType="clickEffect" fill="hold" presetClass="entr" presetID="1">
                                  <p:stCondLst>
                                    <p:cond delay="0"/>
                                  </p:stCondLst>
                                  <p:childTnLst>
                                    <p:set>
                                      <p:cBhvr>
                                        <p:cTn id="588" dur="1" fill="hold">
                                          <p:stCondLst>
                                            <p:cond delay="0"/>
                                          </p:stCondLst>
                                        </p:cTn>
                                        <p:tgtEl>
                                          <p:spTgt spid="638">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9"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just">
              <a:lnSpc>
                <a:spcPct val="100000"/>
              </a:lnSpc>
            </a:pPr>
            <a:r>
              <a:rPr b="0" lang="pt-BR" sz="2700" spc="-1" strike="noStrike">
                <a:solidFill>
                  <a:srgbClr val="000000"/>
                </a:solidFill>
                <a:latin typeface="Times New Roman"/>
                <a:ea typeface="Times New Roman"/>
              </a:rPr>
              <a:t>CPC73, art. 474: </a:t>
            </a:r>
            <a:endParaRPr b="0" lang="en-US" sz="2700" spc="-1" strike="noStrike">
              <a:solidFill>
                <a:srgbClr val="000000"/>
              </a:solidFill>
              <a:latin typeface="Arial"/>
            </a:endParaRPr>
          </a:p>
          <a:p>
            <a:pPr algn="just">
              <a:lnSpc>
                <a:spcPct val="100000"/>
              </a:lnSpc>
            </a:pPr>
            <a:r>
              <a:rPr b="0" i="1" lang="pt-BR" sz="2700" spc="-1" strike="noStrike">
                <a:solidFill>
                  <a:srgbClr val="000000"/>
                </a:solidFill>
                <a:latin typeface="Times New Roman"/>
                <a:ea typeface="Times New Roman"/>
              </a:rPr>
              <a:t>Passada em julgado a sentença de mérito, reputar-se-ão deduzidas e repelidas todas as alegações e defesas, que a parte poderia opor assim ao acolhimento como à rejeição do pedido.</a:t>
            </a:r>
            <a:r>
              <a:rPr b="0" lang="pt-BR" sz="2700" spc="-1" strike="noStrike">
                <a:solidFill>
                  <a:srgbClr val="000000"/>
                </a:solidFill>
                <a:latin typeface="Times New Roman"/>
                <a:ea typeface="Times New Roman"/>
              </a:rPr>
              <a:t> </a:t>
            </a:r>
            <a:r>
              <a:rPr b="0" lang="pt-BR" sz="2700" spc="-1" strike="noStrike">
                <a:solidFill>
                  <a:srgbClr val="000000"/>
                </a:solidFill>
                <a:latin typeface="Times New Roman"/>
                <a:ea typeface="Times New Roman"/>
              </a:rPr>
              <a:t>	</a:t>
            </a:r>
            <a:endParaRPr b="0" lang="en-US" sz="2700" spc="-1" strike="noStrike">
              <a:solidFill>
                <a:srgbClr val="000000"/>
              </a:solidFill>
              <a:latin typeface="Arial"/>
            </a:endParaRPr>
          </a:p>
          <a:p>
            <a:pPr algn="just">
              <a:lnSpc>
                <a:spcPct val="100000"/>
              </a:lnSpc>
            </a:pPr>
            <a:endParaRPr b="0" lang="en-US" sz="2700" spc="-1" strike="noStrike">
              <a:solidFill>
                <a:srgbClr val="000000"/>
              </a:solidFill>
              <a:latin typeface="Arial"/>
            </a:endParaRPr>
          </a:p>
          <a:p>
            <a:pPr algn="just">
              <a:lnSpc>
                <a:spcPct val="100000"/>
              </a:lnSpc>
            </a:pPr>
            <a:r>
              <a:rPr b="0" lang="pt-BR" sz="2700" spc="-1" strike="noStrike">
                <a:solidFill>
                  <a:srgbClr val="000000"/>
                </a:solidFill>
                <a:latin typeface="Times New Roman"/>
                <a:ea typeface="Times New Roman"/>
              </a:rPr>
              <a:t>NCPC, art. 508: </a:t>
            </a:r>
            <a:endParaRPr b="0" lang="en-US" sz="2700" spc="-1" strike="noStrike">
              <a:solidFill>
                <a:srgbClr val="000000"/>
              </a:solidFill>
              <a:latin typeface="Arial"/>
            </a:endParaRPr>
          </a:p>
          <a:p>
            <a:pPr algn="just">
              <a:lnSpc>
                <a:spcPct val="100000"/>
              </a:lnSpc>
            </a:pPr>
            <a:r>
              <a:rPr b="0" i="1" lang="pt-BR" sz="2700" spc="-1" strike="noStrike">
                <a:solidFill>
                  <a:srgbClr val="000000"/>
                </a:solidFill>
                <a:latin typeface="Times New Roman"/>
                <a:ea typeface="Times New Roman"/>
              </a:rPr>
              <a:t>Transitada em julgado a decisão de mérito, considerar-se-ão deduzidas e repelidas todas as alegações e as defesas que a parte poderia opor assim ao acolhimento como à rejeição do pedido.</a:t>
            </a:r>
            <a:endParaRPr b="0" lang="en-US" sz="2700" spc="-1" strike="noStrike">
              <a:solidFill>
                <a:srgbClr val="000000"/>
              </a:solidFill>
              <a:latin typeface="Arial"/>
            </a:endParaRPr>
          </a:p>
          <a:p>
            <a:pPr algn="just">
              <a:lnSpc>
                <a:spcPct val="100000"/>
              </a:lnSpc>
            </a:pPr>
            <a:endParaRPr b="0" lang="en-US" sz="2700" spc="-1" strike="noStrike">
              <a:solidFill>
                <a:srgbClr val="000000"/>
              </a:solidFill>
              <a:latin typeface="Arial"/>
            </a:endParaRPr>
          </a:p>
          <a:p>
            <a:pPr algn="just">
              <a:lnSpc>
                <a:spcPct val="100000"/>
              </a:lnSpc>
            </a:pPr>
            <a:r>
              <a:rPr b="0" lang="pt-BR" sz="2700" spc="-1" strike="noStrike">
                <a:solidFill>
                  <a:srgbClr val="000000"/>
                </a:solidFill>
                <a:latin typeface="Times New Roman"/>
                <a:ea typeface="Times New Roman"/>
              </a:rPr>
              <a:t>Portanto, sem alterações, salvo de redação.</a:t>
            </a:r>
            <a:endParaRPr b="0" lang="en-US" sz="27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589" dur="indefinite" restart="never" nodeType="tmRoot">
          <p:childTnLst>
            <p:seq>
              <p:cTn id="590" dur="indefinite" nodeType="mainSeq">
                <p:childTnLst>
                  <p:par>
                    <p:cTn id="591" fill="hold">
                      <p:stCondLst>
                        <p:cond delay="indefinite"/>
                      </p:stCondLst>
                      <p:childTnLst>
                        <p:par>
                          <p:cTn id="592" fill="hold">
                            <p:stCondLst>
                              <p:cond delay="0"/>
                            </p:stCondLst>
                            <p:childTnLst>
                              <p:par>
                                <p:cTn id="593" nodeType="clickEffect" fill="hold" presetClass="entr" presetID="1">
                                  <p:stCondLst>
                                    <p:cond delay="0"/>
                                  </p:stCondLst>
                                  <p:childTnLst>
                                    <p:set>
                                      <p:cBhvr>
                                        <p:cTn id="594" dur="1" fill="hold">
                                          <p:stCondLst>
                                            <p:cond delay="0"/>
                                          </p:stCondLst>
                                        </p:cTn>
                                        <p:tgtEl>
                                          <p:spTgt spid="639">
                                            <p:txEl>
                                              <p:pRg st="3" end="3"/>
                                            </p:txEl>
                                          </p:spTgt>
                                        </p:tgtEl>
                                        <p:attrNameLst>
                                          <p:attrName>style.visibility</p:attrName>
                                        </p:attrNameLst>
                                      </p:cBhvr>
                                      <p:to>
                                        <p:strVal val="visible"/>
                                      </p:to>
                                    </p:set>
                                  </p:childTnLst>
                                </p:cTn>
                              </p:par>
                              <p:par>
                                <p:cTn id="595" nodeType="withEffect" fill="hold" presetClass="entr" presetID="1">
                                  <p:stCondLst>
                                    <p:cond delay="0"/>
                                  </p:stCondLst>
                                  <p:childTnLst>
                                    <p:set>
                                      <p:cBhvr>
                                        <p:cTn id="596" dur="1" fill="hold">
                                          <p:stCondLst>
                                            <p:cond delay="0"/>
                                          </p:stCondLst>
                                        </p:cTn>
                                        <p:tgtEl>
                                          <p:spTgt spid="639">
                                            <p:txEl>
                                              <p:pRg st="4" end="4"/>
                                            </p:txEl>
                                          </p:spTgt>
                                        </p:tgtEl>
                                        <p:attrNameLst>
                                          <p:attrName>style.visibility</p:attrName>
                                        </p:attrNameLst>
                                      </p:cBhvr>
                                      <p:to>
                                        <p:strVal val="visible"/>
                                      </p:to>
                                    </p:set>
                                  </p:childTnLst>
                                </p:cTn>
                              </p:par>
                            </p:childTnLst>
                          </p:cTn>
                        </p:par>
                      </p:childTnLst>
                    </p:cTn>
                  </p:par>
                  <p:par>
                    <p:cTn id="597" fill="hold">
                      <p:stCondLst>
                        <p:cond delay="indefinite"/>
                      </p:stCondLst>
                      <p:childTnLst>
                        <p:par>
                          <p:cTn id="598" fill="hold">
                            <p:stCondLst>
                              <p:cond delay="0"/>
                            </p:stCondLst>
                            <p:childTnLst>
                              <p:par>
                                <p:cTn id="599" nodeType="clickEffect" fill="hold" presetClass="entr" presetID="1">
                                  <p:stCondLst>
                                    <p:cond delay="0"/>
                                  </p:stCondLst>
                                  <p:childTnLst>
                                    <p:set>
                                      <p:cBhvr>
                                        <p:cTn id="600" dur="1" fill="hold">
                                          <p:stCondLst>
                                            <p:cond delay="0"/>
                                          </p:stCondLst>
                                        </p:cTn>
                                        <p:tgtEl>
                                          <p:spTgt spid="639">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pPr>
            <a:r>
              <a:rPr b="0" lang="pt-BR" sz="3200" spc="-1" strike="noStrike" u="sng">
                <a:solidFill>
                  <a:srgbClr val="000000"/>
                </a:solidFill>
                <a:uFillTx/>
                <a:latin typeface="Times New Roman"/>
                <a:ea typeface="Times New Roman"/>
              </a:rPr>
              <a:t>* Limites subjetivos</a:t>
            </a:r>
            <a:endParaRPr b="0" lang="en-US" sz="3200" spc="-1" strike="noStrike">
              <a:solidFill>
                <a:srgbClr val="000000"/>
              </a:solidFill>
              <a:latin typeface="Arial"/>
            </a:endParaRPr>
          </a:p>
          <a:p>
            <a:pPr algn="just">
              <a:lnSpc>
                <a:spcPct val="100000"/>
              </a:lnSpc>
            </a:pPr>
            <a:endParaRPr b="0" lang="en-US" sz="32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CPC73: somente as </a:t>
            </a:r>
            <a:r>
              <a:rPr b="0" lang="pt-BR" sz="2800" spc="-1" strike="noStrike" u="sng">
                <a:solidFill>
                  <a:srgbClr val="000000"/>
                </a:solidFill>
                <a:uFillTx/>
                <a:latin typeface="Times New Roman"/>
                <a:ea typeface="Times New Roman"/>
              </a:rPr>
              <a:t>partes</a:t>
            </a:r>
            <a:r>
              <a:rPr b="0" lang="pt-BR" sz="2800" spc="-1" strike="noStrike">
                <a:solidFill>
                  <a:srgbClr val="000000"/>
                </a:solidFill>
                <a:latin typeface="Times New Roman"/>
                <a:ea typeface="Times New Roman"/>
              </a:rPr>
              <a:t> são atingidas pela coisa julgada</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a:p>
            <a:pPr algn="just">
              <a:lnSpc>
                <a:spcPct val="100000"/>
              </a:lnSpc>
            </a:pPr>
            <a:r>
              <a:rPr b="0" i="1" lang="pt-BR" sz="2800" spc="-1" strike="noStrike">
                <a:solidFill>
                  <a:srgbClr val="000000"/>
                </a:solidFill>
                <a:latin typeface="Times New Roman"/>
                <a:ea typeface="Times New Roman"/>
              </a:rPr>
              <a:t>Art. 472. A sentença faz coisa julgada às partes entre as quais é dada, não beneficiando, nem prejudicando terceiros. Nas causas relativas ao estado de pessoa, se houverem sido citados no processo, em litisconsórcio necessário, todos os interessados, a sentença produz coisa julgada em relação a terceiros. </a:t>
            </a:r>
            <a:r>
              <a:rPr b="0" i="1" lang="pt-BR" sz="2800" spc="-1" strike="noStrike">
                <a:solidFill>
                  <a:srgbClr val="000000"/>
                </a:solidFill>
                <a:latin typeface="Times New Roman"/>
                <a:ea typeface="Times New Roman"/>
              </a:rPr>
              <a:t>	</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1" name="CustomShape 1"/>
          <p:cNvSpPr/>
          <p:nvPr/>
        </p:nvSpPr>
        <p:spPr>
          <a:xfrm>
            <a:off x="108000" y="163440"/>
            <a:ext cx="8928000" cy="691956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800" spc="-1" strike="noStrike">
                <a:solidFill>
                  <a:srgbClr val="000000"/>
                </a:solidFill>
                <a:latin typeface="Times New Roman"/>
                <a:ea typeface="Times New Roman"/>
              </a:rPr>
              <a:t>Importante distinção prática e teórica diz respeito aos </a:t>
            </a:r>
            <a:r>
              <a:rPr b="0" lang="pt-BR" sz="2800" spc="-1" strike="noStrike" u="sng">
                <a:solidFill>
                  <a:srgbClr val="000000"/>
                </a:solidFill>
                <a:uFillTx/>
                <a:latin typeface="Times New Roman"/>
                <a:ea typeface="Times New Roman"/>
              </a:rPr>
              <a:t>limites subjetivos da coisa julgada e os efeitos da sentença</a:t>
            </a:r>
            <a:r>
              <a:rPr b="0" lang="pt-BR" sz="2800" spc="-1" strike="noStrike">
                <a:solidFill>
                  <a:srgbClr val="000000"/>
                </a:solidFill>
                <a:latin typeface="Times New Roman"/>
                <a:ea typeface="Times New Roman"/>
              </a:rPr>
              <a:t>. Apesar da coisa julgada só atingir as partes que litigaram no processo (limites subjetivos), os efeitos da sentença a todos atingem.</a:t>
            </a: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 </a:t>
            </a: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Basta imaginar um caso de divórcio. Acaso ex-mulher e ex-marido somente serão divorciados para eles próprios? Haverá, então, coisa julgada perante todos, no mundo?</a:t>
            </a: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 </a:t>
            </a: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Da mesma forma em relação a uma locação, em relação ao sublocatário. A coisa julgada de uma ação de despejo a todos atinge? E os efeitos da sentença de despejo?</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Assim: distinção entre </a:t>
            </a:r>
            <a:r>
              <a:rPr b="0" lang="pt-BR" sz="2800" spc="-1" strike="noStrike" u="sng">
                <a:solidFill>
                  <a:srgbClr val="000000"/>
                </a:solidFill>
                <a:uFillTx/>
                <a:latin typeface="Times New Roman"/>
                <a:ea typeface="Times New Roman"/>
              </a:rPr>
              <a:t>coisa julgada e efeitos da sentença</a:t>
            </a:r>
            <a:r>
              <a:rPr b="0" lang="pt-BR" sz="2800" spc="-1" strike="noStrike">
                <a:solidFill>
                  <a:srgbClr val="000000"/>
                </a:solidFill>
                <a:latin typeface="Times New Roman"/>
                <a:ea typeface="Times New Roman"/>
              </a:rPr>
              <a:t>.</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01" dur="indefinite" restart="never" nodeType="tmRoot">
          <p:childTnLst>
            <p:seq>
              <p:cTn id="602" dur="indefinite" nodeType="mainSeq">
                <p:childTnLst>
                  <p:par>
                    <p:cTn id="603" fill="hold">
                      <p:stCondLst>
                        <p:cond delay="indefinite"/>
                      </p:stCondLst>
                      <p:childTnLst>
                        <p:par>
                          <p:cTn id="604" fill="hold">
                            <p:stCondLst>
                              <p:cond delay="0"/>
                            </p:stCondLst>
                            <p:childTnLst>
                              <p:par>
                                <p:cTn id="605" nodeType="clickEffect" fill="hold" presetClass="entr" presetID="1">
                                  <p:stCondLst>
                                    <p:cond delay="0"/>
                                  </p:stCondLst>
                                  <p:childTnLst>
                                    <p:set>
                                      <p:cBhvr>
                                        <p:cTn id="606" dur="1" fill="hold">
                                          <p:stCondLst>
                                            <p:cond delay="0"/>
                                          </p:stCondLst>
                                        </p:cTn>
                                        <p:tgtEl>
                                          <p:spTgt spid="641">
                                            <p:txEl>
                                              <p:pRg st="2" end="2"/>
                                            </p:txEl>
                                          </p:spTgt>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nodeType="clickEffect" fill="hold" presetClass="entr" presetID="1">
                                  <p:stCondLst>
                                    <p:cond delay="0"/>
                                  </p:stCondLst>
                                  <p:childTnLst>
                                    <p:set>
                                      <p:cBhvr>
                                        <p:cTn id="610" dur="1" fill="hold">
                                          <p:stCondLst>
                                            <p:cond delay="0"/>
                                          </p:stCondLst>
                                        </p:cTn>
                                        <p:tgtEl>
                                          <p:spTgt spid="641">
                                            <p:txEl>
                                              <p:pRg st="4" end="4"/>
                                            </p:txEl>
                                          </p:spTgt>
                                        </p:tgtEl>
                                        <p:attrNameLst>
                                          <p:attrName>style.visibility</p:attrName>
                                        </p:attrNameLst>
                                      </p:cBhvr>
                                      <p:to>
                                        <p:strVal val="visible"/>
                                      </p:to>
                                    </p:set>
                                  </p:childTnLst>
                                </p:cTn>
                              </p:par>
                            </p:childTnLst>
                          </p:cTn>
                        </p:par>
                      </p:childTnLst>
                    </p:cTn>
                  </p:par>
                  <p:par>
                    <p:cTn id="611" fill="hold">
                      <p:stCondLst>
                        <p:cond delay="indefinite"/>
                      </p:stCondLst>
                      <p:childTnLst>
                        <p:par>
                          <p:cTn id="612" fill="hold">
                            <p:stCondLst>
                              <p:cond delay="0"/>
                            </p:stCondLst>
                            <p:childTnLst>
                              <p:par>
                                <p:cTn id="613" nodeType="clickEffect" fill="hold" presetClass="entr" presetID="1">
                                  <p:stCondLst>
                                    <p:cond delay="0"/>
                                  </p:stCondLst>
                                  <p:childTnLst>
                                    <p:set>
                                      <p:cBhvr>
                                        <p:cTn id="614" dur="1" fill="hold">
                                          <p:stCondLst>
                                            <p:cond delay="0"/>
                                          </p:stCondLst>
                                        </p:cTn>
                                        <p:tgtEl>
                                          <p:spTgt spid="641">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CustomShape 1"/>
          <p:cNvSpPr/>
          <p:nvPr/>
        </p:nvSpPr>
        <p:spPr>
          <a:xfrm>
            <a:off x="108000" y="163440"/>
            <a:ext cx="8928000" cy="619236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imes New Roman"/>
                <a:ea typeface="Times New Roman"/>
              </a:rPr>
              <a:t>DIREITO PROCESSUAL CIVIL. </a:t>
            </a:r>
            <a:r>
              <a:rPr b="0" lang="pt-BR" sz="2000" spc="-1" strike="noStrike" u="sng">
                <a:solidFill>
                  <a:srgbClr val="000000"/>
                </a:solidFill>
                <a:uFillTx/>
                <a:latin typeface="Times New Roman"/>
                <a:ea typeface="Times New Roman"/>
              </a:rPr>
              <a:t>EXTENSÃO DOS EFEITOS DE SENTENÇA TRANSITADA EM JULGADA</a:t>
            </a:r>
            <a:r>
              <a:rPr b="0" lang="pt-BR" sz="2000" spc="-1" strike="noStrike">
                <a:solidFill>
                  <a:srgbClr val="000000"/>
                </a:solidFill>
                <a:latin typeface="Times New Roman"/>
                <a:ea typeface="Times New Roman"/>
              </a:rPr>
              <a:t> QUE RECONHECE RELAÇÃO DE PARENTESCO.</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imes New Roman"/>
                <a:ea typeface="Times New Roman"/>
              </a:rPr>
              <a:t>Os efeitos da sentença transitada em julgado que reconhece o vínculo de parentesco entre filho e pai em ação de investigação de paternidade alcançam o avô, ainda que este não tenha participado da relação jurídica processual. </a:t>
            </a:r>
            <a:r>
              <a:rPr b="0" lang="pt-BR" sz="2000" spc="-1" strike="noStrike" u="sng">
                <a:solidFill>
                  <a:srgbClr val="000000"/>
                </a:solidFill>
                <a:uFillTx/>
                <a:latin typeface="Times New Roman"/>
                <a:ea typeface="Times New Roman"/>
              </a:rPr>
              <a:t>Os </a:t>
            </a:r>
            <a:r>
              <a:rPr b="1" lang="pt-BR" sz="2000" spc="-1" strike="noStrike" u="sng">
                <a:solidFill>
                  <a:srgbClr val="000000"/>
                </a:solidFill>
                <a:uFillTx/>
                <a:latin typeface="Times New Roman"/>
                <a:ea typeface="Times New Roman"/>
              </a:rPr>
              <a:t>efeitos da sentença</a:t>
            </a:r>
            <a:r>
              <a:rPr b="0" lang="pt-BR" sz="2000" spc="-1" strike="noStrike" u="sng">
                <a:solidFill>
                  <a:srgbClr val="000000"/>
                </a:solidFill>
                <a:uFillTx/>
                <a:latin typeface="Times New Roman"/>
                <a:ea typeface="Times New Roman"/>
              </a:rPr>
              <a:t>, que </a:t>
            </a:r>
            <a:r>
              <a:rPr b="1" lang="pt-BR" sz="2000" spc="-1" strike="noStrike" u="sng">
                <a:solidFill>
                  <a:srgbClr val="000000"/>
                </a:solidFill>
                <a:uFillTx/>
                <a:latin typeface="Times New Roman"/>
                <a:ea typeface="Times New Roman"/>
              </a:rPr>
              <a:t>não se confundem com a coisa julgada</a:t>
            </a:r>
            <a:r>
              <a:rPr b="0" lang="pt-BR" sz="2000" spc="-1" strike="noStrike" u="sng">
                <a:solidFill>
                  <a:srgbClr val="000000"/>
                </a:solidFill>
                <a:uFillTx/>
                <a:latin typeface="Times New Roman"/>
                <a:ea typeface="Times New Roman"/>
              </a:rPr>
              <a:t> e seus limites subjetivos, irradiam-se com eficácia </a:t>
            </a:r>
            <a:r>
              <a:rPr b="0" i="1" lang="pt-BR" sz="2000" spc="-1" strike="noStrike" u="sng">
                <a:solidFill>
                  <a:srgbClr val="000000"/>
                </a:solidFill>
                <a:uFillTx/>
                <a:latin typeface="Times New Roman"/>
                <a:ea typeface="Times New Roman"/>
              </a:rPr>
              <a:t>erga omnes</a:t>
            </a:r>
            <a:r>
              <a:rPr b="0" lang="pt-BR" sz="2000" spc="-1" strike="noStrike" u="sng">
                <a:solidFill>
                  <a:srgbClr val="000000"/>
                </a:solidFill>
                <a:uFillTx/>
                <a:latin typeface="Times New Roman"/>
                <a:ea typeface="Times New Roman"/>
              </a:rPr>
              <a:t>, atingindo mesmo aqueles que não figuraram como parte na relação jurídica processual</a:t>
            </a:r>
            <a:r>
              <a:rPr b="0" lang="pt-BR" sz="2000" spc="-1" strike="noStrike">
                <a:solidFill>
                  <a:srgbClr val="000000"/>
                </a:solidFill>
                <a:latin typeface="Times New Roman"/>
                <a:ea typeface="Times New Roman"/>
              </a:rPr>
              <a:t>. (...) Em tais condições, portanto, a coisa julgada formada na ação de investigação de paternidade ajuizada pelo filho em face do pai não atinge o avô, na medida em que proposta exclusivamente contra seu filho. No entanto, são institutos diversos a coisa julgada - que se sujeita aos limites subjetivos estabelecidos pelo art. 472 do CPC/1973 - e os efeitos da sentença (estes definidos por doutrina como "as alterações que a sentença produz sobre as relações existentes fora do processo"). Traçado assim o marco distintivo entre eles, pode-se afirmar com certeza científica que </a:t>
            </a:r>
            <a:r>
              <a:rPr b="0" lang="pt-BR" sz="2000" spc="-1" strike="noStrike" u="sng">
                <a:solidFill>
                  <a:srgbClr val="000000"/>
                </a:solidFill>
                <a:uFillTx/>
                <a:latin typeface="Times New Roman"/>
                <a:ea typeface="Times New Roman"/>
              </a:rPr>
              <a:t>os efeitos da sentença não encontram a mesma limitação subjetiva que o art. 472 do CPC/1973 destina ao instituto da coisa julgada, de maneira que também podem atingir, direta ou indiretamente, terceiros</a:t>
            </a:r>
            <a:r>
              <a:rPr b="0" lang="pt-BR" sz="2000" spc="-1" strike="noStrike">
                <a:solidFill>
                  <a:srgbClr val="000000"/>
                </a:solidFill>
                <a:latin typeface="Times New Roman"/>
                <a:ea typeface="Times New Roman"/>
              </a:rPr>
              <a:t> que não participaram da relação jurídica processual. (...) REsp 1.331.815-SC, Rel. Min. Antonio Carlos Ferreira, julgado em 16/6/2016, DJe 1/8/2016.</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15" dur="indefinite" restart="never" nodeType="tmRoot">
          <p:childTnLst>
            <p:seq>
              <p:cTn id="616" dur="indefinite" nodeType="mainSeq">
                <p:childTnLst>
                  <p:par>
                    <p:cTn id="617" fill="hold">
                      <p:stCondLst>
                        <p:cond delay="indefinite"/>
                      </p:stCondLst>
                      <p:childTnLst>
                        <p:par>
                          <p:cTn id="618" fill="hold">
                            <p:stCondLst>
                              <p:cond delay="0"/>
                            </p:stCondLst>
                            <p:childTnLst>
                              <p:par>
                                <p:cTn id="619" nodeType="clickEffect" fill="hold" presetClass="entr" presetID="1">
                                  <p:stCondLst>
                                    <p:cond delay="0"/>
                                  </p:stCondLst>
                                  <p:childTnLst>
                                    <p:set>
                                      <p:cBhvr>
                                        <p:cTn id="620" dur="1" fill="hold">
                                          <p:stCondLst>
                                            <p:cond delay="0"/>
                                          </p:stCondLst>
                                        </p:cTn>
                                        <p:tgtEl>
                                          <p:spTgt spid="642">
                                            <p:txEl>
                                              <p:pRg st="0" end="0"/>
                                            </p:txEl>
                                          </p:spTgt>
                                        </p:tgtEl>
                                        <p:attrNameLst>
                                          <p:attrName>style.visibility</p:attrName>
                                        </p:attrNameLst>
                                      </p:cBhvr>
                                      <p:to>
                                        <p:strVal val="visible"/>
                                      </p:to>
                                    </p:set>
                                  </p:childTnLst>
                                </p:cTn>
                              </p:par>
                            </p:childTnLst>
                          </p:cTn>
                        </p:par>
                      </p:childTnLst>
                    </p:cTn>
                  </p:par>
                  <p:par>
                    <p:cTn id="621" fill="hold">
                      <p:stCondLst>
                        <p:cond delay="indefinite"/>
                      </p:stCondLst>
                      <p:childTnLst>
                        <p:par>
                          <p:cTn id="622" fill="hold">
                            <p:stCondLst>
                              <p:cond delay="0"/>
                            </p:stCondLst>
                            <p:childTnLst>
                              <p:par>
                                <p:cTn id="623" nodeType="clickEffect" fill="hold" presetClass="entr" presetID="1">
                                  <p:stCondLst>
                                    <p:cond delay="0"/>
                                  </p:stCondLst>
                                  <p:childTnLst>
                                    <p:set>
                                      <p:cBhvr>
                                        <p:cTn id="624" dur="1" fill="hold">
                                          <p:stCondLst>
                                            <p:cond delay="0"/>
                                          </p:stCondLst>
                                        </p:cTn>
                                        <p:tgtEl>
                                          <p:spTgt spid="642">
                                            <p:txEl>
                                              <p:pRg st="1" end="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3"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pPr>
            <a:endParaRPr b="0" lang="en-US" sz="1800" spc="-1" strike="noStrike">
              <a:solidFill>
                <a:srgbClr val="000000"/>
              </a:solidFill>
              <a:latin typeface="Arial"/>
            </a:endParaRPr>
          </a:p>
          <a:p>
            <a:pPr algn="just">
              <a:lnSpc>
                <a:spcPct val="100000"/>
              </a:lnSpc>
            </a:pPr>
            <a:r>
              <a:rPr b="0" lang="pt-BR" sz="3000" spc="-1" strike="noStrike">
                <a:solidFill>
                  <a:srgbClr val="000000"/>
                </a:solidFill>
                <a:latin typeface="Times New Roman"/>
                <a:ea typeface="Times New Roman"/>
              </a:rPr>
              <a:t>NCPC Senado (PL 166), art. 493.</a:t>
            </a:r>
            <a:endParaRPr b="0" lang="en-US" sz="3000" spc="-1" strike="noStrike">
              <a:solidFill>
                <a:srgbClr val="000000"/>
              </a:solidFill>
              <a:latin typeface="Arial"/>
            </a:endParaRPr>
          </a:p>
          <a:p>
            <a:pPr algn="just">
              <a:lnSpc>
                <a:spcPct val="100000"/>
              </a:lnSpc>
            </a:pPr>
            <a:r>
              <a:rPr b="0" i="1" lang="pt-BR" sz="3000" spc="-1" strike="noStrike">
                <a:solidFill>
                  <a:srgbClr val="000000"/>
                </a:solidFill>
                <a:latin typeface="Times New Roman"/>
                <a:ea typeface="Times New Roman"/>
              </a:rPr>
              <a:t>A sentença faz coisa julgada às partes entre as quais é dada, </a:t>
            </a:r>
            <a:r>
              <a:rPr b="0" i="1" lang="pt-BR" sz="3000" spc="-1" strike="noStrike" u="sng">
                <a:solidFill>
                  <a:srgbClr val="000000"/>
                </a:solidFill>
                <a:uFillTx/>
                <a:latin typeface="Times New Roman"/>
                <a:ea typeface="Times New Roman"/>
              </a:rPr>
              <a:t>não beneficiando</a:t>
            </a:r>
            <a:r>
              <a:rPr b="0" i="1" lang="pt-BR" sz="3000" spc="-1" strike="noStrike">
                <a:solidFill>
                  <a:srgbClr val="000000"/>
                </a:solidFill>
                <a:latin typeface="Times New Roman"/>
                <a:ea typeface="Times New Roman"/>
              </a:rPr>
              <a:t> nem prejudicando terceiros. </a:t>
            </a:r>
            <a:r>
              <a:rPr b="0" i="1" lang="pt-BR" sz="3000" spc="-1" strike="noStrike">
                <a:solidFill>
                  <a:srgbClr val="000000"/>
                </a:solidFill>
                <a:latin typeface="Times New Roman"/>
                <a:ea typeface="Times New Roman"/>
              </a:rPr>
              <a:t>	</a:t>
            </a:r>
            <a:endParaRPr b="0" lang="en-US" sz="3000" spc="-1" strike="noStrike">
              <a:solidFill>
                <a:srgbClr val="000000"/>
              </a:solidFill>
              <a:latin typeface="Arial"/>
            </a:endParaRPr>
          </a:p>
          <a:p>
            <a:pPr algn="just">
              <a:lnSpc>
                <a:spcPct val="100000"/>
              </a:lnSpc>
            </a:pPr>
            <a:endParaRPr b="0" lang="en-US" sz="3000" spc="-1" strike="noStrike">
              <a:solidFill>
                <a:srgbClr val="000000"/>
              </a:solidFill>
              <a:latin typeface="Arial"/>
            </a:endParaRPr>
          </a:p>
          <a:p>
            <a:pPr algn="just">
              <a:lnSpc>
                <a:spcPct val="100000"/>
              </a:lnSpc>
            </a:pPr>
            <a:endParaRPr b="0" lang="en-US" sz="3000" spc="-1" strike="noStrike">
              <a:solidFill>
                <a:srgbClr val="000000"/>
              </a:solidFill>
              <a:latin typeface="Arial"/>
            </a:endParaRPr>
          </a:p>
          <a:p>
            <a:pPr algn="just">
              <a:lnSpc>
                <a:spcPct val="100000"/>
              </a:lnSpc>
            </a:pPr>
            <a:r>
              <a:rPr b="0" lang="pt-BR" sz="3000" spc="-1" strike="noStrike">
                <a:solidFill>
                  <a:srgbClr val="000000"/>
                </a:solidFill>
                <a:latin typeface="Times New Roman"/>
                <a:ea typeface="Times New Roman"/>
              </a:rPr>
              <a:t>NCPC aprovado, art. 506. </a:t>
            </a:r>
            <a:endParaRPr b="0" lang="en-US" sz="3000" spc="-1" strike="noStrike">
              <a:solidFill>
                <a:srgbClr val="000000"/>
              </a:solidFill>
              <a:latin typeface="Arial"/>
            </a:endParaRPr>
          </a:p>
          <a:p>
            <a:pPr algn="just">
              <a:lnSpc>
                <a:spcPct val="100000"/>
              </a:lnSpc>
            </a:pPr>
            <a:r>
              <a:rPr b="0" i="1" lang="pt-BR" sz="3000" spc="-1" strike="noStrike">
                <a:solidFill>
                  <a:srgbClr val="000000"/>
                </a:solidFill>
                <a:latin typeface="Times New Roman"/>
                <a:ea typeface="Times New Roman"/>
              </a:rPr>
              <a:t>A sentença faz coisa julgada às partes entre as quais é dada, </a:t>
            </a:r>
            <a:r>
              <a:rPr b="0" i="1" lang="pt-BR" sz="3000" spc="-1" strike="noStrike" u="sng">
                <a:solidFill>
                  <a:srgbClr val="000000"/>
                </a:solidFill>
                <a:uFillTx/>
                <a:latin typeface="Times New Roman"/>
                <a:ea typeface="Times New Roman"/>
              </a:rPr>
              <a:t>não prejudicando</a:t>
            </a:r>
            <a:r>
              <a:rPr b="0" i="1" lang="pt-BR" sz="3000" spc="-1" strike="noStrike">
                <a:solidFill>
                  <a:srgbClr val="000000"/>
                </a:solidFill>
                <a:latin typeface="Times New Roman"/>
                <a:ea typeface="Times New Roman"/>
              </a:rPr>
              <a:t> terceiros.</a:t>
            </a:r>
            <a:endParaRPr b="0" lang="en-US" sz="3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25" dur="indefinite" restart="never" nodeType="tmRoot">
          <p:childTnLst>
            <p:seq>
              <p:cTn id="626" dur="indefinite" nodeType="mainSeq">
                <p:childTnLst>
                  <p:par>
                    <p:cTn id="627" fill="hold">
                      <p:stCondLst>
                        <p:cond delay="indefinite"/>
                      </p:stCondLst>
                      <p:childTnLst>
                        <p:par>
                          <p:cTn id="628" fill="hold">
                            <p:stCondLst>
                              <p:cond delay="0"/>
                            </p:stCondLst>
                            <p:childTnLst>
                              <p:par>
                                <p:cTn id="629" nodeType="clickEffect" fill="hold" presetClass="entr" presetID="1">
                                  <p:stCondLst>
                                    <p:cond delay="0"/>
                                  </p:stCondLst>
                                  <p:childTnLst>
                                    <p:set>
                                      <p:cBhvr>
                                        <p:cTn id="630" dur="1" fill="hold">
                                          <p:stCondLst>
                                            <p:cond delay="0"/>
                                          </p:stCondLst>
                                        </p:cTn>
                                        <p:tgtEl>
                                          <p:spTgt spid="643">
                                            <p:txEl>
                                              <p:pRg st="5" end="5"/>
                                            </p:txEl>
                                          </p:spTgt>
                                        </p:tgtEl>
                                        <p:attrNameLst>
                                          <p:attrName>style.visibility</p:attrName>
                                        </p:attrNameLst>
                                      </p:cBhvr>
                                      <p:to>
                                        <p:strVal val="visible"/>
                                      </p:to>
                                    </p:set>
                                  </p:childTnLst>
                                </p:cTn>
                              </p:par>
                              <p:par>
                                <p:cTn id="631" nodeType="withEffect" fill="hold" presetClass="entr" presetID="1">
                                  <p:stCondLst>
                                    <p:cond delay="0"/>
                                  </p:stCondLst>
                                  <p:childTnLst>
                                    <p:set>
                                      <p:cBhvr>
                                        <p:cTn id="632" dur="1" fill="hold">
                                          <p:stCondLst>
                                            <p:cond delay="0"/>
                                          </p:stCondLst>
                                        </p:cTn>
                                        <p:tgtEl>
                                          <p:spTgt spid="643">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6" name="TextShape 1"/>
          <p:cNvSpPr txBox="1"/>
          <p:nvPr/>
        </p:nvSpPr>
        <p:spPr>
          <a:xfrm>
            <a:off x="807840" y="2015640"/>
            <a:ext cx="7754760" cy="3495960"/>
          </a:xfrm>
          <a:prstGeom prst="rect">
            <a:avLst/>
          </a:prstGeom>
          <a:noFill/>
          <a:ln>
            <a:noFill/>
          </a:ln>
        </p:spPr>
        <p:txBody>
          <a:bodyPr>
            <a:normAutofit/>
          </a:bodyPr>
          <a:p>
            <a:pPr marL="264960" indent="-171360" algn="just">
              <a:buClr>
                <a:srgbClr val="548235"/>
              </a:buClr>
              <a:buFont typeface="Arial"/>
              <a:buChar char="•"/>
            </a:pPr>
            <a:r>
              <a:rPr b="1" lang="pt-BR" sz="2400" spc="-1" strike="noStrike">
                <a:solidFill>
                  <a:srgbClr val="548235"/>
                </a:solidFill>
                <a:latin typeface="Calibri"/>
              </a:rPr>
              <a:t>Elementos</a:t>
            </a:r>
            <a:r>
              <a:rPr b="1" lang="pt-BR" sz="2400" spc="-1" strike="noStrike">
                <a:solidFill>
                  <a:srgbClr val="000000"/>
                </a:solidFill>
                <a:latin typeface="Calibri"/>
              </a:rPr>
              <a:t> da sentença</a:t>
            </a:r>
            <a:r>
              <a:rPr b="0" lang="pt-BR" sz="2400" spc="-1" strike="noStrike">
                <a:solidFill>
                  <a:srgbClr val="000000"/>
                </a:solidFill>
                <a:latin typeface="Calibri"/>
              </a:rPr>
              <a:t> (NCPC, 489): </a:t>
            </a:r>
            <a:endParaRPr b="0" lang="en-US" sz="2400" spc="-1" strike="noStrike">
              <a:solidFill>
                <a:srgbClr val="000000"/>
              </a:solidFill>
              <a:latin typeface="Calibri"/>
            </a:endParaRPr>
          </a:p>
          <a:p>
            <a:pPr marL="264960" indent="-171360" algn="just">
              <a:buClr>
                <a:srgbClr val="000000"/>
              </a:buClr>
              <a:buFont typeface="Arial"/>
              <a:buChar char="•"/>
            </a:pPr>
            <a:endParaRPr b="0" lang="en-US" sz="2400" spc="-1" strike="noStrike">
              <a:solidFill>
                <a:srgbClr val="000000"/>
              </a:solidFill>
              <a:latin typeface="Calibri"/>
            </a:endParaRPr>
          </a:p>
          <a:p>
            <a:pPr marL="264960" indent="-171360" algn="just"/>
            <a:r>
              <a:rPr b="0" lang="pt-BR" sz="2400" spc="-1" strike="noStrike">
                <a:solidFill>
                  <a:srgbClr val="000000"/>
                </a:solidFill>
                <a:latin typeface="Calibri"/>
              </a:rPr>
              <a:t>I – relatório;</a:t>
            </a:r>
            <a:endParaRPr b="0" lang="en-US" sz="2400" spc="-1" strike="noStrike">
              <a:solidFill>
                <a:srgbClr val="000000"/>
              </a:solidFill>
              <a:latin typeface="Calibri"/>
            </a:endParaRPr>
          </a:p>
          <a:p>
            <a:pPr marL="264960" indent="-171360" algn="just"/>
            <a:r>
              <a:rPr b="0" lang="pt-BR" sz="2400" spc="-1" strike="noStrike">
                <a:solidFill>
                  <a:srgbClr val="000000"/>
                </a:solidFill>
                <a:latin typeface="Calibri"/>
              </a:rPr>
              <a:t>II – fundamentos;</a:t>
            </a:r>
            <a:endParaRPr b="0" lang="en-US" sz="2400" spc="-1" strike="noStrike">
              <a:solidFill>
                <a:srgbClr val="000000"/>
              </a:solidFill>
              <a:latin typeface="Calibri"/>
            </a:endParaRPr>
          </a:p>
          <a:p>
            <a:pPr marL="264960" indent="-171360" algn="just"/>
            <a:r>
              <a:rPr b="0" lang="pt-BR" sz="2400" spc="-1" strike="noStrike">
                <a:solidFill>
                  <a:srgbClr val="000000"/>
                </a:solidFill>
                <a:latin typeface="Calibri"/>
              </a:rPr>
              <a:t>III – dispositivo.</a:t>
            </a:r>
            <a:endParaRPr b="0" lang="en-US" sz="2400" spc="-1" strike="noStrike">
              <a:solidFill>
                <a:srgbClr val="000000"/>
              </a:solidFill>
              <a:latin typeface="Calibri"/>
            </a:endParaRPr>
          </a:p>
          <a:p>
            <a:pPr marL="264960" indent="-171360" algn="just">
              <a:buClr>
                <a:srgbClr val="000000"/>
              </a:buClr>
              <a:buFont typeface="Arial"/>
              <a:buChar char="•"/>
            </a:pPr>
            <a:endParaRPr b="0" lang="en-US" sz="2400" spc="-1" strike="noStrike">
              <a:solidFill>
                <a:srgbClr val="000000"/>
              </a:solidFill>
              <a:latin typeface="Calibri"/>
            </a:endParaRPr>
          </a:p>
          <a:p>
            <a:pPr marL="264960" indent="-171360" algn="just"/>
            <a:r>
              <a:rPr b="0" lang="pt-BR" sz="2400" spc="-1" strike="noStrike">
                <a:solidFill>
                  <a:srgbClr val="000000"/>
                </a:solidFill>
                <a:latin typeface="Calibri"/>
              </a:rPr>
              <a:t>NCPC traz </a:t>
            </a:r>
            <a:r>
              <a:rPr b="0" lang="pt-BR" sz="2400" spc="-1" strike="noStrike" u="sng">
                <a:solidFill>
                  <a:srgbClr val="000000"/>
                </a:solidFill>
                <a:uFillTx/>
                <a:latin typeface="Calibri"/>
              </a:rPr>
              <a:t>nova fundamentação</a:t>
            </a:r>
            <a:r>
              <a:rPr b="0" lang="pt-BR" sz="2400" spc="-1" strike="noStrike">
                <a:solidFill>
                  <a:srgbClr val="000000"/>
                </a:solidFill>
                <a:latin typeface="Calibri"/>
              </a:rPr>
              <a:t> para a sentença.</a:t>
            </a:r>
            <a:endParaRPr b="0" lang="en-US" sz="2400" spc="-1" strike="noStrike">
              <a:solidFill>
                <a:srgbClr val="000000"/>
              </a:solidFill>
              <a:latin typeface="Calibri"/>
            </a:endParaRPr>
          </a:p>
          <a:p>
            <a:pPr lvl="1" marL="269640" algn="just">
              <a:lnSpc>
                <a:spcPct val="90000"/>
              </a:lnSpc>
              <a:spcBef>
                <a:spcPts val="374"/>
              </a:spcBef>
            </a:pPr>
            <a:endParaRPr b="0" lang="en-US" sz="2400" spc="-1" strike="noStrike">
              <a:solidFill>
                <a:srgbClr val="000000"/>
              </a:solidFill>
              <a:latin typeface="Calibri"/>
            </a:endParaRPr>
          </a:p>
          <a:p>
            <a:pPr lvl="1" marL="269640" algn="just">
              <a:lnSpc>
                <a:spcPct val="90000"/>
              </a:lnSpc>
              <a:spcBef>
                <a:spcPts val="374"/>
              </a:spcBef>
            </a:pPr>
            <a:endParaRPr b="0" lang="en-US" sz="2400" spc="-1" strike="noStrike">
              <a:solidFill>
                <a:srgbClr val="000000"/>
              </a:solidFill>
              <a:latin typeface="Calibri"/>
            </a:endParaRPr>
          </a:p>
        </p:txBody>
      </p:sp>
      <p:sp>
        <p:nvSpPr>
          <p:cNvPr id="587" name="TextShape 2"/>
          <p:cNvSpPr txBox="1"/>
          <p:nvPr/>
        </p:nvSpPr>
        <p:spPr>
          <a:xfrm>
            <a:off x="333360" y="993240"/>
            <a:ext cx="8229600" cy="646200"/>
          </a:xfrm>
          <a:prstGeom prst="rect">
            <a:avLst/>
          </a:prstGeom>
          <a:noFill/>
          <a:ln>
            <a:noFill/>
          </a:ln>
        </p:spPr>
        <p:txBody>
          <a:bodyPr anchor="ctr">
            <a:noAutofit/>
          </a:bodyPr>
          <a:p>
            <a:pPr/>
            <a:r>
              <a:rPr b="0" lang="pt-BR" sz="2000" spc="-1" strike="noStrike">
                <a:solidFill>
                  <a:srgbClr val="000000"/>
                </a:solidFill>
                <a:latin typeface="Calibri Light"/>
              </a:rPr>
              <a:t>Sentença</a:t>
            </a:r>
            <a:endParaRPr b="0" lang="en-US" sz="2000" spc="-1" strike="noStrike">
              <a:solidFill>
                <a:srgbClr val="000000"/>
              </a:solidFill>
              <a:latin typeface="Calibri Light"/>
            </a:endParaRPr>
          </a:p>
        </p:txBody>
      </p:sp>
      <p:sp>
        <p:nvSpPr>
          <p:cNvPr id="588" name="CustomShape 3"/>
          <p:cNvSpPr/>
          <p:nvPr/>
        </p:nvSpPr>
        <p:spPr>
          <a:xfrm>
            <a:off x="6842160" y="984240"/>
            <a:ext cx="1860480" cy="3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spAutoFit/>
          </a:bodyPr>
          <a:p>
            <a:pPr>
              <a:lnSpc>
                <a:spcPct val="100000"/>
              </a:lnSpc>
            </a:pPr>
            <a:r>
              <a:rPr b="1" lang="pt-BR" sz="1600" spc="-1" strike="noStrike">
                <a:solidFill>
                  <a:srgbClr val="ffffff"/>
                </a:solidFill>
                <a:latin typeface="Calibri"/>
              </a:rPr>
              <a:t>Processo Civil</a:t>
            </a:r>
            <a:endParaRPr b="0" lang="en-US" sz="1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586">
                                            <p:txEl>
                                              <p:pRg st="2" end="2"/>
                                            </p:txEl>
                                          </p:spTgt>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586">
                                            <p:txEl>
                                              <p:pRg st="3" end="3"/>
                                            </p:txEl>
                                          </p:spTgt>
                                        </p:tgtEl>
                                        <p:attrNameLst>
                                          <p:attrName>style.visibility</p:attrName>
                                        </p:attrNameLst>
                                      </p:cBhvr>
                                      <p:to>
                                        <p:strVal val="visible"/>
                                      </p:to>
                                    </p:set>
                                  </p:childTnLst>
                                </p:cTn>
                              </p:par>
                              <p:par>
                                <p:cTn id="45" nodeType="withEffect" fill="hold" presetClass="entr" presetID="1">
                                  <p:stCondLst>
                                    <p:cond delay="0"/>
                                  </p:stCondLst>
                                  <p:childTnLst>
                                    <p:set>
                                      <p:cBhvr>
                                        <p:cTn id="46" dur="1" fill="hold">
                                          <p:stCondLst>
                                            <p:cond delay="0"/>
                                          </p:stCondLst>
                                        </p:cTn>
                                        <p:tgtEl>
                                          <p:spTgt spid="58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586">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pPr>
            <a:r>
              <a:rPr b="0" lang="pt-BR" sz="2800" spc="-1" strike="noStrike" u="sng">
                <a:solidFill>
                  <a:srgbClr val="000000"/>
                </a:solidFill>
                <a:uFillTx/>
                <a:latin typeface="Times New Roman"/>
                <a:ea typeface="Times New Roman"/>
              </a:rPr>
              <a:t>Correta </a:t>
            </a:r>
            <a:r>
              <a:rPr b="0" lang="pt-BR" sz="2800" spc="-1" strike="noStrike">
                <a:solidFill>
                  <a:srgbClr val="000000"/>
                </a:solidFill>
                <a:latin typeface="Times New Roman"/>
                <a:ea typeface="Times New Roman"/>
              </a:rPr>
              <a:t>a exclusão da parte </a:t>
            </a:r>
            <a:r>
              <a:rPr b="0" i="1" lang="pt-BR" sz="2800" spc="-1" strike="noStrike">
                <a:solidFill>
                  <a:srgbClr val="000000"/>
                </a:solidFill>
                <a:latin typeface="Times New Roman"/>
                <a:ea typeface="Times New Roman"/>
              </a:rPr>
              <a:t>“Nas causas relativas ao estado de pessoa, se houverem sido citados no processo, em litisconsórcio necessário, todos os interessados, a sentença produz coisa julgada em relação a terceiros”</a:t>
            </a:r>
            <a:r>
              <a:rPr b="0" lang="pt-BR" sz="2800" spc="-1" strike="noStrike">
                <a:solidFill>
                  <a:srgbClr val="000000"/>
                </a:solidFill>
                <a:latin typeface="Times New Roman"/>
                <a:ea typeface="Times New Roman"/>
              </a:rPr>
              <a:t>. </a:t>
            </a:r>
            <a:r>
              <a:rPr b="0" lang="pt-BR" sz="2800" spc="-1" strike="noStrike">
                <a:solidFill>
                  <a:srgbClr val="000000"/>
                </a:solidFill>
                <a:latin typeface="Times New Roman"/>
                <a:ea typeface="Times New Roman"/>
              </a:rPr>
              <a:t>	</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Confusão coisa julgada e efeitos superada no NCPC.</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a:p>
            <a:pPr algn="just">
              <a:lnSpc>
                <a:spcPct val="100000"/>
              </a:lnSpc>
            </a:pPr>
            <a:r>
              <a:rPr b="0" lang="pt-BR" sz="2800" spc="-1" strike="noStrike">
                <a:solidFill>
                  <a:srgbClr val="000000"/>
                </a:solidFill>
                <a:latin typeface="Times New Roman"/>
                <a:ea typeface="Times New Roman"/>
              </a:rPr>
              <a:t>Mas, afinal, a coisa julgada deve </a:t>
            </a:r>
            <a:r>
              <a:rPr b="0" i="1" lang="pt-BR" sz="2800" spc="-1" strike="noStrike">
                <a:solidFill>
                  <a:srgbClr val="000000"/>
                </a:solidFill>
                <a:latin typeface="Times New Roman"/>
                <a:ea typeface="Times New Roman"/>
              </a:rPr>
              <a:t>beneficiar </a:t>
            </a:r>
            <a:r>
              <a:rPr b="0" lang="pt-BR" sz="2800" spc="-1" strike="noStrike">
                <a:solidFill>
                  <a:srgbClr val="000000"/>
                </a:solidFill>
                <a:latin typeface="Times New Roman"/>
                <a:ea typeface="Times New Roman"/>
              </a:rPr>
              <a:t>terceiros?</a:t>
            </a:r>
            <a:endParaRPr b="0" lang="en-US" sz="2800" spc="-1" strike="noStrike">
              <a:solidFill>
                <a:srgbClr val="000000"/>
              </a:solidFill>
              <a:latin typeface="Arial"/>
            </a:endParaRPr>
          </a:p>
          <a:p>
            <a:pPr algn="just">
              <a:lnSpc>
                <a:spcPct val="100000"/>
              </a:lnSpc>
            </a:pP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33" dur="indefinite" restart="never" nodeType="tmRoot">
          <p:childTnLst>
            <p:seq>
              <p:cTn id="634" dur="indefinite" nodeType="mainSeq">
                <p:childTnLst>
                  <p:par>
                    <p:cTn id="635" fill="hold">
                      <p:stCondLst>
                        <p:cond delay="indefinite"/>
                      </p:stCondLst>
                      <p:childTnLst>
                        <p:par>
                          <p:cTn id="636" fill="hold">
                            <p:stCondLst>
                              <p:cond delay="0"/>
                            </p:stCondLst>
                            <p:childTnLst>
                              <p:par>
                                <p:cTn id="637" nodeType="clickEffect" fill="hold" presetClass="entr" presetID="1">
                                  <p:stCondLst>
                                    <p:cond delay="0"/>
                                  </p:stCondLst>
                                  <p:childTnLst>
                                    <p:set>
                                      <p:cBhvr>
                                        <p:cTn id="638" dur="1" fill="hold">
                                          <p:stCondLst>
                                            <p:cond delay="0"/>
                                          </p:stCondLst>
                                        </p:cTn>
                                        <p:tgtEl>
                                          <p:spTgt spid="644">
                                            <p:txEl>
                                              <p:pRg st="4" end="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5"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just">
              <a:lnSpc>
                <a:spcPct val="100000"/>
              </a:lnSpc>
              <a:spcAft>
                <a:spcPts val="298"/>
              </a:spcAft>
            </a:pPr>
            <a:r>
              <a:rPr b="0" lang="pt-BR" sz="3200" spc="-1" strike="noStrike">
                <a:solidFill>
                  <a:srgbClr val="000000"/>
                </a:solidFill>
                <a:latin typeface="Times New Roman"/>
                <a:ea typeface="Times New Roman"/>
              </a:rPr>
              <a:t>Qual o efeito prático dessa alteração?</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Times New Roman"/>
              </a:rPr>
              <a:t>(i) Processo coletivo?</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Times New Roman"/>
              </a:rPr>
              <a:t>(ii) Causas que envolvam terceiros ligados à lide / litisconsorte unitário? (condomínio, sócios)</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Times New Roman"/>
              </a:rPr>
              <a:t>(iii) Obrigações solidárias?</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Times New Roman"/>
              </a:rPr>
              <a:t>(iv) Nenhum?</a:t>
            </a:r>
            <a:endParaRPr b="0" lang="en-US" sz="32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Times New Roman"/>
              </a:rPr>
              <a:t>(v) </a:t>
            </a:r>
            <a:r>
              <a:rPr b="0" lang="pt-BR" sz="3200" spc="-1" strike="noStrike" u="sng">
                <a:solidFill>
                  <a:srgbClr val="000000"/>
                </a:solidFill>
                <a:uFillTx/>
                <a:latin typeface="Times New Roman"/>
                <a:ea typeface="Times New Roman"/>
              </a:rPr>
              <a:t>Extensível a terceiros</a:t>
            </a:r>
            <a:r>
              <a:rPr b="0" lang="pt-BR" sz="3200" spc="-1" strike="noStrike">
                <a:solidFill>
                  <a:srgbClr val="000000"/>
                </a:solidFill>
                <a:latin typeface="Times New Roman"/>
                <a:ea typeface="Times New Roman"/>
              </a:rPr>
              <a:t> que estão em situação análoga?</a:t>
            </a:r>
            <a:endParaRPr b="0" lang="en-US" sz="3200" spc="-1" strike="noStrike">
              <a:solidFill>
                <a:srgbClr val="000000"/>
              </a:solidFill>
              <a:latin typeface="Arial"/>
            </a:endParaRPr>
          </a:p>
          <a:p>
            <a:pPr algn="just">
              <a:lnSpc>
                <a:spcPct val="100000"/>
              </a:lnSpc>
              <a:spcAft>
                <a:spcPts val="298"/>
              </a:spcAft>
            </a:pPr>
            <a:r>
              <a:rPr b="0" lang="pt-BR" sz="2000" spc="-1" strike="noStrike">
                <a:solidFill>
                  <a:srgbClr val="56c7aa"/>
                </a:solidFill>
                <a:latin typeface="Times New Roman"/>
                <a:ea typeface="Times New Roman"/>
                <a:hlinkClick r:id="rId1"/>
              </a:rPr>
              <a:t>http://estadodedireito.com.br/eficacia/</a:t>
            </a:r>
            <a:r>
              <a:rPr b="0" lang="pt-BR" sz="2000" spc="-1" strike="noStrike">
                <a:solidFill>
                  <a:srgbClr val="000000"/>
                </a:solidFill>
                <a:latin typeface="Times New Roman"/>
                <a:ea typeface="Times New Roman"/>
              </a:rPr>
              <a:t> e </a:t>
            </a:r>
            <a:r>
              <a:rPr b="0" lang="pt-BR" sz="2000" spc="-1" strike="noStrike">
                <a:solidFill>
                  <a:srgbClr val="56c7aa"/>
                </a:solidFill>
                <a:latin typeface="Times New Roman"/>
                <a:ea typeface="Times New Roman"/>
                <a:hlinkClick r:id="rId2"/>
              </a:rPr>
              <a:t>http://estadodedireito.com.br/a-eficacia-expandida-da-coisa-julgada-individual-parte2/</a:t>
            </a:r>
            <a:r>
              <a:rPr b="0" lang="pt-BR" sz="2000" spc="-1" strike="noStrike">
                <a:solidFill>
                  <a:srgbClr val="000000"/>
                </a:solidFill>
                <a:latin typeface="Times New Roman"/>
                <a:ea typeface="Times New Roman"/>
              </a:rPr>
              <a:t> </a:t>
            </a:r>
            <a:endParaRPr b="0" lang="en-US" sz="2000" spc="-1" strike="noStrike">
              <a:solidFill>
                <a:srgbClr val="000000"/>
              </a:solidFill>
              <a:latin typeface="Arial"/>
            </a:endParaRPr>
          </a:p>
          <a:p>
            <a:pPr algn="just">
              <a:lnSpc>
                <a:spcPct val="100000"/>
              </a:lnSpc>
              <a:spcAft>
                <a:spcPts val="298"/>
              </a:spcAft>
            </a:pPr>
            <a:endParaRPr b="0" lang="en-US" sz="2000" spc="-1" strike="noStrike">
              <a:solidFill>
                <a:srgbClr val="000000"/>
              </a:solidFill>
              <a:latin typeface="Arial"/>
            </a:endParaRPr>
          </a:p>
          <a:p>
            <a:pPr algn="just">
              <a:lnSpc>
                <a:spcPct val="100000"/>
              </a:lnSpc>
              <a:spcAft>
                <a:spcPts val="298"/>
              </a:spcAft>
            </a:pPr>
            <a:r>
              <a:rPr b="0" lang="pt-BR" sz="3200" spc="-1" strike="noStrike">
                <a:solidFill>
                  <a:srgbClr val="000000"/>
                </a:solidFill>
                <a:latin typeface="Times New Roman"/>
                <a:ea typeface="Times New Roman"/>
              </a:rPr>
              <a:t>Novamente o debate: efeitos da sentença x coisa julgada.</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39" dur="indefinite" restart="never" nodeType="tmRoot">
          <p:childTnLst>
            <p:seq>
              <p:cTn id="640" dur="indefinite" nodeType="mainSeq">
                <p:childTnLst>
                  <p:par>
                    <p:cTn id="641" fill="hold">
                      <p:stCondLst>
                        <p:cond delay="indefinite"/>
                      </p:stCondLst>
                      <p:childTnLst>
                        <p:par>
                          <p:cTn id="642" fill="hold">
                            <p:stCondLst>
                              <p:cond delay="0"/>
                            </p:stCondLst>
                            <p:childTnLst>
                              <p:par>
                                <p:cTn id="643" nodeType="clickEffect" fill="hold" presetClass="entr" presetID="1">
                                  <p:stCondLst>
                                    <p:cond delay="0"/>
                                  </p:stCondLst>
                                  <p:childTnLst>
                                    <p:set>
                                      <p:cBhvr>
                                        <p:cTn id="644" dur="1" fill="hold">
                                          <p:stCondLst>
                                            <p:cond delay="0"/>
                                          </p:stCondLst>
                                        </p:cTn>
                                        <p:tgtEl>
                                          <p:spTgt spid="645">
                                            <p:txEl>
                                              <p:pRg st="0" end="0"/>
                                            </p:txEl>
                                          </p:spTgt>
                                        </p:tgtEl>
                                        <p:attrNameLst>
                                          <p:attrName>style.visibility</p:attrName>
                                        </p:attrNameLst>
                                      </p:cBhvr>
                                      <p:to>
                                        <p:strVal val="visible"/>
                                      </p:to>
                                    </p:set>
                                  </p:childTnLst>
                                </p:cTn>
                              </p:par>
                            </p:childTnLst>
                          </p:cTn>
                        </p:par>
                      </p:childTnLst>
                    </p:cTn>
                  </p:par>
                  <p:par>
                    <p:cTn id="645" fill="hold">
                      <p:stCondLst>
                        <p:cond delay="indefinite"/>
                      </p:stCondLst>
                      <p:childTnLst>
                        <p:par>
                          <p:cTn id="646" fill="hold">
                            <p:stCondLst>
                              <p:cond delay="0"/>
                            </p:stCondLst>
                            <p:childTnLst>
                              <p:par>
                                <p:cTn id="647" nodeType="clickEffect" fill="hold" presetClass="entr" presetID="1">
                                  <p:stCondLst>
                                    <p:cond delay="0"/>
                                  </p:stCondLst>
                                  <p:childTnLst>
                                    <p:set>
                                      <p:cBhvr>
                                        <p:cTn id="648" dur="1" fill="hold">
                                          <p:stCondLst>
                                            <p:cond delay="0"/>
                                          </p:stCondLst>
                                        </p:cTn>
                                        <p:tgtEl>
                                          <p:spTgt spid="645">
                                            <p:txEl>
                                              <p:pRg st="1" end="1"/>
                                            </p:txEl>
                                          </p:spTgt>
                                        </p:tgtEl>
                                        <p:attrNameLst>
                                          <p:attrName>style.visibility</p:attrName>
                                        </p:attrNameLst>
                                      </p:cBhvr>
                                      <p:to>
                                        <p:strVal val="visible"/>
                                      </p:to>
                                    </p:set>
                                  </p:childTnLst>
                                </p:cTn>
                              </p:par>
                            </p:childTnLst>
                          </p:cTn>
                        </p:par>
                      </p:childTnLst>
                    </p:cTn>
                  </p:par>
                  <p:par>
                    <p:cTn id="649" fill="hold">
                      <p:stCondLst>
                        <p:cond delay="indefinite"/>
                      </p:stCondLst>
                      <p:childTnLst>
                        <p:par>
                          <p:cTn id="650" fill="hold">
                            <p:stCondLst>
                              <p:cond delay="0"/>
                            </p:stCondLst>
                            <p:childTnLst>
                              <p:par>
                                <p:cTn id="651" nodeType="clickEffect" fill="hold" presetClass="entr" presetID="1">
                                  <p:stCondLst>
                                    <p:cond delay="0"/>
                                  </p:stCondLst>
                                  <p:childTnLst>
                                    <p:set>
                                      <p:cBhvr>
                                        <p:cTn id="652" dur="1" fill="hold">
                                          <p:stCondLst>
                                            <p:cond delay="0"/>
                                          </p:stCondLst>
                                        </p:cTn>
                                        <p:tgtEl>
                                          <p:spTgt spid="645">
                                            <p:txEl>
                                              <p:pRg st="2" end="2"/>
                                            </p:txEl>
                                          </p:spTgt>
                                        </p:tgtEl>
                                        <p:attrNameLst>
                                          <p:attrName>style.visibility</p:attrName>
                                        </p:attrNameLst>
                                      </p:cBhvr>
                                      <p:to>
                                        <p:strVal val="visible"/>
                                      </p:to>
                                    </p:set>
                                  </p:childTnLst>
                                </p:cTn>
                              </p:par>
                            </p:childTnLst>
                          </p:cTn>
                        </p:par>
                      </p:childTnLst>
                    </p:cTn>
                  </p:par>
                  <p:par>
                    <p:cTn id="653" fill="hold">
                      <p:stCondLst>
                        <p:cond delay="indefinite"/>
                      </p:stCondLst>
                      <p:childTnLst>
                        <p:par>
                          <p:cTn id="654" fill="hold">
                            <p:stCondLst>
                              <p:cond delay="0"/>
                            </p:stCondLst>
                            <p:childTnLst>
                              <p:par>
                                <p:cTn id="655" nodeType="clickEffect" fill="hold" presetClass="entr" presetID="1">
                                  <p:stCondLst>
                                    <p:cond delay="0"/>
                                  </p:stCondLst>
                                  <p:childTnLst>
                                    <p:set>
                                      <p:cBhvr>
                                        <p:cTn id="656" dur="1" fill="hold">
                                          <p:stCondLst>
                                            <p:cond delay="0"/>
                                          </p:stCondLst>
                                        </p:cTn>
                                        <p:tgtEl>
                                          <p:spTgt spid="645">
                                            <p:txEl>
                                              <p:pRg st="3" end="3"/>
                                            </p:txEl>
                                          </p:spTgt>
                                        </p:tgtEl>
                                        <p:attrNameLst>
                                          <p:attrName>style.visibility</p:attrName>
                                        </p:attrNameLst>
                                      </p:cBhvr>
                                      <p:to>
                                        <p:strVal val="visible"/>
                                      </p:to>
                                    </p:set>
                                  </p:childTnLst>
                                </p:cTn>
                              </p:par>
                            </p:childTnLst>
                          </p:cTn>
                        </p:par>
                      </p:childTnLst>
                    </p:cTn>
                  </p:par>
                  <p:par>
                    <p:cTn id="657" fill="hold">
                      <p:stCondLst>
                        <p:cond delay="indefinite"/>
                      </p:stCondLst>
                      <p:childTnLst>
                        <p:par>
                          <p:cTn id="658" fill="hold">
                            <p:stCondLst>
                              <p:cond delay="0"/>
                            </p:stCondLst>
                            <p:childTnLst>
                              <p:par>
                                <p:cTn id="659" nodeType="clickEffect" fill="hold" presetClass="entr" presetID="1">
                                  <p:stCondLst>
                                    <p:cond delay="0"/>
                                  </p:stCondLst>
                                  <p:childTnLst>
                                    <p:set>
                                      <p:cBhvr>
                                        <p:cTn id="660" dur="1" fill="hold">
                                          <p:stCondLst>
                                            <p:cond delay="0"/>
                                          </p:stCondLst>
                                        </p:cTn>
                                        <p:tgtEl>
                                          <p:spTgt spid="645">
                                            <p:txEl>
                                              <p:pRg st="4" end="4"/>
                                            </p:txEl>
                                          </p:spTgt>
                                        </p:tgtEl>
                                        <p:attrNameLst>
                                          <p:attrName>style.visibility</p:attrName>
                                        </p:attrNameLst>
                                      </p:cBhvr>
                                      <p:to>
                                        <p:strVal val="visible"/>
                                      </p:to>
                                    </p:set>
                                  </p:childTnLst>
                                </p:cTn>
                              </p:par>
                            </p:childTnLst>
                          </p:cTn>
                        </p:par>
                      </p:childTnLst>
                    </p:cTn>
                  </p:par>
                  <p:par>
                    <p:cTn id="661" fill="hold">
                      <p:stCondLst>
                        <p:cond delay="indefinite"/>
                      </p:stCondLst>
                      <p:childTnLst>
                        <p:par>
                          <p:cTn id="662" fill="hold">
                            <p:stCondLst>
                              <p:cond delay="0"/>
                            </p:stCondLst>
                            <p:childTnLst>
                              <p:par>
                                <p:cTn id="663" nodeType="clickEffect" fill="hold" presetClass="entr" presetID="1">
                                  <p:stCondLst>
                                    <p:cond delay="0"/>
                                  </p:stCondLst>
                                  <p:childTnLst>
                                    <p:set>
                                      <p:cBhvr>
                                        <p:cTn id="664" dur="1" fill="hold">
                                          <p:stCondLst>
                                            <p:cond delay="0"/>
                                          </p:stCondLst>
                                        </p:cTn>
                                        <p:tgtEl>
                                          <p:spTgt spid="645"/>
                                        </p:tgtEl>
                                        <p:attrNameLst>
                                          <p:attrName>style.visibility</p:attrName>
                                        </p:attrNameLst>
                                      </p:cBhvr>
                                      <p:to>
                                        <p:strVal val="visible"/>
                                      </p:to>
                                    </p:set>
                                  </p:childTnLst>
                                </p:cTn>
                              </p:par>
                            </p:childTnLst>
                          </p:cTn>
                        </p:par>
                      </p:childTnLst>
                    </p:cTn>
                  </p:par>
                  <p:par>
                    <p:cTn id="665" fill="hold">
                      <p:stCondLst>
                        <p:cond delay="indefinite"/>
                      </p:stCondLst>
                      <p:childTnLst>
                        <p:par>
                          <p:cTn id="666" fill="hold">
                            <p:stCondLst>
                              <p:cond delay="0"/>
                            </p:stCondLst>
                            <p:childTnLst>
                              <p:par>
                                <p:cTn id="667" nodeType="clickEffect" fill="hold" presetClass="entr" presetID="1">
                                  <p:stCondLst>
                                    <p:cond delay="0"/>
                                  </p:stCondLst>
                                  <p:childTnLst>
                                    <p:set>
                                      <p:cBhvr>
                                        <p:cTn id="668" dur="1" fill="hold">
                                          <p:stCondLst>
                                            <p:cond delay="0"/>
                                          </p:stCondLst>
                                        </p:cTn>
                                        <p:tgtEl>
                                          <p:spTgt spid="645">
                                            <p:txEl>
                                              <p:pRg st="5" end="5"/>
                                            </p:txEl>
                                          </p:spTgt>
                                        </p:tgtEl>
                                        <p:attrNameLst>
                                          <p:attrName>style.visibility</p:attrName>
                                        </p:attrNameLst>
                                      </p:cBhvr>
                                      <p:to>
                                        <p:strVal val="visible"/>
                                      </p:to>
                                    </p:set>
                                  </p:childTnLst>
                                </p:cTn>
                              </p:par>
                            </p:childTnLst>
                          </p:cTn>
                        </p:par>
                      </p:childTnLst>
                    </p:cTn>
                  </p:par>
                  <p:par>
                    <p:cTn id="669" fill="hold">
                      <p:stCondLst>
                        <p:cond delay="indefinite"/>
                      </p:stCondLst>
                      <p:childTnLst>
                        <p:par>
                          <p:cTn id="670" fill="hold">
                            <p:stCondLst>
                              <p:cond delay="0"/>
                            </p:stCondLst>
                            <p:childTnLst>
                              <p:par>
                                <p:cTn id="671" nodeType="clickEffect" fill="hold" presetClass="entr" presetID="1">
                                  <p:stCondLst>
                                    <p:cond delay="0"/>
                                  </p:stCondLst>
                                  <p:childTnLst>
                                    <p:set>
                                      <p:cBhvr>
                                        <p:cTn id="672" dur="1" fill="hold">
                                          <p:stCondLst>
                                            <p:cond delay="0"/>
                                          </p:stCondLst>
                                        </p:cTn>
                                        <p:tgtEl>
                                          <p:spTgt spid="645">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rmAutofit/>
          </a:bodyPr>
          <a:p>
            <a:pPr algn="just">
              <a:lnSpc>
                <a:spcPct val="100000"/>
              </a:lnSpc>
              <a:spcAft>
                <a:spcPts val="298"/>
              </a:spcAft>
            </a:pPr>
            <a:r>
              <a:rPr b="0" lang="pt-BR" sz="3200" spc="-1" strike="noStrike">
                <a:solidFill>
                  <a:srgbClr val="000000"/>
                </a:solidFill>
                <a:latin typeface="Times New Roman"/>
                <a:ea typeface="Arial"/>
              </a:rPr>
              <a:t>Na I Jornada de Direito Processual do CJF:</a:t>
            </a:r>
            <a:endParaRPr b="0" lang="en-US" sz="3200" spc="-1" strike="noStrike">
              <a:solidFill>
                <a:srgbClr val="000000"/>
              </a:solidFill>
              <a:latin typeface="Arial"/>
            </a:endParaRPr>
          </a:p>
          <a:p>
            <a:pPr algn="just">
              <a:lnSpc>
                <a:spcPct val="100000"/>
              </a:lnSpc>
              <a:spcAft>
                <a:spcPts val="298"/>
              </a:spcAft>
            </a:pPr>
            <a:endParaRPr b="0" lang="en-US" sz="3200" spc="-1" strike="noStrike">
              <a:solidFill>
                <a:srgbClr val="000000"/>
              </a:solidFill>
              <a:latin typeface="Arial"/>
            </a:endParaRPr>
          </a:p>
          <a:p>
            <a:pPr algn="just">
              <a:lnSpc>
                <a:spcPct val="100000"/>
              </a:lnSpc>
              <a:spcAft>
                <a:spcPts val="298"/>
              </a:spcAft>
            </a:pPr>
            <a:r>
              <a:rPr b="1" i="1" lang="pt-BR" sz="2800" spc="-1" strike="noStrike">
                <a:solidFill>
                  <a:srgbClr val="404040"/>
                </a:solidFill>
                <a:latin typeface="Trebuchet MS"/>
                <a:ea typeface="Arial"/>
              </a:rPr>
              <a:t>ENUNCIADO 36 </a:t>
            </a:r>
            <a:r>
              <a:rPr b="0" i="1" lang="pt-BR" sz="2800" spc="-1" strike="noStrike">
                <a:solidFill>
                  <a:srgbClr val="404040"/>
                </a:solidFill>
                <a:latin typeface="Trebuchet MS"/>
                <a:ea typeface="Arial"/>
              </a:rPr>
              <a:t>– O disposto no art. 506 do CPC não permite que se incluam, dentre os beneficiados pela coisa julgada, litigantes de outras demandas em que se discuta a mesma tese jurídica.</a:t>
            </a:r>
            <a:endParaRPr b="0" lang="en-US" sz="2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just">
              <a:lnSpc>
                <a:spcPct val="100000"/>
              </a:lnSpc>
            </a:pPr>
            <a:r>
              <a:rPr b="0" lang="pt-BR" sz="3200" spc="-1" strike="noStrike">
                <a:solidFill>
                  <a:srgbClr val="000000"/>
                </a:solidFill>
                <a:latin typeface="Times New Roman"/>
                <a:ea typeface="Times New Roman"/>
              </a:rPr>
              <a:t>Havia problemas com os </a:t>
            </a:r>
            <a:r>
              <a:rPr b="0" lang="pt-BR" sz="3200" spc="-1" strike="noStrike" u="sng">
                <a:solidFill>
                  <a:srgbClr val="000000"/>
                </a:solidFill>
                <a:uFillTx/>
                <a:latin typeface="Times New Roman"/>
                <a:ea typeface="Times New Roman"/>
              </a:rPr>
              <a:t>limites subjetivos</a:t>
            </a:r>
            <a:r>
              <a:rPr b="0" lang="pt-BR" sz="3200" spc="-1" strike="noStrike">
                <a:solidFill>
                  <a:srgbClr val="000000"/>
                </a:solidFill>
                <a:latin typeface="Times New Roman"/>
                <a:ea typeface="Times New Roman"/>
              </a:rPr>
              <a:t> da coisa julgada no CPC73?</a:t>
            </a:r>
            <a:endParaRPr b="0" lang="en-US" sz="3200" spc="-1" strike="noStrike">
              <a:solidFill>
                <a:srgbClr val="000000"/>
              </a:solidFill>
              <a:latin typeface="Arial"/>
            </a:endParaRPr>
          </a:p>
          <a:p>
            <a:pPr algn="just">
              <a:lnSpc>
                <a:spcPct val="100000"/>
              </a:lnSpc>
            </a:pPr>
            <a:endParaRPr b="0" lang="en-US" sz="3200" spc="-1" strike="noStrike">
              <a:solidFill>
                <a:srgbClr val="000000"/>
              </a:solidFill>
              <a:latin typeface="Arial"/>
            </a:endParaRPr>
          </a:p>
          <a:p>
            <a:pPr algn="just">
              <a:lnSpc>
                <a:spcPct val="100000"/>
              </a:lnSpc>
            </a:pPr>
            <a:r>
              <a:rPr b="0" lang="pt-BR" sz="3200" spc="-1" strike="noStrike">
                <a:solidFill>
                  <a:srgbClr val="000000"/>
                </a:solidFill>
                <a:latin typeface="Times New Roman"/>
                <a:ea typeface="Times New Roman"/>
              </a:rPr>
              <a:t>Com os </a:t>
            </a:r>
            <a:r>
              <a:rPr b="0" lang="pt-BR" sz="3200" spc="-1" strike="noStrike" u="sng">
                <a:solidFill>
                  <a:srgbClr val="000000"/>
                </a:solidFill>
                <a:uFillTx/>
                <a:latin typeface="Times New Roman"/>
                <a:ea typeface="Times New Roman"/>
              </a:rPr>
              <a:t>limites objetivos</a:t>
            </a:r>
            <a:r>
              <a:rPr b="0" lang="pt-BR" sz="3200" spc="-1" strike="noStrike">
                <a:solidFill>
                  <a:srgbClr val="000000"/>
                </a:solidFill>
                <a:latin typeface="Times New Roman"/>
                <a:ea typeface="Times New Roman"/>
              </a:rPr>
              <a:t> CPC73?</a:t>
            </a:r>
            <a:endParaRPr b="0" lang="en-US" sz="3200" spc="-1" strike="noStrike">
              <a:solidFill>
                <a:srgbClr val="000000"/>
              </a:solidFill>
              <a:latin typeface="Arial"/>
            </a:endParaRPr>
          </a:p>
          <a:p>
            <a:pPr algn="just">
              <a:lnSpc>
                <a:spcPct val="100000"/>
              </a:lnSpc>
            </a:pPr>
            <a:endParaRPr b="0" lang="en-US" sz="3200" spc="-1" strike="noStrike">
              <a:solidFill>
                <a:srgbClr val="000000"/>
              </a:solidFill>
              <a:latin typeface="Arial"/>
            </a:endParaRPr>
          </a:p>
          <a:p>
            <a:pPr algn="just">
              <a:lnSpc>
                <a:spcPct val="100000"/>
              </a:lnSpc>
            </a:pPr>
            <a:r>
              <a:rPr b="0" lang="pt-BR" sz="3200" spc="-1" strike="noStrike">
                <a:solidFill>
                  <a:srgbClr val="000000"/>
                </a:solidFill>
                <a:latin typeface="Times New Roman"/>
                <a:ea typeface="Times New Roman"/>
              </a:rPr>
              <a:t>Enfim, há problemas com a </a:t>
            </a:r>
            <a:r>
              <a:rPr b="0" lang="pt-BR" sz="3200" spc="-1" strike="noStrike" u="sng">
                <a:solidFill>
                  <a:srgbClr val="000000"/>
                </a:solidFill>
                <a:uFillTx/>
                <a:latin typeface="Times New Roman"/>
                <a:ea typeface="Times New Roman"/>
              </a:rPr>
              <a:t>coisa julgada</a:t>
            </a:r>
            <a:r>
              <a:rPr b="0" lang="pt-BR" sz="3200" spc="-1" strike="noStrike">
                <a:solidFill>
                  <a:srgbClr val="000000"/>
                </a:solidFill>
                <a:latin typeface="Times New Roman"/>
                <a:ea typeface="Times New Roman"/>
              </a:rPr>
              <a:t>?</a:t>
            </a:r>
            <a:endParaRPr b="0" lang="en-US" sz="3200" spc="-1" strike="noStrike">
              <a:solidFill>
                <a:srgbClr val="000000"/>
              </a:solidFill>
              <a:latin typeface="Arial"/>
            </a:endParaRPr>
          </a:p>
          <a:p>
            <a:pPr algn="just">
              <a:lnSpc>
                <a:spcPct val="100000"/>
              </a:lnSpc>
            </a:pPr>
            <a:endParaRPr b="0" lang="en-US" sz="3200" spc="-1" strike="noStrike">
              <a:solidFill>
                <a:srgbClr val="000000"/>
              </a:solidFill>
              <a:latin typeface="Arial"/>
            </a:endParaRPr>
          </a:p>
          <a:p>
            <a:pPr algn="just">
              <a:lnSpc>
                <a:spcPct val="100000"/>
              </a:lnSpc>
            </a:pPr>
            <a:r>
              <a:rPr b="0" lang="pt-BR" sz="3200" spc="-1" strike="noStrike">
                <a:solidFill>
                  <a:srgbClr val="000000"/>
                </a:solidFill>
                <a:latin typeface="Times New Roman"/>
                <a:ea typeface="Times New Roman"/>
              </a:rPr>
              <a:t>É </a:t>
            </a:r>
            <a:r>
              <a:rPr b="0" lang="pt-BR" sz="3200" spc="-1" strike="noStrike" u="sng">
                <a:solidFill>
                  <a:srgbClr val="000000"/>
                </a:solidFill>
                <a:uFillTx/>
                <a:latin typeface="Times New Roman"/>
                <a:ea typeface="Times New Roman"/>
              </a:rPr>
              <a:t>isso</a:t>
            </a:r>
            <a:r>
              <a:rPr b="0" lang="pt-BR" sz="3200" spc="-1" strike="noStrike">
                <a:solidFill>
                  <a:srgbClr val="000000"/>
                </a:solidFill>
                <a:latin typeface="Times New Roman"/>
                <a:ea typeface="Times New Roman"/>
              </a:rPr>
              <a:t> que causa a morosidade do processo civil brasileiro?</a:t>
            </a:r>
            <a:endParaRPr b="0" lang="en-US" sz="3200" spc="-1" strike="noStrike">
              <a:solidFill>
                <a:srgbClr val="000000"/>
              </a:solidFill>
              <a:latin typeface="Arial"/>
            </a:endParaRPr>
          </a:p>
          <a:p>
            <a:pPr algn="just">
              <a:lnSpc>
                <a:spcPct val="100000"/>
              </a:lnSpc>
            </a:pPr>
            <a:endParaRPr b="0" lang="en-US" sz="3200" spc="-1" strike="noStrike">
              <a:solidFill>
                <a:srgbClr val="000000"/>
              </a:solidFill>
              <a:latin typeface="Arial"/>
            </a:endParaRPr>
          </a:p>
          <a:p>
            <a:pPr algn="ctr">
              <a:lnSpc>
                <a:spcPct val="100000"/>
              </a:lnSpc>
            </a:pPr>
            <a:r>
              <a:rPr b="0" i="1" lang="pt-BR" sz="3200" spc="-1" strike="noStrike">
                <a:solidFill>
                  <a:srgbClr val="000000"/>
                </a:solidFill>
                <a:latin typeface="Times New Roman"/>
                <a:ea typeface="Times New Roman"/>
              </a:rPr>
              <a:t>QUIETA NON MOVERE!</a:t>
            </a: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73" dur="indefinite" restart="never" nodeType="tmRoot">
          <p:childTnLst>
            <p:seq>
              <p:cTn id="674" dur="indefinite" nodeType="mainSeq">
                <p:childTnLst>
                  <p:par>
                    <p:cTn id="675" fill="hold">
                      <p:stCondLst>
                        <p:cond delay="indefinite"/>
                      </p:stCondLst>
                      <p:childTnLst>
                        <p:par>
                          <p:cTn id="676" fill="hold">
                            <p:stCondLst>
                              <p:cond delay="0"/>
                            </p:stCondLst>
                            <p:childTnLst>
                              <p:par>
                                <p:cTn id="677" nodeType="clickEffect" fill="hold" presetClass="entr" presetID="1">
                                  <p:stCondLst>
                                    <p:cond delay="0"/>
                                  </p:stCondLst>
                                  <p:childTnLst>
                                    <p:set>
                                      <p:cBhvr>
                                        <p:cTn id="678" dur="1" fill="hold">
                                          <p:stCondLst>
                                            <p:cond delay="0"/>
                                          </p:stCondLst>
                                        </p:cTn>
                                        <p:tgtEl>
                                          <p:spTgt spid="647">
                                            <p:txEl>
                                              <p:pRg st="2" end="2"/>
                                            </p:txEl>
                                          </p:spTgt>
                                        </p:tgtEl>
                                        <p:attrNameLst>
                                          <p:attrName>style.visibility</p:attrName>
                                        </p:attrNameLst>
                                      </p:cBhvr>
                                      <p:to>
                                        <p:strVal val="visible"/>
                                      </p:to>
                                    </p:set>
                                  </p:childTnLst>
                                </p:cTn>
                              </p:par>
                            </p:childTnLst>
                          </p:cTn>
                        </p:par>
                      </p:childTnLst>
                    </p:cTn>
                  </p:par>
                  <p:par>
                    <p:cTn id="679" fill="hold">
                      <p:stCondLst>
                        <p:cond delay="indefinite"/>
                      </p:stCondLst>
                      <p:childTnLst>
                        <p:par>
                          <p:cTn id="680" fill="hold">
                            <p:stCondLst>
                              <p:cond delay="0"/>
                            </p:stCondLst>
                            <p:childTnLst>
                              <p:par>
                                <p:cTn id="681" nodeType="clickEffect" fill="hold" presetClass="entr" presetID="1">
                                  <p:stCondLst>
                                    <p:cond delay="0"/>
                                  </p:stCondLst>
                                  <p:childTnLst>
                                    <p:set>
                                      <p:cBhvr>
                                        <p:cTn id="682" dur="1" fill="hold">
                                          <p:stCondLst>
                                            <p:cond delay="0"/>
                                          </p:stCondLst>
                                        </p:cTn>
                                        <p:tgtEl>
                                          <p:spTgt spid="647">
                                            <p:txEl>
                                              <p:pRg st="4" end="4"/>
                                            </p:txEl>
                                          </p:spTgt>
                                        </p:tgtEl>
                                        <p:attrNameLst>
                                          <p:attrName>style.visibility</p:attrName>
                                        </p:attrNameLst>
                                      </p:cBhvr>
                                      <p:to>
                                        <p:strVal val="visible"/>
                                      </p:to>
                                    </p:set>
                                  </p:childTnLst>
                                </p:cTn>
                              </p:par>
                            </p:childTnLst>
                          </p:cTn>
                        </p:par>
                      </p:childTnLst>
                    </p:cTn>
                  </p:par>
                  <p:par>
                    <p:cTn id="683" fill="hold">
                      <p:stCondLst>
                        <p:cond delay="indefinite"/>
                      </p:stCondLst>
                      <p:childTnLst>
                        <p:par>
                          <p:cTn id="684" fill="hold">
                            <p:stCondLst>
                              <p:cond delay="0"/>
                            </p:stCondLst>
                            <p:childTnLst>
                              <p:par>
                                <p:cTn id="685" nodeType="clickEffect" fill="hold" presetClass="entr" presetID="1">
                                  <p:stCondLst>
                                    <p:cond delay="0"/>
                                  </p:stCondLst>
                                  <p:childTnLst>
                                    <p:set>
                                      <p:cBhvr>
                                        <p:cTn id="686" dur="1" fill="hold">
                                          <p:stCondLst>
                                            <p:cond delay="0"/>
                                          </p:stCondLst>
                                        </p:cTn>
                                        <p:tgtEl>
                                          <p:spTgt spid="647">
                                            <p:txEl>
                                              <p:pRg st="6" end="6"/>
                                            </p:txEl>
                                          </p:spTgt>
                                        </p:tgtEl>
                                        <p:attrNameLst>
                                          <p:attrName>style.visibility</p:attrName>
                                        </p:attrNameLst>
                                      </p:cBhvr>
                                      <p:to>
                                        <p:strVal val="visible"/>
                                      </p:to>
                                    </p:set>
                                  </p:childTnLst>
                                </p:cTn>
                              </p:par>
                            </p:childTnLst>
                          </p:cTn>
                        </p:par>
                      </p:childTnLst>
                    </p:cTn>
                  </p:par>
                  <p:par>
                    <p:cTn id="687" fill="hold">
                      <p:stCondLst>
                        <p:cond delay="indefinite"/>
                      </p:stCondLst>
                      <p:childTnLst>
                        <p:par>
                          <p:cTn id="688" fill="hold">
                            <p:stCondLst>
                              <p:cond delay="0"/>
                            </p:stCondLst>
                            <p:childTnLst>
                              <p:par>
                                <p:cTn id="689" nodeType="clickEffect" fill="hold" presetClass="entr" presetID="42">
                                  <p:stCondLst>
                                    <p:cond delay="0"/>
                                  </p:stCondLst>
                                  <p:childTnLst>
                                    <p:set>
                                      <p:cBhvr>
                                        <p:cTn id="690" dur="1" fill="hold">
                                          <p:stCondLst>
                                            <p:cond delay="0"/>
                                          </p:stCondLst>
                                        </p:cTn>
                                        <p:tgtEl>
                                          <p:spTgt spid="647">
                                            <p:txEl>
                                              <p:pRg st="8" end="8"/>
                                            </p:txEl>
                                          </p:spTgt>
                                        </p:tgtEl>
                                        <p:attrNameLst>
                                          <p:attrName>style.visibility</p:attrName>
                                        </p:attrNameLst>
                                      </p:cBhvr>
                                      <p:to>
                                        <p:strVal val="visible"/>
                                      </p:to>
                                    </p:set>
                                    <p:animEffect filter="fade" transition="in">
                                      <p:cBhvr additive="repl">
                                        <p:cTn id="691" dur="1000"/>
                                        <p:tgtEl>
                                          <p:spTgt spid="647">
                                            <p:txEl>
                                              <p:pRg st="8" end="8"/>
                                            </p:txEl>
                                          </p:spTgt>
                                        </p:tgtEl>
                                      </p:cBhvr>
                                    </p:animEffect>
                                    <p:anim calcmode="lin" valueType="num">
                                      <p:cBhvr additive="repl">
                                        <p:cTn id="692" dur="1000" fill="hold"/>
                                        <p:tgtEl>
                                          <p:spTgt spid="647">
                                            <p:txEl>
                                              <p:pRg st="8" end="8"/>
                                            </p:txEl>
                                          </p:spTgt>
                                        </p:tgtEl>
                                        <p:attrNameLst>
                                          <p:attrName>ppt_x</p:attrName>
                                        </p:attrNameLst>
                                      </p:cBhvr>
                                      <p:tavLst>
                                        <p:tav tm="0">
                                          <p:val>
                                            <p:strVal val="#ppt_x"/>
                                          </p:val>
                                        </p:tav>
                                        <p:tav tm="100000">
                                          <p:val>
                                            <p:strVal val="#ppt_x"/>
                                          </p:val>
                                        </p:tav>
                                      </p:tavLst>
                                    </p:anim>
                                    <p:anim calcmode="lin" valueType="num">
                                      <p:cBhvr additive="repl">
                                        <p:cTn id="693" dur="1000" fill="hold"/>
                                        <p:tgtEl>
                                          <p:spTgt spid="64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8" name="CustomShape 1"/>
          <p:cNvSpPr/>
          <p:nvPr/>
        </p:nvSpPr>
        <p:spPr>
          <a:xfrm>
            <a:off x="108000" y="135000"/>
            <a:ext cx="8785080" cy="722808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3200" spc="-1" strike="noStrike" u="sng">
                <a:solidFill>
                  <a:srgbClr val="000000"/>
                </a:solidFill>
                <a:uFillTx/>
                <a:latin typeface="Tahoma"/>
                <a:ea typeface="Tahoma"/>
              </a:rPr>
              <a:t>Forma de impugnar a coisa julgada</a:t>
            </a:r>
            <a:endParaRPr b="0" lang="en-US" sz="3200" spc="-1" strike="noStrike">
              <a:solidFill>
                <a:srgbClr val="000000"/>
              </a:solidFill>
              <a:latin typeface="Arial"/>
            </a:endParaRPr>
          </a:p>
          <a:p>
            <a:pPr algn="just">
              <a:lnSpc>
                <a:spcPct val="100000"/>
              </a:lnSpc>
            </a:pPr>
            <a:endParaRPr b="0" lang="en-US" sz="3200" spc="-1" strike="noStrike">
              <a:solidFill>
                <a:srgbClr val="000000"/>
              </a:solidFill>
              <a:latin typeface="Arial"/>
            </a:endParaRPr>
          </a:p>
          <a:p>
            <a:pPr algn="just">
              <a:lnSpc>
                <a:spcPct val="100000"/>
              </a:lnSpc>
            </a:pPr>
            <a:r>
              <a:rPr b="0" lang="pt-BR" sz="2000" spc="-1" strike="noStrike">
                <a:solidFill>
                  <a:srgbClr val="000000"/>
                </a:solidFill>
                <a:latin typeface="Trebuchet MS"/>
              </a:rPr>
              <a:t>Há casos em que, apesar da formação da coisa julgada, o próprio sistema processual admite a rediscussão do que restou decidido.</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O meio processual típico para isso é a ação rescisória, cuja finalidade é desconstituir a coisa julgada. Tal ação, de competência originária dos tribunais, é cabível apenas em algumas hipóteses específicas, </a:t>
            </a:r>
            <a:r>
              <a:rPr b="0" i="1" lang="pt-BR" sz="2000" spc="-1" strike="noStrike">
                <a:solidFill>
                  <a:srgbClr val="000000"/>
                </a:solidFill>
                <a:latin typeface="Trebuchet MS"/>
              </a:rPr>
              <a:t>numerus clausus</a:t>
            </a:r>
            <a:r>
              <a:rPr b="0" lang="pt-BR" sz="2000" spc="-1" strike="noStrike">
                <a:solidFill>
                  <a:srgbClr val="000000"/>
                </a:solidFill>
                <a:latin typeface="Trebuchet MS"/>
              </a:rPr>
              <a:t>, previstas na legislação (NCPC, art. 966), por um prazo de dois anos do trânsito (NCPC, art. 975).</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A ação rescisória não existe com o intuito de afrontar ou enfraquecer a coisa julgada, mas exatamente o contrário, visto que a finalidade é possibilitar a rescisão apenas acaso verificada determinadas situações previamente eleitas pelo legislador.</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A AR possibilita a normal formação da coisa julgada, mas torna possível a rescisão do julgado, se presentes determinados vícios. E, caso não houvesse tal instrumento, caso não fosse possível afastar tais vícios, é provável que, do ponto de vista sociológico, a coisa julgada fosse indesejada. Mas, por certo, há prazo para a AR.</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694" dur="indefinite" restart="never" nodeType="tmRoot">
          <p:childTnLst>
            <p:seq>
              <p:cTn id="695" dur="indefinite" nodeType="mainSeq">
                <p:childTnLst>
                  <p:par>
                    <p:cTn id="696" fill="hold">
                      <p:stCondLst>
                        <p:cond delay="indefinite"/>
                      </p:stCondLst>
                      <p:childTnLst>
                        <p:par>
                          <p:cTn id="697" fill="hold">
                            <p:stCondLst>
                              <p:cond delay="0"/>
                            </p:stCondLst>
                            <p:childTnLst>
                              <p:par>
                                <p:cTn id="698" nodeType="clickEffect" fill="hold" presetClass="entr" presetID="1">
                                  <p:stCondLst>
                                    <p:cond delay="0"/>
                                  </p:stCondLst>
                                  <p:childTnLst>
                                    <p:set>
                                      <p:cBhvr>
                                        <p:cTn id="699" dur="1" fill="hold">
                                          <p:stCondLst>
                                            <p:cond delay="0"/>
                                          </p:stCondLst>
                                        </p:cTn>
                                        <p:tgtEl>
                                          <p:spTgt spid="648">
                                            <p:txEl>
                                              <p:pRg st="4" end="4"/>
                                            </p:txEl>
                                          </p:spTgt>
                                        </p:tgtEl>
                                        <p:attrNameLst>
                                          <p:attrName>style.visibility</p:attrName>
                                        </p:attrNameLst>
                                      </p:cBhvr>
                                      <p:to>
                                        <p:strVal val="visible"/>
                                      </p:to>
                                    </p:set>
                                  </p:childTnLst>
                                </p:cTn>
                              </p:par>
                            </p:childTnLst>
                          </p:cTn>
                        </p:par>
                      </p:childTnLst>
                    </p:cTn>
                  </p:par>
                  <p:par>
                    <p:cTn id="700" fill="hold">
                      <p:stCondLst>
                        <p:cond delay="indefinite"/>
                      </p:stCondLst>
                      <p:childTnLst>
                        <p:par>
                          <p:cTn id="701" fill="hold">
                            <p:stCondLst>
                              <p:cond delay="0"/>
                            </p:stCondLst>
                            <p:childTnLst>
                              <p:par>
                                <p:cTn id="702" nodeType="clickEffect" fill="hold" presetClass="entr" presetID="1">
                                  <p:stCondLst>
                                    <p:cond delay="0"/>
                                  </p:stCondLst>
                                  <p:childTnLst>
                                    <p:set>
                                      <p:cBhvr>
                                        <p:cTn id="703" dur="1" fill="hold">
                                          <p:stCondLst>
                                            <p:cond delay="0"/>
                                          </p:stCondLst>
                                        </p:cTn>
                                        <p:tgtEl>
                                          <p:spTgt spid="648">
                                            <p:txEl>
                                              <p:pRg st="6" end="6"/>
                                            </p:txEl>
                                          </p:spTgt>
                                        </p:tgtEl>
                                        <p:attrNameLst>
                                          <p:attrName>style.visibility</p:attrName>
                                        </p:attrNameLst>
                                      </p:cBhvr>
                                      <p:to>
                                        <p:strVal val="visible"/>
                                      </p:to>
                                    </p:set>
                                  </p:childTnLst>
                                </p:cTn>
                              </p:par>
                            </p:childTnLst>
                          </p:cTn>
                        </p:par>
                      </p:childTnLst>
                    </p:cTn>
                  </p:par>
                  <p:par>
                    <p:cTn id="704" fill="hold">
                      <p:stCondLst>
                        <p:cond delay="indefinite"/>
                      </p:stCondLst>
                      <p:childTnLst>
                        <p:par>
                          <p:cTn id="705" fill="hold">
                            <p:stCondLst>
                              <p:cond delay="0"/>
                            </p:stCondLst>
                            <p:childTnLst>
                              <p:par>
                                <p:cTn id="706" nodeType="clickEffect" fill="hold" presetClass="entr" presetID="1">
                                  <p:stCondLst>
                                    <p:cond delay="0"/>
                                  </p:stCondLst>
                                  <p:childTnLst>
                                    <p:set>
                                      <p:cBhvr>
                                        <p:cTn id="707" dur="1" fill="hold">
                                          <p:stCondLst>
                                            <p:cond delay="0"/>
                                          </p:stCondLst>
                                        </p:cTn>
                                        <p:tgtEl>
                                          <p:spTgt spid="648">
                                            <p:txEl>
                                              <p:pRg st="8" end="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CustomShape 1"/>
          <p:cNvSpPr/>
          <p:nvPr/>
        </p:nvSpPr>
        <p:spPr>
          <a:xfrm>
            <a:off x="108000" y="163440"/>
            <a:ext cx="8928000" cy="527760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Contudo, apesar da existência desse bem engendrado sistema, ganha força corrente doutrinária que o critica. Sustenta-se a possibilidade de discussão do que restou definido pela coisa julgada, mesmo após a ultrapassagem do prazo para a ação rescisória – ou até mesmo sem a necessidade de se utilizar tal meio processual para desconstituir a coisa julgada.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Trata-se da teoria da “</a:t>
            </a:r>
            <a:r>
              <a:rPr b="0" i="1" lang="pt-BR" sz="2000" spc="-1" strike="noStrike">
                <a:solidFill>
                  <a:srgbClr val="000000"/>
                </a:solidFill>
                <a:latin typeface="Trebuchet MS"/>
              </a:rPr>
              <a:t>relativização da coisa julgada</a:t>
            </a:r>
            <a:r>
              <a:rPr b="0" lang="pt-BR" sz="2000" spc="-1" strike="noStrike">
                <a:solidFill>
                  <a:srgbClr val="000000"/>
                </a:solidFill>
                <a:latin typeface="Trebuchet MS"/>
              </a:rPr>
              <a:t>” *, sendo que um de seus temas de maior destaque é a chamada “</a:t>
            </a:r>
            <a:r>
              <a:rPr b="0" i="1" lang="pt-BR" sz="2000" spc="-1" strike="noStrike">
                <a:solidFill>
                  <a:srgbClr val="000000"/>
                </a:solidFill>
                <a:latin typeface="Trebuchet MS"/>
              </a:rPr>
              <a:t>coisa julgada inconstitucional</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 expressão “relativização da coisa julgada” possivelmente foi inicialmente utilizada por DINAMARCO.</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Deve-se essa nomenclatura ao autor português PAULO OTERO (</a:t>
            </a:r>
            <a:r>
              <a:rPr b="0" i="1" lang="pt-BR" sz="2000" spc="-1" strike="noStrike">
                <a:solidFill>
                  <a:srgbClr val="000000"/>
                </a:solidFill>
                <a:latin typeface="Trebuchet MS"/>
              </a:rPr>
              <a:t>Ensaio sobre o caso julgado inconstitucional</a:t>
            </a:r>
            <a:r>
              <a:rPr b="0" lang="pt-BR" sz="2000" spc="-1" strike="noStrike">
                <a:solidFill>
                  <a:srgbClr val="000000"/>
                </a:solidFill>
                <a:latin typeface="Trebuchet MS"/>
              </a:rPr>
              <a:t>. Lisboa: Lex, 1993</a:t>
            </a:r>
            <a:r>
              <a:rPr b="0" i="1" lang="pt-BR" sz="2000" spc="-1" strike="noStrike">
                <a:solidFill>
                  <a:srgbClr val="000000"/>
                </a:solidFill>
                <a:latin typeface="Trebuchet MS"/>
              </a:rPr>
              <a:t>)</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08" dur="indefinite" restart="never" nodeType="tmRoot">
          <p:childTnLst>
            <p:seq>
              <p:cTn id="709" dur="indefinite" nodeType="mainSeq">
                <p:childTnLst>
                  <p:par>
                    <p:cTn id="710" fill="hold">
                      <p:stCondLst>
                        <p:cond delay="indefinite"/>
                      </p:stCondLst>
                      <p:childTnLst>
                        <p:par>
                          <p:cTn id="711" fill="hold">
                            <p:stCondLst>
                              <p:cond delay="0"/>
                            </p:stCondLst>
                            <p:childTnLst>
                              <p:par>
                                <p:cTn id="712" nodeType="clickEffect" fill="hold" presetClass="entr" presetID="1">
                                  <p:stCondLst>
                                    <p:cond delay="0"/>
                                  </p:stCondLst>
                                  <p:childTnLst>
                                    <p:set>
                                      <p:cBhvr>
                                        <p:cTn id="713" dur="1" fill="hold">
                                          <p:stCondLst>
                                            <p:cond delay="0"/>
                                          </p:stCondLst>
                                        </p:cTn>
                                        <p:tgtEl>
                                          <p:spTgt spid="649">
                                            <p:txEl>
                                              <p:pRg st="4" end="4"/>
                                            </p:txEl>
                                          </p:spTgt>
                                        </p:tgtEl>
                                        <p:attrNameLst>
                                          <p:attrName>style.visibility</p:attrName>
                                        </p:attrNameLst>
                                      </p:cBhvr>
                                      <p:to>
                                        <p:strVal val="visible"/>
                                      </p:to>
                                    </p:set>
                                  </p:childTnLst>
                                </p:cTn>
                              </p:par>
                            </p:childTnLst>
                          </p:cTn>
                        </p:par>
                      </p:childTnLst>
                    </p:cTn>
                  </p:par>
                  <p:par>
                    <p:cTn id="714" fill="hold">
                      <p:stCondLst>
                        <p:cond delay="indefinite"/>
                      </p:stCondLst>
                      <p:childTnLst>
                        <p:par>
                          <p:cTn id="715" fill="hold">
                            <p:stCondLst>
                              <p:cond delay="0"/>
                            </p:stCondLst>
                            <p:childTnLst>
                              <p:par>
                                <p:cTn id="716" nodeType="clickEffect" fill="hold" presetClass="entr" presetID="1">
                                  <p:stCondLst>
                                    <p:cond delay="0"/>
                                  </p:stCondLst>
                                  <p:childTnLst>
                                    <p:set>
                                      <p:cBhvr>
                                        <p:cTn id="717" dur="1" fill="hold">
                                          <p:stCondLst>
                                            <p:cond delay="0"/>
                                          </p:stCondLst>
                                        </p:cTn>
                                        <p:tgtEl>
                                          <p:spTgt spid="649">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0" name="CustomShape 1"/>
          <p:cNvSpPr/>
          <p:nvPr/>
        </p:nvSpPr>
        <p:spPr>
          <a:xfrm>
            <a:off x="108000" y="135000"/>
            <a:ext cx="8785080" cy="692316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3200" spc="-1" strike="noStrike" u="sng">
                <a:solidFill>
                  <a:srgbClr val="000000"/>
                </a:solidFill>
                <a:uFillTx/>
                <a:latin typeface="Tahoma"/>
                <a:ea typeface="Tahoma"/>
              </a:rPr>
              <a:t> </a:t>
            </a:r>
            <a:r>
              <a:rPr b="0" lang="pt-BR" sz="3200" spc="-1" strike="noStrike" u="sng">
                <a:solidFill>
                  <a:srgbClr val="000000"/>
                </a:solidFill>
                <a:uFillTx/>
                <a:latin typeface="Tahoma"/>
                <a:ea typeface="Tahoma"/>
              </a:rPr>
              <a:t>Relativização da coisa julgada</a:t>
            </a:r>
            <a:endParaRPr b="0" lang="en-US" sz="3200" spc="-1" strike="noStrike">
              <a:solidFill>
                <a:srgbClr val="000000"/>
              </a:solidFill>
              <a:latin typeface="Arial"/>
            </a:endParaRPr>
          </a:p>
          <a:p>
            <a:pPr algn="just">
              <a:lnSpc>
                <a:spcPct val="100000"/>
              </a:lnSpc>
              <a:buClr>
                <a:srgbClr val="000000"/>
              </a:buClr>
              <a:buFont typeface="Arial"/>
              <a:buChar char="•"/>
            </a:pPr>
            <a:endParaRPr b="0" lang="en-US" sz="3200" spc="-1" strike="noStrike">
              <a:solidFill>
                <a:srgbClr val="000000"/>
              </a:solidFill>
              <a:latin typeface="Arial"/>
            </a:endParaRPr>
          </a:p>
          <a:p>
            <a:pPr algn="just">
              <a:lnSpc>
                <a:spcPct val="100000"/>
              </a:lnSpc>
            </a:pPr>
            <a:r>
              <a:rPr b="0" lang="pt-BR" sz="2000" spc="-1" strike="noStrike">
                <a:solidFill>
                  <a:srgbClr val="000000"/>
                </a:solidFill>
                <a:latin typeface="Trebuchet MS"/>
              </a:rPr>
              <a:t>Pode-se falar que a relativização da coisa julgada é um gênero, do qual a coisa julgada inconstitucional é espécie.</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Para os defensores desta corrente doutrinária, em algumas hipóteses excepcionais, em que há verdadeira </a:t>
            </a:r>
            <a:r>
              <a:rPr b="0" lang="pt-BR" sz="2000" spc="-1" strike="noStrike" u="sng">
                <a:solidFill>
                  <a:srgbClr val="000000"/>
                </a:solidFill>
                <a:uFillTx/>
                <a:latin typeface="Trebuchet MS"/>
              </a:rPr>
              <a:t>repugnância</a:t>
            </a:r>
            <a:r>
              <a:rPr b="0" lang="pt-BR" sz="2000" spc="-1" strike="noStrike">
                <a:solidFill>
                  <a:srgbClr val="000000"/>
                </a:solidFill>
                <a:latin typeface="Trebuchet MS"/>
              </a:rPr>
              <a:t> caso a decisão permaneça no mundo jurídico (na qual estão em jogo conceitos como moralidade e dignidade e outros princípios constitucionalmente garantidos), é de se admitir a revisão de tais julgados “repugnantes”, mesmo que presente a coisa julgada e superado o lapso temporal para a utilização da rescisória.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Como hipóteses mais relevantes apontadas pela doutrina podemos citar:</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 a sentença que fixou, contra o Estado, indenização indevida ou em valor exorbitante;</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(ii) a sentença que apreciou a questão da investigação de paternidade sem que se fizesse uso de exame de DNA.</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18" dur="indefinite" restart="never" nodeType="tmRoot">
          <p:childTnLst>
            <p:seq>
              <p:cTn id="719" dur="indefinite" nodeType="mainSeq">
                <p:childTnLst>
                  <p:par>
                    <p:cTn id="720" fill="hold">
                      <p:stCondLst>
                        <p:cond delay="indefinite"/>
                      </p:stCondLst>
                      <p:childTnLst>
                        <p:par>
                          <p:cTn id="721" fill="hold">
                            <p:stCondLst>
                              <p:cond delay="0"/>
                            </p:stCondLst>
                            <p:childTnLst>
                              <p:par>
                                <p:cTn id="722" nodeType="clickEffect" fill="hold" presetClass="entr" presetID="1">
                                  <p:stCondLst>
                                    <p:cond delay="0"/>
                                  </p:stCondLst>
                                  <p:childTnLst>
                                    <p:set>
                                      <p:cBhvr>
                                        <p:cTn id="723" dur="1" fill="hold">
                                          <p:stCondLst>
                                            <p:cond delay="0"/>
                                          </p:stCondLst>
                                        </p:cTn>
                                        <p:tgtEl>
                                          <p:spTgt spid="650">
                                            <p:txEl>
                                              <p:pRg st="8" end="8"/>
                                            </p:txEl>
                                          </p:spTgt>
                                        </p:tgtEl>
                                        <p:attrNameLst>
                                          <p:attrName>style.visibility</p:attrName>
                                        </p:attrNameLst>
                                      </p:cBhvr>
                                      <p:to>
                                        <p:strVal val="visible"/>
                                      </p:to>
                                    </p:set>
                                  </p:childTnLst>
                                </p:cTn>
                              </p:par>
                            </p:childTnLst>
                          </p:cTn>
                        </p:par>
                      </p:childTnLst>
                    </p:cTn>
                  </p:par>
                  <p:par>
                    <p:cTn id="724" fill="hold">
                      <p:stCondLst>
                        <p:cond delay="indefinite"/>
                      </p:stCondLst>
                      <p:childTnLst>
                        <p:par>
                          <p:cTn id="725" fill="hold">
                            <p:stCondLst>
                              <p:cond delay="0"/>
                            </p:stCondLst>
                            <p:childTnLst>
                              <p:par>
                                <p:cTn id="726" nodeType="clickEffect" fill="hold" presetClass="entr" presetID="1">
                                  <p:stCondLst>
                                    <p:cond delay="0"/>
                                  </p:stCondLst>
                                  <p:childTnLst>
                                    <p:set>
                                      <p:cBhvr>
                                        <p:cTn id="727" dur="1" fill="hold">
                                          <p:stCondLst>
                                            <p:cond delay="0"/>
                                          </p:stCondLst>
                                        </p:cTn>
                                        <p:tgtEl>
                                          <p:spTgt spid="650">
                                            <p:txEl>
                                              <p:pRg st="10" end="1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CustomShape 1"/>
          <p:cNvSpPr/>
          <p:nvPr/>
        </p:nvSpPr>
        <p:spPr>
          <a:xfrm>
            <a:off x="108000" y="179280"/>
            <a:ext cx="8928000" cy="741204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Apesar de muitos autores restringirem os casos de relativização a esta pequena lista, há quem proponha a relativização da coisa julgada em inúmeras situações. É, por exemplo, a opinião de JOSÉ AUGUSTO DELGADO, que lista, em caráter exemplificativo, mais de trinta sentenças passíveis de relativização.</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O rol proposto pelo ex-Ministro do STJ traz desde “sentenças injustas, ofensivas aos princípios da legalidade e da moralidade e atentatórias à Constituição” até julgados fundados em vícios processuais (v. g., que reconhece preclusão quando tal fenômeno inexiste).</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Essa doutrina, que pode ter como ponto de início o autor português PAULO OTERO (1993), chegou ao Brasil com DINAMARCO, na virada do século. Porém, atualmente, não é apenas uma tese acadêmica, já tendo sido positivada. Assim, nosso sistema já admite a possibilidade de se afastar a coisa julgada mesmo depois de superado o prazo da rescisória.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Isso se deu inicialmente com o art. 741, p.u. do CPC (MP 2.180-35/2001). Depois, por força da L. 11.232/05, passou para o art. 475-L, § 1°. No NCPC, está mantido, no art. 525, § 12.</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CustomShape 1"/>
          <p:cNvSpPr/>
          <p:nvPr/>
        </p:nvSpPr>
        <p:spPr>
          <a:xfrm>
            <a:off x="108000" y="44280"/>
            <a:ext cx="8928000" cy="733068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500" spc="-1" strike="noStrike">
                <a:solidFill>
                  <a:srgbClr val="000000"/>
                </a:solidFill>
                <a:latin typeface="Trebuchet MS"/>
              </a:rPr>
              <a:t>O dispositivo se refere à possibilidade de interposição de impugnação (antigos embargos à execução) quando a sentença exeqüenda é fundada em diploma legal posteriormente declarado inconstitucional pelo STF.</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 </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O artigo cria uma hipótese de retroatividade da declaração de inconstitucionalidade, que – no meu entender – viola praticamente todos os conceitos inerentes à coisa julgada, anteriormente discutidos (limites objetivos e subjetivos da coisa julgada).</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 </a:t>
            </a:r>
            <a:endParaRPr b="0" lang="en-US" sz="2500" spc="-1" strike="noStrike">
              <a:solidFill>
                <a:srgbClr val="000000"/>
              </a:solidFill>
              <a:latin typeface="Arial"/>
            </a:endParaRPr>
          </a:p>
          <a:p>
            <a:pPr algn="just">
              <a:lnSpc>
                <a:spcPct val="100000"/>
              </a:lnSpc>
            </a:pPr>
            <a:r>
              <a:rPr b="0" lang="pt-BR" sz="2500" spc="-1" strike="noStrike">
                <a:solidFill>
                  <a:srgbClr val="000000"/>
                </a:solidFill>
                <a:latin typeface="Trebuchet MS"/>
              </a:rPr>
              <a:t>Assim, a forma adequada para a rescisão de sentença fundada em diploma inconstitucional seria a ação rescisória, desde que a parte interessada ingressasse com tal medida, sustentando que o julgado viola dispositivo legal. E isso se ainda não houvesse transcorrido o prazo decadencial bienal.</a:t>
            </a:r>
            <a:endParaRPr b="0" lang="en-US" sz="2500" spc="-1" strike="noStrike">
              <a:solidFill>
                <a:srgbClr val="000000"/>
              </a:solidFill>
              <a:latin typeface="Arial"/>
            </a:endParaRPr>
          </a:p>
          <a:p>
            <a:pPr algn="just">
              <a:lnSpc>
                <a:spcPct val="100000"/>
              </a:lnSpc>
            </a:pPr>
            <a:endParaRPr b="0" lang="en-US" sz="25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CustomShape 1"/>
          <p:cNvSpPr/>
          <p:nvPr/>
        </p:nvSpPr>
        <p:spPr>
          <a:xfrm>
            <a:off x="108000" y="135000"/>
            <a:ext cx="8785080" cy="625176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3200" spc="-1" strike="noStrike">
                <a:solidFill>
                  <a:srgbClr val="000000"/>
                </a:solidFill>
                <a:latin typeface="Tahoma"/>
                <a:ea typeface="Tahoma"/>
              </a:rPr>
              <a:t> </a:t>
            </a:r>
            <a:r>
              <a:rPr b="0" lang="pt-BR" sz="3200" spc="-1" strike="noStrike" u="sng">
                <a:solidFill>
                  <a:srgbClr val="000000"/>
                </a:solidFill>
                <a:uFillTx/>
                <a:latin typeface="Tahoma"/>
                <a:ea typeface="Tahoma"/>
              </a:rPr>
              <a:t>Coisa julgada inconstitucional:</a:t>
            </a:r>
            <a:endParaRPr b="0" lang="en-US" sz="3200" spc="-1" strike="noStrike">
              <a:solidFill>
                <a:srgbClr val="000000"/>
              </a:solidFill>
              <a:latin typeface="Arial"/>
            </a:endParaRPr>
          </a:p>
          <a:p>
            <a:pPr algn="just">
              <a:lnSpc>
                <a:spcPct val="100000"/>
              </a:lnSpc>
            </a:pPr>
            <a:r>
              <a:rPr b="0" lang="pt-BR" sz="3200" spc="-1" strike="noStrike" u="sng">
                <a:solidFill>
                  <a:srgbClr val="000000"/>
                </a:solidFill>
                <a:uFillTx/>
                <a:latin typeface="Tahoma"/>
                <a:ea typeface="Tahoma"/>
              </a:rPr>
              <a:t>como combatê-la?</a:t>
            </a:r>
            <a:endParaRPr b="0" lang="en-US" sz="3200" spc="-1" strike="noStrike">
              <a:solidFill>
                <a:srgbClr val="000000"/>
              </a:solidFill>
              <a:latin typeface="Arial"/>
            </a:endParaRPr>
          </a:p>
          <a:p>
            <a:pPr algn="just">
              <a:lnSpc>
                <a:spcPct val="100000"/>
              </a:lnSpc>
              <a:buClr>
                <a:srgbClr val="000000"/>
              </a:buClr>
              <a:buFont typeface="Arial"/>
              <a:buChar char="•"/>
            </a:pPr>
            <a:endParaRPr b="0" lang="en-US" sz="3200" spc="-1" strike="noStrike">
              <a:solidFill>
                <a:srgbClr val="000000"/>
              </a:solidFill>
              <a:latin typeface="Arial"/>
            </a:endParaRPr>
          </a:p>
          <a:p>
            <a:pPr algn="just">
              <a:lnSpc>
                <a:spcPct val="100000"/>
              </a:lnSpc>
            </a:pPr>
            <a:r>
              <a:rPr b="0" lang="pt-BR" sz="2000" spc="-1" strike="noStrike">
                <a:solidFill>
                  <a:srgbClr val="000000"/>
                </a:solidFill>
                <a:latin typeface="Trebuchet MS"/>
              </a:rPr>
              <a:t>Por sua vez, partindo da premissa de que determinada decisão viola a Constituição, o que deve ser feito?</a:t>
            </a:r>
            <a:endParaRPr b="0" lang="en-US" sz="2000" spc="-1" strike="noStrike">
              <a:solidFill>
                <a:srgbClr val="000000"/>
              </a:solidFill>
              <a:latin typeface="Arial"/>
            </a:endParaRPr>
          </a:p>
          <a:p>
            <a:pPr algn="just">
              <a:lnSpc>
                <a:spcPct val="100000"/>
              </a:lnSpc>
            </a:pPr>
            <a:r>
              <a:rPr b="0" lang="pt-BR" sz="1000" spc="-1" strike="noStrike">
                <a:solidFill>
                  <a:srgbClr val="000000"/>
                </a:solidFill>
                <a:latin typeface="Trebuchet MS"/>
              </a:rPr>
              <a:t> </a:t>
            </a:r>
            <a:endParaRPr b="0" lang="en-US" sz="1000" spc="-1" strike="noStrike">
              <a:solidFill>
                <a:srgbClr val="000000"/>
              </a:solidFill>
              <a:latin typeface="Arial"/>
            </a:endParaRPr>
          </a:p>
          <a:p>
            <a:pPr algn="just">
              <a:lnSpc>
                <a:spcPct val="100000"/>
              </a:lnSpc>
            </a:pPr>
            <a:r>
              <a:rPr b="0" lang="pt-BR" sz="2000" spc="-1" strike="noStrike">
                <a:solidFill>
                  <a:srgbClr val="000000"/>
                </a:solidFill>
                <a:latin typeface="Trebuchet MS"/>
              </a:rPr>
              <a:t>De início, certo que podem ser utilizados todos os recursos cabíveis, exatamente para evitar a formação da coisa julgada.</a:t>
            </a:r>
            <a:endParaRPr b="0" lang="en-US" sz="2000" spc="-1" strike="noStrike">
              <a:solidFill>
                <a:srgbClr val="000000"/>
              </a:solidFill>
              <a:latin typeface="Arial"/>
            </a:endParaRPr>
          </a:p>
          <a:p>
            <a:pPr algn="just">
              <a:lnSpc>
                <a:spcPct val="100000"/>
              </a:lnSpc>
            </a:pPr>
            <a:r>
              <a:rPr b="0" lang="pt-BR" sz="1000" spc="-1" strike="noStrike">
                <a:solidFill>
                  <a:srgbClr val="000000"/>
                </a:solidFill>
                <a:latin typeface="Trebuchet MS"/>
              </a:rPr>
              <a:t> </a:t>
            </a:r>
            <a:endParaRPr b="0" lang="en-US" sz="1000" spc="-1" strike="noStrike">
              <a:solidFill>
                <a:srgbClr val="000000"/>
              </a:solidFill>
              <a:latin typeface="Arial"/>
            </a:endParaRPr>
          </a:p>
          <a:p>
            <a:pPr algn="just">
              <a:lnSpc>
                <a:spcPct val="100000"/>
              </a:lnSpc>
            </a:pPr>
            <a:r>
              <a:rPr b="0" lang="pt-BR" sz="2000" spc="-1" strike="noStrike">
                <a:solidFill>
                  <a:srgbClr val="000000"/>
                </a:solidFill>
                <a:latin typeface="Trebuchet MS"/>
              </a:rPr>
              <a:t>Assim, se determinada sentença violar a Constituição, poderá ser atacada por apelação ou, posteriormente, quando da prolação de acórdão, por recurso extraordinário.</a:t>
            </a:r>
            <a:endParaRPr b="0" lang="en-US" sz="2000" spc="-1" strike="noStrike">
              <a:solidFill>
                <a:srgbClr val="000000"/>
              </a:solidFill>
              <a:latin typeface="Arial"/>
            </a:endParaRPr>
          </a:p>
          <a:p>
            <a:pPr algn="just">
              <a:lnSpc>
                <a:spcPct val="100000"/>
              </a:lnSpc>
            </a:pPr>
            <a:r>
              <a:rPr b="0" lang="pt-BR" sz="1000" spc="-1" strike="noStrike">
                <a:solidFill>
                  <a:srgbClr val="000000"/>
                </a:solidFill>
                <a:latin typeface="Trebuchet MS"/>
              </a:rPr>
              <a:t> </a:t>
            </a:r>
            <a:endParaRPr b="0" lang="en-US" sz="1000" spc="-1" strike="noStrike">
              <a:solidFill>
                <a:srgbClr val="000000"/>
              </a:solidFill>
              <a:latin typeface="Arial"/>
            </a:endParaRPr>
          </a:p>
          <a:p>
            <a:pPr algn="just">
              <a:lnSpc>
                <a:spcPct val="100000"/>
              </a:lnSpc>
            </a:pPr>
            <a:r>
              <a:rPr b="0" lang="pt-BR" sz="2000" spc="-1" strike="noStrike">
                <a:solidFill>
                  <a:srgbClr val="000000"/>
                </a:solidFill>
                <a:latin typeface="Trebuchet MS"/>
              </a:rPr>
              <a:t>Ou, após o trânsito em julgado, referida decisão pode também ser atacada via ação rescisória.</a:t>
            </a:r>
            <a:endParaRPr b="0" lang="en-US" sz="2000" spc="-1" strike="noStrike">
              <a:solidFill>
                <a:srgbClr val="000000"/>
              </a:solidFill>
              <a:latin typeface="Arial"/>
            </a:endParaRPr>
          </a:p>
          <a:p>
            <a:pPr algn="just">
              <a:lnSpc>
                <a:spcPct val="100000"/>
              </a:lnSpc>
            </a:pPr>
            <a:r>
              <a:rPr b="0" lang="pt-BR" sz="1000" spc="-1" strike="noStrike">
                <a:solidFill>
                  <a:srgbClr val="000000"/>
                </a:solidFill>
                <a:latin typeface="Trebuchet MS"/>
              </a:rPr>
              <a:t> </a:t>
            </a:r>
            <a:endParaRPr b="0" lang="en-US" sz="1000" spc="-1" strike="noStrike">
              <a:solidFill>
                <a:srgbClr val="000000"/>
              </a:solidFill>
              <a:latin typeface="Arial"/>
            </a:endParaRPr>
          </a:p>
          <a:p>
            <a:pPr algn="just">
              <a:lnSpc>
                <a:spcPct val="100000"/>
              </a:lnSpc>
            </a:pPr>
            <a:r>
              <a:rPr b="0" lang="pt-BR" sz="2000" spc="-1" strike="noStrike">
                <a:solidFill>
                  <a:srgbClr val="000000"/>
                </a:solidFill>
                <a:latin typeface="Trebuchet MS"/>
              </a:rPr>
              <a:t>A inconstitucionalidade nada mais é que uma ilegalidade; seguramente, a mais grave delas. Assim, diante de uma decisão inconstitucional, cabem os recursos previstos em lei, ou, após o trânsito em julgado, cabe ainda ação rescisória com base no art. 485, V (966, V, NCPC), observado o prazo bienal.</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TextShape 1"/>
          <p:cNvSpPr txBox="1"/>
          <p:nvPr/>
        </p:nvSpPr>
        <p:spPr>
          <a:xfrm>
            <a:off x="343080" y="1743120"/>
            <a:ext cx="8318160" cy="3349440"/>
          </a:xfrm>
          <a:prstGeom prst="rect">
            <a:avLst/>
          </a:prstGeom>
          <a:noFill/>
          <a:ln>
            <a:noFill/>
          </a:ln>
        </p:spPr>
        <p:txBody>
          <a:bodyPr>
            <a:normAutofit/>
          </a:bodyPr>
          <a:p>
            <a:pPr algn="just">
              <a:spcBef>
                <a:spcPts val="748"/>
              </a:spcBef>
            </a:pPr>
            <a:r>
              <a:rPr b="0" i="1" lang="pt-BR" sz="2100" spc="-1" strike="noStrike">
                <a:solidFill>
                  <a:srgbClr val="000000"/>
                </a:solidFill>
                <a:latin typeface="Calibri"/>
              </a:rPr>
              <a:t>§ 1</a:t>
            </a:r>
            <a:r>
              <a:rPr b="0" i="1" lang="pt-BR" sz="2100" spc="-1" strike="noStrike" u="sng" baseline="30000">
                <a:solidFill>
                  <a:srgbClr val="000000"/>
                </a:solidFill>
                <a:uFillTx/>
                <a:latin typeface="Calibri"/>
              </a:rPr>
              <a:t>o</a:t>
            </a:r>
            <a:r>
              <a:rPr b="0" i="1" lang="pt-BR" sz="2100" spc="-1" strike="noStrike">
                <a:solidFill>
                  <a:srgbClr val="000000"/>
                </a:solidFill>
                <a:latin typeface="Calibri"/>
              </a:rPr>
              <a:t> </a:t>
            </a:r>
            <a:r>
              <a:rPr b="0" i="1" lang="pt-BR" sz="2100" spc="-1" strike="noStrike" u="sng">
                <a:solidFill>
                  <a:srgbClr val="000000"/>
                </a:solidFill>
                <a:uFillTx/>
                <a:latin typeface="Calibri"/>
              </a:rPr>
              <a:t>Não se considera fundamentada</a:t>
            </a:r>
            <a:r>
              <a:rPr b="0" i="1" lang="pt-BR" sz="2100" spc="-1" strike="noStrike">
                <a:solidFill>
                  <a:srgbClr val="000000"/>
                </a:solidFill>
                <a:latin typeface="Calibri"/>
              </a:rPr>
              <a:t> qualquer decisão judicial, seja ela interlocutória, sentença ou acórdão, que:</a:t>
            </a:r>
            <a:endParaRPr b="0" lang="en-US" sz="2100" spc="-1" strike="noStrike">
              <a:solidFill>
                <a:srgbClr val="000000"/>
              </a:solidFill>
              <a:latin typeface="Calibri"/>
            </a:endParaRPr>
          </a:p>
          <a:p>
            <a:pPr algn="just">
              <a:spcBef>
                <a:spcPts val="748"/>
              </a:spcBef>
            </a:pPr>
            <a:r>
              <a:rPr b="0" i="1" lang="pt-BR" sz="2100" spc="-1" strike="noStrike">
                <a:solidFill>
                  <a:srgbClr val="000000"/>
                </a:solidFill>
                <a:latin typeface="Calibri"/>
              </a:rPr>
              <a:t>I - se limitar à indicação, à </a:t>
            </a:r>
            <a:r>
              <a:rPr b="0" i="1" lang="pt-BR" sz="2100" spc="-1" strike="noStrike" u="sng">
                <a:solidFill>
                  <a:srgbClr val="000000"/>
                </a:solidFill>
                <a:uFillTx/>
                <a:latin typeface="Calibri"/>
              </a:rPr>
              <a:t>reprodução</a:t>
            </a:r>
            <a:r>
              <a:rPr b="0" i="1" lang="pt-BR" sz="2100" spc="-1" strike="noStrike">
                <a:solidFill>
                  <a:srgbClr val="000000"/>
                </a:solidFill>
                <a:latin typeface="Calibri"/>
              </a:rPr>
              <a:t> ou à paráfrase de </a:t>
            </a:r>
            <a:r>
              <a:rPr b="0" i="1" lang="pt-BR" sz="2100" spc="-1" strike="noStrike" u="sng">
                <a:solidFill>
                  <a:srgbClr val="000000"/>
                </a:solidFill>
                <a:uFillTx/>
                <a:latin typeface="Calibri"/>
              </a:rPr>
              <a:t>ato normativo</a:t>
            </a:r>
            <a:r>
              <a:rPr b="0" i="1" lang="pt-BR" sz="2100" spc="-1" strike="noStrike">
                <a:solidFill>
                  <a:srgbClr val="000000"/>
                </a:solidFill>
                <a:latin typeface="Calibri"/>
              </a:rPr>
              <a:t>, sem explicar sua relação com a causa ou a questão decidida;</a:t>
            </a:r>
            <a:endParaRPr b="0" lang="en-US" sz="2100" spc="-1" strike="noStrike">
              <a:solidFill>
                <a:srgbClr val="000000"/>
              </a:solidFill>
              <a:latin typeface="Calibri"/>
            </a:endParaRPr>
          </a:p>
          <a:p>
            <a:pPr algn="just">
              <a:spcBef>
                <a:spcPts val="748"/>
              </a:spcBef>
            </a:pPr>
            <a:r>
              <a:rPr b="0" i="1" lang="pt-BR" sz="2100" spc="-1" strike="noStrike">
                <a:solidFill>
                  <a:srgbClr val="000000"/>
                </a:solidFill>
                <a:latin typeface="Calibri"/>
              </a:rPr>
              <a:t>II - empregar </a:t>
            </a:r>
            <a:r>
              <a:rPr b="0" i="1" lang="pt-BR" sz="2100" spc="-1" strike="noStrike" u="sng">
                <a:solidFill>
                  <a:srgbClr val="000000"/>
                </a:solidFill>
                <a:uFillTx/>
                <a:latin typeface="Calibri"/>
              </a:rPr>
              <a:t>conceitos jurídicos indeterminados</a:t>
            </a:r>
            <a:r>
              <a:rPr b="0" i="1" lang="pt-BR" sz="2100" spc="-1" strike="noStrike">
                <a:solidFill>
                  <a:srgbClr val="000000"/>
                </a:solidFill>
                <a:latin typeface="Calibri"/>
              </a:rPr>
              <a:t>, sem explicar o motivo concreto de sua incidência no caso;</a:t>
            </a:r>
            <a:endParaRPr b="0" lang="en-US" sz="2100" spc="-1" strike="noStrike">
              <a:solidFill>
                <a:srgbClr val="000000"/>
              </a:solidFill>
              <a:latin typeface="Calibri"/>
            </a:endParaRPr>
          </a:p>
          <a:p>
            <a:pPr algn="just">
              <a:spcBef>
                <a:spcPts val="748"/>
              </a:spcBef>
            </a:pPr>
            <a:r>
              <a:rPr b="0" i="1" lang="pt-BR" sz="2100" spc="-1" strike="noStrike">
                <a:solidFill>
                  <a:srgbClr val="000000"/>
                </a:solidFill>
                <a:latin typeface="Calibri"/>
              </a:rPr>
              <a:t>III - invocar motivos que se prestariam a </a:t>
            </a:r>
            <a:r>
              <a:rPr b="0" i="1" lang="pt-BR" sz="2100" spc="-1" strike="noStrike" u="sng">
                <a:solidFill>
                  <a:srgbClr val="000000"/>
                </a:solidFill>
                <a:uFillTx/>
                <a:latin typeface="Calibri"/>
              </a:rPr>
              <a:t>justificar qualquer outra decisão</a:t>
            </a:r>
            <a:r>
              <a:rPr b="0" i="1" lang="pt-BR" sz="2100" spc="-1" strike="noStrike">
                <a:solidFill>
                  <a:srgbClr val="000000"/>
                </a:solidFill>
                <a:latin typeface="Calibri"/>
              </a:rPr>
              <a:t>;</a:t>
            </a:r>
            <a:endParaRPr b="0" lang="en-US" sz="2100" spc="-1" strike="noStrike">
              <a:solidFill>
                <a:srgbClr val="000000"/>
              </a:solidFill>
              <a:latin typeface="Calibri"/>
            </a:endParaRPr>
          </a:p>
          <a:p>
            <a:pPr algn="just">
              <a:spcBef>
                <a:spcPts val="748"/>
              </a:spcBef>
            </a:pPr>
            <a:r>
              <a:rPr b="0" i="1" lang="pt-BR" sz="2100" spc="-1" strike="noStrike">
                <a:solidFill>
                  <a:srgbClr val="000000"/>
                </a:solidFill>
                <a:latin typeface="Calibri"/>
              </a:rPr>
              <a:t>IV - não enfrentar </a:t>
            </a:r>
            <a:r>
              <a:rPr b="0" i="1" lang="pt-BR" sz="2100" spc="-1" strike="noStrike" u="sng">
                <a:solidFill>
                  <a:srgbClr val="000000"/>
                </a:solidFill>
                <a:uFillTx/>
                <a:latin typeface="Calibri"/>
              </a:rPr>
              <a:t>todos os argumentos deduzidos</a:t>
            </a:r>
            <a:r>
              <a:rPr b="0" i="1" lang="pt-BR" sz="2100" spc="-1" strike="noStrike">
                <a:solidFill>
                  <a:srgbClr val="000000"/>
                </a:solidFill>
                <a:latin typeface="Calibri"/>
              </a:rPr>
              <a:t> no processo capazes de, em tese, infirmar a conclusão adotada pelo julgador;</a:t>
            </a:r>
            <a:endParaRPr b="0" lang="en-US" sz="2100" spc="-1" strike="noStrike">
              <a:solidFill>
                <a:srgbClr val="000000"/>
              </a:solidFill>
              <a:latin typeface="Calibri"/>
            </a:endParaRPr>
          </a:p>
        </p:txBody>
      </p:sp>
      <p:sp>
        <p:nvSpPr>
          <p:cNvPr id="590" name="TextShape 2"/>
          <p:cNvSpPr txBox="1"/>
          <p:nvPr/>
        </p:nvSpPr>
        <p:spPr>
          <a:xfrm>
            <a:off x="343080" y="1035000"/>
            <a:ext cx="8229600" cy="644400"/>
          </a:xfrm>
          <a:prstGeom prst="rect">
            <a:avLst/>
          </a:prstGeom>
          <a:noFill/>
          <a:ln>
            <a:noFill/>
          </a:ln>
        </p:spPr>
        <p:txBody>
          <a:bodyPr anchor="ctr">
            <a:noAutofit/>
          </a:bodyPr>
          <a:p>
            <a:pPr/>
            <a:r>
              <a:rPr b="0" lang="pt-BR" sz="2000" spc="-1" strike="noStrike">
                <a:solidFill>
                  <a:srgbClr val="000000"/>
                </a:solidFill>
                <a:latin typeface="Calibri Light"/>
              </a:rPr>
              <a:t>Fundamentação</a:t>
            </a:r>
            <a:endParaRPr b="0" lang="en-US" sz="20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51" dur="indefinite" restart="never" nodeType="tmRoot">
          <p:childTnLst>
            <p:seq>
              <p:cTn id="52" dur="indefinite" nodeType="mainSeq">
                <p:childTnLst>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589">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589">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589">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589">
                                            <p:txEl>
                                              <p:pRg st="4" end="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CustomShape 1"/>
          <p:cNvSpPr/>
          <p:nvPr/>
        </p:nvSpPr>
        <p:spPr>
          <a:xfrm>
            <a:off x="108000" y="176040"/>
            <a:ext cx="8928000" cy="741168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Admite-se também a rescisória se a sentença foi proferida com base em diploma posteriormente declarado como inconstitucional pelo STF, observado o prazo decadencial previsto na legislação (discussão referente à súmula 343 do STF, inaplicável tratando-se de matéria constitucional, segundo sustenta o próprio STF).</a:t>
            </a:r>
            <a:endParaRPr b="0" lang="en-US" sz="2000" spc="-1" strike="noStrike">
              <a:solidFill>
                <a:srgbClr val="000000"/>
              </a:solidFill>
              <a:latin typeface="Arial"/>
            </a:endParaRPr>
          </a:p>
          <a:p>
            <a:pPr algn="just">
              <a:lnSpc>
                <a:spcPct val="100000"/>
              </a:lnSpc>
            </a:pPr>
            <a:r>
              <a:rPr b="0" lang="pt-BR" sz="1000" spc="-1" strike="noStrike">
                <a:solidFill>
                  <a:srgbClr val="000000"/>
                </a:solidFill>
                <a:latin typeface="Trebuchet MS"/>
              </a:rPr>
              <a:t> </a:t>
            </a:r>
            <a:endParaRPr b="0" lang="en-US" sz="1000" spc="-1" strike="noStrike">
              <a:solidFill>
                <a:srgbClr val="000000"/>
              </a:solidFill>
              <a:latin typeface="Arial"/>
            </a:endParaRPr>
          </a:p>
          <a:p>
            <a:pPr algn="just">
              <a:lnSpc>
                <a:spcPct val="100000"/>
              </a:lnSpc>
            </a:pPr>
            <a:r>
              <a:rPr b="0" lang="pt-BR" sz="2000" spc="-1" strike="noStrike">
                <a:solidFill>
                  <a:srgbClr val="000000"/>
                </a:solidFill>
                <a:latin typeface="Trebuchet MS"/>
              </a:rPr>
              <a:t>Assim, no sistema clássico do CPC, excetuadas estas hipóteses, não existe nenhuma outra forma de se afastar a coisa julgada material que se formou – salvo, no caso específico de posterior declaração de inconstitucionalidade de diploma legal por parte do STF (art. 475-L, § 1°; art. 525, § 12 no NCPC).</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De qualquer forma, a tese da relativização da coisa julgada ganhou contornos de vanguarda e muitos são seus adeptos.</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Em rol não exaustivo, podemos mencionar, exemplificadamente, os seguintes autores: DINAMARCO, HUMBERTO THEODORO JUNIOR, JULIANA CORDEIRO DE FARIA, JOSÉ DELGADO e CARLOS VALDER DO NASCIMENTO, THEREZA ARRUDA ALVIM WAMBIER e JOSÉ MIGUEL GARCIA MEDINA, EDUARDO TALAMINI, MARCUS VINICIUS RIOS GONÇALVES.</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Contudo, outras vozes vêm se levantando contra tal teoria. É o caso, por exemplo, de BOTELHO DE MESQUITA, BARBOSA MOREIRA e NELSON NERY JUNIOR. NERY, inclusive, aponta que a tese é nazista.</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CustomShape 1"/>
          <p:cNvSpPr/>
          <p:nvPr/>
        </p:nvSpPr>
        <p:spPr>
          <a:xfrm>
            <a:off x="108000" y="135000"/>
            <a:ext cx="8785080" cy="673992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3200" spc="-1" strike="noStrike">
                <a:solidFill>
                  <a:srgbClr val="000000"/>
                </a:solidFill>
                <a:latin typeface="Tahoma"/>
                <a:ea typeface="Tahoma"/>
              </a:rPr>
              <a:t> </a:t>
            </a:r>
            <a:r>
              <a:rPr b="0" lang="pt-BR" sz="3200" spc="-1" strike="noStrike" u="sng">
                <a:solidFill>
                  <a:srgbClr val="000000"/>
                </a:solidFill>
                <a:uFillTx/>
                <a:latin typeface="Tahoma"/>
                <a:ea typeface="Tahoma"/>
              </a:rPr>
              <a:t>Admitida a relativização da coisa julgada, formas de impugnar a coisa julgada inconstitucional</a:t>
            </a:r>
            <a:endParaRPr b="0" lang="en-US" sz="3200" spc="-1" strike="noStrike">
              <a:solidFill>
                <a:srgbClr val="000000"/>
              </a:solidFill>
              <a:latin typeface="Arial"/>
            </a:endParaRPr>
          </a:p>
          <a:p>
            <a:pPr algn="just">
              <a:lnSpc>
                <a:spcPct val="100000"/>
              </a:lnSpc>
              <a:buClr>
                <a:srgbClr val="000000"/>
              </a:buClr>
              <a:buFont typeface="Arial"/>
              <a:buChar char="•"/>
            </a:pPr>
            <a:endParaRPr b="0" lang="en-US" sz="3200" spc="-1" strike="noStrike">
              <a:solidFill>
                <a:srgbClr val="000000"/>
              </a:solidFill>
              <a:latin typeface="Arial"/>
            </a:endParaRPr>
          </a:p>
          <a:p>
            <a:pPr algn="just">
              <a:lnSpc>
                <a:spcPct val="100000"/>
              </a:lnSpc>
            </a:pPr>
            <a:r>
              <a:rPr b="0" lang="pt-BR" sz="2000" spc="-1" strike="noStrike">
                <a:solidFill>
                  <a:srgbClr val="000000"/>
                </a:solidFill>
                <a:latin typeface="Trebuchet MS"/>
              </a:rPr>
              <a:t>Para os que admitem a tese da relativização da coisa julgada, existem diversas formas de impugná-la. Referimo-nos aqui, especificamente, à forma de impugnação da coisa julgada inconstitucional:</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buClr>
                <a:srgbClr val="000000"/>
              </a:buClr>
              <a:buFont typeface="Trebuchet MS"/>
              <a:buAutoNum type="romanLcParenR"/>
            </a:pPr>
            <a:r>
              <a:rPr b="0" lang="pt-BR" sz="2000" spc="-1" strike="noStrike">
                <a:solidFill>
                  <a:srgbClr val="000000"/>
                </a:solidFill>
                <a:latin typeface="Trebuchet MS"/>
              </a:rPr>
              <a:t> </a:t>
            </a:r>
            <a:r>
              <a:rPr b="0" lang="pt-BR" sz="2000" spc="-1" strike="noStrike">
                <a:solidFill>
                  <a:srgbClr val="000000"/>
                </a:solidFill>
                <a:latin typeface="Trebuchet MS"/>
              </a:rPr>
              <a:t>ação rescisória, mesmo após o prazo decadencial de dois anos</a:t>
            </a:r>
            <a:endParaRPr b="0" lang="en-US" sz="2000" spc="-1" strike="noStrike">
              <a:solidFill>
                <a:srgbClr val="000000"/>
              </a:solidFill>
              <a:latin typeface="Arial"/>
            </a:endParaRPr>
          </a:p>
          <a:p>
            <a:pPr algn="just">
              <a:lnSpc>
                <a:spcPct val="100000"/>
              </a:lnSpc>
              <a:buClr>
                <a:srgbClr val="000000"/>
              </a:buClr>
              <a:buFont typeface="Trebuchet MS"/>
              <a:buAutoNum type="romanLcParenR"/>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(ii) embargos à execução / impugnação ou exceção de pré-executividade</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(iii) ação declaratória de inexistência de coisa julgada (</a:t>
            </a:r>
            <a:r>
              <a:rPr b="0" i="1" lang="pt-BR" sz="2000" spc="-1" strike="noStrike">
                <a:solidFill>
                  <a:srgbClr val="000000"/>
                </a:solidFill>
                <a:latin typeface="Trebuchet MS"/>
              </a:rPr>
              <a:t>querella nulitatis</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(iv) simples petição nos autos.</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6" name="CustomShape 1"/>
          <p:cNvSpPr/>
          <p:nvPr/>
        </p:nvSpPr>
        <p:spPr>
          <a:xfrm>
            <a:off x="108000" y="135000"/>
            <a:ext cx="8785080" cy="6490800"/>
          </a:xfrm>
          <a:prstGeom prst="rect">
            <a:avLst/>
          </a:prstGeom>
          <a:noFill/>
          <a:ln>
            <a:noFill/>
          </a:ln>
        </p:spPr>
        <p:style>
          <a:lnRef idx="0"/>
          <a:fillRef idx="0"/>
          <a:effectRef idx="0"/>
          <a:fontRef idx="minor"/>
        </p:style>
        <p:txBody>
          <a:bodyPr lIns="90000" rIns="90000" tIns="46800" bIns="46800">
            <a:spAutoFit/>
          </a:bodyPr>
          <a:p>
            <a:pPr algn="just">
              <a:lnSpc>
                <a:spcPct val="100000"/>
              </a:lnSpc>
              <a:buClr>
                <a:srgbClr val="000000"/>
              </a:buClr>
              <a:buFont typeface="Arial"/>
              <a:buChar char="•"/>
            </a:pPr>
            <a:r>
              <a:rPr b="0" lang="pt-BR" sz="2600" spc="-1" strike="noStrike">
                <a:solidFill>
                  <a:srgbClr val="000000"/>
                </a:solidFill>
                <a:latin typeface="Tahoma"/>
                <a:ea typeface="Tahoma"/>
              </a:rPr>
              <a:t> </a:t>
            </a:r>
            <a:r>
              <a:rPr b="0" lang="pt-BR" sz="2600" spc="-1" strike="noStrike" u="sng">
                <a:solidFill>
                  <a:srgbClr val="000000"/>
                </a:solidFill>
                <a:uFillTx/>
                <a:latin typeface="Tahoma"/>
                <a:ea typeface="Tahoma"/>
              </a:rPr>
              <a:t>NCPC prevê algo quanto à relativização?</a:t>
            </a:r>
            <a:endParaRPr b="0" lang="en-US" sz="2600" spc="-1" strike="noStrike">
              <a:solidFill>
                <a:srgbClr val="000000"/>
              </a:solidFill>
              <a:latin typeface="Arial"/>
            </a:endParaRPr>
          </a:p>
          <a:p>
            <a:pPr algn="just">
              <a:lnSpc>
                <a:spcPct val="100000"/>
              </a:lnSpc>
            </a:pPr>
            <a:endParaRPr b="0" lang="en-US" sz="2600" spc="-1" strike="noStrike">
              <a:solidFill>
                <a:srgbClr val="000000"/>
              </a:solidFill>
              <a:latin typeface="Arial"/>
            </a:endParaRPr>
          </a:p>
          <a:p>
            <a:pPr algn="just"/>
            <a:r>
              <a:rPr b="0" lang="pt-BR" sz="2600" spc="-1" strike="noStrike">
                <a:solidFill>
                  <a:srgbClr val="000000"/>
                </a:solidFill>
                <a:latin typeface="Arial"/>
              </a:rPr>
              <a:t>Art. 975.  O direito à rescisão se extingue em 2 (dois) anos contados do trânsito em julgado da última decisão proferida no processo.</a:t>
            </a:r>
            <a:endParaRPr b="0" lang="en-US" sz="2600" spc="-1" strike="noStrike">
              <a:solidFill>
                <a:srgbClr val="000000"/>
              </a:solidFill>
              <a:latin typeface="Arial"/>
            </a:endParaRPr>
          </a:p>
          <a:p>
            <a:pPr algn="just"/>
            <a:r>
              <a:rPr b="0" lang="pt-BR" sz="2600" spc="-1" strike="noStrike">
                <a:solidFill>
                  <a:srgbClr val="000000"/>
                </a:solidFill>
                <a:latin typeface="Arial"/>
              </a:rPr>
              <a:t>§ 2</a:t>
            </a:r>
            <a:r>
              <a:rPr b="0" lang="pt-BR" sz="2600" spc="-1" strike="noStrike" u="sng">
                <a:solidFill>
                  <a:srgbClr val="000000"/>
                </a:solidFill>
                <a:uFillTx/>
                <a:latin typeface="Arial"/>
              </a:rPr>
              <a:t>o</a:t>
            </a:r>
            <a:r>
              <a:rPr b="0" lang="pt-BR" sz="2600" spc="-1" strike="noStrike">
                <a:solidFill>
                  <a:srgbClr val="000000"/>
                </a:solidFill>
                <a:latin typeface="Arial"/>
              </a:rPr>
              <a:t> Se fundada a ação no inciso VII do art. 966, o termo inicial do prazo será a data de descoberta da prova nova, observado o </a:t>
            </a:r>
            <a:r>
              <a:rPr b="0" lang="pt-BR" sz="2600" spc="-1" strike="noStrike" u="sng">
                <a:solidFill>
                  <a:srgbClr val="000000"/>
                </a:solidFill>
                <a:uFillTx/>
                <a:latin typeface="Arial"/>
              </a:rPr>
              <a:t>prazo máximo de 5 (cinco) anos</a:t>
            </a:r>
            <a:r>
              <a:rPr b="0" lang="pt-BR" sz="2600" spc="-1" strike="noStrike">
                <a:solidFill>
                  <a:srgbClr val="000000"/>
                </a:solidFill>
                <a:latin typeface="Arial"/>
              </a:rPr>
              <a:t>, contado do trânsito em julgado da última decisão proferida no processo. </a:t>
            </a:r>
            <a:endParaRPr b="0" lang="en-US" sz="2600" spc="-1" strike="noStrike">
              <a:solidFill>
                <a:srgbClr val="000000"/>
              </a:solidFill>
              <a:latin typeface="Arial"/>
            </a:endParaRPr>
          </a:p>
          <a:p>
            <a:pPr algn="just"/>
            <a:endParaRPr b="0" lang="en-US" sz="2600" spc="-1" strike="noStrike">
              <a:solidFill>
                <a:srgbClr val="000000"/>
              </a:solidFill>
              <a:latin typeface="Arial"/>
            </a:endParaRPr>
          </a:p>
          <a:p>
            <a:pPr algn="just"/>
            <a:r>
              <a:rPr b="0" i="1" lang="pt-BR" sz="2600" spc="-1" strike="noStrike">
                <a:solidFill>
                  <a:srgbClr val="000000"/>
                </a:solidFill>
                <a:latin typeface="Arial"/>
              </a:rPr>
              <a:t>Art. 966, VII - obtiver o autor, posteriormente ao trânsito em julgado, prova nova cuja existência ignorava ou de que não pôde fazer uso, capaz, por si só, de lhe assegurar pronunciamento favorável; </a:t>
            </a:r>
            <a:endParaRPr b="0" lang="en-US" sz="2600" spc="-1" strike="noStrike">
              <a:solidFill>
                <a:srgbClr val="000000"/>
              </a:solidFill>
              <a:latin typeface="Arial"/>
            </a:endParaRPr>
          </a:p>
          <a:p>
            <a:pPr algn="just">
              <a:lnSpc>
                <a:spcPct val="100000"/>
              </a:lnSpc>
            </a:pPr>
            <a:endParaRPr b="0" lang="en-US" sz="2600" spc="-1" strike="noStrike">
              <a:solidFill>
                <a:srgbClr val="000000"/>
              </a:solidFill>
              <a:latin typeface="Arial"/>
            </a:endParaRPr>
          </a:p>
          <a:p>
            <a:pPr algn="just">
              <a:lnSpc>
                <a:spcPct val="100000"/>
              </a:lnSpc>
            </a:pPr>
            <a:r>
              <a:rPr b="0" i="1" lang="pt-BR" sz="2600" spc="-1" strike="noStrike">
                <a:solidFill>
                  <a:srgbClr val="56c7aa"/>
                </a:solidFill>
                <a:latin typeface="Trebuchet MS"/>
                <a:hlinkClick r:id="rId1"/>
              </a:rPr>
              <a:t>http://jota.info/o-fim-da-relativizacao-da-coisa-julgada-no-novo-cpc</a:t>
            </a:r>
            <a:r>
              <a:rPr b="0" i="1" lang="pt-BR" sz="2600" spc="-1" strike="noStrike">
                <a:solidFill>
                  <a:srgbClr val="000000"/>
                </a:solidFill>
                <a:latin typeface="Trebuchet MS"/>
              </a:rPr>
              <a:t> </a:t>
            </a:r>
            <a:endParaRPr b="0" lang="en-US" sz="26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28" dur="indefinite" restart="never" nodeType="tmRoot">
          <p:childTnLst>
            <p:seq>
              <p:cTn id="729" dur="indefinite" nodeType="mainSeq">
                <p:childTnLst>
                  <p:par>
                    <p:cTn id="730" fill="hold">
                      <p:stCondLst>
                        <p:cond delay="indefinite"/>
                      </p:stCondLst>
                      <p:childTnLst>
                        <p:par>
                          <p:cTn id="731" fill="hold">
                            <p:stCondLst>
                              <p:cond delay="0"/>
                            </p:stCondLst>
                            <p:childTnLst>
                              <p:par>
                                <p:cTn id="732" nodeType="clickEffect" fill="hold" presetClass="entr" presetID="1">
                                  <p:stCondLst>
                                    <p:cond delay="0"/>
                                  </p:stCondLst>
                                  <p:childTnLst>
                                    <p:set>
                                      <p:cBhvr>
                                        <p:cTn id="733" dur="1" fill="hold">
                                          <p:stCondLst>
                                            <p:cond delay="0"/>
                                          </p:stCondLst>
                                        </p:cTn>
                                        <p:tgtEl>
                                          <p:spTgt spid="656">
                                            <p:txEl>
                                              <p:pRg st="2" end="2"/>
                                            </p:txEl>
                                          </p:spTgt>
                                        </p:tgtEl>
                                        <p:attrNameLst>
                                          <p:attrName>style.visibility</p:attrName>
                                        </p:attrNameLst>
                                      </p:cBhvr>
                                      <p:to>
                                        <p:strVal val="visible"/>
                                      </p:to>
                                    </p:set>
                                  </p:childTnLst>
                                </p:cTn>
                              </p:par>
                            </p:childTnLst>
                          </p:cTn>
                        </p:par>
                      </p:childTnLst>
                    </p:cTn>
                  </p:par>
                  <p:par>
                    <p:cTn id="734" fill="hold">
                      <p:stCondLst>
                        <p:cond delay="indefinite"/>
                      </p:stCondLst>
                      <p:childTnLst>
                        <p:par>
                          <p:cTn id="735" fill="hold">
                            <p:stCondLst>
                              <p:cond delay="0"/>
                            </p:stCondLst>
                            <p:childTnLst>
                              <p:par>
                                <p:cTn id="736" nodeType="clickEffect" fill="hold" presetClass="entr" presetID="1">
                                  <p:stCondLst>
                                    <p:cond delay="0"/>
                                  </p:stCondLst>
                                  <p:childTnLst>
                                    <p:set>
                                      <p:cBhvr>
                                        <p:cTn id="737" dur="1" fill="hold">
                                          <p:stCondLst>
                                            <p:cond delay="0"/>
                                          </p:stCondLst>
                                        </p:cTn>
                                        <p:tgtEl>
                                          <p:spTgt spid="656">
                                            <p:txEl>
                                              <p:pRg st="3" end="3"/>
                                            </p:txEl>
                                          </p:spTgt>
                                        </p:tgtEl>
                                        <p:attrNameLst>
                                          <p:attrName>style.visibility</p:attrName>
                                        </p:attrNameLst>
                                      </p:cBhvr>
                                      <p:to>
                                        <p:strVal val="visible"/>
                                      </p:to>
                                    </p:set>
                                  </p:childTnLst>
                                </p:cTn>
                              </p:par>
                            </p:childTnLst>
                          </p:cTn>
                        </p:par>
                      </p:childTnLst>
                    </p:cTn>
                  </p:par>
                  <p:par>
                    <p:cTn id="738" fill="hold">
                      <p:stCondLst>
                        <p:cond delay="indefinite"/>
                      </p:stCondLst>
                      <p:childTnLst>
                        <p:par>
                          <p:cTn id="739" fill="hold">
                            <p:stCondLst>
                              <p:cond delay="0"/>
                            </p:stCondLst>
                            <p:childTnLst>
                              <p:par>
                                <p:cTn id="740" nodeType="clickEffect" fill="hold" presetClass="entr" presetID="1">
                                  <p:stCondLst>
                                    <p:cond delay="0"/>
                                  </p:stCondLst>
                                  <p:childTnLst>
                                    <p:set>
                                      <p:cBhvr>
                                        <p:cTn id="741" dur="1" fill="hold">
                                          <p:stCondLst>
                                            <p:cond delay="0"/>
                                          </p:stCondLst>
                                        </p:cTn>
                                        <p:tgtEl>
                                          <p:spTgt spid="656">
                                            <p:txEl>
                                              <p:pRg st="5" end="5"/>
                                            </p:txEl>
                                          </p:spTgt>
                                        </p:tgtEl>
                                        <p:attrNameLst>
                                          <p:attrName>style.visibility</p:attrName>
                                        </p:attrNameLst>
                                      </p:cBhvr>
                                      <p:to>
                                        <p:strVal val="visible"/>
                                      </p:to>
                                    </p:set>
                                  </p:childTnLst>
                                </p:cTn>
                              </p:par>
                            </p:childTnLst>
                          </p:cTn>
                        </p:par>
                      </p:childTnLst>
                    </p:cTn>
                  </p:par>
                  <p:par>
                    <p:cTn id="742" fill="hold">
                      <p:stCondLst>
                        <p:cond delay="indefinite"/>
                      </p:stCondLst>
                      <p:childTnLst>
                        <p:par>
                          <p:cTn id="743" fill="hold">
                            <p:stCondLst>
                              <p:cond delay="0"/>
                            </p:stCondLst>
                            <p:childTnLst>
                              <p:par>
                                <p:cTn id="744" nodeType="clickEffect" fill="hold" presetClass="entr" presetID="1">
                                  <p:stCondLst>
                                    <p:cond delay="0"/>
                                  </p:stCondLst>
                                  <p:childTnLst>
                                    <p:set>
                                      <p:cBhvr>
                                        <p:cTn id="745" dur="1" fill="hold">
                                          <p:stCondLst>
                                            <p:cond delay="0"/>
                                          </p:stCondLst>
                                        </p:cTn>
                                        <p:tgtEl>
                                          <p:spTgt spid="656">
                                            <p:txEl>
                                              <p:pRg st="7"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CustomShape 1"/>
          <p:cNvSpPr/>
          <p:nvPr/>
        </p:nvSpPr>
        <p:spPr>
          <a:xfrm>
            <a:off x="108000" y="135000"/>
            <a:ext cx="8785080" cy="6098040"/>
          </a:xfrm>
          <a:prstGeom prst="rect">
            <a:avLst/>
          </a:prstGeom>
          <a:noFill/>
          <a:ln>
            <a:noFill/>
          </a:ln>
        </p:spPr>
        <p:style>
          <a:lnRef idx="0"/>
          <a:fillRef idx="0"/>
          <a:effectRef idx="0"/>
          <a:fontRef idx="minor"/>
        </p:style>
        <p:txBody>
          <a:bodyPr lIns="90000" rIns="90000" tIns="46800" bIns="46800">
            <a:spAutoFit/>
          </a:bodyPr>
          <a:p>
            <a:pPr algn="just"/>
            <a:r>
              <a:rPr b="0" lang="pt-BR" sz="2400" spc="-1" strike="noStrike">
                <a:solidFill>
                  <a:srgbClr val="000000"/>
                </a:solidFill>
                <a:latin typeface="Arial"/>
              </a:rPr>
              <a:t>Art. 525. (...) § 12.  Para efeito do disposto no inciso III do § 1o deste artigo, considera-se também </a:t>
            </a:r>
            <a:r>
              <a:rPr b="0" lang="pt-BR" sz="2400" spc="-1" strike="noStrike" u="sng">
                <a:solidFill>
                  <a:srgbClr val="000000"/>
                </a:solidFill>
                <a:uFillTx/>
                <a:latin typeface="Arial"/>
              </a:rPr>
              <a:t>inexigível a obrigação </a:t>
            </a:r>
            <a:r>
              <a:rPr b="0" lang="pt-BR" sz="2400" spc="-1" strike="noStrike">
                <a:solidFill>
                  <a:srgbClr val="000000"/>
                </a:solidFill>
                <a:latin typeface="Arial"/>
              </a:rPr>
              <a:t>reconhecida em título executivo judicial fundado em lei ou ato normativo considerado </a:t>
            </a:r>
            <a:r>
              <a:rPr b="0" lang="pt-BR" sz="2400" spc="-1" strike="noStrike" u="sng">
                <a:solidFill>
                  <a:srgbClr val="000000"/>
                </a:solidFill>
                <a:uFillTx/>
                <a:latin typeface="Arial"/>
              </a:rPr>
              <a:t>inconstitucional pelo Supremo Tribunal Federal</a:t>
            </a:r>
            <a:r>
              <a:rPr b="0" lang="pt-BR" sz="2400" spc="-1" strike="noStrike">
                <a:solidFill>
                  <a:srgbClr val="000000"/>
                </a:solidFill>
                <a:latin typeface="Arial"/>
              </a:rPr>
              <a:t>, (...) em controle de constitucionalidade </a:t>
            </a:r>
            <a:r>
              <a:rPr b="0" lang="pt-BR" sz="2400" spc="-1" strike="noStrike" u="sng">
                <a:solidFill>
                  <a:srgbClr val="000000"/>
                </a:solidFill>
                <a:uFillTx/>
                <a:latin typeface="Arial"/>
              </a:rPr>
              <a:t>concentrado ou difuso</a:t>
            </a:r>
            <a:r>
              <a:rPr b="0" lang="pt-BR" sz="2400" spc="-1" strike="noStrike">
                <a:solidFill>
                  <a:srgbClr val="000000"/>
                </a:solidFill>
                <a:latin typeface="Arial"/>
              </a:rPr>
              <a:t>.</a:t>
            </a:r>
            <a:endParaRPr b="0" lang="en-US" sz="2400" spc="-1" strike="noStrike">
              <a:solidFill>
                <a:srgbClr val="000000"/>
              </a:solidFill>
              <a:latin typeface="Arial"/>
            </a:endParaRPr>
          </a:p>
          <a:p>
            <a:pPr algn="just"/>
            <a:endParaRPr b="0" lang="en-US" sz="2400" spc="-1" strike="noStrike">
              <a:solidFill>
                <a:srgbClr val="000000"/>
              </a:solidFill>
              <a:latin typeface="Arial"/>
            </a:endParaRPr>
          </a:p>
          <a:p>
            <a:pPr algn="just"/>
            <a:r>
              <a:rPr b="0" lang="pt-BR" sz="2400" spc="-1" strike="noStrike">
                <a:solidFill>
                  <a:srgbClr val="000000"/>
                </a:solidFill>
                <a:latin typeface="Arial"/>
              </a:rPr>
              <a:t>§ 13.  No caso do § 12, os efeitos da decisão do Supremo Tribunal Federal poderão ser </a:t>
            </a:r>
            <a:r>
              <a:rPr b="0" lang="pt-BR" sz="2400" spc="-1" strike="noStrike" u="sng">
                <a:solidFill>
                  <a:srgbClr val="000000"/>
                </a:solidFill>
                <a:uFillTx/>
                <a:latin typeface="Arial"/>
              </a:rPr>
              <a:t>modulados no tempo</a:t>
            </a:r>
            <a:r>
              <a:rPr b="0" lang="pt-BR" sz="2400" spc="-1" strike="noStrike">
                <a:solidFill>
                  <a:srgbClr val="000000"/>
                </a:solidFill>
                <a:latin typeface="Arial"/>
              </a:rPr>
              <a:t>, em atenção à segurança jurídica.</a:t>
            </a:r>
            <a:endParaRPr b="0" lang="en-US" sz="2400" spc="-1" strike="noStrike">
              <a:solidFill>
                <a:srgbClr val="000000"/>
              </a:solidFill>
              <a:latin typeface="Arial"/>
            </a:endParaRPr>
          </a:p>
          <a:p>
            <a:pPr algn="just"/>
            <a:endParaRPr b="0" lang="en-US" sz="2400" spc="-1" strike="noStrike">
              <a:solidFill>
                <a:srgbClr val="000000"/>
              </a:solidFill>
              <a:latin typeface="Arial"/>
            </a:endParaRPr>
          </a:p>
          <a:p>
            <a:pPr algn="just"/>
            <a:r>
              <a:rPr b="0" lang="pt-BR" sz="2400" spc="-1" strike="noStrike">
                <a:solidFill>
                  <a:srgbClr val="000000"/>
                </a:solidFill>
                <a:latin typeface="Arial"/>
              </a:rPr>
              <a:t>§ 14.  A decisão do Supremo Tribunal Federal referida no § 12 deve ser </a:t>
            </a:r>
            <a:r>
              <a:rPr b="0" lang="pt-BR" sz="2400" spc="-1" strike="noStrike" u="sng">
                <a:solidFill>
                  <a:srgbClr val="000000"/>
                </a:solidFill>
                <a:uFillTx/>
                <a:latin typeface="Arial"/>
              </a:rPr>
              <a:t>anterior ao trânsito em julgado da decisão exequenda</a:t>
            </a:r>
            <a:r>
              <a:rPr b="0" lang="pt-BR" sz="2400" spc="-1" strike="noStrike">
                <a:solidFill>
                  <a:srgbClr val="000000"/>
                </a:solidFill>
                <a:latin typeface="Arial"/>
              </a:rPr>
              <a:t>.</a:t>
            </a:r>
            <a:endParaRPr b="0" lang="en-US" sz="2400" spc="-1" strike="noStrike">
              <a:solidFill>
                <a:srgbClr val="000000"/>
              </a:solidFill>
              <a:latin typeface="Arial"/>
            </a:endParaRPr>
          </a:p>
          <a:p>
            <a:pPr algn="just"/>
            <a:endParaRPr b="0" lang="en-US" sz="2400" spc="-1" strike="noStrike">
              <a:solidFill>
                <a:srgbClr val="000000"/>
              </a:solidFill>
              <a:latin typeface="Arial"/>
            </a:endParaRPr>
          </a:p>
          <a:p>
            <a:pPr algn="just"/>
            <a:r>
              <a:rPr b="0" lang="pt-BR" sz="2400" spc="-1" strike="noStrike">
                <a:solidFill>
                  <a:srgbClr val="000000"/>
                </a:solidFill>
                <a:latin typeface="Arial"/>
              </a:rPr>
              <a:t>§ 15.  Se a decisão referida no § 12 for proferida após o trânsito em julgado da decisão exequenda, </a:t>
            </a:r>
            <a:r>
              <a:rPr b="0" lang="pt-BR" sz="2400" spc="-1" strike="noStrike" u="sng">
                <a:solidFill>
                  <a:srgbClr val="000000"/>
                </a:solidFill>
                <a:uFillTx/>
                <a:latin typeface="Arial"/>
              </a:rPr>
              <a:t>caberá ação rescisória, cujo prazo será contado do trânsito em julgado da decisão proferida pelo Supremo Tribunal Federal</a:t>
            </a:r>
            <a:r>
              <a:rPr b="0" lang="pt-BR" sz="2400" spc="-1" strike="noStrike">
                <a:solidFill>
                  <a:srgbClr val="000000"/>
                </a:solidFill>
                <a:latin typeface="Arial"/>
              </a:rPr>
              <a:t>.</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746" dur="indefinite" restart="never" nodeType="tmRoot">
          <p:childTnLst>
            <p:seq>
              <p:cTn id="747" dur="indefinite" nodeType="mainSeq">
                <p:childTnLst>
                  <p:par>
                    <p:cTn id="748" fill="hold">
                      <p:stCondLst>
                        <p:cond delay="indefinite"/>
                      </p:stCondLst>
                      <p:childTnLst>
                        <p:par>
                          <p:cTn id="749" fill="hold">
                            <p:stCondLst>
                              <p:cond delay="0"/>
                            </p:stCondLst>
                            <p:childTnLst>
                              <p:par>
                                <p:cTn id="750" nodeType="clickEffect" fill="hold" presetClass="entr" presetID="1">
                                  <p:stCondLst>
                                    <p:cond delay="0"/>
                                  </p:stCondLst>
                                  <p:childTnLst>
                                    <p:set>
                                      <p:cBhvr>
                                        <p:cTn id="751" dur="1" fill="hold">
                                          <p:stCondLst>
                                            <p:cond delay="0"/>
                                          </p:stCondLst>
                                        </p:cTn>
                                        <p:tgtEl>
                                          <p:spTgt spid="657">
                                            <p:txEl>
                                              <p:pRg st="0" end="0"/>
                                            </p:txEl>
                                          </p:spTgt>
                                        </p:tgtEl>
                                        <p:attrNameLst>
                                          <p:attrName>style.visibility</p:attrName>
                                        </p:attrNameLst>
                                      </p:cBhvr>
                                      <p:to>
                                        <p:strVal val="visible"/>
                                      </p:to>
                                    </p:set>
                                  </p:childTnLst>
                                </p:cTn>
                              </p:par>
                            </p:childTnLst>
                          </p:cTn>
                        </p:par>
                      </p:childTnLst>
                    </p:cTn>
                  </p:par>
                  <p:par>
                    <p:cTn id="752" fill="hold">
                      <p:stCondLst>
                        <p:cond delay="indefinite"/>
                      </p:stCondLst>
                      <p:childTnLst>
                        <p:par>
                          <p:cTn id="753" fill="hold">
                            <p:stCondLst>
                              <p:cond delay="0"/>
                            </p:stCondLst>
                            <p:childTnLst>
                              <p:par>
                                <p:cTn id="754" nodeType="clickEffect" fill="hold" presetClass="entr" presetID="1">
                                  <p:stCondLst>
                                    <p:cond delay="0"/>
                                  </p:stCondLst>
                                  <p:childTnLst>
                                    <p:set>
                                      <p:cBhvr>
                                        <p:cTn id="755" dur="1" fill="hold">
                                          <p:stCondLst>
                                            <p:cond delay="0"/>
                                          </p:stCondLst>
                                        </p:cTn>
                                        <p:tgtEl>
                                          <p:spTgt spid="657">
                                            <p:txEl>
                                              <p:pRg st="6" end="6"/>
                                            </p:txEl>
                                          </p:spTgt>
                                        </p:tgtEl>
                                        <p:attrNameLst>
                                          <p:attrName>style.visibility</p:attrName>
                                        </p:attrNameLst>
                                      </p:cBhvr>
                                      <p:to>
                                        <p:strVal val="visible"/>
                                      </p:to>
                                    </p:set>
                                  </p:childTnLst>
                                </p:cTn>
                              </p:par>
                            </p:childTnLst>
                          </p:cTn>
                        </p:par>
                      </p:childTnLst>
                    </p:cTn>
                  </p:par>
                  <p:par>
                    <p:cTn id="756" fill="hold">
                      <p:stCondLst>
                        <p:cond delay="indefinite"/>
                      </p:stCondLst>
                      <p:childTnLst>
                        <p:par>
                          <p:cTn id="757" fill="hold">
                            <p:stCondLst>
                              <p:cond delay="0"/>
                            </p:stCondLst>
                            <p:childTnLst>
                              <p:par>
                                <p:cTn id="758" nodeType="clickEffect" fill="hold" presetClass="entr" presetID="1">
                                  <p:stCondLst>
                                    <p:cond delay="0"/>
                                  </p:stCondLst>
                                  <p:childTnLst>
                                    <p:set>
                                      <p:cBhvr>
                                        <p:cTn id="759" dur="1" fill="hold">
                                          <p:stCondLst>
                                            <p:cond delay="0"/>
                                          </p:stCondLst>
                                        </p:cTn>
                                        <p:tgtEl>
                                          <p:spTgt spid="657">
                                            <p:txEl>
                                              <p:pRg st="2" end="2"/>
                                            </p:txEl>
                                          </p:spTgt>
                                        </p:tgtEl>
                                        <p:attrNameLst>
                                          <p:attrName>style.visibility</p:attrName>
                                        </p:attrNameLst>
                                      </p:cBhvr>
                                      <p:to>
                                        <p:strVal val="visible"/>
                                      </p:to>
                                    </p:set>
                                  </p:childTnLst>
                                </p:cTn>
                              </p:par>
                            </p:childTnLst>
                          </p:cTn>
                        </p:par>
                      </p:childTnLst>
                    </p:cTn>
                  </p:par>
                  <p:par>
                    <p:cTn id="760" fill="hold">
                      <p:stCondLst>
                        <p:cond delay="indefinite"/>
                      </p:stCondLst>
                      <p:childTnLst>
                        <p:par>
                          <p:cTn id="761" fill="hold">
                            <p:stCondLst>
                              <p:cond delay="0"/>
                            </p:stCondLst>
                            <p:childTnLst>
                              <p:par>
                                <p:cTn id="762" nodeType="clickEffect" fill="hold" presetClass="entr" presetID="1">
                                  <p:stCondLst>
                                    <p:cond delay="0"/>
                                  </p:stCondLst>
                                  <p:childTnLst>
                                    <p:set>
                                      <p:cBhvr>
                                        <p:cTn id="763" dur="1" fill="hold">
                                          <p:stCondLst>
                                            <p:cond delay="0"/>
                                          </p:stCondLst>
                                        </p:cTn>
                                        <p:tgtEl>
                                          <p:spTgt spid="657">
                                            <p:txEl>
                                              <p:pRg st="4" end="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8" name="CustomShape 1"/>
          <p:cNvSpPr/>
          <p:nvPr/>
        </p:nvSpPr>
        <p:spPr>
          <a:xfrm>
            <a:off x="1547640" y="1628640"/>
            <a:ext cx="6337440" cy="3240360"/>
          </a:xfrm>
          <a:prstGeom prst="rect">
            <a:avLst/>
          </a:prstGeom>
          <a:solidFill>
            <a:srgbClr val="000000"/>
          </a:solidFill>
          <a:ln w="15840">
            <a:solidFill>
              <a:srgbClr val="1c2b68"/>
            </a:solidFill>
            <a:miter/>
          </a:ln>
        </p:spPr>
        <p:style>
          <a:lnRef idx="0"/>
          <a:fillRef idx="0"/>
          <a:effectRef idx="0"/>
          <a:fontRef idx="minor"/>
        </p:style>
        <p:txBody>
          <a:bodyPr lIns="90000" rIns="90000" tIns="46800" bIns="46800" anchor="ctr">
            <a:noAutofit/>
          </a:bodyPr>
          <a:p>
            <a:pPr algn="ctr">
              <a:lnSpc>
                <a:spcPct val="100000"/>
              </a:lnSpc>
            </a:pPr>
            <a:r>
              <a:rPr b="0" lang="pt-BR" sz="3600" spc="-1" strike="noStrike">
                <a:solidFill>
                  <a:srgbClr val="ffffff"/>
                </a:solidFill>
                <a:latin typeface="Trebuchet MS"/>
              </a:rPr>
              <a:t>Relativização da coisa julgada na jurisprudência</a:t>
            </a:r>
            <a:endParaRPr b="0" lang="en-US" sz="3600" spc="-1" strike="noStrike">
              <a:solidFill>
                <a:srgbClr val="000000"/>
              </a:solidFill>
              <a:latin typeface="Arial"/>
            </a:endParaRPr>
          </a:p>
          <a:p>
            <a:pPr algn="ctr">
              <a:lnSpc>
                <a:spcPct val="100000"/>
              </a:lnSpc>
            </a:pPr>
            <a:endParaRPr b="0" lang="en-US" sz="3600" spc="-1" strike="noStrike">
              <a:solidFill>
                <a:srgbClr val="000000"/>
              </a:solidFill>
              <a:latin typeface="Arial"/>
            </a:endParaRPr>
          </a:p>
          <a:p>
            <a:pPr algn="ctr">
              <a:lnSpc>
                <a:spcPct val="100000"/>
              </a:lnSpc>
            </a:pPr>
            <a:r>
              <a:rPr b="0" lang="pt-BR" sz="3600" spc="-1" strike="noStrike">
                <a:solidFill>
                  <a:srgbClr val="ffffff"/>
                </a:solidFill>
                <a:latin typeface="Trebuchet MS"/>
              </a:rPr>
              <a:t>(STJ)</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9" name="CustomShape 1"/>
          <p:cNvSpPr/>
          <p:nvPr/>
        </p:nvSpPr>
        <p:spPr>
          <a:xfrm>
            <a:off x="103320" y="87480"/>
            <a:ext cx="8928000" cy="832680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PROCESSUAL CIVIL. TUTELA ANTECIPADA. EFEITOS. COISA JULGADA.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1. Efeitos da tutela antecipada concedidos para que sejam </a:t>
            </a:r>
            <a:r>
              <a:rPr b="1" lang="pt-BR" sz="2000" spc="-1" strike="noStrike" u="sng">
                <a:solidFill>
                  <a:srgbClr val="000000"/>
                </a:solidFill>
                <a:uFillTx/>
                <a:latin typeface="Trebuchet MS"/>
              </a:rPr>
              <a:t>suspensos pagamentos</a:t>
            </a:r>
            <a:r>
              <a:rPr b="0" lang="pt-BR" sz="2000" spc="-1" strike="noStrike" u="sng">
                <a:solidFill>
                  <a:srgbClr val="000000"/>
                </a:solidFill>
                <a:uFillTx/>
                <a:latin typeface="Trebuchet MS"/>
              </a:rPr>
              <a:t> de parcelas acordados em cumprimento a precatório expedido</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r>
              <a:rPr b="0" lang="pt-BR" sz="2000" spc="-1" strike="noStrike">
                <a:solidFill>
                  <a:srgbClr val="000000"/>
                </a:solidFill>
                <a:latin typeface="Trebuchet MS"/>
              </a:rPr>
              <a:t>2. Alegação, em sede de Ação Declaratória de Nulidade, de que a área reconhecida como desapropriada, por via de Ação Desapropriatória Indireta, pertence ao vencido, não obstante sentença trânsito em julgado.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3. Efeitos de tutela antecipada que devem permanecer até solução definitiva da controvérsia.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4. </a:t>
            </a:r>
            <a:r>
              <a:rPr b="1" lang="pt-BR" sz="2000" spc="-1" strike="noStrike" u="sng">
                <a:solidFill>
                  <a:srgbClr val="000000"/>
                </a:solidFill>
                <a:uFillTx/>
                <a:latin typeface="Trebuchet MS"/>
              </a:rPr>
              <a:t>Conceituação dos efeitos da coisa julgada em face dos princípios da moralidade pública e da segurança jurídica.</a:t>
            </a:r>
            <a:r>
              <a:rPr b="0" lang="pt-BR" sz="2000" spc="-1" strike="noStrike">
                <a:solidFill>
                  <a:srgbClr val="000000"/>
                </a:solidFill>
                <a:latin typeface="Trebuchet MS"/>
              </a:rPr>
              <a:t>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5. </a:t>
            </a:r>
            <a:r>
              <a:rPr b="0" lang="pt-BR" sz="2000" spc="-1" strike="noStrike" u="sng">
                <a:solidFill>
                  <a:srgbClr val="000000"/>
                </a:solidFill>
                <a:uFillTx/>
                <a:latin typeface="Trebuchet MS"/>
              </a:rPr>
              <a:t>Direitos da cidadania em face da responsabilidade financeira estatal que devem ser asseguradas.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6. Inexistência de qualquer pronunciamento prévio sobre o mérito da demanda e da sua possibilidade jurídica.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7. Posição que visa, unicamente, valorizar, em benefício da estrutura social e estatal, os direitos das partes litigantes. </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8. Recurso provido para garantir os efeitos da tutela antecipada, nos moldes e nos limites concedidos em primeiro grau.</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(RESP 240712/SP ; Rel. Min. JOSÉ DELGADO, Data da Decisão </a:t>
            </a:r>
            <a:r>
              <a:rPr b="0" lang="pt-BR" sz="2000" spc="-1" strike="noStrike" u="sng">
                <a:solidFill>
                  <a:srgbClr val="000000"/>
                </a:solidFill>
                <a:uFillTx/>
                <a:latin typeface="Trebuchet MS"/>
              </a:rPr>
              <a:t>15/02/2000</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Órgão Julgador  T1 - PRIMEIRA TURMA)</a:t>
            </a:r>
            <a:endParaRPr b="0" lang="en-US" sz="2000" spc="-1" strike="noStrike">
              <a:solidFill>
                <a:srgbClr val="000000"/>
              </a:solidFill>
              <a:latin typeface="Arial"/>
            </a:endParaRPr>
          </a:p>
          <a:p>
            <a:pPr algn="just">
              <a:lnSpc>
                <a:spcPct val="100000"/>
              </a:lnSpc>
            </a:pP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0" name="CustomShape 1"/>
          <p:cNvSpPr/>
          <p:nvPr/>
        </p:nvSpPr>
        <p:spPr>
          <a:xfrm>
            <a:off x="103320" y="44280"/>
            <a:ext cx="8928000" cy="880812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200" spc="-1" strike="noStrike">
                <a:solidFill>
                  <a:srgbClr val="000000"/>
                </a:solidFill>
                <a:latin typeface="Trebuchet MS"/>
              </a:rPr>
              <a:t>PROCESSO CIVIL. INVESTIGAÇÃO DE PATERNIDADE. </a:t>
            </a:r>
            <a:r>
              <a:rPr b="1" lang="pt-BR" sz="2200" spc="-1" strike="noStrike" u="sng">
                <a:solidFill>
                  <a:srgbClr val="000000"/>
                </a:solidFill>
                <a:uFillTx/>
                <a:latin typeface="Trebuchet MS"/>
              </a:rPr>
              <a:t>REPETIÇÃO DE AÇÃO ANTERIORMENTE AJUIZADA, QUE TEVE SEU PEDIDO JULGADO IMPROCEDENTE POR FALTA DE PROVAS. COISA JULGADA. MITIGAÇÃO</a:t>
            </a:r>
            <a:r>
              <a:rPr b="0" lang="pt-BR" sz="2200" spc="-1" strike="noStrike">
                <a:solidFill>
                  <a:srgbClr val="000000"/>
                </a:solidFill>
                <a:latin typeface="Trebuchet MS"/>
              </a:rPr>
              <a:t>. DOUTRINA. PRECEDENTES. DIREITO DE FAMÍLIA. EVOLUÇÃO. RECURSO ACOLHIDO.</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I - Não excluída expressamente a paternidade do investigado na primitiva ação de investigação de paternidade, diante da precariedade da prova e da ausência de indícios suficientes a caracterizar tanto a paternidade como a sua negativa, e considerando que, quando do ajuizamento da primeira ação, o exame pelo DNA ainda não era disponível e nem havia notoriedade a seu respeito, </a:t>
            </a:r>
            <a:r>
              <a:rPr b="0" lang="pt-BR" sz="2200" spc="-1" strike="noStrike" u="sng">
                <a:solidFill>
                  <a:srgbClr val="000000"/>
                </a:solidFill>
                <a:uFillTx/>
                <a:latin typeface="Trebuchet MS"/>
              </a:rPr>
              <a:t>admite-se o ajuizamento de ação investigatória, </a:t>
            </a:r>
            <a:r>
              <a:rPr b="1" lang="pt-BR" sz="2200" spc="-1" strike="noStrike" u="sng">
                <a:solidFill>
                  <a:srgbClr val="000000"/>
                </a:solidFill>
                <a:uFillTx/>
                <a:latin typeface="Trebuchet MS"/>
              </a:rPr>
              <a:t>ainda que tenha sido aforada uma anterior com sentença julgando improcedente o pedido</a:t>
            </a:r>
            <a:r>
              <a:rPr b="0" lang="pt-BR" sz="2200" spc="-1" strike="noStrike">
                <a:solidFill>
                  <a:srgbClr val="000000"/>
                </a:solidFill>
                <a:latin typeface="Trebuchet MS"/>
              </a:rPr>
              <a:t>. </a:t>
            </a: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II - Nos termos da orientação da Turma, "sempre recomendável a realização de perícia para investigação genética (HLA e DNA), porque permite ao julgador um juízo de fortíssima probabilidade, senão de certeza" na composição do conflito. Ademais, o progresso da ciência jurídica, em matéria de prova, está na substituição da verdade ficta pela verdade real. </a:t>
            </a:r>
            <a:endParaRPr b="0" lang="en-US" sz="2200" spc="-1" strike="noStrike">
              <a:solidFill>
                <a:srgbClr val="000000"/>
              </a:solidFill>
              <a:latin typeface="Arial"/>
            </a:endParaRPr>
          </a:p>
          <a:p>
            <a:pPr algn="just">
              <a:lnSpc>
                <a:spcPct val="100000"/>
              </a:lnSpc>
            </a:pPr>
            <a:endParaRPr b="0" lang="en-US" sz="2200" spc="-1" strike="noStrike">
              <a:solidFill>
                <a:srgbClr val="000000"/>
              </a:solidFill>
              <a:latin typeface="Arial"/>
            </a:endParaRPr>
          </a:p>
          <a:p>
            <a:pPr algn="just">
              <a:lnSpc>
                <a:spcPct val="100000"/>
              </a:lnSpc>
            </a:pPr>
            <a:endParaRPr b="0" lang="en-US" sz="2200" spc="-1" strike="noStrike">
              <a:solidFill>
                <a:srgbClr val="000000"/>
              </a:solidFill>
              <a:latin typeface="Arial"/>
            </a:endParaRPr>
          </a:p>
          <a:p>
            <a:pPr algn="just">
              <a:lnSpc>
                <a:spcPct val="100000"/>
              </a:lnSpc>
            </a:pPr>
            <a:r>
              <a:rPr b="0" lang="pt-BR" sz="2200" spc="-1" strike="noStrike">
                <a:solidFill>
                  <a:srgbClr val="000000"/>
                </a:solidFill>
                <a:latin typeface="Trebuchet MS"/>
              </a:rPr>
              <a:t> </a:t>
            </a:r>
            <a:endParaRPr b="0" lang="en-US" sz="2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CustomShape 1"/>
          <p:cNvSpPr/>
          <p:nvPr/>
        </p:nvSpPr>
        <p:spPr>
          <a:xfrm>
            <a:off x="103320" y="44280"/>
            <a:ext cx="8928000" cy="740916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400" spc="-1" strike="noStrike">
                <a:solidFill>
                  <a:srgbClr val="000000"/>
                </a:solidFill>
                <a:latin typeface="Trebuchet MS"/>
              </a:rPr>
              <a:t>III - A coisa julgada, em se tratando de ações de estado, como no caso de investigação de paternidade, deve ser interpretada modus in rebus. Nas palavras de respeitável e avançada doutrina, quando estudiosos hoje se aprofundam no reestudo do instituto, na busca sobretudo da realização do processo justo, "a coisa julgada existe como criação necessária à segurança prática das relações jurídicas e as dificuldades que se opõem à sua ruptura se explicam pela mesmíssima razão. Não se pode olvidar, todavia, que numa sociedade de homens livres, a Justiça tem de estar acima da segurança, porque sem Justiça não há liberdade". </a:t>
            </a: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IV - Este Tribunal tem buscado, em sua jurisprudência, firmar posições que atendam aos fins sociais do processo e às exigências do bem comum.</a:t>
            </a:r>
            <a:endParaRPr b="0" lang="en-US" sz="2400" spc="-1" strike="noStrike">
              <a:solidFill>
                <a:srgbClr val="000000"/>
              </a:solidFill>
              <a:latin typeface="Arial"/>
            </a:endParaRPr>
          </a:p>
          <a:p>
            <a:pPr>
              <a:lnSpc>
                <a:spcPct val="100000"/>
              </a:lnSpc>
            </a:pPr>
            <a:endParaRPr b="0" lang="en-US" sz="2400" spc="-1" strike="noStrike">
              <a:solidFill>
                <a:srgbClr val="000000"/>
              </a:solidFill>
              <a:latin typeface="Arial"/>
            </a:endParaRPr>
          </a:p>
          <a:p>
            <a:pPr>
              <a:lnSpc>
                <a:spcPct val="100000"/>
              </a:lnSpc>
            </a:pPr>
            <a:r>
              <a:rPr b="0" lang="pt-BR" sz="2400" spc="-1" strike="noStrike">
                <a:solidFill>
                  <a:srgbClr val="000000"/>
                </a:solidFill>
                <a:latin typeface="Trebuchet MS"/>
              </a:rPr>
              <a:t>(RESP 226436/PR ; Relator(a) Min. SÁLVIO DE FIGUEIREDO TEIXEIRA, Data da Decisão </a:t>
            </a:r>
            <a:r>
              <a:rPr b="0" lang="pt-BR" sz="2400" spc="-1" strike="noStrike" u="sng">
                <a:solidFill>
                  <a:srgbClr val="000000"/>
                </a:solidFill>
                <a:uFillTx/>
                <a:latin typeface="Trebuchet MS"/>
              </a:rPr>
              <a:t>28/06/2001</a:t>
            </a:r>
            <a:r>
              <a:rPr b="0" lang="pt-BR" sz="2400" spc="-1" strike="noStrike">
                <a:solidFill>
                  <a:srgbClr val="000000"/>
                </a:solidFill>
                <a:latin typeface="Trebuchet MS"/>
              </a:rPr>
              <a:t>, Órgão Julgador  T4 - QUARTA TURMA)</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2" name="CustomShape 1"/>
          <p:cNvSpPr/>
          <p:nvPr/>
        </p:nvSpPr>
        <p:spPr>
          <a:xfrm>
            <a:off x="1547640" y="1628640"/>
            <a:ext cx="6337440" cy="3240360"/>
          </a:xfrm>
          <a:prstGeom prst="rect">
            <a:avLst/>
          </a:prstGeom>
          <a:solidFill>
            <a:srgbClr val="000000"/>
          </a:solidFill>
          <a:ln w="15840">
            <a:solidFill>
              <a:srgbClr val="1c2b68"/>
            </a:solidFill>
            <a:miter/>
          </a:ln>
        </p:spPr>
        <p:style>
          <a:lnRef idx="0"/>
          <a:fillRef idx="0"/>
          <a:effectRef idx="0"/>
          <a:fontRef idx="minor"/>
        </p:style>
        <p:txBody>
          <a:bodyPr lIns="90000" rIns="90000" tIns="46800" bIns="46800" anchor="ctr">
            <a:noAutofit/>
          </a:bodyPr>
          <a:p>
            <a:pPr algn="ctr">
              <a:lnSpc>
                <a:spcPct val="100000"/>
              </a:lnSpc>
            </a:pPr>
            <a:r>
              <a:rPr b="0" lang="pt-BR" sz="3600" spc="-1" strike="noStrike">
                <a:solidFill>
                  <a:srgbClr val="ffffff"/>
                </a:solidFill>
                <a:latin typeface="Trebuchet MS"/>
              </a:rPr>
              <a:t>Relativização da coisa julgada na jurisprudência</a:t>
            </a:r>
            <a:endParaRPr b="0" lang="en-US" sz="3600" spc="-1" strike="noStrike">
              <a:solidFill>
                <a:srgbClr val="000000"/>
              </a:solidFill>
              <a:latin typeface="Arial"/>
            </a:endParaRPr>
          </a:p>
          <a:p>
            <a:pPr algn="ctr">
              <a:lnSpc>
                <a:spcPct val="100000"/>
              </a:lnSpc>
            </a:pPr>
            <a:endParaRPr b="0" lang="en-US" sz="3600" spc="-1" strike="noStrike">
              <a:solidFill>
                <a:srgbClr val="000000"/>
              </a:solidFill>
              <a:latin typeface="Arial"/>
            </a:endParaRPr>
          </a:p>
          <a:p>
            <a:pPr algn="ctr">
              <a:lnSpc>
                <a:spcPct val="100000"/>
              </a:lnSpc>
            </a:pPr>
            <a:r>
              <a:rPr b="0" lang="pt-BR" sz="3600" spc="-1" strike="noStrike">
                <a:solidFill>
                  <a:srgbClr val="ffffff"/>
                </a:solidFill>
                <a:latin typeface="Trebuchet MS"/>
              </a:rPr>
              <a:t>(STF)</a:t>
            </a:r>
            <a:endParaRPr b="0" lang="en-US"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3" name="CustomShape 1"/>
          <p:cNvSpPr/>
          <p:nvPr/>
        </p:nvSpPr>
        <p:spPr>
          <a:xfrm>
            <a:off x="103320" y="74520"/>
            <a:ext cx="8928000" cy="649728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Quinta-feira, </a:t>
            </a:r>
            <a:r>
              <a:rPr b="0" lang="pt-BR" sz="2000" spc="-1" strike="noStrike" u="sng">
                <a:solidFill>
                  <a:srgbClr val="000000"/>
                </a:solidFill>
                <a:uFillTx/>
                <a:latin typeface="Trebuchet MS"/>
              </a:rPr>
              <a:t>02 de junho de 2011</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No Recurso Extraordinário </a:t>
            </a:r>
            <a:r>
              <a:rPr b="0" lang="pt-BR" sz="2000" spc="-1" strike="noStrike" u="sng">
                <a:solidFill>
                  <a:srgbClr val="000000"/>
                </a:solidFill>
                <a:uFillTx/>
                <a:latin typeface="Trebuchet MS"/>
              </a:rPr>
              <a:t>(RE) 363889</a:t>
            </a:r>
            <a:r>
              <a:rPr b="0" lang="pt-BR" sz="2000" spc="-1" strike="noStrike">
                <a:solidFill>
                  <a:srgbClr val="000000"/>
                </a:solidFill>
                <a:latin typeface="Trebuchet MS"/>
              </a:rPr>
              <a:t>, prevaleceu o voto do relator, ministro José Antonio </a:t>
            </a:r>
            <a:r>
              <a:rPr b="0" lang="pt-BR" sz="2000" spc="-1" strike="noStrike" u="sng">
                <a:solidFill>
                  <a:srgbClr val="000000"/>
                </a:solidFill>
                <a:uFillTx/>
                <a:latin typeface="Trebuchet MS"/>
              </a:rPr>
              <a:t>Dias Toffoli</a:t>
            </a:r>
            <a:r>
              <a:rPr b="0" lang="pt-BR" sz="2000" spc="-1" strike="noStrike">
                <a:solidFill>
                  <a:srgbClr val="000000"/>
                </a:solidFill>
                <a:latin typeface="Trebuchet MS"/>
              </a:rPr>
              <a:t>. Segundo ele, o trânsito em julgado (decisão definitiva de que, em tese, não cabe recurso, também chamada “coisa julgada”) do processo de investigação de paternidade ocorreu de modo irregular. </a:t>
            </a:r>
            <a:r>
              <a:rPr b="0" lang="pt-BR" sz="2000" spc="-1" strike="noStrike" u="sng">
                <a:solidFill>
                  <a:srgbClr val="000000"/>
                </a:solidFill>
                <a:uFillTx/>
                <a:latin typeface="Trebuchet MS"/>
              </a:rPr>
              <a:t>Isso porque era dever do Estado custear o exame de DNA. Como não o fez, inviabilizou o exercício de um direito fundamental, que é o direito de uma pessoa conhecer suas origens. Assim, a coisa julgada não pode prevalecer sobre esse direito</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Para o relator, a questão envolve “pura e simplesmente reconhecer que houve evolução nos meios de prova” e que a defesa do acesso à informação sobre a paternidade deve ser protegida, pois se insere no conceito de direito da personalidade. </a:t>
            </a:r>
            <a:r>
              <a:rPr b="0" lang="pt-BR" sz="2000" spc="-1" strike="noStrike" u="sng">
                <a:solidFill>
                  <a:srgbClr val="000000"/>
                </a:solidFill>
                <a:uFillTx/>
                <a:latin typeface="Trebuchet MS"/>
              </a:rPr>
              <a:t>O ministro Dias Toffoli </a:t>
            </a:r>
            <a:r>
              <a:rPr b="1" lang="pt-BR" sz="2000" spc="-1" strike="noStrike" u="sng">
                <a:solidFill>
                  <a:srgbClr val="000000"/>
                </a:solidFill>
                <a:uFillTx/>
                <a:latin typeface="Trebuchet MS"/>
              </a:rPr>
              <a:t>afastou o princípio constitucional da dignidade humana</a:t>
            </a:r>
            <a:r>
              <a:rPr b="0" lang="pt-BR" sz="2000" spc="-1" strike="noStrike" u="sng">
                <a:solidFill>
                  <a:srgbClr val="000000"/>
                </a:solidFill>
                <a:uFillTx/>
                <a:latin typeface="Trebuchet MS"/>
              </a:rPr>
              <a:t> para admitir a reabertura da ação, considerando ser desnecessário no caso</a:t>
            </a:r>
            <a:r>
              <a:rPr b="0" lang="pt-BR" sz="2000" spc="-1" strike="noStrike">
                <a:solidFill>
                  <a:srgbClr val="000000"/>
                </a:solidFill>
                <a:latin typeface="Trebuchet MS"/>
              </a:rPr>
              <a:t>. Ele apontou o risco de banalização desse conceito, com o uso indiscriminado em decisões judiciais.</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De acordo com o ministro, a Justiça deve privilegiar “o direito indispensável à busca da verdade real, no contexto de se conferir preeminência ao direito geral da personalidade”.</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1" name="TextShape 1"/>
          <p:cNvSpPr txBox="1"/>
          <p:nvPr/>
        </p:nvSpPr>
        <p:spPr>
          <a:xfrm>
            <a:off x="587520" y="2082960"/>
            <a:ext cx="8059680" cy="3349440"/>
          </a:xfrm>
          <a:prstGeom prst="rect">
            <a:avLst/>
          </a:prstGeom>
          <a:noFill/>
          <a:ln>
            <a:noFill/>
          </a:ln>
        </p:spPr>
        <p:txBody>
          <a:bodyPr>
            <a:normAutofit fontScale="71000"/>
          </a:bodyPr>
          <a:p>
            <a:pPr>
              <a:spcBef>
                <a:spcPts val="748"/>
              </a:spcBef>
            </a:pPr>
            <a:r>
              <a:rPr b="0" i="1" lang="pt-BR" sz="2100" spc="-1" strike="noStrike">
                <a:solidFill>
                  <a:srgbClr val="000000"/>
                </a:solidFill>
                <a:latin typeface="Calibri"/>
              </a:rPr>
              <a:t>§ 1</a:t>
            </a:r>
            <a:r>
              <a:rPr b="0" i="1" lang="pt-BR" sz="2100" spc="-1" strike="noStrike" u="sng" baseline="30000">
                <a:solidFill>
                  <a:srgbClr val="000000"/>
                </a:solidFill>
                <a:uFillTx/>
                <a:latin typeface="Calibri"/>
              </a:rPr>
              <a:t>o</a:t>
            </a:r>
            <a:r>
              <a:rPr b="0" i="1" lang="pt-BR" sz="2100" spc="-1" strike="noStrike">
                <a:solidFill>
                  <a:srgbClr val="000000"/>
                </a:solidFill>
                <a:latin typeface="Calibri"/>
              </a:rPr>
              <a:t> Não se considera fundamentada qualquer decisão judicial, seja ela interlocutória, sentença ou acórdão, que: </a:t>
            </a:r>
            <a:endParaRPr b="0" lang="en-US" sz="2100" spc="-1" strike="noStrike">
              <a:solidFill>
                <a:srgbClr val="000000"/>
              </a:solidFill>
              <a:latin typeface="Calibri"/>
            </a:endParaRPr>
          </a:p>
          <a:p>
            <a:pPr>
              <a:spcBef>
                <a:spcPts val="748"/>
              </a:spcBef>
            </a:pPr>
            <a:r>
              <a:rPr b="0" i="1" lang="pt-BR" sz="2100" spc="-1" strike="noStrike">
                <a:solidFill>
                  <a:srgbClr val="000000"/>
                </a:solidFill>
                <a:latin typeface="Calibri"/>
              </a:rPr>
              <a:t>(...)</a:t>
            </a:r>
            <a:endParaRPr b="0" lang="en-US" sz="2100" spc="-1" strike="noStrike">
              <a:solidFill>
                <a:srgbClr val="000000"/>
              </a:solidFill>
              <a:latin typeface="Calibri"/>
            </a:endParaRPr>
          </a:p>
          <a:p>
            <a:pPr>
              <a:spcBef>
                <a:spcPts val="748"/>
              </a:spcBef>
            </a:pPr>
            <a:r>
              <a:rPr b="0" i="1" lang="pt-BR" sz="2100" spc="-1" strike="noStrike">
                <a:solidFill>
                  <a:srgbClr val="000000"/>
                </a:solidFill>
                <a:latin typeface="Calibri"/>
              </a:rPr>
              <a:t>V - se limitar a </a:t>
            </a:r>
            <a:r>
              <a:rPr b="0" i="1" lang="pt-BR" sz="2100" spc="-1" strike="noStrike" u="sng">
                <a:solidFill>
                  <a:srgbClr val="000000"/>
                </a:solidFill>
                <a:uFillTx/>
                <a:latin typeface="Calibri"/>
              </a:rPr>
              <a:t>invocar precedente</a:t>
            </a:r>
            <a:r>
              <a:rPr b="0" i="1" lang="pt-BR" sz="2100" spc="-1" strike="noStrike">
                <a:solidFill>
                  <a:srgbClr val="000000"/>
                </a:solidFill>
                <a:latin typeface="Calibri"/>
              </a:rPr>
              <a:t> ou enunciado de súmula, sem identificar seus fundamentos determinantes nem demonstrar que o </a:t>
            </a:r>
            <a:r>
              <a:rPr b="0" i="1" lang="pt-BR" sz="2100" spc="-1" strike="noStrike" u="sng">
                <a:solidFill>
                  <a:srgbClr val="000000"/>
                </a:solidFill>
                <a:uFillTx/>
                <a:latin typeface="Calibri"/>
              </a:rPr>
              <a:t>caso sob julgamento se ajusta àqueles fundamentos</a:t>
            </a:r>
            <a:r>
              <a:rPr b="0" i="1" lang="pt-BR" sz="2100" spc="-1" strike="noStrike">
                <a:solidFill>
                  <a:srgbClr val="000000"/>
                </a:solidFill>
                <a:latin typeface="Calibri"/>
              </a:rPr>
              <a:t>;</a:t>
            </a:r>
            <a:endParaRPr b="0" lang="en-US" sz="2100" spc="-1" strike="noStrike">
              <a:solidFill>
                <a:srgbClr val="000000"/>
              </a:solidFill>
              <a:latin typeface="Calibri"/>
            </a:endParaRPr>
          </a:p>
          <a:p>
            <a:pPr>
              <a:spcBef>
                <a:spcPts val="748"/>
              </a:spcBef>
            </a:pPr>
            <a:r>
              <a:rPr b="0" i="1" lang="pt-BR" sz="2100" spc="-1" strike="noStrike">
                <a:solidFill>
                  <a:srgbClr val="000000"/>
                </a:solidFill>
                <a:latin typeface="Calibri"/>
              </a:rPr>
              <a:t>VI - </a:t>
            </a:r>
            <a:r>
              <a:rPr b="0" i="1" lang="pt-BR" sz="2100" spc="-1" strike="noStrike" u="sng">
                <a:solidFill>
                  <a:srgbClr val="000000"/>
                </a:solidFill>
                <a:uFillTx/>
                <a:latin typeface="Calibri"/>
              </a:rPr>
              <a:t>deixar de seguir</a:t>
            </a:r>
            <a:r>
              <a:rPr b="0" i="1" lang="pt-BR" sz="2100" spc="-1" strike="noStrike">
                <a:solidFill>
                  <a:srgbClr val="000000"/>
                </a:solidFill>
                <a:latin typeface="Calibri"/>
              </a:rPr>
              <a:t> enunciado de súmula, jurisprudência ou </a:t>
            </a:r>
            <a:r>
              <a:rPr b="0" i="1" lang="pt-BR" sz="2100" spc="-1" strike="noStrike" u="sng">
                <a:solidFill>
                  <a:srgbClr val="000000"/>
                </a:solidFill>
                <a:uFillTx/>
                <a:latin typeface="Calibri"/>
              </a:rPr>
              <a:t>precedente </a:t>
            </a:r>
            <a:r>
              <a:rPr b="0" i="1" lang="pt-BR" sz="2100" spc="-1" strike="noStrike">
                <a:solidFill>
                  <a:srgbClr val="000000"/>
                </a:solidFill>
                <a:latin typeface="Calibri"/>
              </a:rPr>
              <a:t>invocado pela parte, sem demonstrar a existência de </a:t>
            </a:r>
            <a:r>
              <a:rPr b="0" i="1" lang="pt-BR" sz="2100" spc="-1" strike="noStrike" u="sng">
                <a:solidFill>
                  <a:srgbClr val="000000"/>
                </a:solidFill>
                <a:uFillTx/>
                <a:latin typeface="Calibri"/>
              </a:rPr>
              <a:t>distinção</a:t>
            </a:r>
            <a:r>
              <a:rPr b="0" i="1" lang="pt-BR" sz="2100" spc="-1" strike="noStrike">
                <a:solidFill>
                  <a:srgbClr val="000000"/>
                </a:solidFill>
                <a:latin typeface="Calibri"/>
              </a:rPr>
              <a:t> no caso em julgamento ou a </a:t>
            </a:r>
            <a:r>
              <a:rPr b="0" i="1" lang="pt-BR" sz="2100" spc="-1" strike="noStrike" u="sng">
                <a:solidFill>
                  <a:srgbClr val="000000"/>
                </a:solidFill>
                <a:uFillTx/>
                <a:latin typeface="Calibri"/>
              </a:rPr>
              <a:t>superação</a:t>
            </a:r>
            <a:r>
              <a:rPr b="0" i="1" lang="pt-BR" sz="2100" spc="-1" strike="noStrike">
                <a:solidFill>
                  <a:srgbClr val="000000"/>
                </a:solidFill>
                <a:latin typeface="Calibri"/>
              </a:rPr>
              <a:t> do entendimento.</a:t>
            </a:r>
            <a:endParaRPr b="0" lang="en-US" sz="2100" spc="-1" strike="noStrike">
              <a:solidFill>
                <a:srgbClr val="000000"/>
              </a:solidFill>
              <a:latin typeface="Calibri"/>
            </a:endParaRPr>
          </a:p>
          <a:p>
            <a:pPr>
              <a:spcBef>
                <a:spcPts val="748"/>
              </a:spcBef>
            </a:pPr>
            <a:endParaRPr b="0" lang="en-US" sz="2100" spc="-1" strike="noStrike">
              <a:solidFill>
                <a:srgbClr val="000000"/>
              </a:solidFill>
              <a:latin typeface="Calibri"/>
            </a:endParaRPr>
          </a:p>
          <a:p>
            <a:pPr>
              <a:spcBef>
                <a:spcPts val="748"/>
              </a:spcBef>
            </a:pPr>
            <a:r>
              <a:rPr b="0" lang="pt-BR" sz="2100" spc="-1" strike="noStrike">
                <a:solidFill>
                  <a:srgbClr val="000000"/>
                </a:solidFill>
                <a:latin typeface="Calibri"/>
              </a:rPr>
              <a:t>Algo mudou na fundamentação com o NCPC?</a:t>
            </a:r>
            <a:endParaRPr b="0" lang="en-US" sz="2100" spc="-1" strike="noStrike">
              <a:solidFill>
                <a:srgbClr val="000000"/>
              </a:solidFill>
              <a:latin typeface="Calibri"/>
            </a:endParaRPr>
          </a:p>
          <a:p>
            <a:pPr>
              <a:spcBef>
                <a:spcPts val="748"/>
              </a:spcBef>
            </a:pPr>
            <a:r>
              <a:rPr b="0" lang="en-US" sz="2100" spc="-1" strike="noStrike">
                <a:solidFill>
                  <a:srgbClr val="0563c1"/>
                </a:solidFill>
                <a:latin typeface="Calibri"/>
                <a:hlinkClick r:id="rId1"/>
              </a:rPr>
              <a:t>http://genjuridico.com.br/2017/06/26/fundamentacao-das-decisoes-cpc/</a:t>
            </a:r>
            <a:endParaRPr b="0" lang="en-US" sz="2100" spc="-1" strike="noStrike">
              <a:solidFill>
                <a:srgbClr val="000000"/>
              </a:solidFill>
              <a:latin typeface="Calibri"/>
            </a:endParaRPr>
          </a:p>
        </p:txBody>
      </p:sp>
      <p:sp>
        <p:nvSpPr>
          <p:cNvPr id="592" name="TextShape 2"/>
          <p:cNvSpPr txBox="1"/>
          <p:nvPr/>
        </p:nvSpPr>
        <p:spPr>
          <a:xfrm>
            <a:off x="343080" y="1035000"/>
            <a:ext cx="8229600" cy="644400"/>
          </a:xfrm>
          <a:prstGeom prst="rect">
            <a:avLst/>
          </a:prstGeom>
          <a:noFill/>
          <a:ln>
            <a:noFill/>
          </a:ln>
        </p:spPr>
        <p:txBody>
          <a:bodyPr anchor="ctr">
            <a:noAutofit/>
          </a:bodyPr>
          <a:p>
            <a:pPr/>
            <a:r>
              <a:rPr b="0" lang="pt-BR" sz="2000" spc="-1" strike="noStrike">
                <a:solidFill>
                  <a:srgbClr val="000000"/>
                </a:solidFill>
                <a:latin typeface="Calibri Light"/>
              </a:rPr>
              <a:t>Fundamentação</a:t>
            </a:r>
            <a:endParaRPr b="0" lang="en-US" sz="20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69" dur="indefinite" restart="never" nodeType="tmRoot">
          <p:childTnLst>
            <p:seq>
              <p:cTn id="70" dur="indefinite" nodeType="mainSeq">
                <p:childTnLst>
                  <p:par>
                    <p:cTn id="71" fill="hold">
                      <p:stCondLst>
                        <p:cond delay="indefinite"/>
                      </p:stCondLst>
                      <p:childTnLst>
                        <p:par>
                          <p:cTn id="72" fill="hold">
                            <p:stCondLst>
                              <p:cond delay="0"/>
                            </p:stCondLst>
                            <p:childTnLst>
                              <p:par>
                                <p:cTn id="73" nodeType="clickEffect" fill="hold" presetClass="entr" presetID="1">
                                  <p:stCondLst>
                                    <p:cond delay="0"/>
                                  </p:stCondLst>
                                  <p:childTnLst>
                                    <p:set>
                                      <p:cBhvr>
                                        <p:cTn id="74" dur="1" fill="hold">
                                          <p:stCondLst>
                                            <p:cond delay="0"/>
                                          </p:stCondLst>
                                        </p:cTn>
                                        <p:tgtEl>
                                          <p:spTgt spid="591">
                                            <p:txEl>
                                              <p:pRg st="2" end="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591">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1">
                                  <p:stCondLst>
                                    <p:cond delay="0"/>
                                  </p:stCondLst>
                                  <p:childTnLst>
                                    <p:set>
                                      <p:cBhvr>
                                        <p:cTn id="82" dur="1" fill="hold">
                                          <p:stCondLst>
                                            <p:cond delay="0"/>
                                          </p:stCondLst>
                                        </p:cTn>
                                        <p:tgtEl>
                                          <p:spTgt spid="591">
                                            <p:txEl>
                                              <p:pRg st="5" end="5"/>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1">
                                  <p:stCondLst>
                                    <p:cond delay="0"/>
                                  </p:stCondLst>
                                  <p:childTnLst>
                                    <p:set>
                                      <p:cBhvr>
                                        <p:cTn id="86" dur="1" fill="hold">
                                          <p:stCondLst>
                                            <p:cond delay="0"/>
                                          </p:stCondLst>
                                        </p:cTn>
                                        <p:tgtEl>
                                          <p:spTgt spid="591">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CustomShape 1"/>
          <p:cNvSpPr/>
          <p:nvPr/>
        </p:nvSpPr>
        <p:spPr>
          <a:xfrm>
            <a:off x="103320" y="74520"/>
            <a:ext cx="8928000" cy="7226640"/>
          </a:xfrm>
          <a:prstGeom prst="rect">
            <a:avLst/>
          </a:prstGeom>
          <a:noFill/>
          <a:ln>
            <a:noFill/>
          </a:ln>
        </p:spPr>
        <p:style>
          <a:lnRef idx="0"/>
          <a:fillRef idx="0"/>
          <a:effectRef idx="0"/>
          <a:fontRef idx="minor"/>
        </p:style>
        <p:txBody>
          <a:bodyPr lIns="90000" rIns="90000" tIns="46800" bIns="46800">
            <a:spAutoFit/>
          </a:bodyPr>
          <a:p>
            <a:pPr algn="just">
              <a:lnSpc>
                <a:spcPct val="100000"/>
              </a:lnSpc>
            </a:pPr>
            <a:endParaRPr b="0" lang="en-US" sz="1800" spc="-1" strike="noStrike">
              <a:solidFill>
                <a:srgbClr val="000000"/>
              </a:solidFill>
              <a:latin typeface="Arial"/>
            </a:endParaRPr>
          </a:p>
          <a:p>
            <a:pPr algn="just">
              <a:lnSpc>
                <a:spcPct val="100000"/>
              </a:lnSpc>
            </a:pPr>
            <a:endParaRPr b="0" lang="en-US" sz="1800" spc="-1" strike="noStrike">
              <a:solidFill>
                <a:srgbClr val="000000"/>
              </a:solidFill>
              <a:latin typeface="Arial"/>
            </a:endParaRPr>
          </a:p>
          <a:p>
            <a:pPr algn="just">
              <a:lnSpc>
                <a:spcPct val="100000"/>
              </a:lnSpc>
            </a:pPr>
            <a:r>
              <a:rPr b="0" lang="pt-BR" sz="2400" spc="-1" strike="noStrike">
                <a:solidFill>
                  <a:srgbClr val="000000"/>
                </a:solidFill>
                <a:latin typeface="Trebuchet MS"/>
              </a:rPr>
              <a:t>O ministro </a:t>
            </a:r>
            <a:r>
              <a:rPr b="0" lang="pt-BR" sz="2400" spc="-1" strike="noStrike" u="sng">
                <a:solidFill>
                  <a:srgbClr val="000000"/>
                </a:solidFill>
                <a:uFillTx/>
                <a:latin typeface="Trebuchet MS"/>
              </a:rPr>
              <a:t>Luiz Fux</a:t>
            </a:r>
            <a:r>
              <a:rPr b="0" lang="pt-BR" sz="2400" spc="-1" strike="noStrike">
                <a:solidFill>
                  <a:srgbClr val="000000"/>
                </a:solidFill>
                <a:latin typeface="Trebuchet MS"/>
              </a:rPr>
              <a:t> acompanhou o voto do relator, pelo direito do jovem de pleitear novamente a realização de exame de DNA. Para isso, ele aplicou a técnica da </a:t>
            </a:r>
            <a:r>
              <a:rPr b="0" lang="pt-BR" sz="2400" spc="-1" strike="noStrike" u="sng">
                <a:solidFill>
                  <a:srgbClr val="000000"/>
                </a:solidFill>
                <a:uFillTx/>
                <a:latin typeface="Trebuchet MS"/>
              </a:rPr>
              <a:t>ponderação de direitos, cotejando princípios constitucionais antagônicos, como os da intangibilidade da coisa julgada e, por outro lado, o da </a:t>
            </a:r>
            <a:r>
              <a:rPr b="1" lang="pt-BR" sz="2400" spc="-1" strike="noStrike" u="sng">
                <a:solidFill>
                  <a:srgbClr val="000000"/>
                </a:solidFill>
                <a:uFillTx/>
                <a:latin typeface="Trebuchet MS"/>
              </a:rPr>
              <a:t>dignidade da pessoa humana</a:t>
            </a:r>
            <a:r>
              <a:rPr b="0" lang="pt-BR" sz="2400" spc="-1" strike="noStrike">
                <a:solidFill>
                  <a:srgbClr val="000000"/>
                </a:solidFill>
                <a:latin typeface="Trebuchet MS"/>
              </a:rPr>
              <a:t>, no caso presente, envolvendo o direito do jovem de saber quem é seu pai. Ele optou pela precedência deste último princípio, observando que ele é núcleo central da Constituição Federal (CF) de 1988.</a:t>
            </a: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Também acompanharam o voto condutor do relator, ministro Dias Toffoli, a ministra Cármen Lúcia Antunes Rocha e os ministros Ricardo Lewandowski, Joaquim Barbosa, Gilmar Mendes e Ayres Britto.</a:t>
            </a:r>
            <a:endParaRPr b="0" lang="en-US" sz="2400" spc="-1" strike="noStrike">
              <a:solidFill>
                <a:srgbClr val="000000"/>
              </a:solidFill>
              <a:latin typeface="Arial"/>
            </a:endParaRPr>
          </a:p>
          <a:p>
            <a:pPr algn="just">
              <a:lnSpc>
                <a:spcPct val="100000"/>
              </a:lnSpc>
            </a:pPr>
            <a:endParaRPr b="0" lang="en-US" sz="2400" spc="-1" strike="noStrike">
              <a:solidFill>
                <a:srgbClr val="000000"/>
              </a:solidFill>
              <a:latin typeface="Arial"/>
            </a:endParaRPr>
          </a:p>
          <a:p>
            <a:pPr algn="just">
              <a:lnSpc>
                <a:spcPct val="100000"/>
              </a:lnSpc>
            </a:pPr>
            <a:r>
              <a:rPr b="0" lang="pt-BR" sz="2400" spc="-1" strike="noStrike">
                <a:solidFill>
                  <a:srgbClr val="000000"/>
                </a:solidFill>
                <a:latin typeface="Trebuchet MS"/>
              </a:rPr>
              <a:t>(continua)</a:t>
            </a:r>
            <a:endParaRPr b="0" lang="en-US" sz="24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5" name="CustomShape 1"/>
          <p:cNvSpPr/>
          <p:nvPr/>
        </p:nvSpPr>
        <p:spPr>
          <a:xfrm>
            <a:off x="103320" y="74520"/>
            <a:ext cx="8928000" cy="619236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a:solidFill>
                  <a:srgbClr val="000000"/>
                </a:solidFill>
                <a:latin typeface="Trebuchet MS"/>
              </a:rPr>
              <a:t>O ministro </a:t>
            </a:r>
            <a:r>
              <a:rPr b="0" lang="pt-BR" sz="2000" spc="-1" strike="noStrike" u="sng">
                <a:solidFill>
                  <a:srgbClr val="000000"/>
                </a:solidFill>
                <a:uFillTx/>
                <a:latin typeface="Trebuchet MS"/>
              </a:rPr>
              <a:t>Marco Aurélio e o presidente da Suprema Corte, ministro Cezar Peluso, votaram pelo desprovimento do recurso</a:t>
            </a:r>
            <a:r>
              <a:rPr b="0" lang="pt-BR" sz="2000" spc="-1" strike="noStrike">
                <a:solidFill>
                  <a:srgbClr val="000000"/>
                </a:solidFill>
                <a:latin typeface="Trebuchet MS"/>
              </a:rPr>
              <a:t>. “Há mais coragem em ser justo parecendo injusto, do que em ser injusto para salvaguardar as aparências de justiça”, disse o ministro Marco Aurélio, ao abrir a divergência.   Segundo ele, “o efeito prático desta decisão (de hoje) será nenhum, porque o demandado (suposto pai) não pode ser obrigado a fazer o exame de DNA”. Isso porque, segundo ele, a negativa de realizar o exame não levará à presunção absoluta de que é verdadeiramente o pai.</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Último a votar, também para desprover o recurso, o ministro Cezar Peluso disse que se sente à vontade ao contrariar a maioria porque foi por oito anos juiz de direito de família e atuou pelo dobro do tempo na Câmara de Direito Privado do Tribunal de Justiça do Estado de São Paulo (TJ-SP).</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Entretanto, observou, neste caso </a:t>
            </a:r>
            <a:r>
              <a:rPr b="0" lang="pt-BR" sz="2000" spc="-1" strike="noStrike" u="sng">
                <a:solidFill>
                  <a:srgbClr val="000000"/>
                </a:solidFill>
                <a:uFillTx/>
                <a:latin typeface="Trebuchet MS"/>
              </a:rPr>
              <a:t>“está em jogo um dos fundamentos da convivência civilizada e da vida digna”</a:t>
            </a:r>
            <a:r>
              <a:rPr b="0" lang="pt-BR" sz="2000" spc="-1" strike="noStrike">
                <a:solidFill>
                  <a:srgbClr val="000000"/>
                </a:solidFill>
                <a:latin typeface="Trebuchet MS"/>
              </a:rPr>
              <a:t>. Ao lembrar que se colocou a coisa julgada em confronto com outros princípios constitucionais, aos quais a maioria deu precedência, ele disse que “a coisa julgada é o princípio da certeza, a própria ética do direito”.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6" name="CustomShape 1"/>
          <p:cNvSpPr/>
          <p:nvPr/>
        </p:nvSpPr>
        <p:spPr>
          <a:xfrm>
            <a:off x="103320" y="74520"/>
            <a:ext cx="8928000" cy="5582520"/>
          </a:xfrm>
          <a:prstGeom prst="rect">
            <a:avLst/>
          </a:prstGeom>
          <a:noFill/>
          <a:ln>
            <a:noFill/>
          </a:ln>
        </p:spPr>
        <p:style>
          <a:lnRef idx="0"/>
          <a:fillRef idx="0"/>
          <a:effectRef idx="0"/>
          <a:fontRef idx="minor"/>
        </p:style>
        <p:txBody>
          <a:bodyPr lIns="90000" rIns="90000" tIns="46800" bIns="46800">
            <a:spAutoFit/>
          </a:bodyPr>
          <a:p>
            <a:pPr algn="just">
              <a:lnSpc>
                <a:spcPct val="100000"/>
              </a:lnSpc>
            </a:pPr>
            <a:r>
              <a:rPr b="0" lang="pt-BR" sz="2000" spc="-1" strike="noStrike" u="sng">
                <a:solidFill>
                  <a:srgbClr val="000000"/>
                </a:solidFill>
                <a:uFillTx/>
                <a:latin typeface="Trebuchet MS"/>
              </a:rPr>
              <a:t>“</a:t>
            </a:r>
            <a:r>
              <a:rPr b="0" lang="pt-BR" sz="2000" spc="-1" strike="noStrike" u="sng">
                <a:solidFill>
                  <a:srgbClr val="000000"/>
                </a:solidFill>
                <a:uFillTx/>
                <a:latin typeface="Trebuchet MS"/>
              </a:rPr>
              <a:t>O direito não está na verdade, mas na segurança”, disse ele, citando um jurista italiano. “Ninguém consegue viver sem segurança”, afirmou</a:t>
            </a:r>
            <a:r>
              <a:rPr b="0" lang="pt-BR" sz="2000" spc="-1" strike="noStrike">
                <a:solidFill>
                  <a:srgbClr val="000000"/>
                </a:solidFill>
                <a:latin typeface="Trebuchet MS"/>
              </a:rPr>
              <a:t>.</a:t>
            </a:r>
            <a:endParaRPr b="0" lang="en-US" sz="2000" spc="-1" strike="noStrike">
              <a:solidFill>
                <a:srgbClr val="000000"/>
              </a:solidFill>
              <a:latin typeface="Arial"/>
            </a:endParaRPr>
          </a:p>
          <a:p>
            <a:pPr algn="just">
              <a:lnSpc>
                <a:spcPct val="100000"/>
              </a:lnSpc>
            </a:pPr>
            <a:r>
              <a:rPr b="0" lang="pt-BR" sz="2000" spc="-1" strike="noStrike" u="sng">
                <a:solidFill>
                  <a:srgbClr val="000000"/>
                </a:solidFill>
                <a:uFillTx/>
                <a:latin typeface="Trebuchet MS"/>
              </a:rPr>
              <a:t>“</a:t>
            </a:r>
            <a:r>
              <a:rPr b="0" lang="pt-BR" sz="2000" spc="-1" strike="noStrike" u="sng">
                <a:solidFill>
                  <a:srgbClr val="000000"/>
                </a:solidFill>
                <a:uFillTx/>
                <a:latin typeface="Trebuchet MS"/>
              </a:rPr>
              <a:t>Incontáveis ações envolvem direitos fundamentais, que obedecem princípios consagrados na Constituição”, afirmou o ministro, lembrando que, mesmo assim, </a:t>
            </a:r>
            <a:r>
              <a:rPr b="1" lang="pt-BR" sz="2000" spc="-1" strike="noStrike" u="sng">
                <a:solidFill>
                  <a:srgbClr val="000000"/>
                </a:solidFill>
                <a:uFillTx/>
                <a:latin typeface="Trebuchet MS"/>
              </a:rPr>
              <a:t>não se vem propondo a desconstituição das decisões nelas proferidas</a:t>
            </a:r>
            <a:r>
              <a:rPr b="0" lang="pt-BR" sz="2000" spc="-1" strike="noStrike">
                <a:solidFill>
                  <a:srgbClr val="000000"/>
                </a:solidFill>
                <a:latin typeface="Trebuchet MS"/>
              </a:rPr>
              <a:t>. Cezar Peluso lembrou que o autor do Recurso Extraordinário julgado hoje propôs várias ações e, nelas apresentou testemunhas, assim como o fez a parte contrária. E, em várias delas, desistiu. “Não lhe foi negado o direito de produzir provas. Elas, por si só, poderiam levar o juiz a decidir”, afirmou.</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Segundo o ministro, o suposto pai do autor do RE também tem direito à dignidade da pessoa humana. E esse benefício não lhe está sendo concedido, já que vem sendo perseguido há 29 anos por ações de investigação de paternidade, que podem ter repercussão profunda em sua vida privada.</a:t>
            </a:r>
            <a:endParaRPr b="0" lang="en-US" sz="2000" spc="-1" strike="noStrike">
              <a:solidFill>
                <a:srgbClr val="000000"/>
              </a:solidFill>
              <a:latin typeface="Arial"/>
            </a:endParaRPr>
          </a:p>
          <a:p>
            <a:pPr algn="just">
              <a:lnSpc>
                <a:spcPct val="100000"/>
              </a:lnSpc>
            </a:pPr>
            <a:r>
              <a:rPr b="0" lang="pt-BR" sz="2000" spc="-1" strike="noStrike">
                <a:solidFill>
                  <a:srgbClr val="000000"/>
                </a:solidFill>
                <a:latin typeface="Trebuchet MS"/>
              </a:rPr>
              <a:t> </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CustomShape 1"/>
          <p:cNvSpPr/>
          <p:nvPr/>
        </p:nvSpPr>
        <p:spPr>
          <a:xfrm>
            <a:off x="250920" y="620640"/>
            <a:ext cx="8713800" cy="6048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6800" bIns="46800">
            <a:noAutofit/>
          </a:bodyPr>
          <a:p>
            <a:pPr algn="ctr">
              <a:lnSpc>
                <a:spcPct val="100000"/>
              </a:lnSpc>
            </a:pPr>
            <a:r>
              <a:rPr b="0" lang="pt-BR" sz="3800" spc="-1" strike="noStrike">
                <a:solidFill>
                  <a:srgbClr val="000000"/>
                </a:solidFill>
                <a:latin typeface="Times New Roman"/>
              </a:rPr>
              <a:t>Obrigado!</a:t>
            </a:r>
            <a:endParaRPr b="0" lang="en-US" sz="3800" spc="-1" strike="noStrike">
              <a:solidFill>
                <a:srgbClr val="000000"/>
              </a:solidFill>
              <a:latin typeface="Arial"/>
            </a:endParaRPr>
          </a:p>
          <a:p>
            <a:pPr algn="ctr">
              <a:lnSpc>
                <a:spcPct val="100000"/>
              </a:lnSpc>
            </a:pPr>
            <a:endParaRPr b="0" lang="en-US" sz="3800" spc="-1" strike="noStrike">
              <a:solidFill>
                <a:srgbClr val="000000"/>
              </a:solidFill>
              <a:latin typeface="Arial"/>
            </a:endParaRPr>
          </a:p>
          <a:p>
            <a:pPr algn="ctr">
              <a:lnSpc>
                <a:spcPct val="100000"/>
              </a:lnSpc>
            </a:pPr>
            <a:r>
              <a:rPr b="0" lang="pt-BR" sz="3800" spc="-1" strike="noStrike">
                <a:solidFill>
                  <a:srgbClr val="000000"/>
                </a:solidFill>
                <a:latin typeface="Times New Roman"/>
              </a:rPr>
              <a:t>Prof. Luiz Dellore</a:t>
            </a:r>
            <a:endParaRPr b="0" lang="en-US" sz="3800" spc="-1" strike="noStrike">
              <a:solidFill>
                <a:srgbClr val="000000"/>
              </a:solidFill>
              <a:latin typeface="Arial"/>
            </a:endParaRPr>
          </a:p>
          <a:p>
            <a:pPr algn="ctr">
              <a:lnSpc>
                <a:spcPct val="100000"/>
              </a:lnSpc>
            </a:pPr>
            <a:r>
              <a:rPr b="0" lang="pt-BR" sz="3800" spc="-1" strike="noStrike">
                <a:solidFill>
                  <a:srgbClr val="56c7aa"/>
                </a:solidFill>
                <a:latin typeface="Times New Roman"/>
                <a:hlinkClick r:id="rId1"/>
              </a:rPr>
              <a:t>www.dellore.com</a:t>
            </a:r>
            <a:endParaRPr b="0" lang="en-US" sz="3800" spc="-1" strike="noStrike">
              <a:solidFill>
                <a:srgbClr val="000000"/>
              </a:solidFill>
              <a:latin typeface="Arial"/>
            </a:endParaRPr>
          </a:p>
          <a:p>
            <a:pPr algn="ctr">
              <a:lnSpc>
                <a:spcPct val="100000"/>
              </a:lnSpc>
            </a:pPr>
            <a:r>
              <a:rPr b="0" lang="pt-BR" sz="4000" spc="-1" strike="noStrike">
                <a:solidFill>
                  <a:srgbClr val="000000"/>
                </a:solidFill>
                <a:latin typeface="Times New Roman"/>
              </a:rPr>
              <a:t>Instagram: @luizdellore</a:t>
            </a:r>
            <a:endParaRPr b="0" lang="en-US" sz="4000" spc="-1" strike="noStrike">
              <a:solidFill>
                <a:srgbClr val="000000"/>
              </a:solidFill>
              <a:latin typeface="Arial"/>
            </a:endParaRPr>
          </a:p>
          <a:p>
            <a:pPr algn="ctr">
              <a:lnSpc>
                <a:spcPct val="100000"/>
              </a:lnSpc>
            </a:pPr>
            <a:r>
              <a:rPr b="0" lang="pt-BR" sz="4000" spc="-1" strike="noStrike">
                <a:solidFill>
                  <a:srgbClr val="56c7aa"/>
                </a:solidFill>
                <a:latin typeface="Times New Roman"/>
                <a:hlinkClick r:id="rId2"/>
              </a:rPr>
              <a:t>www.facebook.com/luizdellore/</a:t>
            </a:r>
            <a:r>
              <a:rPr b="0" lang="pt-BR" sz="4000" spc="-1" strike="noStrike">
                <a:solidFill>
                  <a:srgbClr val="000000"/>
                </a:solidFill>
                <a:latin typeface="Times New Roman"/>
              </a:rPr>
              <a:t> (Prof Luiz Dellore)</a:t>
            </a:r>
            <a:endParaRPr b="0" lang="en-US" sz="4000" spc="-1" strike="noStrike">
              <a:solidFill>
                <a:srgbClr val="000000"/>
              </a:solidFill>
              <a:latin typeface="Arial"/>
            </a:endParaRPr>
          </a:p>
          <a:p>
            <a:pPr algn="ctr">
              <a:lnSpc>
                <a:spcPct val="100000"/>
              </a:lnSpc>
            </a:pPr>
            <a:r>
              <a:rPr b="0" lang="pt-BR" sz="4000" spc="-1" strike="noStrike">
                <a:solidFill>
                  <a:srgbClr val="000000"/>
                </a:solidFill>
                <a:latin typeface="Times New Roman"/>
              </a:rPr>
              <a:t>LinkedIn: Luiz Dellore</a:t>
            </a:r>
            <a:endParaRPr b="0" lang="en-US" sz="4000" spc="-1" strike="noStrike">
              <a:solidFill>
                <a:srgbClr val="000000"/>
              </a:solidFill>
              <a:latin typeface="Arial"/>
            </a:endParaRPr>
          </a:p>
          <a:p>
            <a:pPr algn="ctr">
              <a:lnSpc>
                <a:spcPct val="100000"/>
              </a:lnSpc>
            </a:pPr>
            <a:r>
              <a:rPr b="0" lang="pt-BR" sz="4000" spc="-1" strike="noStrike">
                <a:solidFill>
                  <a:srgbClr val="000000"/>
                </a:solidFill>
                <a:latin typeface="Times New Roman"/>
                <a:ea typeface="Times New Roman"/>
              </a:rPr>
              <a:t>Twitter: @dellore</a:t>
            </a:r>
            <a:endParaRPr b="0" lang="en-US" sz="4000" spc="-1" strike="noStrike">
              <a:solidFill>
                <a:srgbClr val="000000"/>
              </a:solidFill>
              <a:latin typeface="Arial"/>
            </a:endParaRPr>
          </a:p>
          <a:p>
            <a:pPr algn="ctr">
              <a:lnSpc>
                <a:spcPct val="100000"/>
              </a:lnSpc>
            </a:pPr>
            <a:endParaRPr b="0" lang="en-US" sz="4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TextShape 1"/>
          <p:cNvSpPr txBox="1"/>
          <p:nvPr/>
        </p:nvSpPr>
        <p:spPr>
          <a:xfrm>
            <a:off x="333360" y="2355840"/>
            <a:ext cx="8229600" cy="2990880"/>
          </a:xfrm>
          <a:prstGeom prst="rect">
            <a:avLst/>
          </a:prstGeom>
          <a:noFill/>
          <a:ln>
            <a:noFill/>
          </a:ln>
        </p:spPr>
        <p:txBody>
          <a:bodyPr>
            <a:normAutofit/>
          </a:bodyPr>
          <a:p>
            <a:pPr marL="361800" algn="ctr"/>
            <a:r>
              <a:rPr b="0" lang="pt-BR" sz="1800" spc="-1" strike="noStrike">
                <a:solidFill>
                  <a:srgbClr val="000000"/>
                </a:solidFill>
                <a:latin typeface="Calibri"/>
              </a:rPr>
              <a:t>A sentença deve </a:t>
            </a:r>
            <a:r>
              <a:rPr b="0" lang="pt-BR" sz="1800" spc="-1" strike="noStrike" u="sng">
                <a:solidFill>
                  <a:srgbClr val="000000"/>
                </a:solidFill>
                <a:uFillTx/>
                <a:latin typeface="Calibri"/>
              </a:rPr>
              <a:t>refletir o que consta do pedido</a:t>
            </a:r>
            <a:r>
              <a:rPr b="0" lang="pt-BR" sz="1800" spc="-1" strike="noStrike">
                <a:solidFill>
                  <a:srgbClr val="000000"/>
                </a:solidFill>
                <a:latin typeface="Calibri"/>
              </a:rPr>
              <a:t>, sob pena de </a:t>
            </a:r>
            <a:r>
              <a:rPr b="0" lang="pt-BR" sz="1800" spc="-1" strike="noStrike">
                <a:solidFill>
                  <a:srgbClr val="548235"/>
                </a:solidFill>
                <a:latin typeface="Calibri"/>
              </a:rPr>
              <a:t>vício</a:t>
            </a:r>
            <a:r>
              <a:rPr b="0" lang="pt-BR" sz="1800" spc="-1" strike="noStrike">
                <a:solidFill>
                  <a:srgbClr val="000000"/>
                </a:solidFill>
                <a:latin typeface="Calibri"/>
              </a:rPr>
              <a:t>:</a:t>
            </a:r>
            <a:endParaRPr b="0" lang="en-US" sz="1800" spc="-1" strike="noStrike">
              <a:solidFill>
                <a:srgbClr val="000000"/>
              </a:solidFill>
              <a:latin typeface="Calibri"/>
            </a:endParaRPr>
          </a:p>
          <a:p>
            <a:pPr marL="361800" algn="just">
              <a:buClr>
                <a:srgbClr val="000000"/>
              </a:buClr>
              <a:buFont typeface="Arial"/>
              <a:buChar char="•"/>
            </a:pPr>
            <a:endParaRPr b="0" lang="en-US" sz="1800" spc="-1" strike="noStrike">
              <a:solidFill>
                <a:srgbClr val="000000"/>
              </a:solidFill>
              <a:latin typeface="Calibri"/>
            </a:endParaRPr>
          </a:p>
          <a:p>
            <a:pPr marL="361800" algn="just">
              <a:buClr>
                <a:srgbClr val="000000"/>
              </a:buClr>
              <a:buFont typeface="Arial"/>
              <a:buChar char="•"/>
            </a:pPr>
            <a:r>
              <a:rPr b="0" i="1" lang="pt-BR" sz="1800" spc="-1" strike="noStrike">
                <a:solidFill>
                  <a:srgbClr val="000000"/>
                </a:solidFill>
                <a:latin typeface="Calibri"/>
              </a:rPr>
              <a:t>extra petita</a:t>
            </a:r>
            <a:r>
              <a:rPr b="0" lang="pt-BR" sz="1800" spc="-1" strike="noStrike">
                <a:solidFill>
                  <a:srgbClr val="000000"/>
                </a:solidFill>
                <a:latin typeface="Calibri"/>
              </a:rPr>
              <a:t> (fora do pedido);</a:t>
            </a:r>
            <a:endParaRPr b="0" lang="en-US" sz="1800" spc="-1" strike="noStrike">
              <a:solidFill>
                <a:srgbClr val="000000"/>
              </a:solidFill>
              <a:latin typeface="Calibri"/>
            </a:endParaRPr>
          </a:p>
          <a:p>
            <a:pPr marL="361800" algn="just">
              <a:buClr>
                <a:srgbClr val="000000"/>
              </a:buClr>
              <a:buFont typeface="Arial"/>
              <a:buChar char="•"/>
            </a:pPr>
            <a:endParaRPr b="0" lang="en-US" sz="1800" spc="-1" strike="noStrike">
              <a:solidFill>
                <a:srgbClr val="000000"/>
              </a:solidFill>
              <a:latin typeface="Calibri"/>
            </a:endParaRPr>
          </a:p>
          <a:p>
            <a:pPr marL="361800" algn="just">
              <a:buClr>
                <a:srgbClr val="000000"/>
              </a:buClr>
              <a:buFont typeface="Arial"/>
              <a:buChar char="•"/>
            </a:pPr>
            <a:r>
              <a:rPr b="0" i="1" lang="pt-BR" sz="1800" spc="-1" strike="noStrike">
                <a:solidFill>
                  <a:srgbClr val="000000"/>
                </a:solidFill>
                <a:latin typeface="Calibri"/>
              </a:rPr>
              <a:t>ultra petita </a:t>
            </a:r>
            <a:r>
              <a:rPr b="0" lang="pt-BR" sz="1800" spc="-1" strike="noStrike">
                <a:solidFill>
                  <a:srgbClr val="000000"/>
                </a:solidFill>
                <a:latin typeface="Calibri"/>
              </a:rPr>
              <a:t>(além do pedido);</a:t>
            </a:r>
            <a:endParaRPr b="0" lang="en-US" sz="1800" spc="-1" strike="noStrike">
              <a:solidFill>
                <a:srgbClr val="000000"/>
              </a:solidFill>
              <a:latin typeface="Calibri"/>
            </a:endParaRPr>
          </a:p>
          <a:p>
            <a:pPr marL="361800" algn="just">
              <a:buClr>
                <a:srgbClr val="000000"/>
              </a:buClr>
              <a:buFont typeface="Arial"/>
              <a:buChar char="•"/>
            </a:pPr>
            <a:endParaRPr b="0" lang="en-US" sz="1800" spc="-1" strike="noStrike">
              <a:solidFill>
                <a:srgbClr val="000000"/>
              </a:solidFill>
              <a:latin typeface="Calibri"/>
            </a:endParaRPr>
          </a:p>
          <a:p>
            <a:pPr marL="361800" algn="just">
              <a:buClr>
                <a:srgbClr val="000000"/>
              </a:buClr>
              <a:buFont typeface="Arial"/>
              <a:buChar char="•"/>
            </a:pPr>
            <a:r>
              <a:rPr b="0" i="1" lang="pt-BR" sz="1800" spc="-1" strike="noStrike">
                <a:solidFill>
                  <a:srgbClr val="000000"/>
                </a:solidFill>
                <a:latin typeface="Calibri"/>
              </a:rPr>
              <a:t>infra</a:t>
            </a:r>
            <a:r>
              <a:rPr b="0" lang="pt-BR" sz="1800" spc="-1" strike="noStrike">
                <a:solidFill>
                  <a:srgbClr val="000000"/>
                </a:solidFill>
                <a:latin typeface="Calibri"/>
              </a:rPr>
              <a:t> ou </a:t>
            </a:r>
            <a:r>
              <a:rPr b="0" i="1" lang="pt-BR" sz="1800" spc="-1" strike="noStrike">
                <a:solidFill>
                  <a:srgbClr val="000000"/>
                </a:solidFill>
                <a:latin typeface="Calibri"/>
              </a:rPr>
              <a:t>citra petita</a:t>
            </a:r>
            <a:r>
              <a:rPr b="0" lang="pt-BR" sz="1800" spc="-1" strike="noStrike">
                <a:solidFill>
                  <a:srgbClr val="000000"/>
                </a:solidFill>
                <a:latin typeface="Calibri"/>
              </a:rPr>
              <a:t> (abaixo do pedido).</a:t>
            </a:r>
            <a:endParaRPr b="0" lang="en-US" sz="1800" spc="-1" strike="noStrike">
              <a:solidFill>
                <a:srgbClr val="000000"/>
              </a:solidFill>
              <a:latin typeface="Calibri"/>
            </a:endParaRPr>
          </a:p>
          <a:p>
            <a:pPr lvl="1" marL="269640" algn="just">
              <a:lnSpc>
                <a:spcPct val="90000"/>
              </a:lnSpc>
              <a:spcBef>
                <a:spcPts val="374"/>
              </a:spcBef>
            </a:pPr>
            <a:endParaRPr b="0" lang="en-US" sz="1800" spc="-1" strike="noStrike">
              <a:solidFill>
                <a:srgbClr val="000000"/>
              </a:solidFill>
              <a:latin typeface="Calibri"/>
            </a:endParaRPr>
          </a:p>
          <a:p>
            <a:pPr lvl="1" marL="269640" algn="just">
              <a:lnSpc>
                <a:spcPct val="90000"/>
              </a:lnSpc>
              <a:spcBef>
                <a:spcPts val="374"/>
              </a:spcBef>
            </a:pPr>
            <a:endParaRPr b="0" lang="en-US" sz="1800" spc="-1" strike="noStrike">
              <a:solidFill>
                <a:srgbClr val="000000"/>
              </a:solidFill>
              <a:latin typeface="Calibri"/>
            </a:endParaRPr>
          </a:p>
        </p:txBody>
      </p:sp>
      <p:sp>
        <p:nvSpPr>
          <p:cNvPr id="594" name="TextShape 2"/>
          <p:cNvSpPr txBox="1"/>
          <p:nvPr/>
        </p:nvSpPr>
        <p:spPr>
          <a:xfrm>
            <a:off x="333360" y="993240"/>
            <a:ext cx="8229600" cy="646200"/>
          </a:xfrm>
          <a:prstGeom prst="rect">
            <a:avLst/>
          </a:prstGeom>
          <a:noFill/>
          <a:ln>
            <a:noFill/>
          </a:ln>
        </p:spPr>
        <p:txBody>
          <a:bodyPr anchor="ctr">
            <a:noAutofit/>
          </a:bodyPr>
          <a:p>
            <a:pPr/>
            <a:r>
              <a:rPr b="0" lang="pt-BR" sz="2000" spc="-1" strike="noStrike">
                <a:solidFill>
                  <a:srgbClr val="000000"/>
                </a:solidFill>
                <a:latin typeface="Calibri Light"/>
              </a:rPr>
              <a:t>Sentença</a:t>
            </a:r>
            <a:endParaRPr b="0" lang="en-US" sz="20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87" dur="indefinite" restart="never" nodeType="tmRoot">
          <p:childTnLst>
            <p:seq>
              <p:cTn id="88" dur="indefinite" nodeType="mainSeq">
                <p:childTnLst>
                  <p:par>
                    <p:cTn id="89" fill="hold">
                      <p:stCondLst>
                        <p:cond delay="indefinite"/>
                      </p:stCondLst>
                      <p:childTnLst>
                        <p:par>
                          <p:cTn id="90" fill="hold">
                            <p:stCondLst>
                              <p:cond delay="0"/>
                            </p:stCondLst>
                            <p:childTnLst>
                              <p:par>
                                <p:cTn id="91" nodeType="clickEffect" fill="hold" presetClass="entr" presetID="1">
                                  <p:stCondLst>
                                    <p:cond delay="0"/>
                                  </p:stCondLst>
                                  <p:childTnLst>
                                    <p:set>
                                      <p:cBhvr>
                                        <p:cTn id="92" dur="1" fill="hold">
                                          <p:stCondLst>
                                            <p:cond delay="0"/>
                                          </p:stCondLst>
                                        </p:cTn>
                                        <p:tgtEl>
                                          <p:spTgt spid="593">
                                            <p:txEl>
                                              <p:pRg st="2" end="2"/>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1">
                                  <p:stCondLst>
                                    <p:cond delay="0"/>
                                  </p:stCondLst>
                                  <p:childTnLst>
                                    <p:set>
                                      <p:cBhvr>
                                        <p:cTn id="96" dur="1" fill="hold">
                                          <p:stCondLst>
                                            <p:cond delay="0"/>
                                          </p:stCondLst>
                                        </p:cTn>
                                        <p:tgtEl>
                                          <p:spTgt spid="593">
                                            <p:txEl>
                                              <p:pRg st="4" end="4"/>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593">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5" name="TextShape 1"/>
          <p:cNvSpPr txBox="1"/>
          <p:nvPr/>
        </p:nvSpPr>
        <p:spPr>
          <a:xfrm>
            <a:off x="343080" y="1810800"/>
            <a:ext cx="8067600" cy="4002120"/>
          </a:xfrm>
          <a:prstGeom prst="rect">
            <a:avLst/>
          </a:prstGeom>
          <a:noFill/>
          <a:ln>
            <a:noFill/>
          </a:ln>
        </p:spPr>
        <p:txBody>
          <a:bodyPr>
            <a:normAutofit/>
          </a:bodyPr>
          <a:p>
            <a:pPr algn="just">
              <a:spcBef>
                <a:spcPts val="748"/>
              </a:spcBef>
            </a:pPr>
            <a:r>
              <a:rPr b="0" i="1" lang="en-US" sz="2100" spc="-1" strike="noStrike">
                <a:solidFill>
                  <a:srgbClr val="000000"/>
                </a:solidFill>
                <a:latin typeface="Calibri"/>
              </a:rPr>
              <a:t>Art. 485.  O juiz </a:t>
            </a:r>
            <a:r>
              <a:rPr b="0" i="1" lang="en-US" sz="2100" spc="-1" strike="noStrike">
                <a:solidFill>
                  <a:srgbClr val="ff0000"/>
                </a:solidFill>
                <a:latin typeface="Calibri"/>
              </a:rPr>
              <a:t>não resolverá o mérito</a:t>
            </a:r>
            <a:r>
              <a:rPr b="0" i="1" lang="en-US" sz="2100" spc="-1" strike="noStrike">
                <a:solidFill>
                  <a:srgbClr val="000000"/>
                </a:solidFill>
                <a:latin typeface="Calibri"/>
              </a:rPr>
              <a:t> quando:</a:t>
            </a:r>
            <a:endParaRPr b="0" lang="en-US" sz="2100" spc="-1" strike="noStrike">
              <a:solidFill>
                <a:srgbClr val="000000"/>
              </a:solidFill>
              <a:latin typeface="Calibri"/>
            </a:endParaRPr>
          </a:p>
          <a:p>
            <a:pPr algn="just">
              <a:spcBef>
                <a:spcPts val="748"/>
              </a:spcBef>
            </a:pPr>
            <a:r>
              <a:rPr b="0" i="1" lang="en-US" sz="2100" spc="-1" strike="noStrike">
                <a:solidFill>
                  <a:srgbClr val="000000"/>
                </a:solidFill>
                <a:latin typeface="Calibri"/>
              </a:rPr>
              <a:t>I - </a:t>
            </a:r>
            <a:r>
              <a:rPr b="0" i="1" lang="en-US" sz="2100" spc="-1" strike="noStrike" u="sng">
                <a:solidFill>
                  <a:srgbClr val="000000"/>
                </a:solidFill>
                <a:uFillTx/>
                <a:latin typeface="Calibri"/>
              </a:rPr>
              <a:t>indeferir </a:t>
            </a:r>
            <a:r>
              <a:rPr b="0" i="1" lang="en-US" sz="2100" spc="-1" strike="noStrike">
                <a:solidFill>
                  <a:srgbClr val="000000"/>
                </a:solidFill>
                <a:latin typeface="Calibri"/>
              </a:rPr>
              <a:t>a petição inicial;</a:t>
            </a:r>
            <a:endParaRPr b="0" lang="en-US" sz="2100" spc="-1" strike="noStrike">
              <a:solidFill>
                <a:srgbClr val="000000"/>
              </a:solidFill>
              <a:latin typeface="Calibri"/>
            </a:endParaRPr>
          </a:p>
          <a:p>
            <a:pPr>
              <a:spcBef>
                <a:spcPts val="598"/>
              </a:spcBef>
            </a:pPr>
            <a:endParaRPr b="0" lang="en-US" sz="2100" spc="-1" strike="noStrike">
              <a:solidFill>
                <a:srgbClr val="000000"/>
              </a:solidFill>
              <a:latin typeface="Calibri"/>
            </a:endParaRPr>
          </a:p>
          <a:p>
            <a:pPr>
              <a:spcBef>
                <a:spcPts val="598"/>
              </a:spcBef>
            </a:pPr>
            <a:r>
              <a:rPr b="0" lang="pt-BR" sz="1500" spc="-1" strike="noStrike">
                <a:solidFill>
                  <a:srgbClr val="000000"/>
                </a:solidFill>
                <a:latin typeface="Calibri"/>
              </a:rPr>
              <a:t>Art. 330.  A petição inicial será indeferida quando:</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I - for inepta;</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II - a parte for manifestamente ilegítima;</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III - o autor carecer de interesse processual;</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IV - não atendidas as prescrições dos arts. 106 e 321 (</a:t>
            </a:r>
            <a:r>
              <a:rPr b="0" i="1" lang="pt-BR" sz="1500" spc="-1" strike="noStrike">
                <a:solidFill>
                  <a:srgbClr val="000000"/>
                </a:solidFill>
                <a:latin typeface="Calibri"/>
              </a:rPr>
              <a:t>emenda</a:t>
            </a:r>
            <a:r>
              <a:rPr b="0" lang="pt-BR" sz="1500" spc="-1" strike="noStrike">
                <a:solidFill>
                  <a:srgbClr val="000000"/>
                </a:solidFill>
                <a:latin typeface="Calibri"/>
              </a:rPr>
              <a:t>).</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 1o Considera-se inepta a petição inicial quando:</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I - lhe faltar pedido ou causa de pedir;</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II - o pedido for indeterminado, ressalvadas as hipóteses legais em que se permite o pedido genérico;</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III - da narração dos fatos não decorrer logicamente a conclusão;</a:t>
            </a:r>
            <a:endParaRPr b="0" lang="en-US" sz="1500" spc="-1" strike="noStrike">
              <a:solidFill>
                <a:srgbClr val="000000"/>
              </a:solidFill>
              <a:latin typeface="Calibri"/>
            </a:endParaRPr>
          </a:p>
          <a:p>
            <a:pPr>
              <a:spcBef>
                <a:spcPts val="598"/>
              </a:spcBef>
            </a:pPr>
            <a:r>
              <a:rPr b="0" lang="pt-BR" sz="1500" spc="-1" strike="noStrike">
                <a:solidFill>
                  <a:srgbClr val="000000"/>
                </a:solidFill>
                <a:latin typeface="Calibri"/>
              </a:rPr>
              <a:t>IV - contiver pedidos incompatíveis entre si.</a:t>
            </a:r>
            <a:endParaRPr b="0" lang="en-US" sz="1500" spc="-1" strike="noStrike">
              <a:solidFill>
                <a:srgbClr val="000000"/>
              </a:solidFill>
              <a:latin typeface="Calibri"/>
            </a:endParaRPr>
          </a:p>
        </p:txBody>
      </p:sp>
      <p:sp>
        <p:nvSpPr>
          <p:cNvPr id="596" name="TextShape 2"/>
          <p:cNvSpPr txBox="1"/>
          <p:nvPr/>
        </p:nvSpPr>
        <p:spPr>
          <a:xfrm>
            <a:off x="257040" y="1033560"/>
            <a:ext cx="8229600" cy="644400"/>
          </a:xfrm>
          <a:prstGeom prst="rect">
            <a:avLst/>
          </a:prstGeom>
          <a:noFill/>
          <a:ln>
            <a:noFill/>
          </a:ln>
        </p:spPr>
        <p:txBody>
          <a:bodyPr anchor="ctr">
            <a:noAutofit/>
          </a:bodyPr>
          <a:p>
            <a:pPr/>
            <a:r>
              <a:rPr b="0" lang="pt-BR" sz="2400" spc="-1" strike="noStrike">
                <a:solidFill>
                  <a:srgbClr val="000000"/>
                </a:solidFill>
                <a:latin typeface="Calibri Light"/>
              </a:rPr>
              <a:t>Extinção sem resolução do mérito (atípica)</a:t>
            </a:r>
            <a:endParaRPr b="0" lang="en-US" sz="2400" spc="-1" strike="noStrike">
              <a:solidFill>
                <a:srgbClr val="000000"/>
              </a:solidFill>
              <a:latin typeface="Calibri Light"/>
            </a:endParaRPr>
          </a:p>
        </p:txBody>
      </p:sp>
    </p:spTree>
  </p:cSld>
  <mc:AlternateContent>
    <mc:Choice Requires="p14">
      <p:transition spd="slow" p14:dur="2000"/>
    </mc:Choice>
    <mc:Fallback>
      <p:transition spd="slow"/>
    </mc:Fallback>
  </mc:AlternateContent>
  <p:timing>
    <p:tnLst>
      <p:par>
        <p:cTn id="101" dur="indefinite" restart="never" nodeType="tmRoot">
          <p:childTnLst>
            <p:seq>
              <p:cTn id="102" dur="indefinite" nodeType="mainSeq">
                <p:childTnLst>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595">
                                            <p:txEl>
                                              <p:pRg st="3" end="3"/>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595">
                                            <p:txEl>
                                              <p:pRg st="4" end="4"/>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595">
                                            <p:txEl>
                                              <p:pRg st="8" end="8"/>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595">
                                            <p:txEl>
                                              <p:pRg st="9" end="9"/>
                                            </p:txEl>
                                          </p:spTgt>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595">
                                            <p:txEl>
                                              <p:pRg st="10" end="10"/>
                                            </p:txEl>
                                          </p:spTgt>
                                        </p:tgtEl>
                                        <p:attrNameLst>
                                          <p:attrName>style.visibility</p:attrName>
                                        </p:attrNameLst>
                                      </p:cBhvr>
                                      <p:to>
                                        <p:strVal val="visible"/>
                                      </p:to>
                                    </p:set>
                                  </p:childTnLst>
                                </p:cTn>
                              </p:par>
                              <p:par>
                                <p:cTn id="121" nodeType="withEffect" fill="hold" presetClass="entr" presetID="1">
                                  <p:stCondLst>
                                    <p:cond delay="0"/>
                                  </p:stCondLst>
                                  <p:childTnLst>
                                    <p:set>
                                      <p:cBhvr>
                                        <p:cTn id="122" dur="1" fill="hold">
                                          <p:stCondLst>
                                            <p:cond delay="0"/>
                                          </p:stCondLst>
                                        </p:cTn>
                                        <p:tgtEl>
                                          <p:spTgt spid="595">
                                            <p:txEl>
                                              <p:pRg st="11" end="11"/>
                                            </p:txEl>
                                          </p:spTgt>
                                        </p:tgtEl>
                                        <p:attrNameLst>
                                          <p:attrName>style.visibility</p:attrName>
                                        </p:attrNameLst>
                                      </p:cBhvr>
                                      <p:to>
                                        <p:strVal val="visible"/>
                                      </p:to>
                                    </p:set>
                                  </p:childTnLst>
                                </p:cTn>
                              </p:par>
                              <p:par>
                                <p:cTn id="123" nodeType="withEffect" fill="hold" presetClass="entr" presetID="1">
                                  <p:stCondLst>
                                    <p:cond delay="0"/>
                                  </p:stCondLst>
                                  <p:childTnLst>
                                    <p:set>
                                      <p:cBhvr>
                                        <p:cTn id="124" dur="1" fill="hold">
                                          <p:stCondLst>
                                            <p:cond delay="0"/>
                                          </p:stCondLst>
                                        </p:cTn>
                                        <p:tgtEl>
                                          <p:spTgt spid="595">
                                            <p:txEl>
                                              <p:pRg st="12" end="12"/>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nodeType="clickEffect" fill="hold" presetClass="entr" presetID="1">
                                  <p:stCondLst>
                                    <p:cond delay="0"/>
                                  </p:stCondLst>
                                  <p:childTnLst>
                                    <p:set>
                                      <p:cBhvr>
                                        <p:cTn id="128" dur="1" fill="hold">
                                          <p:stCondLst>
                                            <p:cond delay="0"/>
                                          </p:stCondLst>
                                        </p:cTn>
                                        <p:tgtEl>
                                          <p:spTgt spid="595">
                                            <p:txEl>
                                              <p:pRg st="5" end="5"/>
                                            </p:txEl>
                                          </p:spTgt>
                                        </p:tgtEl>
                                        <p:attrNameLst>
                                          <p:attrName>style.visibility</p:attrName>
                                        </p:attrNameLst>
                                      </p:cBhvr>
                                      <p:to>
                                        <p:strVal val="visible"/>
                                      </p:to>
                                    </p:set>
                                  </p:childTnLst>
                                </p:cTn>
                              </p:par>
                              <p:par>
                                <p:cTn id="129" nodeType="withEffect" fill="hold" presetClass="entr" presetID="1">
                                  <p:stCondLst>
                                    <p:cond delay="0"/>
                                  </p:stCondLst>
                                  <p:childTnLst>
                                    <p:set>
                                      <p:cBhvr>
                                        <p:cTn id="130" dur="1" fill="hold">
                                          <p:stCondLst>
                                            <p:cond delay="0"/>
                                          </p:stCondLst>
                                        </p:cTn>
                                        <p:tgtEl>
                                          <p:spTgt spid="595">
                                            <p:txEl>
                                              <p:pRg st="6" end="6"/>
                                            </p:txEl>
                                          </p:spTgt>
                                        </p:tgtEl>
                                        <p:attrNameLst>
                                          <p:attrName>style.visibility</p:attrName>
                                        </p:attrNameLst>
                                      </p:cBhvr>
                                      <p:to>
                                        <p:strVal val="visible"/>
                                      </p:to>
                                    </p:set>
                                  </p:childTnLst>
                                </p:cTn>
                              </p:par>
                              <p:par>
                                <p:cTn id="131" nodeType="withEffect" fill="hold" presetClass="entr" presetID="1">
                                  <p:stCondLst>
                                    <p:cond delay="0"/>
                                  </p:stCondLst>
                                  <p:childTnLst>
                                    <p:set>
                                      <p:cBhvr>
                                        <p:cTn id="132" dur="1" fill="hold">
                                          <p:stCondLst>
                                            <p:cond delay="0"/>
                                          </p:stCondLst>
                                        </p:cTn>
                                        <p:tgtEl>
                                          <p:spTgt spid="595">
                                            <p:txEl>
                                              <p:pRg st="7" end="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777</TotalTime>
  <Application>LibreOffice/6.1.5.2$Linux_X86_64 LibreOffice_project/10$Build-2</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2015-05-09T18:14:31Z</dcterms:created>
  <dc:creator>Luiz Dellore</dc:creator>
  <dc:description/>
  <dc:language>en-US</dc:language>
  <cp:lastModifiedBy>daniel delgado</cp:lastModifiedBy>
  <dcterms:modified xsi:type="dcterms:W3CDTF">2020-08-10T02:15:51Z</dcterms:modified>
  <cp:revision>48</cp:revision>
  <dc:subject/>
  <dc:title>Apresentação do PowerPoint</dc:title>
</cp:coreProperties>
</file>