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317" r:id="rId2"/>
    <p:sldId id="319" r:id="rId3"/>
    <p:sldId id="403" r:id="rId4"/>
    <p:sldId id="492" r:id="rId5"/>
    <p:sldId id="494" r:id="rId6"/>
    <p:sldId id="493" r:id="rId7"/>
    <p:sldId id="495" r:id="rId8"/>
    <p:sldId id="502" r:id="rId9"/>
    <p:sldId id="503" r:id="rId10"/>
    <p:sldId id="504" r:id="rId11"/>
    <p:sldId id="496" r:id="rId12"/>
    <p:sldId id="499" r:id="rId13"/>
    <p:sldId id="500" r:id="rId14"/>
    <p:sldId id="498" r:id="rId15"/>
    <p:sldId id="501" r:id="rId16"/>
    <p:sldId id="37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6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0234F-9678-4552-9FE4-56EFCAE00203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B2129-C67A-4F5C-8731-B4B06E8E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76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AB951D-0A6D-4841-8B40-7C084A379C59}" type="slidenum">
              <a:rPr lang="pt-BR" altLang="pt-BR"/>
              <a:pPr algn="r" eaLnBrk="1" hangingPunct="1"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35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720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1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372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722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9023AFE-A289-4514-8941-DDE6C24BA5A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43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82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9023AFE-A289-4514-8941-DDE6C24BA5A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70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AB951D-0A6D-4841-8B40-7C084A379C59}" type="slidenum">
              <a:rPr lang="pt-BR" altLang="pt-BR"/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42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74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545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127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12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70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12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41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54450" y="1996017"/>
            <a:ext cx="1428750" cy="1905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27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31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92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27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54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03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75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A9A6C-140F-4F96-9602-915CB7E2B8ED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3011-78B8-4865-9480-735E94413C2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5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ta.info/opiniao-e-analise/colunas/novo-cpc/hipoteses-de-agravo-de-instrumento-no-novo-cpc-os-efeitos-colaterais-da-interpretacao-extensiva-0404201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BpejCNMrlw&amp;index=68&amp;list=PUtMeP3BI6mm-i1otv_45iH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odoncpc.com.br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odoncpc.com.br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aixaDeTexto 1"/>
          <p:cNvSpPr txBox="1">
            <a:spLocks noChangeArrowheads="1"/>
          </p:cNvSpPr>
          <p:nvPr/>
        </p:nvSpPr>
        <p:spPr bwMode="auto">
          <a:xfrm>
            <a:off x="827088" y="1291049"/>
            <a:ext cx="76327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Congresso </a:t>
            </a:r>
          </a:p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Direito Processual Civil</a:t>
            </a:r>
          </a:p>
          <a:p>
            <a:pPr algn="ctr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OAB/MT</a:t>
            </a:r>
          </a:p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Cuiabá – 16/4/18</a:t>
            </a:r>
          </a:p>
          <a:p>
            <a:pPr algn="ctr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Luiz Dellore</a:t>
            </a:r>
          </a:p>
        </p:txBody>
      </p:sp>
    </p:spTree>
    <p:extLst>
      <p:ext uri="{BB962C8B-B14F-4D97-AF65-F5344CB8AC3E}">
        <p14:creationId xmlns:p14="http://schemas.microsoft.com/office/powerpoint/2010/main" val="360340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Apelação – </a:t>
            </a:r>
            <a:r>
              <a:rPr lang="pt-BR" sz="2800" dirty="0">
                <a:solidFill>
                  <a:srgbClr val="C00000"/>
                </a:solidFill>
              </a:rPr>
              <a:t>Processamento (1º grau)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658761" y="1071716"/>
            <a:ext cx="8052620" cy="4572000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dirty="0">
                <a:solidFill>
                  <a:srgbClr val="000000"/>
                </a:solidFill>
              </a:rPr>
              <a:t>Mesmo em casos de flagrante não conhecimento do recurso?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dirty="0">
                <a:solidFill>
                  <a:srgbClr val="000000"/>
                </a:solidFill>
              </a:rPr>
              <a:t>Como no caso de intempestividade por 1 mês...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altLang="pt-BR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2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(...) Diante do exposto, configurada a hipótese do art. 988, I, do CPC, impende seja deferida a liminar, nos termos do art. 989, II, da lei processual, </a:t>
            </a:r>
            <a:r>
              <a:rPr lang="pt-BR" altLang="pt-BR" sz="27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fim de que seja remetida a apelação a esta E. Corte. Dispensadas as informações da autoridade reclamada</a:t>
            </a:r>
            <a:r>
              <a:rPr lang="pt-BR" altLang="pt-BR" sz="2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Cite-se (...), nos termos do artigo 989, III, CPC. Transcorrido o prazo para contestação, intime-se o Ministério Público Federal, nos termos do art. 991 do CPC. Publique-se. São Paulo, 28 de julho de 2017. VALDECI DOS SANTOS Desembargador Federal (RECLAMAÇÃO Nº 0002860-56.2017.4.03.0000/SP). </a:t>
            </a:r>
          </a:p>
        </p:txBody>
      </p:sp>
    </p:spTree>
    <p:extLst>
      <p:ext uri="{BB962C8B-B14F-4D97-AF65-F5344CB8AC3E}">
        <p14:creationId xmlns:p14="http://schemas.microsoft.com/office/powerpoint/2010/main" val="413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5071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Agravo de Instrumento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570271" y="875071"/>
            <a:ext cx="7945079" cy="53018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b="1" dirty="0">
                <a:solidFill>
                  <a:srgbClr val="C00000"/>
                </a:solidFill>
              </a:rPr>
              <a:t>Cabimento: </a:t>
            </a:r>
            <a:r>
              <a:rPr lang="pt-BR" altLang="pt-BR" sz="2400" dirty="0">
                <a:solidFill>
                  <a:srgbClr val="000000"/>
                </a:solidFill>
              </a:rPr>
              <a:t>rol </a:t>
            </a:r>
            <a:r>
              <a:rPr lang="pt-BR" altLang="pt-BR" sz="2400" u="sng" dirty="0">
                <a:solidFill>
                  <a:srgbClr val="000000"/>
                </a:solidFill>
              </a:rPr>
              <a:t>taxativo</a:t>
            </a:r>
            <a:r>
              <a:rPr lang="pt-BR" altLang="pt-BR" sz="2400" dirty="0">
                <a:solidFill>
                  <a:srgbClr val="000000"/>
                </a:solidFill>
              </a:rPr>
              <a:t>?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</a:rPr>
              <a:t>CPC, art. 1.015.  Cabe agravo de instrumento contra as decisões interlocutórias que versarem sobre: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60206" y="2821858"/>
            <a:ext cx="73551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I - </a:t>
            </a:r>
            <a:r>
              <a:rPr lang="pt-BR" altLang="pt-BR" sz="2000" u="sng" dirty="0">
                <a:solidFill>
                  <a:srgbClr val="000000"/>
                </a:solidFill>
              </a:rPr>
              <a:t>tutelas provisórias</a:t>
            </a:r>
            <a:r>
              <a:rPr lang="pt-BR" altLang="pt-BR" sz="2000" dirty="0">
                <a:solidFill>
                  <a:srgbClr val="000000"/>
                </a:solidFill>
              </a:rPr>
              <a:t>;</a:t>
            </a:r>
          </a:p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II - </a:t>
            </a:r>
            <a:r>
              <a:rPr lang="pt-BR" altLang="pt-BR" sz="2000" u="sng" dirty="0">
                <a:solidFill>
                  <a:srgbClr val="000000"/>
                </a:solidFill>
              </a:rPr>
              <a:t>mérito</a:t>
            </a:r>
            <a:r>
              <a:rPr lang="pt-BR" altLang="pt-BR" sz="2000" dirty="0">
                <a:solidFill>
                  <a:srgbClr val="000000"/>
                </a:solidFill>
              </a:rPr>
              <a:t> do processo;</a:t>
            </a:r>
          </a:p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III - rejeição da alegação de convenção de </a:t>
            </a:r>
            <a:r>
              <a:rPr lang="pt-BR" altLang="pt-BR" sz="2000" u="sng" dirty="0">
                <a:solidFill>
                  <a:srgbClr val="000000"/>
                </a:solidFill>
              </a:rPr>
              <a:t>arbitragem</a:t>
            </a:r>
            <a:r>
              <a:rPr lang="pt-BR" altLang="pt-BR" sz="2000" dirty="0">
                <a:solidFill>
                  <a:srgbClr val="000000"/>
                </a:solidFill>
              </a:rPr>
              <a:t>;</a:t>
            </a:r>
          </a:p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IV - incidente de </a:t>
            </a:r>
            <a:r>
              <a:rPr lang="pt-BR" altLang="pt-BR" sz="2000" u="sng" dirty="0">
                <a:solidFill>
                  <a:srgbClr val="00B050"/>
                </a:solidFill>
              </a:rPr>
              <a:t>desconsideração da personalidade jurídica</a:t>
            </a:r>
            <a:r>
              <a:rPr lang="pt-BR" altLang="pt-BR" sz="2000" dirty="0">
                <a:solidFill>
                  <a:srgbClr val="000000"/>
                </a:solidFill>
              </a:rPr>
              <a:t>;</a:t>
            </a:r>
          </a:p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V - rejeição do pedido de </a:t>
            </a:r>
            <a:r>
              <a:rPr lang="pt-BR" altLang="pt-BR" sz="2000" u="sng" dirty="0">
                <a:solidFill>
                  <a:srgbClr val="000000"/>
                </a:solidFill>
              </a:rPr>
              <a:t>gratuidade da justiça </a:t>
            </a:r>
            <a:r>
              <a:rPr lang="pt-BR" altLang="pt-BR" sz="2000" dirty="0">
                <a:solidFill>
                  <a:srgbClr val="000000"/>
                </a:solidFill>
              </a:rPr>
              <a:t>ou acolhimento do pedido de sua revogação;</a:t>
            </a:r>
          </a:p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VI - </a:t>
            </a:r>
            <a:r>
              <a:rPr lang="pt-BR" altLang="pt-BR" sz="2000" u="sng" dirty="0">
                <a:solidFill>
                  <a:srgbClr val="000000"/>
                </a:solidFill>
              </a:rPr>
              <a:t>exibição</a:t>
            </a:r>
            <a:r>
              <a:rPr lang="pt-BR" altLang="pt-BR" sz="2000" dirty="0">
                <a:solidFill>
                  <a:srgbClr val="000000"/>
                </a:solidFill>
              </a:rPr>
              <a:t> ou posse de documento ou coisa;</a:t>
            </a:r>
          </a:p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VII - </a:t>
            </a:r>
            <a:r>
              <a:rPr lang="pt-BR" altLang="pt-BR" sz="2000" u="sng" dirty="0">
                <a:solidFill>
                  <a:srgbClr val="000000"/>
                </a:solidFill>
              </a:rPr>
              <a:t>exclusão de </a:t>
            </a:r>
            <a:r>
              <a:rPr lang="pt-BR" altLang="pt-BR" sz="2000" u="sng" dirty="0">
                <a:solidFill>
                  <a:srgbClr val="FF0000"/>
                </a:solidFill>
              </a:rPr>
              <a:t>litisconsorte</a:t>
            </a:r>
            <a:r>
              <a:rPr lang="pt-BR" altLang="pt-BR" sz="2000" u="sng" dirty="0">
                <a:solidFill>
                  <a:srgbClr val="000000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VIII - rejeição do pedido de </a:t>
            </a:r>
            <a:r>
              <a:rPr lang="pt-BR" altLang="pt-BR" sz="2000" u="sng" dirty="0">
                <a:solidFill>
                  <a:srgbClr val="000000"/>
                </a:solidFill>
              </a:rPr>
              <a:t>limitação do </a:t>
            </a:r>
            <a:r>
              <a:rPr lang="pt-BR" altLang="pt-BR" sz="2000" u="sng" dirty="0">
                <a:solidFill>
                  <a:srgbClr val="FF0000"/>
                </a:solidFill>
              </a:rPr>
              <a:t>litisconsórcio</a:t>
            </a:r>
            <a:r>
              <a:rPr lang="pt-BR" altLang="pt-BR" sz="2000" dirty="0">
                <a:solidFill>
                  <a:srgbClr val="000000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IX - admissão ou inadmissão de </a:t>
            </a:r>
            <a:r>
              <a:rPr lang="pt-BR" altLang="pt-BR" sz="2000" u="sng" dirty="0">
                <a:solidFill>
                  <a:srgbClr val="00B050"/>
                </a:solidFill>
              </a:rPr>
              <a:t>intervenção de terceiros</a:t>
            </a:r>
            <a:r>
              <a:rPr lang="pt-BR" altLang="pt-BR" sz="2000" dirty="0">
                <a:solidFill>
                  <a:srgbClr val="00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621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5071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Agravo de Instrumento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570271" y="875071"/>
            <a:ext cx="7945079" cy="53018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b="1" dirty="0">
                <a:solidFill>
                  <a:srgbClr val="C00000"/>
                </a:solidFill>
              </a:rPr>
              <a:t>Cabimento: </a:t>
            </a:r>
            <a:r>
              <a:rPr lang="pt-BR" altLang="pt-BR" sz="2400" dirty="0">
                <a:solidFill>
                  <a:srgbClr val="000000"/>
                </a:solidFill>
              </a:rPr>
              <a:t>rol </a:t>
            </a:r>
            <a:r>
              <a:rPr lang="pt-BR" altLang="pt-BR" sz="2400" u="sng" dirty="0">
                <a:solidFill>
                  <a:srgbClr val="000000"/>
                </a:solidFill>
              </a:rPr>
              <a:t>taxativo</a:t>
            </a:r>
            <a:r>
              <a:rPr lang="pt-BR" altLang="pt-BR" sz="2400" dirty="0">
                <a:solidFill>
                  <a:srgbClr val="000000"/>
                </a:solidFill>
              </a:rPr>
              <a:t>?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</a:rPr>
              <a:t>CPC, art. 1.015.  Cabe agravo de instrumento contra as decisões interlocutórias que versarem sobre:</a:t>
            </a:r>
          </a:p>
        </p:txBody>
      </p:sp>
      <p:sp>
        <p:nvSpPr>
          <p:cNvPr id="4" name="Retângulo 3"/>
          <p:cNvSpPr/>
          <p:nvPr/>
        </p:nvSpPr>
        <p:spPr>
          <a:xfrm>
            <a:off x="835742" y="2625214"/>
            <a:ext cx="78461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X - concessão, modificação ou revogação do </a:t>
            </a:r>
            <a:r>
              <a:rPr lang="pt-BR" altLang="pt-BR" sz="2000" u="sng" dirty="0">
                <a:solidFill>
                  <a:srgbClr val="000000"/>
                </a:solidFill>
              </a:rPr>
              <a:t>efeito suspensivo aos embargos</a:t>
            </a:r>
            <a:r>
              <a:rPr lang="pt-BR" altLang="pt-BR" sz="2000" dirty="0">
                <a:solidFill>
                  <a:srgbClr val="000000"/>
                </a:solidFill>
              </a:rPr>
              <a:t> à execução;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XI - </a:t>
            </a:r>
            <a:r>
              <a:rPr lang="pt-BR" altLang="pt-BR" sz="2000" u="sng" dirty="0">
                <a:solidFill>
                  <a:srgbClr val="000000"/>
                </a:solidFill>
              </a:rPr>
              <a:t>redistribuição do ônus da prova </a:t>
            </a:r>
            <a:r>
              <a:rPr lang="pt-BR" altLang="pt-BR" sz="2000" dirty="0">
                <a:solidFill>
                  <a:srgbClr val="000000"/>
                </a:solidFill>
              </a:rPr>
              <a:t>nos termos do art. 373, § 1o;</a:t>
            </a:r>
          </a:p>
          <a:p>
            <a:r>
              <a:rPr lang="pt-BR" sz="2000" dirty="0"/>
              <a:t>XII - (VETADO);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XIII - </a:t>
            </a:r>
            <a:r>
              <a:rPr lang="pt-BR" altLang="pt-BR" sz="2000" u="sng" dirty="0">
                <a:solidFill>
                  <a:srgbClr val="000000"/>
                </a:solidFill>
              </a:rPr>
              <a:t>outros casos </a:t>
            </a:r>
            <a:r>
              <a:rPr lang="pt-BR" altLang="pt-BR" sz="2000" dirty="0">
                <a:solidFill>
                  <a:srgbClr val="000000"/>
                </a:solidFill>
              </a:rPr>
              <a:t>expressamente referidos em lei.</a:t>
            </a:r>
          </a:p>
          <a:p>
            <a:pPr>
              <a:spcBef>
                <a:spcPct val="0"/>
              </a:spcBef>
            </a:pPr>
            <a:endParaRPr lang="pt-BR" altLang="pt-BR" sz="20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Parágrafo único.  </a:t>
            </a:r>
            <a:r>
              <a:rPr lang="pt-BR" altLang="pt-BR" sz="2000" u="sng" dirty="0">
                <a:solidFill>
                  <a:srgbClr val="000000"/>
                </a:solidFill>
              </a:rPr>
              <a:t>Também caberá</a:t>
            </a:r>
            <a:r>
              <a:rPr lang="pt-BR" altLang="pt-BR" sz="2000" dirty="0">
                <a:solidFill>
                  <a:srgbClr val="000000"/>
                </a:solidFill>
              </a:rPr>
              <a:t> agravo de instrumento contra decisões interlocutórias proferidas na fase de </a:t>
            </a:r>
            <a:r>
              <a:rPr lang="pt-BR" altLang="pt-BR" sz="2000" u="sng" dirty="0">
                <a:solidFill>
                  <a:srgbClr val="000000"/>
                </a:solidFill>
              </a:rPr>
              <a:t>liquidação</a:t>
            </a:r>
            <a:r>
              <a:rPr lang="pt-BR" altLang="pt-BR" sz="2000" dirty="0">
                <a:solidFill>
                  <a:srgbClr val="000000"/>
                </a:solidFill>
              </a:rPr>
              <a:t> de sentença ou de </a:t>
            </a:r>
            <a:r>
              <a:rPr lang="pt-BR" altLang="pt-BR" sz="2000" u="sng" dirty="0">
                <a:solidFill>
                  <a:srgbClr val="000000"/>
                </a:solidFill>
              </a:rPr>
              <a:t>cumprimento de sentença</a:t>
            </a:r>
            <a:r>
              <a:rPr lang="pt-BR" altLang="pt-BR" sz="2000" dirty="0">
                <a:solidFill>
                  <a:srgbClr val="000000"/>
                </a:solidFill>
              </a:rPr>
              <a:t>, no processo de </a:t>
            </a:r>
            <a:r>
              <a:rPr lang="pt-BR" altLang="pt-BR" sz="2000" u="sng" dirty="0">
                <a:solidFill>
                  <a:srgbClr val="000000"/>
                </a:solidFill>
              </a:rPr>
              <a:t>execução</a:t>
            </a:r>
            <a:r>
              <a:rPr lang="pt-BR" altLang="pt-BR" sz="2000" dirty="0">
                <a:solidFill>
                  <a:srgbClr val="000000"/>
                </a:solidFill>
              </a:rPr>
              <a:t> e no processo de </a:t>
            </a:r>
            <a:r>
              <a:rPr lang="pt-BR" altLang="pt-BR" sz="2000" u="sng" dirty="0">
                <a:solidFill>
                  <a:srgbClr val="000000"/>
                </a:solidFill>
              </a:rPr>
              <a:t>inventário</a:t>
            </a:r>
            <a:r>
              <a:rPr lang="pt-BR" altLang="pt-BR" sz="2000" dirty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ct val="0"/>
              </a:spcBef>
            </a:pPr>
            <a:endParaRPr lang="pt-BR" altLang="pt-BR" sz="20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pt-BR" sz="2000" i="1" dirty="0"/>
              <a:t>ENUNCIADO 69/CJF –</a:t>
            </a:r>
            <a:r>
              <a:rPr lang="pt-BR" sz="2000" b="1" i="1" dirty="0"/>
              <a:t> </a:t>
            </a:r>
            <a:r>
              <a:rPr lang="pt-BR" sz="2000" i="1" dirty="0"/>
              <a:t>A hipótese do art. 1.015, parágrafo único, do CPC abrange os processos concursais, de falência e recuperação. </a:t>
            </a:r>
          </a:p>
          <a:p>
            <a:pPr algn="just">
              <a:spcBef>
                <a:spcPct val="0"/>
              </a:spcBef>
            </a:pPr>
            <a:endParaRPr lang="pt-BR" alt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0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3729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Agravo de Instrumento - </a:t>
            </a:r>
            <a:r>
              <a:rPr lang="pt-BR" sz="3200" dirty="0">
                <a:solidFill>
                  <a:srgbClr val="C00000"/>
                </a:solidFill>
              </a:rPr>
              <a:t>cabimento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639097" y="953729"/>
            <a:ext cx="8209935" cy="4857136"/>
          </a:xfrm>
        </p:spPr>
        <p:txBody>
          <a:bodyPr>
            <a:noAutofit/>
          </a:bodyPr>
          <a:lstStyle/>
          <a:p>
            <a:pPr hangingPunct="0"/>
            <a:r>
              <a:rPr lang="pt-BR" dirty="0"/>
              <a:t>E se a </a:t>
            </a:r>
            <a:r>
              <a:rPr lang="pt-BR" u="sng" dirty="0"/>
              <a:t>decisão interlocutória não estiver no rol</a:t>
            </a:r>
            <a:r>
              <a:rPr lang="pt-BR" dirty="0"/>
              <a:t> do art. 1.015, o que fazer?</a:t>
            </a:r>
          </a:p>
          <a:p>
            <a:pPr hangingPunct="0"/>
            <a:endParaRPr lang="en-US" sz="1050" dirty="0"/>
          </a:p>
          <a:p>
            <a:pPr marL="0" indent="0" hangingPunct="0">
              <a:buNone/>
            </a:pPr>
            <a:r>
              <a:rPr lang="pt-BR" dirty="0"/>
              <a:t>Possíveis soluções:</a:t>
            </a:r>
            <a:endParaRPr lang="en-US" dirty="0"/>
          </a:p>
          <a:p>
            <a:pPr marL="0" indent="0" hangingPunct="0">
              <a:buNone/>
            </a:pPr>
            <a:r>
              <a:rPr lang="pt-BR" dirty="0"/>
              <a:t>(i) nada, esperar a apelação (art. 1.009, § 1º)</a:t>
            </a:r>
            <a:endParaRPr lang="en-US" dirty="0"/>
          </a:p>
          <a:p>
            <a:pPr marL="0" indent="0" algn="just" hangingPunct="0">
              <a:buNone/>
            </a:pPr>
            <a:r>
              <a:rPr lang="pt-BR" dirty="0"/>
              <a:t>(ii) agravo de instrumento (rol, então, não seria taxativo)</a:t>
            </a:r>
            <a:endParaRPr lang="en-US" dirty="0"/>
          </a:p>
          <a:p>
            <a:pPr marL="0" indent="0" hangingPunct="0">
              <a:buNone/>
            </a:pPr>
            <a:r>
              <a:rPr lang="pt-BR" dirty="0"/>
              <a:t>(iii) MS</a:t>
            </a:r>
            <a:endParaRPr lang="en-US" dirty="0"/>
          </a:p>
          <a:p>
            <a:pPr marL="0" indent="0" hangingPunct="0">
              <a:buNone/>
            </a:pPr>
            <a:endParaRPr lang="pt-BR" sz="825" dirty="0"/>
          </a:p>
          <a:p>
            <a:pPr marL="0" indent="0" hangingPunct="0">
              <a:buNone/>
            </a:pPr>
            <a:r>
              <a:rPr lang="pt-BR" sz="1800" dirty="0"/>
              <a:t>A respeito desse tema:</a:t>
            </a:r>
          </a:p>
          <a:p>
            <a:pPr marL="0" indent="0" hangingPunct="0">
              <a:buNone/>
            </a:pPr>
            <a:r>
              <a:rPr lang="pt-BR" sz="1800" u="sng" dirty="0">
                <a:hlinkClick r:id="rId3"/>
              </a:rPr>
              <a:t>https://www.jota.info/opiniao-e-analise/colunas/novo-cpc/hipoteses-de-agravo-de-instrumento-no-novo-cpc-os-efeitos-colaterais-da-interpretacao-extensiva-04042016</a:t>
            </a:r>
            <a:r>
              <a:rPr lang="pt-BR" sz="1800" u="sng" dirty="0"/>
              <a:t> </a:t>
            </a:r>
          </a:p>
          <a:p>
            <a:pPr marL="0" indent="0" hangingPunct="0">
              <a:buNone/>
            </a:pPr>
            <a:r>
              <a:rPr lang="en-US" sz="1800" dirty="0">
                <a:hlinkClick r:id="rId4"/>
              </a:rPr>
              <a:t>https://www.youtube.com/watch?v=lBpejCNMrlw&amp;index=68&amp;list=PUtMeP3BI6mm-i1otv_45iHg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477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3729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Agravo de Instrumento - </a:t>
            </a:r>
            <a:r>
              <a:rPr lang="pt-BR" sz="3200" dirty="0">
                <a:solidFill>
                  <a:srgbClr val="C00000"/>
                </a:solidFill>
              </a:rPr>
              <a:t>cabimento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639097" y="953729"/>
            <a:ext cx="8209935" cy="4857136"/>
          </a:xfrm>
        </p:spPr>
        <p:txBody>
          <a:bodyPr>
            <a:noAutofit/>
          </a:bodyPr>
          <a:lstStyle/>
          <a:p>
            <a:pPr hangingPunct="0"/>
            <a:r>
              <a:rPr lang="pt-BR" dirty="0"/>
              <a:t>E como está a jurisprudência?</a:t>
            </a:r>
          </a:p>
          <a:p>
            <a:pPr marL="0" indent="0" hangingPunct="0">
              <a:buNone/>
            </a:pPr>
            <a:r>
              <a:rPr lang="pt-BR" dirty="0"/>
              <a:t>1ª decisão colegiada do STJ:</a:t>
            </a:r>
          </a:p>
          <a:p>
            <a:pPr marL="0" indent="0" algn="just" hangingPunct="0">
              <a:buNone/>
            </a:pP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AGRAVO DE INSTRUMENTO. </a:t>
            </a:r>
            <a:r>
              <a:rPr lang="en-US" sz="2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INTERPRETAÇÃO ANALÓGICA OU EXTENSIVA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INCISO III DO ART. 1.015 DO CPC/2015. (…) 5.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Apesar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previsto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expressamente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art. 1.015 do CPC/2015, a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decisão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interlocutória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relacionada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definição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9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</a:t>
            </a:r>
            <a:r>
              <a:rPr lang="en-US" sz="2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continua </a:t>
            </a:r>
            <a:r>
              <a:rPr lang="en-US" sz="29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desafiando</a:t>
            </a:r>
            <a:r>
              <a:rPr lang="en-US" sz="2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recurso</a:t>
            </a:r>
            <a:r>
              <a:rPr lang="en-US" sz="2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9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agravo</a:t>
            </a:r>
            <a:r>
              <a:rPr lang="en-US" sz="2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9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interpretação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analógica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extensiva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contida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inciso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 do art. 1.015 do CPC/2015 (…). (REsp 1679909; RS;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Quarta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Turma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Rel. Min. Luis Felipe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Salomão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Julg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14/11/2017, DJe 01/02/2018)</a:t>
            </a:r>
            <a:endParaRPr lang="pt-BR" sz="2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3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59" end="5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3729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Agravo de Instrumento - </a:t>
            </a:r>
            <a:r>
              <a:rPr lang="pt-BR" sz="3200" dirty="0">
                <a:solidFill>
                  <a:srgbClr val="C00000"/>
                </a:solidFill>
              </a:rPr>
              <a:t>cabimento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0" y="953729"/>
            <a:ext cx="9143999" cy="4857136"/>
          </a:xfrm>
        </p:spPr>
        <p:txBody>
          <a:bodyPr>
            <a:noAutofit/>
          </a:bodyPr>
          <a:lstStyle/>
          <a:p>
            <a:pPr hangingPunct="0"/>
            <a:r>
              <a:rPr lang="pt-BR" dirty="0"/>
              <a:t>E como está a jurisprudência?</a:t>
            </a:r>
          </a:p>
          <a:p>
            <a:pPr marL="0" indent="0" hangingPunct="0">
              <a:buNone/>
            </a:pPr>
            <a:r>
              <a:rPr lang="pt-BR" dirty="0"/>
              <a:t>Mas como há divergência no próprio STJ:</a:t>
            </a:r>
          </a:p>
          <a:p>
            <a:pPr marL="0" indent="0" algn="just" hangingPunct="0">
              <a:buNone/>
            </a:pPr>
            <a:r>
              <a:rPr lang="pt-BR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DE AFETAÇÃO. RECURSO ESPECIAL. REPRESENTATIVO DE CONTROVÉRSIA. SELEÇÃO. AFETAÇÃO. RITO. ARTS. 1.036 E SS. DO CPC/15. DIREITO PROCESSUAL CIVIL. </a:t>
            </a:r>
            <a:r>
              <a:rPr lang="pt-BR" sz="25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AGRAVO DE INSTRUMENTO. CONTROVÉRSIA. NATUREZA. ROL DO ART. 1.015 DO CPC/15</a:t>
            </a:r>
            <a:r>
              <a:rPr lang="pt-BR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 Delimitação da controvérsia: definir a natureza do rol do art. 1.015 do CPC/15 e </a:t>
            </a:r>
            <a:r>
              <a:rPr lang="pt-BR" sz="25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verificar possibilidade de sua interpretação extensiva, para se admitir a interposição de agravo de instrumento contra decisão interlocutória que verse sobre hipóteses não expressamente versadas nos incisos de referido dispositivo do Novo CPC</a:t>
            </a:r>
            <a:r>
              <a:rPr lang="pt-BR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Afetação do recurso especial ao rito do art. 1.036 e ss. do CPC/2015. (</a:t>
            </a:r>
            <a:r>
              <a:rPr lang="pt-BR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ProAfR</a:t>
            </a:r>
            <a:r>
              <a:rPr lang="pt-BR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REsp 1696396/MT, Rel. Ministra NANCY ANDRIGHI, CORTE ESPECIAL, j. 20/02/2018, DJe 28/02/2018)</a:t>
            </a:r>
          </a:p>
          <a:p>
            <a:pPr marL="0" indent="0" hangingPunc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236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93058"/>
            <a:ext cx="91440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cs typeface="Times New Roman" pitchFamily="18" charset="0"/>
              </a:rPr>
              <a:t>Obrigado!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30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3000" dirty="0">
                <a:solidFill>
                  <a:srgbClr val="000000"/>
                </a:solidFill>
                <a:cs typeface="Times New Roman" pitchFamily="18" charset="0"/>
              </a:rPr>
              <a:t>Prof. Luiz Dellore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30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>
                <a:hlinkClick r:id="rId2"/>
              </a:rPr>
              <a:t>www.dellore.com</a:t>
            </a:r>
            <a:r>
              <a:rPr lang="pt-BR" altLang="pt-BR" sz="3200" dirty="0"/>
              <a:t> e </a:t>
            </a:r>
            <a:r>
              <a:rPr lang="pt-BR" altLang="pt-BR" sz="3200" dirty="0">
                <a:hlinkClick r:id="rId3"/>
              </a:rPr>
              <a:t>www.tudodoncpc.com.br</a:t>
            </a:r>
            <a:r>
              <a:rPr lang="pt-BR" altLang="pt-BR" sz="3200" dirty="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Instagram e </a:t>
            </a:r>
            <a:r>
              <a:rPr lang="pt-BR" altLang="pt-BR" sz="3200" dirty="0" err="1"/>
              <a:t>Periscope</a:t>
            </a:r>
            <a:r>
              <a:rPr lang="pt-BR" altLang="pt-BR" sz="3200" dirty="0"/>
              <a:t>: @</a:t>
            </a:r>
            <a:r>
              <a:rPr lang="pt-BR" altLang="pt-BR" sz="3200" dirty="0" err="1"/>
              <a:t>luizdellore</a:t>
            </a:r>
            <a:endParaRPr lang="pt-BR" altLang="pt-BR" sz="3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Facebook.com/</a:t>
            </a:r>
            <a:r>
              <a:rPr lang="pt-BR" altLang="pt-BR" sz="3200" dirty="0" err="1"/>
              <a:t>luizdellore</a:t>
            </a:r>
            <a:endParaRPr lang="pt-BR" altLang="pt-BR" sz="3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 Twitter: @</a:t>
            </a:r>
            <a:r>
              <a:rPr lang="pt-BR" altLang="pt-BR" sz="3200" dirty="0" err="1"/>
              <a:t>dellore</a:t>
            </a:r>
            <a:endParaRPr lang="pt-BR" altLang="pt-BR" sz="3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LinkedIn: Luiz Dellore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132908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aixaDeTexto 1"/>
          <p:cNvSpPr txBox="1">
            <a:spLocks noChangeArrowheads="1"/>
          </p:cNvSpPr>
          <p:nvPr/>
        </p:nvSpPr>
        <p:spPr bwMode="auto">
          <a:xfrm>
            <a:off x="395288" y="236019"/>
            <a:ext cx="8208962" cy="629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Prof. Luiz Dellore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Doutor e mestre em Processo Civil (USP)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Mestre em Constitucional (PUC/SP)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Professor do Mackenzie, FADISP, EPD e outras instituições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Advogado da Caixa Econômica Federal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Ex-assessor de Ministro do STJ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Membro do IBDP e do CEAPRO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t-BR" altLang="pt-BR" sz="3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>
                <a:hlinkClick r:id="rId2"/>
              </a:rPr>
              <a:t>www.dellore.com</a:t>
            </a:r>
            <a:r>
              <a:rPr lang="pt-BR" altLang="pt-BR" sz="3200" dirty="0"/>
              <a:t> e </a:t>
            </a:r>
            <a:r>
              <a:rPr lang="pt-BR" altLang="pt-BR" sz="3200" dirty="0">
                <a:hlinkClick r:id="rId3"/>
              </a:rPr>
              <a:t>www.tudodoncpc.com.br</a:t>
            </a:r>
            <a:r>
              <a:rPr lang="pt-BR" altLang="pt-BR" sz="3200" dirty="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Instagram e </a:t>
            </a:r>
            <a:r>
              <a:rPr lang="pt-BR" altLang="pt-BR" sz="3200" dirty="0" err="1"/>
              <a:t>Periscope</a:t>
            </a:r>
            <a:r>
              <a:rPr lang="pt-BR" altLang="pt-BR" sz="3200" dirty="0"/>
              <a:t>: @</a:t>
            </a:r>
            <a:r>
              <a:rPr lang="pt-BR" altLang="pt-BR" sz="3200" dirty="0" err="1"/>
              <a:t>luizdellore</a:t>
            </a:r>
            <a:endParaRPr lang="pt-BR" altLang="pt-BR" sz="3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Facebook.com/</a:t>
            </a:r>
            <a:r>
              <a:rPr lang="pt-BR" altLang="pt-BR" sz="3200" dirty="0" err="1"/>
              <a:t>luizdellore</a:t>
            </a:r>
            <a:endParaRPr lang="pt-BR" altLang="pt-BR" sz="3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 Twitter: @</a:t>
            </a:r>
            <a:r>
              <a:rPr lang="pt-BR" altLang="pt-BR" sz="3200" dirty="0" err="1"/>
              <a:t>dellore</a:t>
            </a:r>
            <a:endParaRPr lang="pt-BR" altLang="pt-BR" sz="3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200" dirty="0"/>
              <a:t>LinkedIn: Luiz Dellore</a:t>
            </a:r>
          </a:p>
        </p:txBody>
      </p:sp>
    </p:spTree>
    <p:extLst>
      <p:ext uri="{BB962C8B-B14F-4D97-AF65-F5344CB8AC3E}">
        <p14:creationId xmlns:p14="http://schemas.microsoft.com/office/powerpoint/2010/main" val="38063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250825" y="620713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5000" dirty="0">
                <a:solidFill>
                  <a:srgbClr val="000000"/>
                </a:solidFill>
                <a:latin typeface="Times New Roman" panose="02020603050405020304" pitchFamily="18" charset="0"/>
              </a:rPr>
              <a:t>1) Recursos no NCPC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5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4294967295"/>
          </p:nvPr>
        </p:nvSpPr>
        <p:spPr>
          <a:xfrm>
            <a:off x="1268362" y="1297858"/>
            <a:ext cx="7666978" cy="40352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I – apelação; 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II – </a:t>
            </a:r>
            <a:r>
              <a:rPr lang="pt-BR" altLang="pt-BR" sz="2400" i="1" dirty="0">
                <a:solidFill>
                  <a:srgbClr val="000000"/>
                </a:solidFill>
                <a:latin typeface="Calibri" pitchFamily="34" charset="0"/>
              </a:rPr>
              <a:t>agravo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 de instrumento;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III – </a:t>
            </a:r>
            <a:r>
              <a:rPr lang="pt-BR" altLang="pt-BR" sz="2400" i="1" dirty="0">
                <a:solidFill>
                  <a:srgbClr val="000000"/>
                </a:solidFill>
                <a:latin typeface="Calibri" pitchFamily="34" charset="0"/>
              </a:rPr>
              <a:t>agravo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 interno;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IV – embargos de declaração;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V – recurso ordinário;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VI – recurso especial;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VII – recurso extraordinário;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VIII – </a:t>
            </a:r>
            <a:r>
              <a:rPr lang="pt-BR" altLang="pt-BR" sz="2400" i="1" dirty="0">
                <a:solidFill>
                  <a:srgbClr val="000000"/>
                </a:solidFill>
                <a:latin typeface="Calibri" pitchFamily="34" charset="0"/>
              </a:rPr>
              <a:t>agravo</a:t>
            </a: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 em recurso especial/extraordinário;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  <a:latin typeface="Calibri" pitchFamily="34" charset="0"/>
              </a:rPr>
              <a:t>IX – embargos de divergência.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88120"/>
            <a:ext cx="9144000" cy="6445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313131"/>
                </a:solidFill>
                <a:latin typeface="Calibri" pitchFamily="34" charset="0"/>
                <a:ea typeface="ＭＳ Ｐゴシック" charset="0"/>
                <a:cs typeface="Lato Black" charset="0"/>
              </a:rPr>
              <a:t>Recursos existentes no NCPC (art. 994):</a:t>
            </a:r>
          </a:p>
        </p:txBody>
      </p:sp>
    </p:spTree>
    <p:extLst>
      <p:ext uri="{BB962C8B-B14F-4D97-AF65-F5344CB8AC3E}">
        <p14:creationId xmlns:p14="http://schemas.microsoft.com/office/powerpoint/2010/main" val="37818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904568" y="1209368"/>
            <a:ext cx="7470313" cy="4433529"/>
          </a:xfrm>
        </p:spPr>
        <p:txBody>
          <a:bodyPr>
            <a:noAutofit/>
          </a:bodyPr>
          <a:lstStyle/>
          <a:p>
            <a:pPr marL="285743" indent="-285743" algn="just">
              <a:lnSpc>
                <a:spcPct val="150000"/>
              </a:lnSpc>
            </a:pPr>
            <a:r>
              <a:rPr lang="pt-BR" altLang="pt-BR" sz="2400" dirty="0"/>
              <a:t>cabimento;</a:t>
            </a:r>
          </a:p>
          <a:p>
            <a:pPr marL="285743" indent="-285743" algn="just">
              <a:lnSpc>
                <a:spcPct val="150000"/>
              </a:lnSpc>
            </a:pPr>
            <a:r>
              <a:rPr lang="pt-BR" altLang="pt-BR" sz="2400" dirty="0"/>
              <a:t>legitimidade recursal;</a:t>
            </a:r>
          </a:p>
          <a:p>
            <a:pPr marL="285743" indent="-285743" algn="just">
              <a:lnSpc>
                <a:spcPct val="150000"/>
              </a:lnSpc>
            </a:pPr>
            <a:r>
              <a:rPr lang="pt-BR" altLang="pt-BR" sz="2400" dirty="0"/>
              <a:t>interesse recursal;</a:t>
            </a:r>
          </a:p>
          <a:p>
            <a:pPr marL="285743" indent="-285743" algn="just">
              <a:lnSpc>
                <a:spcPct val="150000"/>
              </a:lnSpc>
            </a:pPr>
            <a:r>
              <a:rPr lang="pt-BR" altLang="pt-BR" sz="2400" dirty="0"/>
              <a:t>preparo;</a:t>
            </a:r>
          </a:p>
          <a:p>
            <a:pPr marL="285743" indent="-285743" algn="just">
              <a:lnSpc>
                <a:spcPct val="150000"/>
              </a:lnSpc>
            </a:pPr>
            <a:r>
              <a:rPr lang="pt-BR" altLang="pt-BR" sz="2400" dirty="0"/>
              <a:t>tempestividade;</a:t>
            </a:r>
          </a:p>
          <a:p>
            <a:pPr marL="285743" indent="-285743" algn="just">
              <a:lnSpc>
                <a:spcPct val="150000"/>
              </a:lnSpc>
            </a:pPr>
            <a:r>
              <a:rPr lang="pt-BR" altLang="pt-BR" sz="2400" dirty="0"/>
              <a:t>inexistência de fato impeditivo para recorrer (concordância, desistência, renúncia);</a:t>
            </a:r>
          </a:p>
          <a:p>
            <a:pPr marL="285743" indent="-285743" algn="just">
              <a:lnSpc>
                <a:spcPct val="150000"/>
              </a:lnSpc>
            </a:pPr>
            <a:r>
              <a:rPr lang="pt-BR" altLang="pt-BR" sz="2400" dirty="0"/>
              <a:t>regularidade formal.</a:t>
            </a:r>
          </a:p>
          <a:p>
            <a:pPr algn="just">
              <a:spcBef>
                <a:spcPct val="0"/>
              </a:spcBef>
            </a:pPr>
            <a:endParaRPr lang="pt-BR" altLang="pt-BR" sz="1800" dirty="0">
              <a:ea typeface="MS PGothic" pitchFamily="34" charset="-12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01628"/>
            <a:ext cx="9144000" cy="64486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+mn-lt"/>
              </a:rPr>
              <a:t>Requisitos de admissibilidade recursal:</a:t>
            </a:r>
          </a:p>
        </p:txBody>
      </p:sp>
    </p:spTree>
    <p:extLst>
      <p:ext uri="{BB962C8B-B14F-4D97-AF65-F5344CB8AC3E}">
        <p14:creationId xmlns:p14="http://schemas.microsoft.com/office/powerpoint/2010/main" val="33467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90344"/>
              </p:ext>
            </p:extLst>
          </p:nvPr>
        </p:nvGraphicFramePr>
        <p:xfrm>
          <a:off x="776748" y="1740311"/>
          <a:ext cx="7755692" cy="3097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77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456"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DECISÃO JUDICIAL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RECURSO CABÍVEL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56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Sentença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Apelação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56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Decisão interlocutória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Agravo de instrumento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56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alibri" pitchFamily="34" charset="0"/>
                        </a:rPr>
                        <a:t>Despacho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alibri" pitchFamily="34" charset="0"/>
                        </a:rPr>
                        <a:t>Irrecorrível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56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alibri" pitchFamily="34" charset="0"/>
                        </a:rPr>
                        <a:t>Decisão monocrática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alibri" pitchFamily="34" charset="0"/>
                        </a:rPr>
                        <a:t>Agravo interno / </a:t>
                      </a:r>
                      <a:r>
                        <a:rPr lang="pt-BR" dirty="0" err="1">
                          <a:latin typeface="Calibri" pitchFamily="34" charset="0"/>
                        </a:rPr>
                        <a:t>AREsp</a:t>
                      </a:r>
                      <a:r>
                        <a:rPr lang="pt-BR" dirty="0">
                          <a:latin typeface="Calibri" pitchFamily="34" charset="0"/>
                        </a:rPr>
                        <a:t> e 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76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alibri" pitchFamily="34" charset="0"/>
                        </a:rPr>
                        <a:t>Acórdão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alibri" pitchFamily="34" charset="0"/>
                        </a:rPr>
                        <a:t>Demais recursos</a:t>
                      </a:r>
                    </a:p>
                    <a:p>
                      <a:pPr algn="ctr"/>
                      <a:r>
                        <a:rPr lang="pt-BR" dirty="0">
                          <a:latin typeface="Calibri" pitchFamily="34" charset="0"/>
                        </a:rPr>
                        <a:t>(</a:t>
                      </a:r>
                      <a:r>
                        <a:rPr lang="pt-BR" dirty="0" err="1">
                          <a:latin typeface="Calibri" pitchFamily="34" charset="0"/>
                        </a:rPr>
                        <a:t>REsp</a:t>
                      </a:r>
                      <a:r>
                        <a:rPr lang="pt-BR" dirty="0">
                          <a:latin typeface="Calibri" pitchFamily="34" charset="0"/>
                        </a:rPr>
                        <a:t>, RE, ROC, Divergência)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550813"/>
            <a:ext cx="9144000" cy="6445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313131"/>
                </a:solidFill>
                <a:latin typeface="Calibri" pitchFamily="34" charset="0"/>
                <a:ea typeface="ＭＳ Ｐゴシック" charset="0"/>
                <a:cs typeface="Lato Black" charset="0"/>
              </a:rPr>
              <a:t>Cabimento dos Recursos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500736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000" dirty="0">
                <a:latin typeface="Calibri" pitchFamily="34" charset="0"/>
              </a:rPr>
              <a:t>* Cabível de qualquer ato judicial com carga decisória: embargos de declaração</a:t>
            </a:r>
          </a:p>
        </p:txBody>
      </p:sp>
    </p:spTree>
    <p:extLst>
      <p:ext uri="{BB962C8B-B14F-4D97-AF65-F5344CB8AC3E}">
        <p14:creationId xmlns:p14="http://schemas.microsoft.com/office/powerpoint/2010/main" val="1525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250825" y="620713"/>
            <a:ext cx="871378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5000" dirty="0">
                <a:solidFill>
                  <a:srgbClr val="000000"/>
                </a:solidFill>
                <a:latin typeface="Times New Roman" panose="02020603050405020304" pitchFamily="18" charset="0"/>
              </a:rPr>
              <a:t>2) Inovações na apelação e no agravo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5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7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Apelação – </a:t>
            </a:r>
            <a:r>
              <a:rPr lang="pt-BR" sz="2800" dirty="0">
                <a:solidFill>
                  <a:srgbClr val="C00000"/>
                </a:solidFill>
              </a:rPr>
              <a:t>Processamento (1º grau)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658761" y="1071716"/>
            <a:ext cx="8052620" cy="4572000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O processamento da apelação é base para os demais recursos</a:t>
            </a:r>
          </a:p>
          <a:p>
            <a:pPr marL="342892" indent="-342892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2000" dirty="0">
                <a:solidFill>
                  <a:srgbClr val="000000"/>
                </a:solidFill>
              </a:rPr>
              <a:t>Interposta em 1º grau, razões devem trazer nome das partes, fundamentos de fato e de direito (</a:t>
            </a:r>
            <a:r>
              <a:rPr lang="pt-BR" altLang="pt-BR" sz="2000" i="1" dirty="0" err="1">
                <a:solidFill>
                  <a:srgbClr val="000000"/>
                </a:solidFill>
              </a:rPr>
              <a:t>error</a:t>
            </a:r>
            <a:r>
              <a:rPr lang="pt-BR" altLang="pt-BR" sz="2000" i="1" dirty="0">
                <a:solidFill>
                  <a:srgbClr val="000000"/>
                </a:solidFill>
              </a:rPr>
              <a:t> in procedendo </a:t>
            </a:r>
            <a:r>
              <a:rPr lang="pt-BR" altLang="pt-BR" sz="2000" dirty="0">
                <a:solidFill>
                  <a:srgbClr val="000000"/>
                </a:solidFill>
              </a:rPr>
              <a:t>e</a:t>
            </a:r>
            <a:r>
              <a:rPr lang="pt-BR" altLang="pt-BR" sz="2000" i="1" dirty="0">
                <a:solidFill>
                  <a:srgbClr val="000000"/>
                </a:solidFill>
              </a:rPr>
              <a:t> in </a:t>
            </a:r>
            <a:r>
              <a:rPr lang="pt-BR" altLang="pt-BR" sz="2000" i="1" dirty="0" err="1">
                <a:solidFill>
                  <a:srgbClr val="000000"/>
                </a:solidFill>
              </a:rPr>
              <a:t>judicando</a:t>
            </a:r>
            <a:r>
              <a:rPr lang="pt-BR" altLang="pt-BR" sz="2000" dirty="0">
                <a:solidFill>
                  <a:srgbClr val="000000"/>
                </a:solidFill>
              </a:rPr>
              <a:t>) e pedido de nova decisão (CPC, 1010)</a:t>
            </a:r>
          </a:p>
          <a:p>
            <a:pPr marL="342892" indent="-342892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2000" dirty="0">
                <a:solidFill>
                  <a:srgbClr val="000000"/>
                </a:solidFill>
              </a:rPr>
              <a:t>Abre-se vista à parte contrária, para resposta</a:t>
            </a:r>
          </a:p>
          <a:p>
            <a:pPr marL="342892" indent="-342892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2000" dirty="0">
                <a:solidFill>
                  <a:srgbClr val="000000"/>
                </a:solidFill>
              </a:rPr>
              <a:t>Após, autos remetidos ao Tribunal, </a:t>
            </a:r>
            <a:r>
              <a:rPr lang="pt-BR" altLang="pt-BR" sz="2000" u="sng" dirty="0">
                <a:solidFill>
                  <a:srgbClr val="000000"/>
                </a:solidFill>
              </a:rPr>
              <a:t>sem</a:t>
            </a:r>
            <a:r>
              <a:rPr lang="pt-BR" altLang="pt-BR" sz="2000" dirty="0">
                <a:solidFill>
                  <a:srgbClr val="000000"/>
                </a:solidFill>
              </a:rPr>
              <a:t> juízo de admissibilidade na origem</a:t>
            </a:r>
          </a:p>
          <a:p>
            <a:pPr marL="342892" indent="-342892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2000" dirty="0">
                <a:solidFill>
                  <a:srgbClr val="000000"/>
                </a:solidFill>
              </a:rPr>
              <a:t>É possível ao juiz </a:t>
            </a:r>
            <a:r>
              <a:rPr lang="pt-BR" altLang="pt-BR" sz="2000" u="sng" dirty="0">
                <a:solidFill>
                  <a:srgbClr val="000000"/>
                </a:solidFill>
              </a:rPr>
              <a:t>reconsiderar</a:t>
            </a:r>
            <a:r>
              <a:rPr lang="pt-BR" altLang="pt-BR" sz="2000" dirty="0">
                <a:solidFill>
                  <a:srgbClr val="000000"/>
                </a:solidFill>
              </a:rPr>
              <a:t> nos seguintes casos (CPC, 331, 332, § 3º e 485, § 7º):</a:t>
            </a:r>
          </a:p>
          <a:p>
            <a:pPr lvl="5">
              <a:lnSpc>
                <a:spcPct val="150000"/>
              </a:lnSpc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(i) indeferimento da inicial; </a:t>
            </a:r>
          </a:p>
          <a:p>
            <a:pPr lvl="5">
              <a:lnSpc>
                <a:spcPct val="150000"/>
              </a:lnSpc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(</a:t>
            </a:r>
            <a:r>
              <a:rPr lang="pt-BR" altLang="pt-BR" sz="2000" dirty="0" err="1">
                <a:solidFill>
                  <a:srgbClr val="000000"/>
                </a:solidFill>
              </a:rPr>
              <a:t>ii</a:t>
            </a:r>
            <a:r>
              <a:rPr lang="pt-BR" altLang="pt-BR" sz="2000" dirty="0">
                <a:solidFill>
                  <a:srgbClr val="000000"/>
                </a:solidFill>
              </a:rPr>
              <a:t>) improcedência liminar ; e </a:t>
            </a:r>
          </a:p>
          <a:p>
            <a:pPr lvl="5">
              <a:lnSpc>
                <a:spcPct val="150000"/>
              </a:lnSpc>
              <a:spcBef>
                <a:spcPct val="0"/>
              </a:spcBef>
            </a:pPr>
            <a:r>
              <a:rPr lang="pt-BR" altLang="pt-BR" sz="2000" dirty="0">
                <a:solidFill>
                  <a:srgbClr val="000000"/>
                </a:solidFill>
              </a:rPr>
              <a:t>(</a:t>
            </a:r>
            <a:r>
              <a:rPr lang="pt-BR" altLang="pt-BR" sz="2000" dirty="0" err="1">
                <a:solidFill>
                  <a:srgbClr val="000000"/>
                </a:solidFill>
              </a:rPr>
              <a:t>iii</a:t>
            </a:r>
            <a:r>
              <a:rPr lang="pt-BR" altLang="pt-BR" sz="2000" dirty="0">
                <a:solidFill>
                  <a:srgbClr val="000000"/>
                </a:solidFill>
              </a:rPr>
              <a:t>) extinção sem resolução do mérito.</a:t>
            </a:r>
          </a:p>
        </p:txBody>
      </p:sp>
    </p:spTree>
    <p:extLst>
      <p:ext uri="{BB962C8B-B14F-4D97-AF65-F5344CB8AC3E}">
        <p14:creationId xmlns:p14="http://schemas.microsoft.com/office/powerpoint/2010/main" val="42009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Apelação – </a:t>
            </a:r>
            <a:r>
              <a:rPr lang="pt-BR" sz="2800" dirty="0">
                <a:solidFill>
                  <a:srgbClr val="C00000"/>
                </a:solidFill>
              </a:rPr>
              <a:t>Processamento (1º grau)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658761" y="1071716"/>
            <a:ext cx="8052620" cy="4572000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1.010.  A apelação, interposta por petição dirigida ao juízo de primeiro grau, conterá: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(...)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1o O apelado será </a:t>
            </a:r>
            <a:r>
              <a:rPr lang="pt-BR" altLang="pt-BR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intimado para apresentar contrarrazões</a:t>
            </a: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prazo de 15 (quinze) dias.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altLang="pt-BR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2o Se o apelado interpuser </a:t>
            </a:r>
            <a:r>
              <a:rPr lang="pt-BR" altLang="pt-BR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apelação adesiva</a:t>
            </a: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juiz intimará o apelante para apresentar contrarrazões.</a:t>
            </a:r>
          </a:p>
          <a:p>
            <a:pPr algn="just">
              <a:spcBef>
                <a:spcPct val="0"/>
              </a:spcBef>
            </a:pPr>
            <a:endParaRPr lang="pt-BR" altLang="pt-BR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3o Após as formalidades previstas nos §§ 1o e 2o, </a:t>
            </a:r>
            <a:r>
              <a:rPr lang="pt-BR" altLang="pt-BR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autos serão remetidos ao tribunal pelo juiz, </a:t>
            </a:r>
            <a:r>
              <a:rPr lang="pt-BR" altLang="pt-BR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independentemente</a:t>
            </a:r>
            <a:r>
              <a:rPr lang="pt-BR" altLang="pt-BR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juízo de admissibilidade</a:t>
            </a:r>
            <a:r>
              <a:rPr lang="pt-BR" altLang="pt-BR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148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</TotalTime>
  <Words>1285</Words>
  <Application>Microsoft Office PowerPoint</Application>
  <PresentationFormat>Apresentação na tela (4:3)</PresentationFormat>
  <Paragraphs>143</Paragraphs>
  <Slides>16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Calibri Light</vt:lpstr>
      <vt:lpstr>Lato Black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Recursos existentes no NCPC (art. 994):</vt:lpstr>
      <vt:lpstr>Requisitos de admissibilidade recursal:</vt:lpstr>
      <vt:lpstr>Cabimento dos Recursos</vt:lpstr>
      <vt:lpstr>Apresentação do PowerPoint</vt:lpstr>
      <vt:lpstr>Apelação – Processamento (1º grau)</vt:lpstr>
      <vt:lpstr>Apelação – Processamento (1º grau)</vt:lpstr>
      <vt:lpstr>Apelação – Processamento (1º grau)</vt:lpstr>
      <vt:lpstr>Agravo de Instrumento</vt:lpstr>
      <vt:lpstr>Agravo de Instrumento</vt:lpstr>
      <vt:lpstr>Agravo de Instrumento - cabimento</vt:lpstr>
      <vt:lpstr>Agravo de Instrumento - cabimento</vt:lpstr>
      <vt:lpstr>Agravo de Instrumento - cabimento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Emy Marui</dc:creator>
  <cp:lastModifiedBy>LUIZ GUILHERME P DELLORE</cp:lastModifiedBy>
  <cp:revision>77</cp:revision>
  <dcterms:created xsi:type="dcterms:W3CDTF">2015-06-30T15:55:36Z</dcterms:created>
  <dcterms:modified xsi:type="dcterms:W3CDTF">2018-04-16T05:14:12Z</dcterms:modified>
</cp:coreProperties>
</file>