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59" r:id="rId4"/>
    <p:sldId id="360" r:id="rId5"/>
    <p:sldId id="361" r:id="rId6"/>
    <p:sldId id="362" r:id="rId7"/>
    <p:sldId id="37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A7C"/>
    <a:srgbClr val="91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E00B4-2DF4-41BA-8529-2CCAEAE5E23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E3AA6-3182-42DA-8D70-23F54DE24E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3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35017CE-1BE7-4CF7-A35F-554C583C72D8}" type="slidenum">
              <a:rPr lang="pt-BR" altLang="pt-BR" sz="1200">
                <a:latin typeface="Arial" panose="020B0604020202020204" pitchFamily="34" charset="0"/>
                <a:ea typeface="MS PGothic" panose="020B0600070205080204" pitchFamily="34" charset="-128"/>
              </a:rPr>
              <a:pPr algn="r" eaLnBrk="1" hangingPunct="1"/>
              <a:t>3</a:t>
            </a:fld>
            <a:endParaRPr lang="pt-BR" altLang="pt-BR" sz="12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3E87AB-C46C-4B2F-9758-CBF80DE2C15C}" type="slidenum">
              <a:rPr lang="pt-BR" altLang="pt-BR"/>
              <a:pPr algn="r" eaLnBrk="1" hangingPunct="1">
                <a:spcBef>
                  <a:spcPct val="0"/>
                </a:spcBef>
              </a:pPr>
              <a:t>4</a:t>
            </a:fld>
            <a:endParaRPr lang="pt-BR" alt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2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D73796-5679-4F6F-B2E3-F673EB5C60A3}" type="slidenum">
              <a:rPr lang="pt-BR" altLang="pt-BR"/>
              <a:pPr algn="r" eaLnBrk="1" hangingPunct="1">
                <a:spcBef>
                  <a:spcPct val="0"/>
                </a:spcBef>
              </a:pPr>
              <a:t>5</a:t>
            </a:fld>
            <a:endParaRPr lang="pt-BR" altLang="pt-B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585073-C4C7-4198-853A-DE576F1468B8}" type="slidenum">
              <a:rPr lang="pt-BR" altLang="pt-BR"/>
              <a:pPr algn="r" eaLnBrk="1" hangingPunct="1">
                <a:spcBef>
                  <a:spcPct val="0"/>
                </a:spcBef>
              </a:pPr>
              <a:t>6</a:t>
            </a:fld>
            <a:endParaRPr lang="pt-BR" alt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961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585073-C4C7-4198-853A-DE576F1468B8}" type="slidenum">
              <a:rPr lang="pt-BR" altLang="pt-BR"/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31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88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6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29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2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51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0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3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7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9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08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54691"/>
            <a:ext cx="6270677" cy="1263958"/>
          </a:xfrm>
        </p:spPr>
        <p:txBody>
          <a:bodyPr anchor="ctr">
            <a:noAutofit/>
          </a:bodyPr>
          <a:lstStyle/>
          <a:p>
            <a:pPr algn="r"/>
            <a:r>
              <a:rPr lang="pt-BR" sz="3200" b="1" cap="all" dirty="0">
                <a:solidFill>
                  <a:schemeClr val="bg1"/>
                </a:solidFill>
              </a:rPr>
              <a:t>CONGRESSO Processo civil</a:t>
            </a:r>
            <a:br>
              <a:rPr lang="pt-BR" sz="3200" b="1" cap="all" dirty="0">
                <a:solidFill>
                  <a:schemeClr val="bg1"/>
                </a:solidFill>
              </a:rPr>
            </a:br>
            <a:r>
              <a:rPr lang="pt-BR" sz="3200" b="1" cap="all" dirty="0" err="1">
                <a:solidFill>
                  <a:schemeClr val="bg1"/>
                </a:solidFill>
              </a:rPr>
              <a:t>oab</a:t>
            </a:r>
            <a:r>
              <a:rPr lang="pt-BR" sz="3200" b="1" cap="all" dirty="0">
                <a:solidFill>
                  <a:schemeClr val="bg1"/>
                </a:solidFill>
              </a:rPr>
              <a:t>/</a:t>
            </a:r>
            <a:r>
              <a:rPr lang="pt-BR" sz="3200" b="1" cap="all" dirty="0" err="1">
                <a:solidFill>
                  <a:schemeClr val="bg1"/>
                </a:solidFill>
              </a:rPr>
              <a:t>sp</a:t>
            </a:r>
            <a:r>
              <a:rPr lang="pt-BR" sz="3200" b="1" cap="all" dirty="0">
                <a:solidFill>
                  <a:schemeClr val="bg1"/>
                </a:solidFill>
              </a:rPr>
              <a:t>, </a:t>
            </a:r>
            <a:r>
              <a:rPr lang="pt-BR" sz="3200" b="1" cap="all" dirty="0" err="1">
                <a:solidFill>
                  <a:schemeClr val="bg1"/>
                </a:solidFill>
              </a:rPr>
              <a:t>ibdp</a:t>
            </a:r>
            <a:r>
              <a:rPr lang="pt-BR" sz="3200" b="1" cap="all" dirty="0">
                <a:solidFill>
                  <a:schemeClr val="bg1"/>
                </a:solidFill>
              </a:rPr>
              <a:t> e </a:t>
            </a:r>
            <a:r>
              <a:rPr lang="pt-BR" sz="3200" b="1" cap="all" dirty="0" err="1">
                <a:solidFill>
                  <a:schemeClr val="bg1"/>
                </a:solidFill>
              </a:rPr>
              <a:t>ceapro</a:t>
            </a:r>
            <a:endParaRPr lang="pt-BR" sz="3200" b="1" cap="all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12622" y="3077898"/>
            <a:ext cx="5879378" cy="399193"/>
          </a:xfrm>
        </p:spPr>
        <p:txBody>
          <a:bodyPr anchor="ctr">
            <a:noAutofit/>
          </a:bodyPr>
          <a:lstStyle/>
          <a:p>
            <a:pPr algn="l"/>
            <a:r>
              <a:rPr lang="pt-BR" sz="2800" b="1" dirty="0">
                <a:solidFill>
                  <a:schemeClr val="bg1"/>
                </a:solidFill>
              </a:rPr>
              <a:t>Prof. Luiz Dellore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312623" y="3234485"/>
            <a:ext cx="2289117" cy="34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275987" y="2654691"/>
            <a:ext cx="45719" cy="126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BC36A1D6-96CC-4197-83CF-AE97ED892926}"/>
              </a:ext>
            </a:extLst>
          </p:cNvPr>
          <p:cNvSpPr txBox="1">
            <a:spLocks/>
          </p:cNvSpPr>
          <p:nvPr/>
        </p:nvSpPr>
        <p:spPr>
          <a:xfrm>
            <a:off x="0" y="5041343"/>
            <a:ext cx="12192000" cy="3991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chemeClr val="bg1"/>
                </a:solidFill>
              </a:rPr>
              <a:t>Denunciação sucessiva, </a:t>
            </a:r>
            <a:r>
              <a:rPr lang="pt-BR" sz="2800" b="1" i="1" dirty="0">
                <a:solidFill>
                  <a:schemeClr val="bg1"/>
                </a:solidFill>
              </a:rPr>
              <a:t>per </a:t>
            </a:r>
            <a:r>
              <a:rPr lang="pt-BR" sz="2800" b="1" i="1" dirty="0" err="1">
                <a:solidFill>
                  <a:schemeClr val="bg1"/>
                </a:solidFill>
              </a:rPr>
              <a:t>saltum</a:t>
            </a:r>
            <a:r>
              <a:rPr lang="pt-BR" sz="2800" b="1" dirty="0">
                <a:solidFill>
                  <a:schemeClr val="bg1"/>
                </a:solidFill>
              </a:rPr>
              <a:t> e coletiva</a:t>
            </a:r>
          </a:p>
        </p:txBody>
      </p:sp>
    </p:spTree>
    <p:extLst>
      <p:ext uri="{BB962C8B-B14F-4D97-AF65-F5344CB8AC3E}">
        <p14:creationId xmlns:p14="http://schemas.microsoft.com/office/powerpoint/2010/main" val="260411062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02676" y="684397"/>
            <a:ext cx="9651123" cy="5156237"/>
          </a:xfrm>
        </p:spPr>
        <p:txBody>
          <a:bodyPr>
            <a:noAutofit/>
          </a:bodyPr>
          <a:lstStyle/>
          <a:p>
            <a:pPr>
              <a:buClr>
                <a:srgbClr val="154A7C"/>
              </a:buClr>
            </a:pPr>
            <a:r>
              <a:rPr lang="pt-BR" sz="2500" dirty="0">
                <a:hlinkClick r:id="rId2"/>
              </a:rPr>
              <a:t>www.dellore.com</a:t>
            </a:r>
            <a:endParaRPr lang="pt-BR" sz="2500" dirty="0"/>
          </a:p>
          <a:p>
            <a:pPr>
              <a:buClr>
                <a:srgbClr val="154A7C"/>
              </a:buClr>
            </a:pPr>
            <a:r>
              <a:rPr lang="pt-BR" sz="2500" dirty="0"/>
              <a:t>facebook.com/</a:t>
            </a:r>
            <a:r>
              <a:rPr lang="pt-BR" sz="2500" dirty="0" err="1"/>
              <a:t>luizdellore</a:t>
            </a:r>
            <a:r>
              <a:rPr lang="pt-BR" sz="2500" dirty="0"/>
              <a:t>/ (Professor Luiz Dellore – </a:t>
            </a:r>
            <a:r>
              <a:rPr lang="pt-BR" sz="2500" dirty="0" err="1"/>
              <a:t>Fan</a:t>
            </a:r>
            <a:r>
              <a:rPr lang="pt-BR" sz="2500" dirty="0"/>
              <a:t> Page)</a:t>
            </a:r>
          </a:p>
          <a:p>
            <a:pPr>
              <a:buClr>
                <a:srgbClr val="154A7C"/>
              </a:buClr>
            </a:pPr>
            <a:r>
              <a:rPr lang="pt-BR" sz="2500" dirty="0"/>
              <a:t>Instagram: @</a:t>
            </a:r>
            <a:r>
              <a:rPr lang="pt-BR" sz="2500" dirty="0" err="1"/>
              <a:t>luizdellore</a:t>
            </a:r>
            <a:endParaRPr lang="pt-BR" sz="2500" dirty="0"/>
          </a:p>
          <a:p>
            <a:pPr>
              <a:buClr>
                <a:srgbClr val="154A7C"/>
              </a:buClr>
            </a:pPr>
            <a:r>
              <a:rPr lang="pt-BR" sz="2500" dirty="0"/>
              <a:t>Twitter: @dellore</a:t>
            </a:r>
          </a:p>
          <a:p>
            <a:pPr>
              <a:buClr>
                <a:srgbClr val="154A7C"/>
              </a:buClr>
            </a:pPr>
            <a:r>
              <a:rPr lang="pt-BR" sz="2500" dirty="0" err="1"/>
              <a:t>LinkedIn</a:t>
            </a:r>
            <a:r>
              <a:rPr lang="pt-BR" sz="2500" dirty="0"/>
              <a:t>: Luiz Dellore</a:t>
            </a:r>
          </a:p>
          <a:p>
            <a:pPr marL="0" indent="0">
              <a:buClr>
                <a:srgbClr val="154A7C"/>
              </a:buClr>
              <a:buNone/>
            </a:pPr>
            <a:endParaRPr lang="pt-BR" sz="1000" dirty="0"/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Mestre e doutor em processo civil pela USP e mestre em constitucional pela PUC/SP.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i="1" dirty="0"/>
              <a:t>Visiting Scholar</a:t>
            </a:r>
            <a:r>
              <a:rPr lang="pt-BR" sz="2500" dirty="0"/>
              <a:t> na Syracuse </a:t>
            </a:r>
            <a:r>
              <a:rPr lang="pt-BR" sz="2500" dirty="0" err="1"/>
              <a:t>University</a:t>
            </a:r>
            <a:r>
              <a:rPr lang="pt-BR" sz="2500" dirty="0"/>
              <a:t> e Cornell </a:t>
            </a:r>
            <a:r>
              <a:rPr lang="pt-BR" sz="2500" dirty="0" err="1"/>
              <a:t>University</a:t>
            </a:r>
            <a:r>
              <a:rPr lang="pt-BR" sz="2500" dirty="0"/>
              <a:t> (EUA)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Advogado concursado da Caixa Federal. Ex-assessor de Ministro no STJ.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Professor de processo civil (Mackenzie, EPD, Saraiva Aprova).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Membro de associações de processo civil (IBDP e </a:t>
            </a:r>
            <a:r>
              <a:rPr lang="pt-BR" sz="2500" dirty="0" err="1"/>
              <a:t>Ceapro</a:t>
            </a:r>
            <a:r>
              <a:rPr lang="pt-BR" sz="25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3873173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 txBox="1">
            <a:spLocks noChangeArrowheads="1"/>
          </p:cNvSpPr>
          <p:nvPr/>
        </p:nvSpPr>
        <p:spPr bwMode="auto">
          <a:xfrm>
            <a:off x="1774825" y="620714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pt-BR" sz="3000" dirty="0" err="1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Denunciação</a:t>
            </a:r>
            <a:r>
              <a:rPr lang="en-US" altLang="pt-BR" sz="3000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 da </a:t>
            </a:r>
            <a:r>
              <a:rPr lang="en-US" altLang="pt-BR" sz="3000" dirty="0" err="1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lide</a:t>
            </a:r>
            <a:endParaRPr lang="en-US" altLang="pt-BR" sz="3000" dirty="0">
              <a:solidFill>
                <a:srgbClr val="000000"/>
              </a:solidFill>
              <a:latin typeface="Century Schoolbook" panose="02040604050505020304" pitchFamily="18" charset="0"/>
              <a:ea typeface="MS PGothic" panose="020B060007020508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pt-BR" sz="3000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- </a:t>
            </a:r>
            <a:r>
              <a:rPr lang="en-US" altLang="pt-BR" sz="3000" dirty="0" err="1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intervenção</a:t>
            </a:r>
            <a:r>
              <a:rPr lang="en-US" altLang="pt-BR" sz="3000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3000" dirty="0" err="1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mais</a:t>
            </a:r>
            <a:r>
              <a:rPr lang="en-US" altLang="pt-BR" sz="3000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3000" dirty="0" err="1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frequente</a:t>
            </a:r>
            <a:endParaRPr lang="pt-BR" altLang="pt-BR" sz="3000" dirty="0">
              <a:solidFill>
                <a:srgbClr val="000000"/>
              </a:solidFill>
              <a:latin typeface="Century Schoolbook" panose="02040604050505020304" pitchFamily="18" charset="0"/>
              <a:ea typeface="MS PGothic" panose="020B060007020508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pt-BR" sz="3000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- quando </a:t>
            </a:r>
            <a:r>
              <a:rPr lang="en-US" altLang="pt-BR" sz="3000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é </a:t>
            </a:r>
            <a:r>
              <a:rPr lang="en-US" altLang="pt-BR" sz="3000" dirty="0" err="1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cabível</a:t>
            </a:r>
            <a:r>
              <a:rPr lang="en-US" altLang="pt-BR" sz="3000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?</a:t>
            </a:r>
            <a:endParaRPr lang="pt-BR" altLang="pt-BR" sz="3000" dirty="0">
              <a:solidFill>
                <a:srgbClr val="000000"/>
              </a:solidFill>
              <a:latin typeface="Century Schoolbook" panose="02040604050505020304" pitchFamily="18" charset="0"/>
              <a:ea typeface="MS PGothic" panose="020B060007020508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pt-BR" sz="1500" b="1" i="1" dirty="0">
              <a:solidFill>
                <a:srgbClr val="000000"/>
              </a:solidFill>
              <a:latin typeface="Century Schoolbook" panose="02040604050505020304" pitchFamily="18" charset="0"/>
              <a:ea typeface="MS PGothic" panose="020B0600070205080204" pitchFamily="34" charset="-128"/>
            </a:endParaRPr>
          </a:p>
          <a:p>
            <a:pPr algn="just"/>
            <a:r>
              <a:rPr lang="pt-BR" altLang="pt-BR" sz="2700" i="1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Art. 125.  É admissível a denunciação da lide, promovida por qualquer das partes:</a:t>
            </a:r>
          </a:p>
          <a:p>
            <a:pPr algn="just"/>
            <a:r>
              <a:rPr lang="pt-BR" altLang="pt-BR" sz="2700" i="1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I - ao alienante imediato, no processo relativo à coisa cujo domínio foi transferido ao denunciante, a fim de que possa exercer os direitos que da </a:t>
            </a:r>
            <a:r>
              <a:rPr lang="pt-BR" altLang="pt-BR" sz="2700" i="1" u="sng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evicção</a:t>
            </a:r>
            <a:r>
              <a:rPr lang="pt-BR" altLang="pt-BR" sz="2700" i="1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 lhe resultam;</a:t>
            </a:r>
          </a:p>
          <a:p>
            <a:pPr algn="just"/>
            <a:r>
              <a:rPr lang="pt-BR" altLang="pt-BR" sz="2700" i="1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II - àquele que estiver obrigado, por lei ou pelo contrato, a indenizar, em </a:t>
            </a:r>
            <a:r>
              <a:rPr lang="pt-BR" altLang="pt-BR" sz="2700" i="1" u="sng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ação regressiva</a:t>
            </a:r>
            <a:r>
              <a:rPr lang="pt-BR" altLang="pt-BR" sz="2700" i="1" dirty="0">
                <a:solidFill>
                  <a:srgbClr val="000000"/>
                </a:solidFill>
                <a:latin typeface="Century Schoolbook" panose="02040604050505020304" pitchFamily="18" charset="0"/>
                <a:ea typeface="MS PGothic" panose="020B0600070205080204" pitchFamily="34" charset="-128"/>
              </a:rPr>
              <a:t>, o prejuízo de quem for vencido no processo.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pt-BR" sz="2700" i="1" dirty="0">
              <a:solidFill>
                <a:srgbClr val="000000"/>
              </a:solidFill>
              <a:latin typeface="Century Schoolbook" panose="02040604050505020304" pitchFamily="18" charset="0"/>
              <a:ea typeface="MS PGothic" panose="020B0600070205080204" pitchFamily="34" charset="-128"/>
            </a:endParaRPr>
          </a:p>
          <a:p>
            <a:pPr algn="just"/>
            <a:endParaRPr lang="pt-BR" altLang="en-US" sz="2700" i="1" dirty="0">
              <a:solidFill>
                <a:srgbClr val="000000"/>
              </a:solidFill>
              <a:latin typeface="Century Schoolbook" panose="020406040505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 txBox="1">
            <a:spLocks noChangeArrowheads="1"/>
          </p:cNvSpPr>
          <p:nvPr/>
        </p:nvSpPr>
        <p:spPr bwMode="auto">
          <a:xfrm>
            <a:off x="1774825" y="620714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pt-BR" altLang="pt-BR" dirty="0"/>
              <a:t>Art. 125.  É </a:t>
            </a:r>
            <a:r>
              <a:rPr lang="pt-BR" altLang="pt-BR" u="sng" dirty="0"/>
              <a:t>admissível </a:t>
            </a:r>
            <a:r>
              <a:rPr lang="pt-BR" altLang="pt-BR" dirty="0"/>
              <a:t>a denunciação da lide, promovida por qualquer das partes: (...)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§ 2</a:t>
            </a:r>
            <a:r>
              <a:rPr lang="pt-BR" altLang="pt-BR" u="sng" dirty="0"/>
              <a:t>o</a:t>
            </a:r>
            <a:r>
              <a:rPr lang="pt-BR" altLang="pt-BR" dirty="0"/>
              <a:t> Admite-se </a:t>
            </a:r>
            <a:r>
              <a:rPr lang="pt-BR" altLang="pt-BR" b="1" u="sng" dirty="0"/>
              <a:t>uma única</a:t>
            </a:r>
            <a:r>
              <a:rPr lang="pt-BR" altLang="pt-BR" u="sng" dirty="0"/>
              <a:t> </a:t>
            </a:r>
            <a:r>
              <a:rPr lang="pt-BR" altLang="pt-BR" b="1" u="sng" dirty="0"/>
              <a:t>denunciação sucessiva</a:t>
            </a:r>
            <a:r>
              <a:rPr lang="pt-BR" altLang="pt-BR" u="sng" dirty="0"/>
              <a:t>, </a:t>
            </a:r>
            <a:r>
              <a:rPr lang="pt-BR" altLang="pt-BR" dirty="0"/>
              <a:t>promovida pelo denunciado, contra seu antecessor imediato na cadeia dominial ou quem seja responsável por indenizá-lo, </a:t>
            </a:r>
            <a:r>
              <a:rPr lang="pt-BR" altLang="pt-BR" b="1" u="sng" dirty="0"/>
              <a:t>não podendo</a:t>
            </a:r>
            <a:r>
              <a:rPr lang="pt-BR" altLang="pt-BR" u="sng" dirty="0"/>
              <a:t> o denunciado sucessivo promover </a:t>
            </a:r>
            <a:r>
              <a:rPr lang="pt-BR" altLang="pt-BR" b="1" u="sng" dirty="0"/>
              <a:t>nova denunciação</a:t>
            </a:r>
            <a:r>
              <a:rPr lang="pt-BR" altLang="pt-BR" dirty="0"/>
              <a:t>, hipótese em que eventual direito de regresso será exercido por </a:t>
            </a:r>
            <a:r>
              <a:rPr lang="pt-BR" altLang="pt-BR" u="sng" dirty="0"/>
              <a:t>ação autônoma</a:t>
            </a:r>
            <a:r>
              <a:rPr lang="pt-BR" altLang="pt-BR" dirty="0"/>
              <a:t>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A x B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B denuncia C (1ª denunciação sucessiva)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C pode denunciar D?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(não, mas cabível ação autônoma)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3172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 txBox="1">
            <a:spLocks noChangeArrowheads="1"/>
          </p:cNvSpPr>
          <p:nvPr/>
        </p:nvSpPr>
        <p:spPr bwMode="auto">
          <a:xfrm>
            <a:off x="1774825" y="620714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E a </a:t>
            </a:r>
            <a:r>
              <a:rPr lang="pt-BR" altLang="pt-BR" b="1" dirty="0"/>
              <a:t>denunciação </a:t>
            </a:r>
            <a:r>
              <a:rPr lang="pt-BR" altLang="pt-BR" b="1" i="1" dirty="0"/>
              <a:t>per </a:t>
            </a:r>
            <a:r>
              <a:rPr lang="pt-BR" altLang="pt-BR" b="1" i="1" dirty="0" err="1"/>
              <a:t>saltum</a:t>
            </a:r>
            <a:r>
              <a:rPr lang="pt-BR" altLang="pt-BR" dirty="0"/>
              <a:t>?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B pode denunciar direto D, E ou Z?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i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Tal qual no CPC/1973, não há previsão expressa para a denunciação </a:t>
            </a:r>
            <a:r>
              <a:rPr lang="pt-BR" altLang="pt-BR" i="1" dirty="0"/>
              <a:t>per </a:t>
            </a:r>
            <a:r>
              <a:rPr lang="pt-BR" altLang="pt-BR" i="1" dirty="0" err="1"/>
              <a:t>saltum</a:t>
            </a:r>
            <a:r>
              <a:rPr lang="pt-BR" altLang="pt-BR" dirty="0"/>
              <a:t> no CPC/2015.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No sistema anterior, admitia-se essa denunciação por força de previsão no CC, art. 456. Contudo, o dispositivo foi revogado pelo CPC/2015 (art. 1.072, II).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Assim: não cabe mais a denunciação sucessiva (salvo uma), nem a denunciação </a:t>
            </a:r>
            <a:r>
              <a:rPr lang="pt-BR" altLang="pt-BR" i="1" dirty="0"/>
              <a:t>per </a:t>
            </a:r>
            <a:r>
              <a:rPr lang="pt-BR" altLang="pt-BR" i="1" dirty="0" err="1"/>
              <a:t>saltum</a:t>
            </a:r>
            <a:r>
              <a:rPr lang="pt-BR" altLang="pt-BR" dirty="0"/>
              <a:t>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Opção é que isso seja debatido em ação autônoma de regresso (eventualmente, litisconsórcio passivo).</a:t>
            </a:r>
          </a:p>
        </p:txBody>
      </p:sp>
    </p:spTree>
    <p:extLst>
      <p:ext uri="{BB962C8B-B14F-4D97-AF65-F5344CB8AC3E}">
        <p14:creationId xmlns:p14="http://schemas.microsoft.com/office/powerpoint/2010/main" val="55765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 txBox="1">
            <a:spLocks noChangeArrowheads="1"/>
          </p:cNvSpPr>
          <p:nvPr/>
        </p:nvSpPr>
        <p:spPr bwMode="auto">
          <a:xfrm>
            <a:off x="1774825" y="620714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buNone/>
            </a:pPr>
            <a:r>
              <a:rPr lang="pt-BR" b="1" dirty="0"/>
              <a:t>Denunciação coletiva? </a:t>
            </a:r>
          </a:p>
          <a:p>
            <a:pPr algn="just">
              <a:buNone/>
            </a:pPr>
            <a:r>
              <a:rPr lang="pt-BR" dirty="0"/>
              <a:t>Como vedadas a ampla denunciação sucessiva e a denunciação </a:t>
            </a:r>
            <a:r>
              <a:rPr lang="pt-BR" i="1" dirty="0"/>
              <a:t>per </a:t>
            </a:r>
            <a:r>
              <a:rPr lang="pt-BR" i="1" dirty="0" err="1"/>
              <a:t>saltum</a:t>
            </a:r>
            <a:r>
              <a:rPr lang="pt-BR" i="1" dirty="0"/>
              <a:t> </a:t>
            </a:r>
            <a:r>
              <a:rPr lang="pt-BR" dirty="0"/>
              <a:t>seria cabível a </a:t>
            </a:r>
            <a:r>
              <a:rPr lang="pt-BR" i="1" dirty="0"/>
              <a:t>denunciação coletiva</a:t>
            </a:r>
            <a:r>
              <a:rPr lang="pt-BR" dirty="0"/>
              <a:t>?</a:t>
            </a:r>
          </a:p>
          <a:p>
            <a:pPr algn="just">
              <a:buNone/>
            </a:pPr>
            <a:br>
              <a:rPr lang="pt-BR" dirty="0"/>
            </a:br>
            <a:r>
              <a:rPr lang="pt-BR" dirty="0"/>
              <a:t>Não há previsão legal, mas a denunciação coletiva permite o</a:t>
            </a:r>
            <a:br>
              <a:rPr lang="pt-BR" dirty="0"/>
            </a:br>
            <a:r>
              <a:rPr lang="pt-BR" u="sng" dirty="0"/>
              <a:t>litisconsórcio passivo entre os denunciados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Assim, a denunciação coletiva permitiria que “B” denunciasse da lide, ao mesmo tempo, em litisconsórcio, “C”, “D”, “E”. </a:t>
            </a:r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E a sentença poderia já trazer a condenação de todos da cadeia de responsabilidade.</a:t>
            </a:r>
          </a:p>
        </p:txBody>
      </p:sp>
    </p:spTree>
    <p:extLst>
      <p:ext uri="{BB962C8B-B14F-4D97-AF65-F5344CB8AC3E}">
        <p14:creationId xmlns:p14="http://schemas.microsoft.com/office/powerpoint/2010/main" val="216019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 txBox="1">
            <a:spLocks noChangeArrowheads="1"/>
          </p:cNvSpPr>
          <p:nvPr/>
        </p:nvSpPr>
        <p:spPr bwMode="auto">
          <a:xfrm>
            <a:off x="1774825" y="620714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None/>
            </a:pPr>
            <a:r>
              <a:rPr lang="pt-BR" dirty="0"/>
              <a:t>Cabe a denunciação coletiva no sistema atual?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É possível afirmar que atualmente a denunciação apresenta</a:t>
            </a:r>
            <a:br>
              <a:rPr lang="pt-BR" dirty="0"/>
            </a:br>
            <a:r>
              <a:rPr lang="pt-BR" dirty="0"/>
              <a:t>um viés restritivo (limitação da sucessiva e revogação do artigo do CC que permitia a </a:t>
            </a:r>
            <a:r>
              <a:rPr lang="pt-BR" i="1" dirty="0"/>
              <a:t>per </a:t>
            </a:r>
            <a:r>
              <a:rPr lang="pt-BR" i="1" dirty="0" err="1"/>
              <a:t>saltum</a:t>
            </a:r>
            <a:r>
              <a:rPr lang="pt-BR" dirty="0"/>
              <a:t>), de modo que não seria possível a denunciação coletiva.</a:t>
            </a:r>
          </a:p>
          <a:p>
            <a:pPr algn="just">
              <a:buNone/>
            </a:pPr>
            <a:br>
              <a:rPr lang="pt-BR" dirty="0"/>
            </a:br>
            <a:r>
              <a:rPr lang="pt-BR" dirty="0"/>
              <a:t>Contudo, considerando que não houve vedação expressa a essa construção, é de se entender que a modalidade </a:t>
            </a:r>
            <a:r>
              <a:rPr lang="pt-BR" i="1" dirty="0"/>
              <a:t>pode ser utilizada</a:t>
            </a:r>
            <a:r>
              <a:rPr lang="pt-BR" dirty="0"/>
              <a:t>, de modo a facilitar o acesso à justiça e a celeridade.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Aguardemos o STJ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37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578</Words>
  <Application>Microsoft Office PowerPoint</Application>
  <PresentationFormat>Widescreen</PresentationFormat>
  <Paragraphs>57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Schoolbook</vt:lpstr>
      <vt:lpstr>Wingdings</vt:lpstr>
      <vt:lpstr>Tema do Office</vt:lpstr>
      <vt:lpstr>CONGRESSO Processo civil oab/sp, ibdp e ceapro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civil</dc:title>
  <dc:creator>LUIZ GUILHERME P DELLORE</dc:creator>
  <cp:lastModifiedBy>daniel delgado</cp:lastModifiedBy>
  <cp:revision>16</cp:revision>
  <dcterms:created xsi:type="dcterms:W3CDTF">2020-02-06T04:38:20Z</dcterms:created>
  <dcterms:modified xsi:type="dcterms:W3CDTF">2020-08-10T00:13:34Z</dcterms:modified>
</cp:coreProperties>
</file>