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4" r:id="rId4"/>
    <p:sldId id="285" r:id="rId5"/>
    <p:sldId id="286" r:id="rId6"/>
    <p:sldId id="287" r:id="rId7"/>
    <p:sldId id="293" r:id="rId8"/>
    <p:sldId id="294" r:id="rId9"/>
    <p:sldId id="288" r:id="rId10"/>
    <p:sldId id="295" r:id="rId11"/>
    <p:sldId id="296" r:id="rId12"/>
    <p:sldId id="297" r:id="rId13"/>
    <p:sldId id="298" r:id="rId14"/>
    <p:sldId id="299" r:id="rId15"/>
    <p:sldId id="292" r:id="rId16"/>
    <p:sldId id="300" r:id="rId17"/>
    <p:sldId id="301" r:id="rId18"/>
    <p:sldId id="302" r:id="rId19"/>
    <p:sldId id="303" r:id="rId20"/>
    <p:sldId id="304" r:id="rId21"/>
    <p:sldId id="306" r:id="rId22"/>
    <p:sldId id="307" r:id="rId23"/>
    <p:sldId id="308" r:id="rId24"/>
    <p:sldId id="305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A7C"/>
    <a:srgbClr val="91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50ABF-DE64-46FE-86B3-41436D79271C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AADF9-888C-4302-AAD4-E82E5DCEC3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9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16FF240F-3AD8-4893-ABEE-65C82655B9F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9973F3-E5B1-4E07-B261-9493ECFE8559}" type="slidenum">
              <a:rPr lang="pt-BR" altLang="pt-BR"/>
              <a:pPr algn="r" eaLnBrk="1" hangingPunct="1">
                <a:spcBef>
                  <a:spcPct val="0"/>
                </a:spcBef>
              </a:pPr>
              <a:t>3</a:t>
            </a:fld>
            <a:endParaRPr lang="pt-BR" altLang="pt-BR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DD38858-81C6-4505-941E-76612A6CA7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782B68D-A807-48D2-B8F4-A496F2DDA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8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327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184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366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61AC0D7C-0DEB-454F-BD9F-F815038A024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DBEDA9-8298-45EC-A06D-AFD71EEF9F6E}" type="slidenum">
              <a:rPr lang="pt-BR" altLang="pt-BR"/>
              <a:pPr algn="r" eaLnBrk="1" hangingPunct="1">
                <a:spcBef>
                  <a:spcPct val="0"/>
                </a:spcBef>
              </a:pPr>
              <a:t>15</a:t>
            </a:fld>
            <a:endParaRPr lang="pt-BR" altLang="pt-BR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D1E738EE-2604-4227-91C6-E77BCE4C79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2ADFC5AA-3D38-45E5-B0D7-63F69A5C71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74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286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377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896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5B7F9F6-AC7B-4D87-BCCE-FAD4756F4548}" type="slidenum">
              <a:rPr lang="pt-BR" altLang="pt-BR"/>
              <a:pPr algn="r" eaLnBrk="1" hangingPunct="1">
                <a:spcBef>
                  <a:spcPct val="0"/>
                </a:spcBef>
              </a:pPr>
              <a:t>19</a:t>
            </a:fld>
            <a:endParaRPr lang="pt-BR" altLang="pt-B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492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5B7F9F6-AC7B-4D87-BCCE-FAD4756F4548}" type="slidenum">
              <a:rPr lang="pt-BR" altLang="pt-BR"/>
              <a:pPr algn="r" eaLnBrk="1" hangingPunct="1">
                <a:spcBef>
                  <a:spcPct val="0"/>
                </a:spcBef>
              </a:pPr>
              <a:t>20</a:t>
            </a:fld>
            <a:endParaRPr lang="pt-BR" altLang="pt-B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637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5B7F9F6-AC7B-4D87-BCCE-FAD4756F4548}" type="slidenum">
              <a:rPr lang="pt-BR" altLang="pt-BR"/>
              <a:pPr algn="r" eaLnBrk="1" hangingPunct="1">
                <a:spcBef>
                  <a:spcPct val="0"/>
                </a:spcBef>
              </a:pPr>
              <a:t>21</a:t>
            </a:fld>
            <a:endParaRPr lang="pt-BR" altLang="pt-B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23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4DC68EF6-4253-49A5-BA87-C7C5CE11DC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1C0EF0-B5D0-42F9-B371-404FD34E3B73}" type="slidenum">
              <a:rPr lang="pt-BR" altLang="pt-BR"/>
              <a:pPr algn="r" eaLnBrk="1" hangingPunct="1">
                <a:spcBef>
                  <a:spcPct val="0"/>
                </a:spcBef>
              </a:pPr>
              <a:t>4</a:t>
            </a:fld>
            <a:endParaRPr lang="pt-BR" altLang="pt-BR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7F4D9E9-B364-4730-922C-E0BB79DF02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F6D6F9F-BFF3-48D2-A2DD-3A57BCC12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66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5B7F9F6-AC7B-4D87-BCCE-FAD4756F4548}" type="slidenum">
              <a:rPr lang="pt-BR" altLang="pt-BR"/>
              <a:pPr algn="r" eaLnBrk="1" hangingPunct="1">
                <a:spcBef>
                  <a:spcPct val="0"/>
                </a:spcBef>
              </a:pPr>
              <a:t>22</a:t>
            </a:fld>
            <a:endParaRPr lang="pt-BR" altLang="pt-B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94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16FF240F-3AD8-4893-ABEE-65C82655B9F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9973F3-E5B1-4E07-B261-9493ECFE8559}" type="slidenum">
              <a:rPr lang="pt-BR" altLang="pt-BR"/>
              <a:pPr algn="r" eaLnBrk="1" hangingPunct="1">
                <a:spcBef>
                  <a:spcPct val="0"/>
                </a:spcBef>
              </a:pPr>
              <a:t>23</a:t>
            </a:fld>
            <a:endParaRPr lang="pt-BR" altLang="pt-BR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DD38858-81C6-4505-941E-76612A6CA7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782B68D-A807-48D2-B8F4-A496F2DDA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38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977C2F8-4FC1-4E27-A3A2-A13B0AE284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1B7004-BFE1-4A26-BD73-E49E96F1F9C6}" type="slidenum">
              <a:rPr lang="pt-BR" altLang="pt-BR"/>
              <a:pPr algn="r" eaLnBrk="1" hangingPunct="1">
                <a:spcBef>
                  <a:spcPct val="0"/>
                </a:spcBef>
              </a:pPr>
              <a:t>5</a:t>
            </a:fld>
            <a:endParaRPr lang="pt-BR" altLang="pt-BR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934629F-AC4D-4B45-9177-186A35561C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8C3DE4C9-FC44-440E-87BE-292CFDBB2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89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520612AB-4AA5-4AB9-ADF2-82C73FEB4FD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C4BB82-E61B-4BE1-B394-BE22FD743255}" type="slidenum">
              <a:rPr lang="pt-BR" altLang="pt-BR"/>
              <a:pPr algn="r" eaLnBrk="1" hangingPunct="1">
                <a:spcBef>
                  <a:spcPct val="0"/>
                </a:spcBef>
              </a:pPr>
              <a:t>6</a:t>
            </a:fld>
            <a:endParaRPr lang="pt-BR" altLang="pt-BR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3EDBE4B-BA8C-4F19-ADA3-A0BEE98C82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7B6CE53-B5F4-4B0A-BDBD-8E59475F8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05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A65225B9-2963-4251-89BF-4D5315E741E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76DC25-F66D-4E86-960B-743E47E16D91}" type="slidenum">
              <a:rPr lang="pt-BR" altLang="pt-BR"/>
              <a:pPr algn="r" eaLnBrk="1" hangingPunct="1">
                <a:spcBef>
                  <a:spcPct val="0"/>
                </a:spcBef>
              </a:pPr>
              <a:t>7</a:t>
            </a:fld>
            <a:endParaRPr lang="pt-BR" altLang="pt-BR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441E487-E8DE-45D8-9EBC-23C8EECBD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ED97DAA-E490-4127-8E71-9A98C4171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89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A65225B9-2963-4251-89BF-4D5315E741E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76DC25-F66D-4E86-960B-743E47E16D91}" type="slidenum">
              <a:rPr lang="pt-BR" altLang="pt-BR"/>
              <a:pPr algn="r" eaLnBrk="1" hangingPunct="1">
                <a:spcBef>
                  <a:spcPct val="0"/>
                </a:spcBef>
              </a:pPr>
              <a:t>8</a:t>
            </a:fld>
            <a:endParaRPr lang="pt-BR" altLang="pt-BR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441E487-E8DE-45D8-9EBC-23C8EECBD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ED97DAA-E490-4127-8E71-9A98C4171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250E4E1-7E87-4D43-B9F3-2866A25B8DD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BE5D92-4EA7-4A71-A6F3-01A5337ED192}" type="slidenum">
              <a:rPr lang="pt-BR" altLang="pt-BR"/>
              <a:pPr algn="r" eaLnBrk="1" hangingPunct="1">
                <a:spcBef>
                  <a:spcPct val="0"/>
                </a:spcBef>
              </a:pPr>
              <a:t>9</a:t>
            </a:fld>
            <a:endParaRPr lang="pt-BR" altLang="pt-BR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EBA9DF7-3F34-451D-B400-DBF8C403AD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3892D0BB-195C-448D-AC84-85718B68D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64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651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29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31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88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96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29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2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9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51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00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3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77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9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0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ota.info/artigos/a-revolucao-silenciosa-da-execucao-por-quantia-2408201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ota.info/artigos/o-necessario-dialogo-entre-doutrina-e-jurisprudencia-na-concretizacao-da-atipicidade-dos-meios-executivos-2109201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galhas.com.br/ProcessoeProcedimento/106,MI243746,21048-Reflexoes+sobre+a+atipicidade+das+tecnicas+executivas+e+o+artigo+13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ta.info/opiniao-e-analise/colunas/novo-cpc/ncpc-atipicidade-de-medidas-executivas-ja-e-realidade-1704201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odoncpc.com.br/" TargetMode="External"/><Relationship Id="rId2" Type="http://schemas.openxmlformats.org/officeDocument/2006/relationships/hyperlink" Target="http://www.dellore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odoncpc.com.br/" TargetMode="External"/><Relationship Id="rId2" Type="http://schemas.openxmlformats.org/officeDocument/2006/relationships/hyperlink" Target="http://www.dellore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38666" y="1700961"/>
            <a:ext cx="6609344" cy="1263958"/>
          </a:xfrm>
        </p:spPr>
        <p:txBody>
          <a:bodyPr anchor="ctr">
            <a:noAutofit/>
          </a:bodyPr>
          <a:lstStyle/>
          <a:p>
            <a:pPr algn="r"/>
            <a:r>
              <a:rPr lang="pt-BR" sz="3100" b="1" cap="all" dirty="0"/>
              <a:t>Jornada INTERNACIONAL de direito </a:t>
            </a:r>
            <a:br>
              <a:rPr lang="pt-BR" sz="3100" b="1" cap="all" dirty="0"/>
            </a:br>
            <a:r>
              <a:rPr lang="pt-BR" sz="3100" b="1" cap="all" dirty="0"/>
              <a:t>Gramado</a:t>
            </a:r>
            <a:br>
              <a:rPr lang="pt-BR" sz="3100" b="1" cap="all" dirty="0"/>
            </a:br>
            <a:r>
              <a:rPr lang="pt-BR" sz="3100" b="1" cap="all" dirty="0"/>
              <a:t>16/06/18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21707" y="2133343"/>
            <a:ext cx="5575326" cy="399193"/>
          </a:xfrm>
        </p:spPr>
        <p:txBody>
          <a:bodyPr anchor="ctr">
            <a:noAutofit/>
          </a:bodyPr>
          <a:lstStyle/>
          <a:p>
            <a:pPr algn="l"/>
            <a:r>
              <a:rPr lang="pt-BR" sz="3700" b="1" dirty="0"/>
              <a:t>Prof. Luiz Dellore</a:t>
            </a:r>
          </a:p>
        </p:txBody>
      </p:sp>
      <p:sp>
        <p:nvSpPr>
          <p:cNvPr id="5" name="Retângulo 4"/>
          <p:cNvSpPr/>
          <p:nvPr/>
        </p:nvSpPr>
        <p:spPr>
          <a:xfrm>
            <a:off x="6275987" y="1700961"/>
            <a:ext cx="45719" cy="126395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68A8722-6F3C-4158-925F-FA747AEE2D4B}"/>
              </a:ext>
            </a:extLst>
          </p:cNvPr>
          <p:cNvSpPr txBox="1">
            <a:spLocks/>
          </p:cNvSpPr>
          <p:nvPr/>
        </p:nvSpPr>
        <p:spPr>
          <a:xfrm>
            <a:off x="-1" y="4294255"/>
            <a:ext cx="12201083" cy="1501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/>
              <a:t>Atipicidade das medidas executivas: pode o juiz suspender a CNH, passaporte e cartão de crédito do devedor?</a:t>
            </a:r>
          </a:p>
        </p:txBody>
      </p:sp>
    </p:spTree>
    <p:extLst>
      <p:ext uri="{BB962C8B-B14F-4D97-AF65-F5344CB8AC3E}">
        <p14:creationId xmlns:p14="http://schemas.microsoft.com/office/powerpoint/2010/main" val="260411062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443501" y="1500554"/>
            <a:ext cx="10630328" cy="4729425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501" y="182660"/>
            <a:ext cx="10972800" cy="859825"/>
          </a:xfrm>
        </p:spPr>
        <p:txBody>
          <a:bodyPr>
            <a:noAutofit/>
          </a:bodyPr>
          <a:lstStyle/>
          <a:p>
            <a:r>
              <a:rPr lang="pt-BR" sz="2400" dirty="0">
                <a:hlinkClick r:id="rId3"/>
              </a:rPr>
              <a:t>https://jota.info/artigos/a-revolucao-silenciosa-da-execucao-por-quantia-24082015</a:t>
            </a:r>
            <a:r>
              <a:rPr lang="pt-BR" sz="2400" dirty="0"/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59" y="1056376"/>
            <a:ext cx="9987163" cy="561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7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443501" y="1500554"/>
            <a:ext cx="10630328" cy="4729425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501" y="113834"/>
            <a:ext cx="10972800" cy="859825"/>
          </a:xfrm>
        </p:spPr>
        <p:txBody>
          <a:bodyPr>
            <a:noAutofit/>
          </a:bodyPr>
          <a:lstStyle/>
          <a:p>
            <a:r>
              <a:rPr lang="pt-BR" sz="1600" dirty="0">
                <a:hlinkClick r:id="rId3"/>
              </a:rPr>
              <a:t>https://jota.info/artigos/o-necessario-dialogo-entre-doutrina-e-jurisprudencia-na-concretizacao-da-atipicidade-dos-meios-executivos-21092016</a:t>
            </a:r>
            <a:r>
              <a:rPr lang="pt-BR" sz="1600" dirty="0"/>
              <a:t>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972" y="863606"/>
            <a:ext cx="10289628" cy="578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5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443501" y="1500554"/>
            <a:ext cx="10630328" cy="4729425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501" y="113834"/>
            <a:ext cx="11404370" cy="859825"/>
          </a:xfrm>
        </p:spPr>
        <p:txBody>
          <a:bodyPr>
            <a:noAutofit/>
          </a:bodyPr>
          <a:lstStyle/>
          <a:p>
            <a:r>
              <a:rPr lang="pt-BR" sz="1400" dirty="0">
                <a:hlinkClick r:id="rId3"/>
              </a:rPr>
              <a:t>http://www.migalhas.com.br/ProcessoeProcedimento/106,MI243746,21048-Reflexoes+sobre+a+atipicidade+das+tecnicas+executivas+e+o+artigo+139</a:t>
            </a:r>
            <a:r>
              <a:rPr lang="pt-BR" sz="1400" dirty="0"/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50" y="868554"/>
            <a:ext cx="10461051" cy="588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25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443501" y="1500554"/>
            <a:ext cx="10630328" cy="4729425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76981"/>
            <a:ext cx="11404370" cy="660362"/>
          </a:xfrm>
        </p:spPr>
        <p:txBody>
          <a:bodyPr>
            <a:noAutofit/>
          </a:bodyPr>
          <a:lstStyle/>
          <a:p>
            <a:r>
              <a:rPr lang="pt-BR" sz="1400" dirty="0">
                <a:hlinkClick r:id="rId3"/>
              </a:rPr>
              <a:t>https://www.jota.info/opiniao-e-analise/colunas/novo-cpc/ncpc-atipicidade-de-medidas-executivas-ja-e-realidade-17042017</a:t>
            </a:r>
            <a:r>
              <a:rPr lang="pt-BR" sz="1400" dirty="0"/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5845320-E23D-4004-AC29-CFF180C99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01" y="385057"/>
            <a:ext cx="11332655" cy="63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93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443501" y="1500554"/>
            <a:ext cx="10630328" cy="4729425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altLang="pt-BR" dirty="0">
                <a:solidFill>
                  <a:srgbClr val="000000"/>
                </a:solidFill>
              </a:rPr>
              <a:t>Debate online:</a:t>
            </a:r>
            <a:endParaRPr lang="pt-BR" altLang="pt-BR" dirty="0">
              <a:solidFill>
                <a:srgbClr val="000000"/>
              </a:solidFill>
              <a:hlinkClick r:id="" action="ppaction://noaction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dirty="0">
                <a:solidFill>
                  <a:srgbClr val="000000"/>
                </a:solidFill>
                <a:hlinkClick r:id="" action="ppaction://noaction"/>
              </a:rPr>
              <a:t>https://www.youtube.com/watch?v=52_09BcGwDg</a:t>
            </a:r>
            <a:endParaRPr lang="pt-BR" altLang="pt-BR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dirty="0">
                <a:solidFill>
                  <a:srgbClr val="000000"/>
                </a:solidFill>
              </a:rPr>
              <a:t>- posições divergentes expostas no debate</a:t>
            </a:r>
          </a:p>
        </p:txBody>
      </p:sp>
    </p:spTree>
    <p:extLst>
      <p:ext uri="{BB962C8B-B14F-4D97-AF65-F5344CB8AC3E}">
        <p14:creationId xmlns:p14="http://schemas.microsoft.com/office/powerpoint/2010/main" val="830584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>
            <a:extLst>
              <a:ext uri="{FF2B5EF4-FFF2-40B4-BE49-F238E27FC236}">
                <a16:creationId xmlns:a16="http://schemas.microsoft.com/office/drawing/2014/main" id="{51C60253-4810-438C-8101-8B0904DC4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226" y="334297"/>
            <a:ext cx="10363200" cy="633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pt-BR" altLang="pt-BR" sz="2300" dirty="0"/>
              <a:t>Processo nº: 4001386-13.2013.8.26.0011 - Execução de Título Extrajudicial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sz="2300" i="1" dirty="0"/>
              <a:t>(...) Se o executado não tem como solver a presente dívida, também não recursos para viagens internacionais, ou para manter um veículo, ou mesmo manter um cartão de crédito. Se porém, mantiver tais atividades, poderá quitar a dívida, razão pela qual a medida coercitiva poderá se mostrar efetiva.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sz="2300" i="1" dirty="0"/>
              <a:t>Assim, como medida coercitiva objetivando a efetivação da presente execução, defiro o pedido formulado pelo exequente, e </a:t>
            </a:r>
            <a:r>
              <a:rPr lang="pt-BR" altLang="pt-BR" sz="2300" i="1" u="sng" dirty="0"/>
              <a:t>suspendo a Carteira Nacional de Habilitação</a:t>
            </a:r>
            <a:r>
              <a:rPr lang="pt-BR" altLang="pt-BR" sz="2300" i="1" dirty="0"/>
              <a:t> do executado (...), determinando, ainda, a </a:t>
            </a:r>
            <a:r>
              <a:rPr lang="pt-BR" altLang="pt-BR" sz="2300" i="1" u="sng" dirty="0"/>
              <a:t>apreensão de seu passaporte</a:t>
            </a:r>
            <a:r>
              <a:rPr lang="pt-BR" altLang="pt-BR" sz="2300" i="1" dirty="0"/>
              <a:t>, até o pagamento da presente dívida. Oficie-se ao Departamento Estadual de Trânsito e à Delegacia da Polícia Federal.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sz="2300" i="1" dirty="0"/>
              <a:t>Determino, ainda, o </a:t>
            </a:r>
            <a:r>
              <a:rPr lang="pt-BR" altLang="pt-BR" sz="2300" i="1" u="sng" dirty="0"/>
              <a:t>cancelamento dos cartões de crédito</a:t>
            </a:r>
            <a:r>
              <a:rPr lang="pt-BR" altLang="pt-BR" sz="2300" i="1" dirty="0"/>
              <a:t> do executado até o pagamento da presente dívida.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sz="2300" i="1" dirty="0"/>
              <a:t>Oficie-se às empresas operadoras de cartão de crédito Mastercard, Visa,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sz="2300" i="1" dirty="0"/>
              <a:t>Elo, Amex e Hipercard, para cancelar os cartões do executado. (...) Int.</a:t>
            </a:r>
          </a:p>
        </p:txBody>
      </p:sp>
    </p:spTree>
    <p:extLst>
      <p:ext uri="{BB962C8B-B14F-4D97-AF65-F5344CB8AC3E}">
        <p14:creationId xmlns:p14="http://schemas.microsoft.com/office/powerpoint/2010/main" val="2834299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0271" y="165454"/>
            <a:ext cx="10894142" cy="681389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123443" y="168960"/>
            <a:ext cx="247949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33" b="1" dirty="0">
                <a:solidFill>
                  <a:schemeClr val="bg1"/>
                </a:solidFill>
              </a:rPr>
              <a:t>Processo Civil</a:t>
            </a:r>
          </a:p>
        </p:txBody>
      </p:sp>
    </p:spTree>
    <p:extLst>
      <p:ext uri="{BB962C8B-B14F-4D97-AF65-F5344CB8AC3E}">
        <p14:creationId xmlns:p14="http://schemas.microsoft.com/office/powerpoint/2010/main" val="813415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443501" y="1500554"/>
            <a:ext cx="10630328" cy="4729425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501" y="113834"/>
            <a:ext cx="10972800" cy="859825"/>
          </a:xfrm>
        </p:spPr>
        <p:txBody>
          <a:bodyPr>
            <a:noAutofit/>
          </a:bodyPr>
          <a:lstStyle/>
          <a:p>
            <a:r>
              <a:rPr lang="en-US" sz="3200" dirty="0" err="1"/>
              <a:t>Processo</a:t>
            </a:r>
            <a:r>
              <a:rPr lang="en-US" sz="3200" dirty="0"/>
              <a:t> 8001293-26.2015.8.05.0001</a:t>
            </a:r>
            <a:endParaRPr lang="pt-BR" sz="11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991" y="973659"/>
            <a:ext cx="9779819" cy="550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6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443501" y="1500554"/>
            <a:ext cx="10630328" cy="4729425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366" y="-1503027"/>
            <a:ext cx="6736448" cy="1197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44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 txBox="1">
            <a:spLocks noChangeArrowheads="1"/>
          </p:cNvSpPr>
          <p:nvPr/>
        </p:nvSpPr>
        <p:spPr bwMode="auto">
          <a:xfrm>
            <a:off x="648930" y="186813"/>
            <a:ext cx="11002296" cy="648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buNone/>
            </a:pPr>
            <a:r>
              <a:rPr lang="pt-BR" sz="2300" i="1" dirty="0"/>
              <a:t>HABEAS CORPUS. EXECUÇÃO DE ALIMENTOS. SUSPENSÃO DA HABILITAÇÃO PARA DIRIGIR VEÍCULO AUTOMOTOR. AUSÊNCIA DE ILEGALIDADE. (…)</a:t>
            </a:r>
            <a:endParaRPr lang="pt-BR" sz="2300" dirty="0"/>
          </a:p>
          <a:p>
            <a:pPr algn="just">
              <a:buNone/>
            </a:pPr>
            <a:r>
              <a:rPr lang="pt-BR" sz="2300" i="1" dirty="0"/>
              <a:t>No caso, a determinação judicial de suspensão da habilitação para dirigir veículo automotor não ocasiona ofensa ao direito do paciente, que segue podendo ir e vir (art. 5o, XV, da CF). (…)</a:t>
            </a:r>
            <a:endParaRPr lang="pt-BR" sz="2300" dirty="0"/>
          </a:p>
          <a:p>
            <a:pPr algn="just">
              <a:buNone/>
            </a:pPr>
            <a:r>
              <a:rPr lang="pt-BR" sz="2300" i="1" dirty="0"/>
              <a:t>Trata-se de providência tendente a assegurar efetividade à decisão que condenou o devedor ao pagamento de pensão, e que se justifica plenamente, porque a situação enfrentada é de natureza singular, já que, não obstante todas as providências adotadas pela parte credora, </a:t>
            </a:r>
            <a:r>
              <a:rPr lang="pt-BR" sz="2300" i="1" u="sng" dirty="0"/>
              <a:t>não houve êxito na cobrança dos alimentos devidos, tudo indicando que o </a:t>
            </a:r>
            <a:r>
              <a:rPr lang="pt-BR" sz="2300" b="1" i="1" u="sng" dirty="0"/>
              <a:t>executado tem condições</a:t>
            </a:r>
            <a:r>
              <a:rPr lang="pt-BR" sz="2300" i="1" u="sng" dirty="0"/>
              <a:t> de contribuir com alimentos, mas opta por deixar a prole passar necessidades</a:t>
            </a:r>
            <a:r>
              <a:rPr lang="pt-BR" sz="2300" i="1" dirty="0"/>
              <a:t>. (…)</a:t>
            </a:r>
            <a:endParaRPr lang="pt-BR" sz="2300" dirty="0"/>
          </a:p>
          <a:p>
            <a:pPr algn="just">
              <a:buNone/>
            </a:pPr>
            <a:r>
              <a:rPr lang="pt-BR" sz="2300" i="1" dirty="0"/>
              <a:t>Não há que se cogitar de imposição de pena perpétua, uma vez que a matéria tratada possui natureza civil e cessará tão logo adimplida a obrigação do devedor, não sendo necessário maior esforço para </a:t>
            </a:r>
            <a:r>
              <a:rPr lang="pt-BR" sz="2300" i="1" u="sng" dirty="0"/>
              <a:t>concluir que direito deve prevalecer no cotejo entre o direito à vida e à existência digna e o de dirigir veículo automotor</a:t>
            </a:r>
            <a:r>
              <a:rPr lang="pt-BR" sz="2300" i="1" dirty="0"/>
              <a:t>. ORDEM DENEGADA. (</a:t>
            </a:r>
            <a:r>
              <a:rPr lang="pt-BR" sz="2300" dirty="0"/>
              <a:t>TJRS, </a:t>
            </a:r>
            <a:r>
              <a:rPr lang="pt-BR" dirty="0"/>
              <a:t>HC 0431358-49.2016.8.21.7000, 8ª Câmara Cível, Des Ricardo Moreira Lins </a:t>
            </a:r>
            <a:r>
              <a:rPr lang="pt-BR" dirty="0" err="1"/>
              <a:t>Pastl</a:t>
            </a:r>
            <a:r>
              <a:rPr lang="pt-BR" dirty="0"/>
              <a:t>).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1602951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533832" y="684397"/>
            <a:ext cx="9819967" cy="5156237"/>
          </a:xfrm>
        </p:spPr>
        <p:txBody>
          <a:bodyPr>
            <a:noAutofit/>
          </a:bodyPr>
          <a:lstStyle/>
          <a:p>
            <a:pPr>
              <a:buClr>
                <a:srgbClr val="154A7C"/>
              </a:buClr>
            </a:pPr>
            <a:r>
              <a:rPr lang="pt-BR" sz="2500" dirty="0">
                <a:hlinkClick r:id="rId2"/>
              </a:rPr>
              <a:t>www.dellore.com</a:t>
            </a:r>
            <a:r>
              <a:rPr lang="pt-BR" sz="2500" dirty="0"/>
              <a:t> e </a:t>
            </a:r>
            <a:r>
              <a:rPr lang="pt-BR" sz="2500" dirty="0">
                <a:hlinkClick r:id="rId3"/>
              </a:rPr>
              <a:t>www.tudodoncpc.com.br</a:t>
            </a:r>
            <a:r>
              <a:rPr lang="pt-BR" sz="2500" dirty="0"/>
              <a:t> </a:t>
            </a:r>
          </a:p>
          <a:p>
            <a:pPr>
              <a:buClr>
                <a:srgbClr val="154A7C"/>
              </a:buClr>
            </a:pPr>
            <a:r>
              <a:rPr lang="it-IT" altLang="pt-BR" sz="2500" dirty="0">
                <a:solidFill>
                  <a:srgbClr val="000000"/>
                </a:solidFill>
                <a:cs typeface="Times New Roman" panose="02020603050405020304" pitchFamily="18" charset="0"/>
              </a:rPr>
              <a:t>facebook.com/luizdellore/ (Prof Luiz Dellore)</a:t>
            </a:r>
          </a:p>
          <a:p>
            <a:pPr>
              <a:buClr>
                <a:srgbClr val="154A7C"/>
              </a:buClr>
            </a:pPr>
            <a:r>
              <a:rPr lang="pt-BR" sz="2500" dirty="0"/>
              <a:t>Instagram: @</a:t>
            </a:r>
            <a:r>
              <a:rPr lang="pt-BR" sz="2500" dirty="0" err="1"/>
              <a:t>luizdellore</a:t>
            </a:r>
            <a:endParaRPr lang="pt-BR" sz="2500" dirty="0"/>
          </a:p>
          <a:p>
            <a:pPr>
              <a:buClr>
                <a:srgbClr val="154A7C"/>
              </a:buClr>
            </a:pPr>
            <a:r>
              <a:rPr lang="pt-BR" sz="2500" dirty="0"/>
              <a:t>Twitter: @</a:t>
            </a:r>
            <a:r>
              <a:rPr lang="pt-BR" sz="2500" dirty="0" err="1"/>
              <a:t>dellore</a:t>
            </a:r>
            <a:endParaRPr lang="pt-BR" sz="2500" dirty="0"/>
          </a:p>
          <a:p>
            <a:pPr>
              <a:buClr>
                <a:srgbClr val="154A7C"/>
              </a:buClr>
            </a:pPr>
            <a:r>
              <a:rPr lang="pt-BR" sz="2500" dirty="0" err="1"/>
              <a:t>LinkedIn</a:t>
            </a:r>
            <a:r>
              <a:rPr lang="pt-BR" sz="2500" dirty="0"/>
              <a:t>: Luiz Dellore</a:t>
            </a:r>
          </a:p>
          <a:p>
            <a:pPr marL="0" indent="0">
              <a:buClr>
                <a:srgbClr val="154A7C"/>
              </a:buClr>
              <a:buNone/>
            </a:pPr>
            <a:endParaRPr lang="pt-BR" sz="1000" dirty="0"/>
          </a:p>
          <a:p>
            <a:pPr marL="0" indent="0" algn="just">
              <a:buClr>
                <a:srgbClr val="154A7C"/>
              </a:buClr>
              <a:buNone/>
            </a:pPr>
            <a:r>
              <a:rPr lang="pt-BR" sz="2500" dirty="0"/>
              <a:t>Mestre e doutor em processo civil pela USP e mestre em constitucional pela PUC/SP.</a:t>
            </a:r>
          </a:p>
          <a:p>
            <a:pPr marL="0" indent="0" algn="just">
              <a:buClr>
                <a:srgbClr val="154A7C"/>
              </a:buClr>
              <a:buNone/>
            </a:pPr>
            <a:r>
              <a:rPr lang="pt-BR" sz="2500" dirty="0"/>
              <a:t>Advogado concursado da Caixa Federal. Ex-assessor de Ministro no STJ.</a:t>
            </a:r>
          </a:p>
          <a:p>
            <a:pPr marL="0" indent="0" algn="just">
              <a:buClr>
                <a:srgbClr val="154A7C"/>
              </a:buClr>
              <a:buNone/>
            </a:pPr>
            <a:r>
              <a:rPr lang="pt-BR" sz="2500" dirty="0"/>
              <a:t>Professor de graduação (Mackenzie), mestrado e  doutorado (</a:t>
            </a:r>
            <a:r>
              <a:rPr lang="pt-BR" sz="2500" dirty="0" err="1"/>
              <a:t>Fadisp</a:t>
            </a:r>
            <a:r>
              <a:rPr lang="pt-BR" sz="2500" dirty="0"/>
              <a:t>), especialização (EPD) e cursos preparatórios (Saraiva Aprova e </a:t>
            </a:r>
            <a:r>
              <a:rPr lang="pt-BR" sz="2500" dirty="0" err="1"/>
              <a:t>CPJur</a:t>
            </a:r>
            <a:r>
              <a:rPr lang="pt-BR" sz="2500" dirty="0"/>
              <a:t>).</a:t>
            </a:r>
          </a:p>
          <a:p>
            <a:pPr marL="0" indent="0" algn="just">
              <a:buClr>
                <a:srgbClr val="154A7C"/>
              </a:buClr>
              <a:buNone/>
            </a:pPr>
            <a:r>
              <a:rPr lang="pt-BR" sz="2500" dirty="0"/>
              <a:t>Autor da Editora Foco</a:t>
            </a:r>
          </a:p>
          <a:p>
            <a:pPr marL="0" indent="0" algn="just">
              <a:buClr>
                <a:srgbClr val="154A7C"/>
              </a:buClr>
              <a:buNone/>
            </a:pPr>
            <a:r>
              <a:rPr lang="pt-BR" sz="2500" dirty="0"/>
              <a:t>Membro de associações de processo civil (IBDP e </a:t>
            </a:r>
            <a:r>
              <a:rPr lang="pt-BR" sz="2500" dirty="0" err="1"/>
              <a:t>Ceapro</a:t>
            </a:r>
            <a:r>
              <a:rPr lang="pt-BR" sz="25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38731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ECE8CEF-938C-42D8-96AF-625E7B800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778" y="0"/>
            <a:ext cx="8106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58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D3BBCC3-4392-473D-9BBC-6F0F73EBD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88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 txBox="1">
            <a:spLocks noChangeArrowheads="1"/>
          </p:cNvSpPr>
          <p:nvPr/>
        </p:nvSpPr>
        <p:spPr bwMode="auto">
          <a:xfrm>
            <a:off x="648930" y="186813"/>
            <a:ext cx="11002296" cy="648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buNone/>
            </a:pPr>
            <a:r>
              <a:rPr lang="pt-BR" sz="3200" dirty="0"/>
              <a:t>Síntese do RHC 97876, j. 5/6/18</a:t>
            </a:r>
          </a:p>
          <a:p>
            <a:pPr algn="just">
              <a:buNone/>
            </a:pPr>
            <a:endParaRPr lang="pt-BR" sz="1000" dirty="0"/>
          </a:p>
          <a:p>
            <a:pPr algn="just">
              <a:buNone/>
            </a:pPr>
            <a:r>
              <a:rPr lang="pt-BR" sz="3200" dirty="0"/>
              <a:t>- </a:t>
            </a:r>
            <a:r>
              <a:rPr lang="pt-BR" sz="3200" u="sng" dirty="0"/>
              <a:t>Não cabe</a:t>
            </a:r>
            <a:r>
              <a:rPr lang="pt-BR" sz="3200" dirty="0"/>
              <a:t> HC para discutir a retirada de </a:t>
            </a:r>
            <a:r>
              <a:rPr lang="pt-BR" sz="3200" u="sng" dirty="0"/>
              <a:t>CNH</a:t>
            </a:r>
            <a:r>
              <a:rPr lang="pt-BR" sz="3200" dirty="0"/>
              <a:t>, pois isso não importa em violação do direito de ir e vir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200" dirty="0"/>
              <a:t>Portanto, </a:t>
            </a:r>
            <a:r>
              <a:rPr lang="pt-BR" sz="3200" u="sng" dirty="0"/>
              <a:t>não houve</a:t>
            </a:r>
            <a:r>
              <a:rPr lang="pt-BR" sz="3200" dirty="0"/>
              <a:t> decisão do STJ quanto ao mérito da CNH</a:t>
            </a:r>
          </a:p>
          <a:p>
            <a:pPr algn="just">
              <a:buNone/>
            </a:pPr>
            <a:endParaRPr lang="pt-BR" sz="1000" dirty="0"/>
          </a:p>
          <a:p>
            <a:pPr algn="just">
              <a:buNone/>
            </a:pPr>
            <a:r>
              <a:rPr lang="pt-BR" sz="3200" dirty="0"/>
              <a:t>- </a:t>
            </a:r>
            <a:r>
              <a:rPr lang="pt-BR" sz="3200" u="sng" dirty="0"/>
              <a:t>Cabe</a:t>
            </a:r>
            <a:r>
              <a:rPr lang="pt-BR" sz="3200" dirty="0"/>
              <a:t> HC para discutir a retenção de </a:t>
            </a:r>
            <a:r>
              <a:rPr lang="pt-BR" sz="3200" u="sng" dirty="0"/>
              <a:t>passaporte</a:t>
            </a:r>
            <a:r>
              <a:rPr lang="pt-BR" sz="3200" dirty="0"/>
              <a:t>, pois isso importa em violação ao direito de ir e vir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200" dirty="0"/>
              <a:t>Apenas em </a:t>
            </a:r>
            <a:r>
              <a:rPr lang="pt-BR" sz="3200" u="sng" dirty="0"/>
              <a:t>casos excepcionalíssimos</a:t>
            </a:r>
            <a:r>
              <a:rPr lang="pt-BR" sz="3200" dirty="0"/>
              <a:t> é possível reter o passaporte</a:t>
            </a:r>
          </a:p>
          <a:p>
            <a:pPr algn="just">
              <a:buNone/>
            </a:pPr>
            <a:endParaRPr lang="pt-BR" sz="1000" dirty="0"/>
          </a:p>
          <a:p>
            <a:pPr algn="just">
              <a:buNone/>
            </a:pPr>
            <a:r>
              <a:rPr lang="pt-BR" sz="3200" dirty="0"/>
              <a:t>Nada foi decidido quanto a cartão de crédito ou outras medidas atípicas</a:t>
            </a:r>
          </a:p>
        </p:txBody>
      </p:sp>
    </p:spTree>
    <p:extLst>
      <p:ext uri="{BB962C8B-B14F-4D97-AF65-F5344CB8AC3E}">
        <p14:creationId xmlns:p14="http://schemas.microsoft.com/office/powerpoint/2010/main" val="209916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98EA81D1-54FD-4FDC-97DE-2F28BF27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620714"/>
            <a:ext cx="87137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6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5000" dirty="0">
                <a:solidFill>
                  <a:srgbClr val="000000"/>
                </a:solidFill>
                <a:latin typeface="Times New Roman" panose="02020603050405020304" pitchFamily="18" charset="0"/>
              </a:rPr>
              <a:t>Afinal,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5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qual o limite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5000" dirty="0">
                <a:solidFill>
                  <a:srgbClr val="000000"/>
                </a:solidFill>
                <a:latin typeface="Times New Roman" panose="02020603050405020304" pitchFamily="18" charset="0"/>
              </a:rPr>
              <a:t>das medidas atípicas?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4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84903" y="422791"/>
            <a:ext cx="1039269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4000" dirty="0">
                <a:solidFill>
                  <a:srgbClr val="000000"/>
                </a:solidFill>
                <a:cs typeface="Times New Roman" pitchFamily="18" charset="0"/>
              </a:rPr>
              <a:t>Obrigado!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pt-BR" altLang="pt-BR" sz="40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4000" dirty="0">
                <a:solidFill>
                  <a:srgbClr val="000000"/>
                </a:solidFill>
                <a:cs typeface="Times New Roman" pitchFamily="18" charset="0"/>
              </a:rPr>
              <a:t>Prof. Luiz Dellore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000" dirty="0">
                <a:hlinkClick r:id="rId2"/>
              </a:rPr>
              <a:t>www.dellore.com</a:t>
            </a:r>
            <a:r>
              <a:rPr lang="pt-BR" altLang="pt-BR" sz="4000" dirty="0"/>
              <a:t> e </a:t>
            </a:r>
            <a:r>
              <a:rPr lang="pt-BR" altLang="pt-BR" sz="4000" dirty="0">
                <a:hlinkClick r:id="rId3"/>
              </a:rPr>
              <a:t>www.tudodoncpc.com.br</a:t>
            </a:r>
            <a:r>
              <a:rPr lang="pt-BR" altLang="pt-BR" sz="4000" dirty="0"/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000" dirty="0"/>
              <a:t>Instagram: @</a:t>
            </a:r>
            <a:r>
              <a:rPr lang="pt-BR" altLang="pt-BR" sz="4000" dirty="0" err="1"/>
              <a:t>luizdellore</a:t>
            </a:r>
            <a:endParaRPr lang="pt-BR" altLang="pt-BR" sz="40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000" dirty="0"/>
              <a:t>Facebook.com/</a:t>
            </a:r>
            <a:r>
              <a:rPr lang="pt-BR" altLang="pt-BR" sz="4000" dirty="0" err="1"/>
              <a:t>luizdellore</a:t>
            </a:r>
            <a:endParaRPr lang="pt-BR" altLang="pt-BR" sz="40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000" dirty="0"/>
              <a:t> Twitter: @</a:t>
            </a:r>
            <a:r>
              <a:rPr lang="pt-BR" altLang="pt-BR" sz="4000" dirty="0" err="1"/>
              <a:t>dellore</a:t>
            </a:r>
            <a:endParaRPr lang="pt-BR" altLang="pt-BR" sz="40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000" dirty="0"/>
              <a:t>LinkedIn: Luiz Dellore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pt-BR" altLang="pt-BR" sz="40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000" dirty="0"/>
              <a:t>Cupom de desconto para o site da Editora Foco: </a:t>
            </a:r>
            <a:r>
              <a:rPr lang="pt-BR" altLang="pt-BR" sz="4000" dirty="0" err="1"/>
              <a:t>profdellore</a:t>
            </a:r>
            <a:endParaRPr lang="pt-BR" altLang="pt-BR" sz="4000" dirty="0"/>
          </a:p>
        </p:txBody>
      </p:sp>
    </p:spTree>
    <p:extLst>
      <p:ext uri="{BB962C8B-B14F-4D97-AF65-F5344CB8AC3E}">
        <p14:creationId xmlns:p14="http://schemas.microsoft.com/office/powerpoint/2010/main" val="132908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98EA81D1-54FD-4FDC-97DE-2F28BF27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620714"/>
            <a:ext cx="87137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6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5000" dirty="0">
                <a:solidFill>
                  <a:srgbClr val="000000"/>
                </a:solidFill>
                <a:latin typeface="Times New Roman" panose="02020603050405020304" pitchFamily="18" charset="0"/>
              </a:rPr>
              <a:t>#</a:t>
            </a:r>
            <a:r>
              <a:rPr lang="pt-BR" altLang="pt-BR" sz="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novocpc</a:t>
            </a:r>
            <a:r>
              <a:rPr lang="pt-BR" altLang="pt-BR" sz="50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5000" dirty="0">
                <a:solidFill>
                  <a:srgbClr val="000000"/>
                </a:solidFill>
                <a:latin typeface="Times New Roman" panose="02020603050405020304" pitchFamily="18" charset="0"/>
              </a:rPr>
              <a:t>em vigor desde 18/3/16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8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FB28CE6D-23E9-4C91-B640-4ED6EA1A5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620714"/>
            <a:ext cx="87137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6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5000">
                <a:solidFill>
                  <a:srgbClr val="000000"/>
                </a:solidFill>
                <a:latin typeface="Times New Roman" panose="02020603050405020304" pitchFamily="18" charset="0"/>
              </a:rPr>
              <a:t>1) Estrutura do NCPC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5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4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935FE279-2866-445A-9B87-F1EAB6B7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620714"/>
            <a:ext cx="87137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PARTE GERAL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>
                <a:latin typeface="Times New Roman" panose="02020603050405020304" pitchFamily="18" charset="0"/>
                <a:cs typeface="Times New Roman" panose="02020603050405020304" pitchFamily="18" charset="0"/>
              </a:rPr>
              <a:t>LIVRO I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>
                <a:latin typeface="Times New Roman" panose="02020603050405020304" pitchFamily="18" charset="0"/>
                <a:cs typeface="Times New Roman" panose="02020603050405020304" pitchFamily="18" charset="0"/>
              </a:rPr>
              <a:t>DAS NORMAS PROCESSUAIS CIVIS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>
                <a:latin typeface="Times New Roman" panose="02020603050405020304" pitchFamily="18" charset="0"/>
                <a:cs typeface="Times New Roman" panose="02020603050405020304" pitchFamily="18" charset="0"/>
              </a:rPr>
              <a:t>LIVRO II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>
                <a:latin typeface="Times New Roman" panose="02020603050405020304" pitchFamily="18" charset="0"/>
                <a:cs typeface="Times New Roman" panose="02020603050405020304" pitchFamily="18" charset="0"/>
              </a:rPr>
              <a:t>DA FUNÇÃO JURISDICIONAL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>
                <a:latin typeface="Times New Roman" panose="02020603050405020304" pitchFamily="18" charset="0"/>
                <a:cs typeface="Times New Roman" panose="02020603050405020304" pitchFamily="18" charset="0"/>
              </a:rPr>
              <a:t>LIVRO III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>
                <a:latin typeface="Times New Roman" panose="02020603050405020304" pitchFamily="18" charset="0"/>
                <a:cs typeface="Times New Roman" panose="02020603050405020304" pitchFamily="18" charset="0"/>
              </a:rPr>
              <a:t>DOS SUJEITOS DO PROCESSO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>
                <a:latin typeface="Times New Roman" panose="02020603050405020304" pitchFamily="18" charset="0"/>
                <a:cs typeface="Times New Roman" panose="02020603050405020304" pitchFamily="18" charset="0"/>
              </a:rPr>
              <a:t>LIVRO IV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>
                <a:latin typeface="Times New Roman" panose="02020603050405020304" pitchFamily="18" charset="0"/>
                <a:cs typeface="Times New Roman" panose="02020603050405020304" pitchFamily="18" charset="0"/>
              </a:rPr>
              <a:t>DOS ATOS PROCESSUAIS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>
                <a:latin typeface="Times New Roman" panose="02020603050405020304" pitchFamily="18" charset="0"/>
                <a:cs typeface="Times New Roman" panose="02020603050405020304" pitchFamily="18" charset="0"/>
              </a:rPr>
              <a:t>LIVRO V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>
                <a:latin typeface="Times New Roman" panose="02020603050405020304" pitchFamily="18" charset="0"/>
                <a:cs typeface="Times New Roman" panose="02020603050405020304" pitchFamily="18" charset="0"/>
              </a:rPr>
              <a:t>DA TUTELA PROVISÓRIA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>
                <a:latin typeface="Times New Roman" panose="02020603050405020304" pitchFamily="18" charset="0"/>
                <a:cs typeface="Times New Roman" panose="02020603050405020304" pitchFamily="18" charset="0"/>
              </a:rPr>
              <a:t>LIVRO VI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>
                <a:latin typeface="Times New Roman" panose="02020603050405020304" pitchFamily="18" charset="0"/>
                <a:cs typeface="Times New Roman" panose="02020603050405020304" pitchFamily="18" charset="0"/>
              </a:rPr>
              <a:t>FORMAÇÃO, SUSPENSÃO E EXTINÇÃO DO PROCESSO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300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4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53E1576D-A89F-4D5B-9225-63A45D499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620714"/>
            <a:ext cx="87137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PARTE ESPECIAL (art. 318)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LIVRO I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DO PROCESSO DE CONHECIMENTO E DO CUMPRIMENTO DE SENTENÇA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LIVRO II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DO PROCESSO DE EXECUÇÃO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LIVRO III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DOS PROCESSOS NOS TRIBUNAIS E DOS MEIOS DE IMPUGNAÇÃO DAS DECISÕES JUDICIAIS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LIVRO COMPLEMENTAR (art. 1.045)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DAS DISPOSIÇÕES FINAIS E TRANSITÓRIAS</a:t>
            </a:r>
            <a:endParaRPr lang="pt-BR" altLang="pt-BR" sz="2800" b="1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6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AAB62B06-8EFA-463B-AD0A-0837CF5C6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620714"/>
            <a:ext cx="87137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5000" dirty="0">
                <a:solidFill>
                  <a:srgbClr val="000000"/>
                </a:solidFill>
                <a:latin typeface="Times New Roman" panose="02020603050405020304" pitchFamily="18" charset="0"/>
              </a:rPr>
              <a:t>2) Art. 139, IV: atipicidade das medidas executivas para o cumprimento de obrigações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46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AAB62B06-8EFA-463B-AD0A-0837CF5C6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620714"/>
            <a:ext cx="87137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5000" dirty="0">
                <a:solidFill>
                  <a:srgbClr val="000000"/>
                </a:solidFill>
                <a:latin typeface="Times New Roman" panose="02020603050405020304" pitchFamily="18" charset="0"/>
              </a:rPr>
              <a:t>Existe,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5000" dirty="0">
                <a:solidFill>
                  <a:srgbClr val="000000"/>
                </a:solidFill>
                <a:latin typeface="Times New Roman" panose="02020603050405020304" pitchFamily="18" charset="0"/>
              </a:rPr>
              <a:t> no processo civil brasileiro,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5000" dirty="0">
                <a:solidFill>
                  <a:srgbClr val="000000"/>
                </a:solidFill>
                <a:latin typeface="Times New Roman" panose="02020603050405020304" pitchFamily="18" charset="0"/>
              </a:rPr>
              <a:t>o “ganha mas não leva”?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5000" dirty="0">
                <a:solidFill>
                  <a:srgbClr val="000000"/>
                </a:solidFill>
                <a:latin typeface="Times New Roman" panose="02020603050405020304" pitchFamily="18" charset="0"/>
              </a:rPr>
              <a:t>Por quê?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9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>
            <a:extLst>
              <a:ext uri="{FF2B5EF4-FFF2-40B4-BE49-F238E27FC236}">
                <a16:creationId xmlns:a16="http://schemas.microsoft.com/office/drawing/2014/main" id="{8C39D313-D39B-4F28-A250-DC646C529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665" y="216310"/>
            <a:ext cx="8944948" cy="645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pt-BR" altLang="pt-BR" sz="2300" dirty="0"/>
              <a:t>DOS PODERES, DOS DEVERES E DA RESPONSABILIDADE DO JUIZ</a:t>
            </a:r>
          </a:p>
          <a:p>
            <a:pPr algn="just">
              <a:buFont typeface="Wingdings" panose="05000000000000000000" pitchFamily="2" charset="2"/>
              <a:buNone/>
            </a:pPr>
            <a:endParaRPr lang="pt-BR" altLang="pt-BR" sz="2300" dirty="0"/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dirty="0"/>
              <a:t>Art. 139.  O juiz dirigirá o processo conforme as disposições deste Código, incumbindo-lhe: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dirty="0"/>
              <a:t>I - assegurar às partes </a:t>
            </a:r>
            <a:r>
              <a:rPr lang="pt-BR" altLang="pt-BR" u="sng" dirty="0"/>
              <a:t>igualdade</a:t>
            </a:r>
            <a:r>
              <a:rPr lang="pt-BR" altLang="pt-BR" dirty="0"/>
              <a:t> de tratamento;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dirty="0"/>
              <a:t>II - velar pela </a:t>
            </a:r>
            <a:r>
              <a:rPr lang="pt-BR" altLang="pt-BR" u="sng" dirty="0"/>
              <a:t>duração razoável</a:t>
            </a:r>
            <a:r>
              <a:rPr lang="pt-BR" altLang="pt-BR" dirty="0"/>
              <a:t> do processo;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dirty="0"/>
              <a:t>III - prevenir ou reprimir qualquer </a:t>
            </a:r>
            <a:r>
              <a:rPr lang="pt-BR" altLang="pt-BR" u="sng" dirty="0"/>
              <a:t>ato contrário à dignidade da justiça</a:t>
            </a:r>
            <a:r>
              <a:rPr lang="pt-BR" altLang="pt-BR" dirty="0"/>
              <a:t> e indeferir postulações meramente protelatórias;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dirty="0"/>
              <a:t>IV - determinar </a:t>
            </a:r>
            <a:r>
              <a:rPr lang="pt-BR" altLang="pt-BR" b="1" u="sng" dirty="0"/>
              <a:t>todas</a:t>
            </a:r>
            <a:r>
              <a:rPr lang="pt-BR" altLang="pt-BR" u="sng" dirty="0"/>
              <a:t> as medidas</a:t>
            </a:r>
            <a:r>
              <a:rPr lang="pt-BR" altLang="pt-BR" dirty="0"/>
              <a:t> indutivas, </a:t>
            </a:r>
            <a:r>
              <a:rPr lang="pt-BR" altLang="pt-BR" u="sng" dirty="0"/>
              <a:t>coercitivas</a:t>
            </a:r>
            <a:r>
              <a:rPr lang="pt-BR" altLang="pt-BR" dirty="0"/>
              <a:t>, mandamentais ou sub-rogatórias necessárias para </a:t>
            </a:r>
            <a:r>
              <a:rPr lang="pt-BR" altLang="pt-BR" u="sng" dirty="0"/>
              <a:t>assegurar o cumprimento de ordem judicial</a:t>
            </a:r>
            <a:r>
              <a:rPr lang="pt-BR" altLang="pt-BR" dirty="0"/>
              <a:t>, </a:t>
            </a:r>
            <a:r>
              <a:rPr lang="pt-BR" altLang="pt-BR" u="sng" dirty="0"/>
              <a:t>inclusive</a:t>
            </a:r>
            <a:r>
              <a:rPr lang="pt-BR" altLang="pt-BR" dirty="0"/>
              <a:t> nas ações que tenham por objeto </a:t>
            </a:r>
            <a:r>
              <a:rPr lang="pt-BR" altLang="pt-BR" u="sng" dirty="0"/>
              <a:t>prestação pecuniária</a:t>
            </a:r>
            <a:r>
              <a:rPr lang="pt-BR" altLang="pt-BR" dirty="0"/>
              <a:t>;</a:t>
            </a:r>
          </a:p>
          <a:p>
            <a:pPr algn="just">
              <a:buFont typeface="Wingdings" panose="05000000000000000000" pitchFamily="2" charset="2"/>
              <a:buNone/>
            </a:pPr>
            <a:endParaRPr lang="pt-BR" altLang="pt-BR" sz="1000" i="1" dirty="0"/>
          </a:p>
          <a:p>
            <a:pPr algn="just">
              <a:buNone/>
            </a:pPr>
            <a:r>
              <a:rPr lang="pt-BR" altLang="pt-BR" i="1" dirty="0"/>
              <a:t>O que isso significa, na prática?</a:t>
            </a:r>
          </a:p>
          <a:p>
            <a:pPr algn="just">
              <a:buFont typeface="Wingdings" panose="05000000000000000000" pitchFamily="2" charset="2"/>
              <a:buNone/>
            </a:pPr>
            <a:endParaRPr lang="pt-BR" altLang="pt-BR" i="1" dirty="0"/>
          </a:p>
        </p:txBody>
      </p:sp>
    </p:spTree>
    <p:extLst>
      <p:ext uri="{BB962C8B-B14F-4D97-AF65-F5344CB8AC3E}">
        <p14:creationId xmlns:p14="http://schemas.microsoft.com/office/powerpoint/2010/main" val="19733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1018</Words>
  <Application>Microsoft Office PowerPoint</Application>
  <PresentationFormat>Widescreen</PresentationFormat>
  <Paragraphs>127</Paragraphs>
  <Slides>24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Century Schoolbook</vt:lpstr>
      <vt:lpstr>Tahoma</vt:lpstr>
      <vt:lpstr>Times New Roman</vt:lpstr>
      <vt:lpstr>Wingdings</vt:lpstr>
      <vt:lpstr>Tema do Office</vt:lpstr>
      <vt:lpstr>Jornada INTERNACIONAL de direito  Gramado 16/06/18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https://jota.info/artigos/a-revolucao-silenciosa-da-execucao-por-quantia-24082015 </vt:lpstr>
      <vt:lpstr>https://jota.info/artigos/o-necessario-dialogo-entre-doutrina-e-jurisprudencia-na-concretizacao-da-atipicidade-dos-meios-executivos-21092016 </vt:lpstr>
      <vt:lpstr>http://www.migalhas.com.br/ProcessoeProcedimento/106,MI243746,21048-Reflexoes+sobre+a+atipicidade+das+tecnicas+executivas+e+o+artigo+139 </vt:lpstr>
      <vt:lpstr>https://www.jota.info/opiniao-e-analise/colunas/novo-cpc/ncpc-atipicidade-de-medidas-executivas-ja-e-realidade-17042017 </vt:lpstr>
      <vt:lpstr>Apresentação do PowerPoint</vt:lpstr>
      <vt:lpstr>Apresentação do PowerPoint</vt:lpstr>
      <vt:lpstr>Apresentação do PowerPoint</vt:lpstr>
      <vt:lpstr>Processo 8001293-26.2015.8.05.0001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DANILO CANDIDO</dc:creator>
  <cp:lastModifiedBy>daniel delgado</cp:lastModifiedBy>
  <cp:revision>43</cp:revision>
  <dcterms:created xsi:type="dcterms:W3CDTF">2017-01-17T17:03:30Z</dcterms:created>
  <dcterms:modified xsi:type="dcterms:W3CDTF">2020-08-10T00:26:56Z</dcterms:modified>
</cp:coreProperties>
</file>