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409" r:id="rId2"/>
    <p:sldId id="440" r:id="rId3"/>
    <p:sldId id="404" r:id="rId4"/>
    <p:sldId id="278" r:id="rId5"/>
    <p:sldId id="287" r:id="rId6"/>
    <p:sldId id="279" r:id="rId7"/>
    <p:sldId id="388" r:id="rId8"/>
    <p:sldId id="410" r:id="rId9"/>
    <p:sldId id="389" r:id="rId10"/>
    <p:sldId id="280" r:id="rId11"/>
    <p:sldId id="288" r:id="rId12"/>
    <p:sldId id="296" r:id="rId13"/>
    <p:sldId id="284" r:id="rId14"/>
    <p:sldId id="390" r:id="rId15"/>
    <p:sldId id="392" r:id="rId16"/>
    <p:sldId id="395" r:id="rId17"/>
    <p:sldId id="393" r:id="rId18"/>
    <p:sldId id="394" r:id="rId19"/>
    <p:sldId id="396" r:id="rId20"/>
    <p:sldId id="292" r:id="rId21"/>
    <p:sldId id="293" r:id="rId22"/>
    <p:sldId id="397" r:id="rId23"/>
    <p:sldId id="294" r:id="rId24"/>
    <p:sldId id="295" r:id="rId25"/>
    <p:sldId id="323" r:id="rId26"/>
    <p:sldId id="286" r:id="rId27"/>
    <p:sldId id="1555" r:id="rId28"/>
    <p:sldId id="1569" r:id="rId29"/>
    <p:sldId id="1556" r:id="rId30"/>
    <p:sldId id="1570" r:id="rId31"/>
    <p:sldId id="646" r:id="rId32"/>
    <p:sldId id="647" r:id="rId33"/>
    <p:sldId id="1572" r:id="rId34"/>
    <p:sldId id="648" r:id="rId35"/>
    <p:sldId id="649" r:id="rId36"/>
    <p:sldId id="1571" r:id="rId37"/>
    <p:sldId id="297" r:id="rId38"/>
    <p:sldId id="307" r:id="rId39"/>
    <p:sldId id="399" r:id="rId40"/>
    <p:sldId id="302" r:id="rId41"/>
    <p:sldId id="414" r:id="rId42"/>
    <p:sldId id="442" r:id="rId43"/>
    <p:sldId id="441" r:id="rId4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01" autoAdjust="0"/>
    <p:restoredTop sz="94660" autoAdjust="0"/>
  </p:normalViewPr>
  <p:slideViewPr>
    <p:cSldViewPr>
      <p:cViewPr varScale="1">
        <p:scale>
          <a:sx n="81" d="100"/>
          <a:sy n="81" d="100"/>
        </p:scale>
        <p:origin x="85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6"/>
    </p:cViewPr>
  </p:sorterViewPr>
  <p:notesViewPr>
    <p:cSldViewPr>
      <p:cViewPr varScale="1">
        <p:scale>
          <a:sx n="67" d="100"/>
          <a:sy n="67" d="100"/>
        </p:scale>
        <p:origin x="274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C638B0-9AC8-4F85-8E86-60D10127DDB7}" type="doc">
      <dgm:prSet loTypeId="urn:microsoft.com/office/officeart/2005/8/layout/vList5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t-BR"/>
        </a:p>
      </dgm:t>
    </dgm:pt>
    <dgm:pt modelId="{9867DF43-6516-4BD2-B5AD-7FDAAD9E1012}">
      <dgm:prSet phldrT="[Texto]" custT="1"/>
      <dgm:spPr>
        <a:solidFill>
          <a:schemeClr val="accent1"/>
        </a:solidFill>
      </dgm:spPr>
      <dgm:t>
        <a:bodyPr/>
        <a:lstStyle/>
        <a:p>
          <a:r>
            <a:rPr lang="pt-BR" sz="4800" dirty="0"/>
            <a:t> </a:t>
          </a:r>
        </a:p>
      </dgm:t>
    </dgm:pt>
    <dgm:pt modelId="{62711E6D-2821-4744-ABD3-18C457F8DC18}" type="parTrans" cxnId="{0F6C4FF7-BAB7-4189-9E1E-DAB815862403}">
      <dgm:prSet/>
      <dgm:spPr/>
      <dgm:t>
        <a:bodyPr/>
        <a:lstStyle/>
        <a:p>
          <a:endParaRPr lang="pt-BR" sz="1600"/>
        </a:p>
      </dgm:t>
    </dgm:pt>
    <dgm:pt modelId="{56AC820C-851C-4991-8455-031D470BF00C}" type="sibTrans" cxnId="{0F6C4FF7-BAB7-4189-9E1E-DAB815862403}">
      <dgm:prSet/>
      <dgm:spPr/>
      <dgm:t>
        <a:bodyPr/>
        <a:lstStyle/>
        <a:p>
          <a:endParaRPr lang="pt-BR" sz="1600"/>
        </a:p>
      </dgm:t>
    </dgm:pt>
    <dgm:pt modelId="{88A29E11-4A97-445A-810D-296BAFE57241}">
      <dgm:prSet phldrT="[Texto]" custT="1"/>
      <dgm:spPr/>
      <dgm:t>
        <a:bodyPr/>
        <a:lstStyle/>
        <a:p>
          <a:r>
            <a:rPr lang="pt-BR" altLang="pt-BR" sz="1600" dirty="0"/>
            <a:t>Se rejeitados, </a:t>
          </a:r>
          <a:r>
            <a:rPr lang="pt-BR" altLang="pt-BR" sz="1600" u="sng" dirty="0"/>
            <a:t>não exigem ratificação do recurso da outra parte</a:t>
          </a:r>
          <a:endParaRPr lang="pt-BR" sz="1600" dirty="0"/>
        </a:p>
      </dgm:t>
    </dgm:pt>
    <dgm:pt modelId="{3C69BA14-F684-417B-A5FF-BC293D1ED307}" type="parTrans" cxnId="{0B28025A-FCCF-4956-8970-85382F212D92}">
      <dgm:prSet/>
      <dgm:spPr/>
      <dgm:t>
        <a:bodyPr/>
        <a:lstStyle/>
        <a:p>
          <a:endParaRPr lang="pt-BR" sz="1600"/>
        </a:p>
      </dgm:t>
    </dgm:pt>
    <dgm:pt modelId="{7A9A769D-E9EE-43D6-B93E-38C9E870759B}" type="sibTrans" cxnId="{0B28025A-FCCF-4956-8970-85382F212D92}">
      <dgm:prSet/>
      <dgm:spPr/>
      <dgm:t>
        <a:bodyPr/>
        <a:lstStyle/>
        <a:p>
          <a:endParaRPr lang="pt-BR" sz="1600"/>
        </a:p>
      </dgm:t>
    </dgm:pt>
    <dgm:pt modelId="{2FA9E9D2-4740-4A84-BEB2-1ECD3B7A0142}">
      <dgm:prSet phldrT="[Texto]" custT="1"/>
      <dgm:spPr>
        <a:solidFill>
          <a:schemeClr val="accent1"/>
        </a:solidFill>
      </dgm:spPr>
      <dgm:t>
        <a:bodyPr/>
        <a:lstStyle/>
        <a:p>
          <a:r>
            <a:rPr lang="pt-BR" sz="4800" dirty="0"/>
            <a:t> </a:t>
          </a:r>
        </a:p>
      </dgm:t>
    </dgm:pt>
    <dgm:pt modelId="{449EFC86-5F08-46FC-9823-F3CE1D588E2E}" type="parTrans" cxnId="{27AE7F97-EC29-4884-B726-FAD285A49C48}">
      <dgm:prSet/>
      <dgm:spPr/>
      <dgm:t>
        <a:bodyPr/>
        <a:lstStyle/>
        <a:p>
          <a:endParaRPr lang="pt-BR" sz="1600"/>
        </a:p>
      </dgm:t>
    </dgm:pt>
    <dgm:pt modelId="{9C692F29-4250-4BF6-8D08-94B0E8D4D7E5}" type="sibTrans" cxnId="{27AE7F97-EC29-4884-B726-FAD285A49C48}">
      <dgm:prSet/>
      <dgm:spPr/>
      <dgm:t>
        <a:bodyPr/>
        <a:lstStyle/>
        <a:p>
          <a:endParaRPr lang="pt-BR" sz="1600"/>
        </a:p>
      </dgm:t>
    </dgm:pt>
    <dgm:pt modelId="{25FB9E76-3286-40F9-B4FC-B2AC249F7788}">
      <dgm:prSet phldrT="[Texto]" custT="1"/>
      <dgm:spPr/>
      <dgm:t>
        <a:bodyPr/>
        <a:lstStyle/>
        <a:p>
          <a:r>
            <a:rPr lang="pt-BR" altLang="pt-BR" sz="1600" dirty="0"/>
            <a:t>Se protelatórios, podem ensejar a aplicação de </a:t>
          </a:r>
          <a:r>
            <a:rPr lang="pt-BR" altLang="pt-BR" sz="1600" u="sng" dirty="0"/>
            <a:t>multa</a:t>
          </a:r>
          <a:endParaRPr lang="pt-BR" sz="1600" dirty="0"/>
        </a:p>
      </dgm:t>
    </dgm:pt>
    <dgm:pt modelId="{639E76FC-9B2A-4825-BAC0-13088D507850}" type="parTrans" cxnId="{2752D690-2536-4EB6-8B56-8CDC0419ADAC}">
      <dgm:prSet/>
      <dgm:spPr/>
      <dgm:t>
        <a:bodyPr/>
        <a:lstStyle/>
        <a:p>
          <a:endParaRPr lang="pt-BR" sz="1600"/>
        </a:p>
      </dgm:t>
    </dgm:pt>
    <dgm:pt modelId="{640D7A19-D18D-4003-AACF-B2378DF59063}" type="sibTrans" cxnId="{2752D690-2536-4EB6-8B56-8CDC0419ADAC}">
      <dgm:prSet/>
      <dgm:spPr/>
      <dgm:t>
        <a:bodyPr/>
        <a:lstStyle/>
        <a:p>
          <a:endParaRPr lang="pt-BR" sz="1600"/>
        </a:p>
      </dgm:t>
    </dgm:pt>
    <dgm:pt modelId="{D3358BBC-23F9-40F1-BA07-E8194A4AA85D}">
      <dgm:prSet phldrT="[Texto]" custT="1"/>
      <dgm:spPr>
        <a:solidFill>
          <a:schemeClr val="accent1"/>
        </a:solidFill>
      </dgm:spPr>
      <dgm:t>
        <a:bodyPr/>
        <a:lstStyle/>
        <a:p>
          <a:r>
            <a:rPr lang="pt-BR" sz="4800" dirty="0"/>
            <a:t> </a:t>
          </a:r>
        </a:p>
      </dgm:t>
    </dgm:pt>
    <dgm:pt modelId="{44560708-2899-43B0-8808-9A2B41958976}" type="parTrans" cxnId="{BF511163-FB3A-40AD-8BD4-FD34F7D06037}">
      <dgm:prSet/>
      <dgm:spPr/>
      <dgm:t>
        <a:bodyPr/>
        <a:lstStyle/>
        <a:p>
          <a:endParaRPr lang="pt-BR" sz="1600"/>
        </a:p>
      </dgm:t>
    </dgm:pt>
    <dgm:pt modelId="{775A0061-A13F-4863-A90C-F0D84D293BF9}" type="sibTrans" cxnId="{BF511163-FB3A-40AD-8BD4-FD34F7D06037}">
      <dgm:prSet/>
      <dgm:spPr/>
      <dgm:t>
        <a:bodyPr/>
        <a:lstStyle/>
        <a:p>
          <a:endParaRPr lang="pt-BR" sz="1600"/>
        </a:p>
      </dgm:t>
    </dgm:pt>
    <dgm:pt modelId="{3898FA35-416B-475B-989E-4A82F778CDF7}">
      <dgm:prSet phldrT="[Texto]" custT="1"/>
      <dgm:spPr/>
      <dgm:t>
        <a:bodyPr/>
        <a:lstStyle/>
        <a:p>
          <a:r>
            <a:rPr lang="pt-BR" altLang="pt-BR" sz="1600" dirty="0"/>
            <a:t>Se </a:t>
          </a:r>
          <a:r>
            <a:rPr lang="pt-BR" altLang="pt-BR" sz="1600" u="sng" dirty="0"/>
            <a:t>dois embargos em sequência</a:t>
          </a:r>
          <a:r>
            <a:rPr lang="pt-BR" altLang="pt-BR" sz="1600" dirty="0"/>
            <a:t> forem considerados protelatórios, não se admitem novos embargos de declaração</a:t>
          </a:r>
          <a:endParaRPr lang="pt-BR" sz="1600" dirty="0"/>
        </a:p>
      </dgm:t>
    </dgm:pt>
    <dgm:pt modelId="{6B440634-1E97-40EC-B2A8-EB490D189DC4}" type="parTrans" cxnId="{A31DB3AD-9218-45DB-A596-D24F29102200}">
      <dgm:prSet/>
      <dgm:spPr/>
      <dgm:t>
        <a:bodyPr/>
        <a:lstStyle/>
        <a:p>
          <a:endParaRPr lang="pt-BR" sz="1600"/>
        </a:p>
      </dgm:t>
    </dgm:pt>
    <dgm:pt modelId="{F4192B20-8C81-426B-A6EB-963F3928DD17}" type="sibTrans" cxnId="{A31DB3AD-9218-45DB-A596-D24F29102200}">
      <dgm:prSet/>
      <dgm:spPr/>
      <dgm:t>
        <a:bodyPr/>
        <a:lstStyle/>
        <a:p>
          <a:endParaRPr lang="pt-BR" sz="1600"/>
        </a:p>
      </dgm:t>
    </dgm:pt>
    <dgm:pt modelId="{317D748E-7434-47E3-B78B-D4A8F17811E9}" type="pres">
      <dgm:prSet presAssocID="{07C638B0-9AC8-4F85-8E86-60D10127DDB7}" presName="Name0" presStyleCnt="0">
        <dgm:presLayoutVars>
          <dgm:dir/>
          <dgm:animLvl val="lvl"/>
          <dgm:resizeHandles val="exact"/>
        </dgm:presLayoutVars>
      </dgm:prSet>
      <dgm:spPr/>
    </dgm:pt>
    <dgm:pt modelId="{51E368D5-27F5-4941-9671-F5A91BA07E61}" type="pres">
      <dgm:prSet presAssocID="{9867DF43-6516-4BD2-B5AD-7FDAAD9E1012}" presName="linNode" presStyleCnt="0"/>
      <dgm:spPr/>
    </dgm:pt>
    <dgm:pt modelId="{515BD4C7-E01E-4812-A0C8-FEFE2D38BD06}" type="pres">
      <dgm:prSet presAssocID="{9867DF43-6516-4BD2-B5AD-7FDAAD9E1012}" presName="parentText" presStyleLbl="node1" presStyleIdx="0" presStyleCnt="3" custScaleX="6374">
        <dgm:presLayoutVars>
          <dgm:chMax val="1"/>
          <dgm:bulletEnabled val="1"/>
        </dgm:presLayoutVars>
      </dgm:prSet>
      <dgm:spPr/>
    </dgm:pt>
    <dgm:pt modelId="{58EBFF3C-84A9-4500-9D63-843D7C1B6057}" type="pres">
      <dgm:prSet presAssocID="{9867DF43-6516-4BD2-B5AD-7FDAAD9E1012}" presName="descendantText" presStyleLbl="alignAccFollowNode1" presStyleIdx="0" presStyleCnt="3">
        <dgm:presLayoutVars>
          <dgm:bulletEnabled val="1"/>
        </dgm:presLayoutVars>
      </dgm:prSet>
      <dgm:spPr/>
    </dgm:pt>
    <dgm:pt modelId="{E9649B86-8A60-4B37-B8B6-5835176609CE}" type="pres">
      <dgm:prSet presAssocID="{56AC820C-851C-4991-8455-031D470BF00C}" presName="sp" presStyleCnt="0"/>
      <dgm:spPr/>
    </dgm:pt>
    <dgm:pt modelId="{032CBF6E-AEC6-4CFB-BE1F-3A71901A322F}" type="pres">
      <dgm:prSet presAssocID="{2FA9E9D2-4740-4A84-BEB2-1ECD3B7A0142}" presName="linNode" presStyleCnt="0"/>
      <dgm:spPr/>
    </dgm:pt>
    <dgm:pt modelId="{5643D35C-D7F7-467F-8FA0-CCE20B9532BA}" type="pres">
      <dgm:prSet presAssocID="{2FA9E9D2-4740-4A84-BEB2-1ECD3B7A0142}" presName="parentText" presStyleLbl="node1" presStyleIdx="1" presStyleCnt="3" custScaleX="6374">
        <dgm:presLayoutVars>
          <dgm:chMax val="1"/>
          <dgm:bulletEnabled val="1"/>
        </dgm:presLayoutVars>
      </dgm:prSet>
      <dgm:spPr/>
    </dgm:pt>
    <dgm:pt modelId="{2C02E500-7ABA-441D-AACD-614D8F41CBA2}" type="pres">
      <dgm:prSet presAssocID="{2FA9E9D2-4740-4A84-BEB2-1ECD3B7A0142}" presName="descendantText" presStyleLbl="alignAccFollowNode1" presStyleIdx="1" presStyleCnt="3">
        <dgm:presLayoutVars>
          <dgm:bulletEnabled val="1"/>
        </dgm:presLayoutVars>
      </dgm:prSet>
      <dgm:spPr/>
    </dgm:pt>
    <dgm:pt modelId="{BE3A9F41-3D3E-45D3-8F45-1C47D9D0EBEF}" type="pres">
      <dgm:prSet presAssocID="{9C692F29-4250-4BF6-8D08-94B0E8D4D7E5}" presName="sp" presStyleCnt="0"/>
      <dgm:spPr/>
    </dgm:pt>
    <dgm:pt modelId="{30BA0122-D3AF-4B35-961D-DA0407A0070D}" type="pres">
      <dgm:prSet presAssocID="{D3358BBC-23F9-40F1-BA07-E8194A4AA85D}" presName="linNode" presStyleCnt="0"/>
      <dgm:spPr/>
    </dgm:pt>
    <dgm:pt modelId="{EFA8D7F4-307B-41F4-ADD9-670CC3707FE0}" type="pres">
      <dgm:prSet presAssocID="{D3358BBC-23F9-40F1-BA07-E8194A4AA85D}" presName="parentText" presStyleLbl="node1" presStyleIdx="2" presStyleCnt="3" custScaleX="6374">
        <dgm:presLayoutVars>
          <dgm:chMax val="1"/>
          <dgm:bulletEnabled val="1"/>
        </dgm:presLayoutVars>
      </dgm:prSet>
      <dgm:spPr/>
    </dgm:pt>
    <dgm:pt modelId="{9A2FE501-C5B0-471C-8766-E3520DC3E3D0}" type="pres">
      <dgm:prSet presAssocID="{D3358BBC-23F9-40F1-BA07-E8194A4AA85D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BF511163-FB3A-40AD-8BD4-FD34F7D06037}" srcId="{07C638B0-9AC8-4F85-8E86-60D10127DDB7}" destId="{D3358BBC-23F9-40F1-BA07-E8194A4AA85D}" srcOrd="2" destOrd="0" parTransId="{44560708-2899-43B0-8808-9A2B41958976}" sibTransId="{775A0061-A13F-4863-A90C-F0D84D293BF9}"/>
    <dgm:cxn modelId="{949EAB43-0935-44BF-B12A-DEF2458AF8AB}" type="presOf" srcId="{9867DF43-6516-4BD2-B5AD-7FDAAD9E1012}" destId="{515BD4C7-E01E-4812-A0C8-FEFE2D38BD06}" srcOrd="0" destOrd="0" presId="urn:microsoft.com/office/officeart/2005/8/layout/vList5"/>
    <dgm:cxn modelId="{9BF37167-C9DF-47A2-9394-D78740454CB0}" type="presOf" srcId="{07C638B0-9AC8-4F85-8E86-60D10127DDB7}" destId="{317D748E-7434-47E3-B78B-D4A8F17811E9}" srcOrd="0" destOrd="0" presId="urn:microsoft.com/office/officeart/2005/8/layout/vList5"/>
    <dgm:cxn modelId="{04126B53-9832-4F11-B428-7317773093AA}" type="presOf" srcId="{88A29E11-4A97-445A-810D-296BAFE57241}" destId="{58EBFF3C-84A9-4500-9D63-843D7C1B6057}" srcOrd="0" destOrd="0" presId="urn:microsoft.com/office/officeart/2005/8/layout/vList5"/>
    <dgm:cxn modelId="{0B28025A-FCCF-4956-8970-85382F212D92}" srcId="{9867DF43-6516-4BD2-B5AD-7FDAAD9E1012}" destId="{88A29E11-4A97-445A-810D-296BAFE57241}" srcOrd="0" destOrd="0" parTransId="{3C69BA14-F684-417B-A5FF-BC293D1ED307}" sibTransId="{7A9A769D-E9EE-43D6-B93E-38C9E870759B}"/>
    <dgm:cxn modelId="{2752D690-2536-4EB6-8B56-8CDC0419ADAC}" srcId="{2FA9E9D2-4740-4A84-BEB2-1ECD3B7A0142}" destId="{25FB9E76-3286-40F9-B4FC-B2AC249F7788}" srcOrd="0" destOrd="0" parTransId="{639E76FC-9B2A-4825-BAC0-13088D507850}" sibTransId="{640D7A19-D18D-4003-AACF-B2378DF59063}"/>
    <dgm:cxn modelId="{27AE7F97-EC29-4884-B726-FAD285A49C48}" srcId="{07C638B0-9AC8-4F85-8E86-60D10127DDB7}" destId="{2FA9E9D2-4740-4A84-BEB2-1ECD3B7A0142}" srcOrd="1" destOrd="0" parTransId="{449EFC86-5F08-46FC-9823-F3CE1D588E2E}" sibTransId="{9C692F29-4250-4BF6-8D08-94B0E8D4D7E5}"/>
    <dgm:cxn modelId="{1561ECA9-3F3B-4D9A-AD74-C7ED894FD2EF}" type="presOf" srcId="{3898FA35-416B-475B-989E-4A82F778CDF7}" destId="{9A2FE501-C5B0-471C-8766-E3520DC3E3D0}" srcOrd="0" destOrd="0" presId="urn:microsoft.com/office/officeart/2005/8/layout/vList5"/>
    <dgm:cxn modelId="{A31DB3AD-9218-45DB-A596-D24F29102200}" srcId="{D3358BBC-23F9-40F1-BA07-E8194A4AA85D}" destId="{3898FA35-416B-475B-989E-4A82F778CDF7}" srcOrd="0" destOrd="0" parTransId="{6B440634-1E97-40EC-B2A8-EB490D189DC4}" sibTransId="{F4192B20-8C81-426B-A6EB-963F3928DD17}"/>
    <dgm:cxn modelId="{975F0FBA-E4BD-4A52-AE74-02F0C3426AA4}" type="presOf" srcId="{D3358BBC-23F9-40F1-BA07-E8194A4AA85D}" destId="{EFA8D7F4-307B-41F4-ADD9-670CC3707FE0}" srcOrd="0" destOrd="0" presId="urn:microsoft.com/office/officeart/2005/8/layout/vList5"/>
    <dgm:cxn modelId="{D19ED7BE-DF3C-40CE-959D-C23BE8A73EE4}" type="presOf" srcId="{2FA9E9D2-4740-4A84-BEB2-1ECD3B7A0142}" destId="{5643D35C-D7F7-467F-8FA0-CCE20B9532BA}" srcOrd="0" destOrd="0" presId="urn:microsoft.com/office/officeart/2005/8/layout/vList5"/>
    <dgm:cxn modelId="{133D4ABF-2230-4DAF-B26B-0A59B9252F87}" type="presOf" srcId="{25FB9E76-3286-40F9-B4FC-B2AC249F7788}" destId="{2C02E500-7ABA-441D-AACD-614D8F41CBA2}" srcOrd="0" destOrd="0" presId="urn:microsoft.com/office/officeart/2005/8/layout/vList5"/>
    <dgm:cxn modelId="{0F6C4FF7-BAB7-4189-9E1E-DAB815862403}" srcId="{07C638B0-9AC8-4F85-8E86-60D10127DDB7}" destId="{9867DF43-6516-4BD2-B5AD-7FDAAD9E1012}" srcOrd="0" destOrd="0" parTransId="{62711E6D-2821-4744-ABD3-18C457F8DC18}" sibTransId="{56AC820C-851C-4991-8455-031D470BF00C}"/>
    <dgm:cxn modelId="{E8159070-EA43-4A99-8ED5-C6F394CDE4C4}" type="presParOf" srcId="{317D748E-7434-47E3-B78B-D4A8F17811E9}" destId="{51E368D5-27F5-4941-9671-F5A91BA07E61}" srcOrd="0" destOrd="0" presId="urn:microsoft.com/office/officeart/2005/8/layout/vList5"/>
    <dgm:cxn modelId="{147E270B-82CD-4508-A650-040BDC880C03}" type="presParOf" srcId="{51E368D5-27F5-4941-9671-F5A91BA07E61}" destId="{515BD4C7-E01E-4812-A0C8-FEFE2D38BD06}" srcOrd="0" destOrd="0" presId="urn:microsoft.com/office/officeart/2005/8/layout/vList5"/>
    <dgm:cxn modelId="{64C4D2E5-F265-4C11-938D-953E3CB878D5}" type="presParOf" srcId="{51E368D5-27F5-4941-9671-F5A91BA07E61}" destId="{58EBFF3C-84A9-4500-9D63-843D7C1B6057}" srcOrd="1" destOrd="0" presId="urn:microsoft.com/office/officeart/2005/8/layout/vList5"/>
    <dgm:cxn modelId="{9A767186-671D-4CCA-98D1-DAE217E296BD}" type="presParOf" srcId="{317D748E-7434-47E3-B78B-D4A8F17811E9}" destId="{E9649B86-8A60-4B37-B8B6-5835176609CE}" srcOrd="1" destOrd="0" presId="urn:microsoft.com/office/officeart/2005/8/layout/vList5"/>
    <dgm:cxn modelId="{0E40621B-5051-472B-8534-670EABD1CD7A}" type="presParOf" srcId="{317D748E-7434-47E3-B78B-D4A8F17811E9}" destId="{032CBF6E-AEC6-4CFB-BE1F-3A71901A322F}" srcOrd="2" destOrd="0" presId="urn:microsoft.com/office/officeart/2005/8/layout/vList5"/>
    <dgm:cxn modelId="{388431E5-C12D-4E10-ADAB-9D91435B85A6}" type="presParOf" srcId="{032CBF6E-AEC6-4CFB-BE1F-3A71901A322F}" destId="{5643D35C-D7F7-467F-8FA0-CCE20B9532BA}" srcOrd="0" destOrd="0" presId="urn:microsoft.com/office/officeart/2005/8/layout/vList5"/>
    <dgm:cxn modelId="{BB0C6F63-1491-4DDC-91A5-55BA9666DC8F}" type="presParOf" srcId="{032CBF6E-AEC6-4CFB-BE1F-3A71901A322F}" destId="{2C02E500-7ABA-441D-AACD-614D8F41CBA2}" srcOrd="1" destOrd="0" presId="urn:microsoft.com/office/officeart/2005/8/layout/vList5"/>
    <dgm:cxn modelId="{6B93EE02-1C20-4D88-9D02-EB45B4FFC84A}" type="presParOf" srcId="{317D748E-7434-47E3-B78B-D4A8F17811E9}" destId="{BE3A9F41-3D3E-45D3-8F45-1C47D9D0EBEF}" srcOrd="3" destOrd="0" presId="urn:microsoft.com/office/officeart/2005/8/layout/vList5"/>
    <dgm:cxn modelId="{7D581083-BC92-43FB-B118-C748EDD78F21}" type="presParOf" srcId="{317D748E-7434-47E3-B78B-D4A8F17811E9}" destId="{30BA0122-D3AF-4B35-961D-DA0407A0070D}" srcOrd="4" destOrd="0" presId="urn:microsoft.com/office/officeart/2005/8/layout/vList5"/>
    <dgm:cxn modelId="{3F2AC4B8-4017-4279-908B-E11828187FB3}" type="presParOf" srcId="{30BA0122-D3AF-4B35-961D-DA0407A0070D}" destId="{EFA8D7F4-307B-41F4-ADD9-670CC3707FE0}" srcOrd="0" destOrd="0" presId="urn:microsoft.com/office/officeart/2005/8/layout/vList5"/>
    <dgm:cxn modelId="{4B938A44-E67F-41D5-AC52-2C420E729FBE}" type="presParOf" srcId="{30BA0122-D3AF-4B35-961D-DA0407A0070D}" destId="{9A2FE501-C5B0-471C-8766-E3520DC3E3D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EBFF3C-84A9-4500-9D63-843D7C1B6057}">
      <dsp:nvSpPr>
        <dsp:cNvPr id="0" name=""/>
        <dsp:cNvSpPr/>
      </dsp:nvSpPr>
      <dsp:spPr>
        <a:xfrm rot="5400000">
          <a:off x="4381426" y="-2502087"/>
          <a:ext cx="761369" cy="595876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altLang="pt-BR" sz="1600" kern="1200" dirty="0"/>
            <a:t>Se rejeitados, </a:t>
          </a:r>
          <a:r>
            <a:rPr lang="pt-BR" altLang="pt-BR" sz="1600" u="sng" kern="1200" dirty="0"/>
            <a:t>não exigem ratificação do recurso da outra parte</a:t>
          </a:r>
          <a:endParaRPr lang="pt-BR" sz="1600" kern="1200" dirty="0"/>
        </a:p>
      </dsp:txBody>
      <dsp:txXfrm rot="-5400000">
        <a:off x="1782727" y="133779"/>
        <a:ext cx="5921602" cy="687035"/>
      </dsp:txXfrm>
    </dsp:sp>
    <dsp:sp modelId="{515BD4C7-E01E-4812-A0C8-FEFE2D38BD06}">
      <dsp:nvSpPr>
        <dsp:cNvPr id="0" name=""/>
        <dsp:cNvSpPr/>
      </dsp:nvSpPr>
      <dsp:spPr>
        <a:xfrm>
          <a:off x="1569081" y="1441"/>
          <a:ext cx="213644" cy="951711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800" kern="1200" dirty="0"/>
            <a:t> </a:t>
          </a:r>
        </a:p>
      </dsp:txBody>
      <dsp:txXfrm>
        <a:off x="1579510" y="11870"/>
        <a:ext cx="192786" cy="930853"/>
      </dsp:txXfrm>
    </dsp:sp>
    <dsp:sp modelId="{2C02E500-7ABA-441D-AACD-614D8F41CBA2}">
      <dsp:nvSpPr>
        <dsp:cNvPr id="0" name=""/>
        <dsp:cNvSpPr/>
      </dsp:nvSpPr>
      <dsp:spPr>
        <a:xfrm rot="5400000">
          <a:off x="4381426" y="-1502789"/>
          <a:ext cx="761369" cy="595876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altLang="pt-BR" sz="1600" kern="1200" dirty="0"/>
            <a:t>Se protelatórios, podem ensejar a aplicação de </a:t>
          </a:r>
          <a:r>
            <a:rPr lang="pt-BR" altLang="pt-BR" sz="1600" u="sng" kern="1200" dirty="0"/>
            <a:t>multa</a:t>
          </a:r>
          <a:endParaRPr lang="pt-BR" sz="1600" kern="1200" dirty="0"/>
        </a:p>
      </dsp:txBody>
      <dsp:txXfrm rot="-5400000">
        <a:off x="1782727" y="1133077"/>
        <a:ext cx="5921602" cy="687035"/>
      </dsp:txXfrm>
    </dsp:sp>
    <dsp:sp modelId="{5643D35C-D7F7-467F-8FA0-CCE20B9532BA}">
      <dsp:nvSpPr>
        <dsp:cNvPr id="0" name=""/>
        <dsp:cNvSpPr/>
      </dsp:nvSpPr>
      <dsp:spPr>
        <a:xfrm>
          <a:off x="1569081" y="1000739"/>
          <a:ext cx="213644" cy="951711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800" kern="1200" dirty="0"/>
            <a:t> </a:t>
          </a:r>
        </a:p>
      </dsp:txBody>
      <dsp:txXfrm>
        <a:off x="1579510" y="1011168"/>
        <a:ext cx="192786" cy="930853"/>
      </dsp:txXfrm>
    </dsp:sp>
    <dsp:sp modelId="{9A2FE501-C5B0-471C-8766-E3520DC3E3D0}">
      <dsp:nvSpPr>
        <dsp:cNvPr id="0" name=""/>
        <dsp:cNvSpPr/>
      </dsp:nvSpPr>
      <dsp:spPr>
        <a:xfrm rot="5400000">
          <a:off x="4381426" y="-503491"/>
          <a:ext cx="761369" cy="595876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altLang="pt-BR" sz="1600" kern="1200" dirty="0"/>
            <a:t>Se </a:t>
          </a:r>
          <a:r>
            <a:rPr lang="pt-BR" altLang="pt-BR" sz="1600" u="sng" kern="1200" dirty="0"/>
            <a:t>dois embargos em sequência</a:t>
          </a:r>
          <a:r>
            <a:rPr lang="pt-BR" altLang="pt-BR" sz="1600" kern="1200" dirty="0"/>
            <a:t> forem considerados protelatórios, não se admitem novos embargos de declaração</a:t>
          </a:r>
          <a:endParaRPr lang="pt-BR" sz="1600" kern="1200" dirty="0"/>
        </a:p>
      </dsp:txBody>
      <dsp:txXfrm rot="-5400000">
        <a:off x="1782727" y="2132375"/>
        <a:ext cx="5921602" cy="687035"/>
      </dsp:txXfrm>
    </dsp:sp>
    <dsp:sp modelId="{EFA8D7F4-307B-41F4-ADD9-670CC3707FE0}">
      <dsp:nvSpPr>
        <dsp:cNvPr id="0" name=""/>
        <dsp:cNvSpPr/>
      </dsp:nvSpPr>
      <dsp:spPr>
        <a:xfrm>
          <a:off x="1569081" y="2000037"/>
          <a:ext cx="213644" cy="951711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800" kern="1200" dirty="0"/>
            <a:t> </a:t>
          </a:r>
        </a:p>
      </dsp:txBody>
      <dsp:txXfrm>
        <a:off x="1579510" y="2010466"/>
        <a:ext cx="192786" cy="9308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6993C-254F-406F-A7C8-00F065972C51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C6750-D58B-4D21-AD5C-02BB5213EC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335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C6750-D58B-4D21-AD5C-02BB5213ECB8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341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8808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3656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3917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8359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497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0118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pPr/>
              <a:t>07/11/2019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8973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pPr/>
              <a:t>07/11/2019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9301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pPr/>
              <a:t>07/11/2019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7583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pPr/>
              <a:t>07/11/2019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755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pPr/>
              <a:t>07/11/2019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8793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pPr/>
              <a:t>07/11/2019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0409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pPr/>
              <a:t>07/11/2019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843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pic>
        <p:nvPicPr>
          <p:cNvPr id="6" name="Picture 47" descr="\\192.168.0.9\Marketing\Bruno\2013.1\Outros\logo_epd_online_ok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414" y="6082161"/>
            <a:ext cx="908340" cy="58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0166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pPr/>
              <a:t>07/11/2019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2299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pPr/>
              <a:t>07/11/2019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746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pPr/>
              <a:t>07/11/2019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8036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83047-3E26-4F20-9CE5-6B4F278EEC7D}" type="datetimeFigureOut">
              <a:rPr lang="pt-BR" smtClean="0"/>
              <a:pPr/>
              <a:t>07/11/2019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A9008-F21B-41EC-8523-CCBF59A6055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3"/>
          <p:cNvSpPr/>
          <p:nvPr userDrawn="1"/>
        </p:nvSpPr>
        <p:spPr>
          <a:xfrm>
            <a:off x="3435" y="116632"/>
            <a:ext cx="9162081" cy="883931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36202 w 9144830"/>
              <a:gd name="connsiteY2" fmla="*/ 254203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254203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90301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62081"/>
              <a:gd name="connsiteY0" fmla="*/ 0 h 883931"/>
              <a:gd name="connsiteX1" fmla="*/ 9144830 w 9162081"/>
              <a:gd name="connsiteY1" fmla="*/ 0 h 883931"/>
              <a:gd name="connsiteX2" fmla="*/ 9162081 w 9162081"/>
              <a:gd name="connsiteY2" fmla="*/ 90301 h 883931"/>
              <a:gd name="connsiteX3" fmla="*/ 831 w 9162081"/>
              <a:gd name="connsiteY3" fmla="*/ 883931 h 883931"/>
              <a:gd name="connsiteX4" fmla="*/ 830 w 9162081"/>
              <a:gd name="connsiteY4" fmla="*/ 0 h 88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2081" h="883931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62081" y="-28939"/>
                  <a:pt x="9162081" y="90301"/>
                </a:cubicBezTo>
                <a:cubicBezTo>
                  <a:pt x="6334054" y="-29796"/>
                  <a:pt x="1103574" y="102476"/>
                  <a:pt x="831" y="883931"/>
                </a:cubicBezTo>
                <a:cubicBezTo>
                  <a:pt x="3706" y="554781"/>
                  <a:pt x="-2045" y="329150"/>
                  <a:pt x="830" y="0"/>
                </a:cubicBezTo>
                <a:close/>
              </a:path>
            </a:pathLst>
          </a:custGeom>
          <a:gradFill flip="none" rotWithShape="1">
            <a:gsLst>
              <a:gs pos="0">
                <a:srgbClr val="D20C1F">
                  <a:shade val="30000"/>
                  <a:satMod val="115000"/>
                </a:srgbClr>
              </a:gs>
              <a:gs pos="50000">
                <a:srgbClr val="D20C1F">
                  <a:shade val="67500"/>
                  <a:satMod val="115000"/>
                </a:srgbClr>
              </a:gs>
              <a:gs pos="100000">
                <a:srgbClr val="D20C1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tângulo 3"/>
          <p:cNvSpPr/>
          <p:nvPr userDrawn="1"/>
        </p:nvSpPr>
        <p:spPr>
          <a:xfrm>
            <a:off x="-830" y="-27384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3"/>
          <p:cNvSpPr/>
          <p:nvPr userDrawn="1"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Picture 47" descr="\\192.168.0.9\Marketing\Bruno\2013.1\Outros\logo_epd_online_ok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414" y="6082161"/>
            <a:ext cx="908340" cy="58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905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luizdellore/" TargetMode="External"/><Relationship Id="rId2" Type="http://schemas.openxmlformats.org/officeDocument/2006/relationships/hyperlink" Target="http://www.dellore.com/" TargetMode="Externa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ota.info/opiniao-e-analise/artigos/no-ncpc-a-inadmissao-de-respre-admite-dois-agravos-13112017" TargetMode="Externa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j.jus.br/webstj/processo/justica/jurisprudencia.asp?tipo=num_pro&amp;valor=EAREsp+275615" TargetMode="Externa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jota.info/colegialidade-nos-tribunais-e-o-novo-cpc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1988840"/>
            <a:ext cx="8229600" cy="2232248"/>
          </a:xfrm>
        </p:spPr>
        <p:txBody>
          <a:bodyPr>
            <a:noAutofit/>
          </a:bodyPr>
          <a:lstStyle/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NCPC:</a:t>
            </a:r>
            <a:b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</a:b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agravo nos tribunais</a:t>
            </a:r>
            <a:b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</a:b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embargos de declaração</a:t>
            </a:r>
            <a:b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</a:br>
            <a:b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</a:b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Prof. Luiz Dellore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457200" y="4869160"/>
            <a:ext cx="8291264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200" b="1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51644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3"/>
          <p:cNvSpPr/>
          <p:nvPr/>
        </p:nvSpPr>
        <p:spPr>
          <a:xfrm>
            <a:off x="3435" y="168805"/>
            <a:ext cx="9162081" cy="883931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36202 w 9144830"/>
              <a:gd name="connsiteY2" fmla="*/ 254203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254203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90301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62081"/>
              <a:gd name="connsiteY0" fmla="*/ 0 h 883931"/>
              <a:gd name="connsiteX1" fmla="*/ 9144830 w 9162081"/>
              <a:gd name="connsiteY1" fmla="*/ 0 h 883931"/>
              <a:gd name="connsiteX2" fmla="*/ 9162081 w 9162081"/>
              <a:gd name="connsiteY2" fmla="*/ 90301 h 883931"/>
              <a:gd name="connsiteX3" fmla="*/ 831 w 9162081"/>
              <a:gd name="connsiteY3" fmla="*/ 883931 h 883931"/>
              <a:gd name="connsiteX4" fmla="*/ 830 w 9162081"/>
              <a:gd name="connsiteY4" fmla="*/ 0 h 88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2081" h="883931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62081" y="-28939"/>
                  <a:pt x="9162081" y="90301"/>
                </a:cubicBezTo>
                <a:cubicBezTo>
                  <a:pt x="6334054" y="-29796"/>
                  <a:pt x="1103574" y="102476"/>
                  <a:pt x="831" y="883931"/>
                </a:cubicBezTo>
                <a:cubicBezTo>
                  <a:pt x="3706" y="554781"/>
                  <a:pt x="-2045" y="329150"/>
                  <a:pt x="830" y="0"/>
                </a:cubicBezTo>
                <a:close/>
              </a:path>
            </a:pathLst>
          </a:custGeom>
          <a:gradFill flip="none" rotWithShape="1">
            <a:gsLst>
              <a:gs pos="0">
                <a:srgbClr val="D20C1F">
                  <a:shade val="30000"/>
                  <a:satMod val="115000"/>
                </a:srgbClr>
              </a:gs>
              <a:gs pos="50000">
                <a:srgbClr val="D20C1F">
                  <a:shade val="67500"/>
                  <a:satMod val="115000"/>
                </a:srgbClr>
              </a:gs>
              <a:gs pos="100000">
                <a:srgbClr val="D20C1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6964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54197" y="1268760"/>
            <a:ext cx="698477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100" dirty="0">
                <a:latin typeface="Tahoma" panose="020B0604030504040204" pitchFamily="34" charset="0"/>
                <a:sym typeface="Wingdings" panose="05000000000000000000" pitchFamily="2" charset="2"/>
              </a:rPr>
              <a:t></a:t>
            </a:r>
            <a:r>
              <a:rPr lang="pt-BR" sz="2100" dirty="0">
                <a:latin typeface="Tahoma" panose="020B0604030504040204" pitchFamily="34" charset="0"/>
              </a:rPr>
              <a:t> </a:t>
            </a:r>
            <a:r>
              <a:rPr lang="pt-BR" sz="2200" dirty="0">
                <a:latin typeface="Tahoma" panose="020B0604030504040204" pitchFamily="34" charset="0"/>
              </a:rPr>
              <a:t>Dos </a:t>
            </a:r>
            <a:r>
              <a:rPr lang="pt-BR" sz="2200" u="sng" dirty="0">
                <a:latin typeface="Tahoma" panose="020B0604030504040204" pitchFamily="34" charset="0"/>
              </a:rPr>
              <a:t>acórdãos</a:t>
            </a:r>
            <a:r>
              <a:rPr lang="pt-BR" sz="2200" dirty="0">
                <a:latin typeface="Tahoma" panose="020B0604030504040204" pitchFamily="34" charset="0"/>
              </a:rPr>
              <a:t>, podem caber, nos termos específicos de cada recurso: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- ROC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- RESP, RE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- Embargos de divergência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 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à"/>
            </a:pPr>
            <a:r>
              <a:rPr lang="pt-BR" sz="2200" dirty="0">
                <a:latin typeface="Tahoma" panose="020B0604030504040204" pitchFamily="34" charset="0"/>
              </a:rPr>
              <a:t>De </a:t>
            </a:r>
            <a:r>
              <a:rPr lang="pt-BR" sz="2200" u="sng" dirty="0">
                <a:latin typeface="Tahoma" panose="020B0604030504040204" pitchFamily="34" charset="0"/>
              </a:rPr>
              <a:t>decisões monocráticas</a:t>
            </a:r>
            <a:r>
              <a:rPr lang="pt-BR" sz="2200" dirty="0">
                <a:latin typeface="Tahoma" panose="020B0604030504040204" pitchFamily="34" charset="0"/>
              </a:rPr>
              <a:t> dos relatores: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- Agravo </a:t>
            </a:r>
            <a:r>
              <a:rPr lang="pt-BR" sz="2200" dirty="0">
                <a:solidFill>
                  <a:srgbClr val="FF0000"/>
                </a:solidFill>
                <a:latin typeface="Tahoma" panose="020B0604030504040204" pitchFamily="34" charset="0"/>
              </a:rPr>
              <a:t>interno</a:t>
            </a:r>
            <a:r>
              <a:rPr lang="pt-BR" sz="2200" dirty="0">
                <a:latin typeface="Tahoma" panose="020B0604030504040204" pitchFamily="34" charset="0"/>
              </a:rPr>
              <a:t> (regimental ou legal)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- Agravo nos próprios autos (CPC73, art. 544) / </a:t>
            </a:r>
            <a:r>
              <a:rPr lang="pt-BR" sz="2200" dirty="0">
                <a:solidFill>
                  <a:srgbClr val="FF0000"/>
                </a:solidFill>
                <a:latin typeface="Tahoma" panose="020B0604030504040204" pitchFamily="34" charset="0"/>
              </a:rPr>
              <a:t>Agravo em recurso especial ou extraordinário</a:t>
            </a:r>
            <a:r>
              <a:rPr lang="pt-BR" sz="2200" dirty="0">
                <a:latin typeface="Tahoma" panose="020B0604030504040204" pitchFamily="34" charset="0"/>
              </a:rPr>
              <a:t> (</a:t>
            </a:r>
            <a:r>
              <a:rPr lang="pt-BR" sz="2200" dirty="0" err="1">
                <a:latin typeface="Tahoma" panose="020B0604030504040204" pitchFamily="34" charset="0"/>
              </a:rPr>
              <a:t>AREsp</a:t>
            </a:r>
            <a:r>
              <a:rPr lang="pt-BR" sz="2200" dirty="0">
                <a:latin typeface="Tahoma" panose="020B0604030504040204" pitchFamily="34" charset="0"/>
              </a:rPr>
              <a:t> / ARE - NCPC, art. 1.042).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200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Cabível de </a:t>
            </a:r>
            <a:r>
              <a:rPr lang="pt-BR" sz="2200" u="sng" dirty="0">
                <a:latin typeface="Tahoma" panose="020B0604030504040204" pitchFamily="34" charset="0"/>
              </a:rPr>
              <a:t>qualquer decisão que tenha alguma carga decisória:</a:t>
            </a:r>
            <a:endParaRPr lang="pt-BR" sz="2200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- Embargos de declaração</a:t>
            </a:r>
          </a:p>
        </p:txBody>
      </p:sp>
    </p:spTree>
    <p:extLst>
      <p:ext uri="{BB962C8B-B14F-4D97-AF65-F5344CB8AC3E}">
        <p14:creationId xmlns:p14="http://schemas.microsoft.com/office/powerpoint/2010/main" val="901270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3"/>
          <p:cNvSpPr/>
          <p:nvPr/>
        </p:nvSpPr>
        <p:spPr>
          <a:xfrm>
            <a:off x="3435" y="168805"/>
            <a:ext cx="9162081" cy="883931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36202 w 9144830"/>
              <a:gd name="connsiteY2" fmla="*/ 254203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254203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90301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62081"/>
              <a:gd name="connsiteY0" fmla="*/ 0 h 883931"/>
              <a:gd name="connsiteX1" fmla="*/ 9144830 w 9162081"/>
              <a:gd name="connsiteY1" fmla="*/ 0 h 883931"/>
              <a:gd name="connsiteX2" fmla="*/ 9162081 w 9162081"/>
              <a:gd name="connsiteY2" fmla="*/ 90301 h 883931"/>
              <a:gd name="connsiteX3" fmla="*/ 831 w 9162081"/>
              <a:gd name="connsiteY3" fmla="*/ 883931 h 883931"/>
              <a:gd name="connsiteX4" fmla="*/ 830 w 9162081"/>
              <a:gd name="connsiteY4" fmla="*/ 0 h 88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2081" h="883931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62081" y="-28939"/>
                  <a:pt x="9162081" y="90301"/>
                </a:cubicBezTo>
                <a:cubicBezTo>
                  <a:pt x="6334054" y="-29796"/>
                  <a:pt x="1103574" y="102476"/>
                  <a:pt x="831" y="883931"/>
                </a:cubicBezTo>
                <a:cubicBezTo>
                  <a:pt x="3706" y="554781"/>
                  <a:pt x="-2045" y="329150"/>
                  <a:pt x="830" y="0"/>
                </a:cubicBezTo>
                <a:close/>
              </a:path>
            </a:pathLst>
          </a:custGeom>
          <a:gradFill flip="none" rotWithShape="1">
            <a:gsLst>
              <a:gs pos="0">
                <a:srgbClr val="D20C1F">
                  <a:shade val="30000"/>
                  <a:satMod val="115000"/>
                </a:srgbClr>
              </a:gs>
              <a:gs pos="50000">
                <a:srgbClr val="D20C1F">
                  <a:shade val="67500"/>
                  <a:satMod val="115000"/>
                </a:srgbClr>
              </a:gs>
              <a:gs pos="100000">
                <a:srgbClr val="D20C1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6964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54197" y="980728"/>
            <a:ext cx="698477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sz="2800" u="sng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sz="2400" u="sng" dirty="0">
                <a:latin typeface="Tahoma" panose="020B0604030504040204" pitchFamily="34" charset="0"/>
                <a:cs typeface="Tahoma" panose="020B0604030504040204" pitchFamily="34" charset="0"/>
              </a:rPr>
              <a:t>Agravo:</a:t>
            </a:r>
            <a:r>
              <a:rPr lang="pt-BR" sz="2400" dirty="0">
                <a:latin typeface="Tahoma" panose="020B0604030504040204" pitchFamily="34" charset="0"/>
              </a:rPr>
              <a:t> 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ahoma" panose="020B0604030504040204" pitchFamily="34" charset="0"/>
              </a:rPr>
              <a:t>O NCPC nomeia como agravo diferentes tipos de recursos, com cabimento e processamento distintos.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400" u="sng" dirty="0">
                <a:latin typeface="Tahoma" panose="020B0604030504040204" pitchFamily="34" charset="0"/>
              </a:rPr>
              <a:t>Cabimento</a:t>
            </a:r>
            <a:r>
              <a:rPr lang="pt-BR" sz="2400" dirty="0">
                <a:latin typeface="Tahoma" panose="020B0604030504040204" pitchFamily="34" charset="0"/>
              </a:rPr>
              <a:t>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t-BR" sz="2400" dirty="0">
                <a:latin typeface="Tahoma" panose="020B0604030504040204" pitchFamily="34" charset="0"/>
              </a:rPr>
              <a:t> decisão interlocutória; OU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ahoma" panose="020B0604030504040204" pitchFamily="34" charset="0"/>
              </a:rPr>
              <a:t>- no âmbito do tribunal, decisão monocrática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400" u="sng" dirty="0">
                <a:latin typeface="Tahoma" panose="020B0604030504040204" pitchFamily="34" charset="0"/>
              </a:rPr>
              <a:t>Modalidades</a:t>
            </a:r>
            <a:r>
              <a:rPr lang="pt-BR" sz="2400" dirty="0">
                <a:latin typeface="Tahoma" panose="020B0604030504040204" pitchFamily="34" charset="0"/>
              </a:rPr>
              <a:t>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ahoma" panose="020B0604030504040204" pitchFamily="34" charset="0"/>
              </a:rPr>
              <a:t>a) agravo de instrumento (NCPC, art. 1.015 – 15 dias): rol taxativo (?).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ahoma" panose="020B0604030504040204" pitchFamily="34" charset="0"/>
              </a:rPr>
              <a:t>b) </a:t>
            </a:r>
            <a:r>
              <a:rPr lang="pt-BR" sz="2400" strike="dblStrike" dirty="0">
                <a:latin typeface="Tahoma" panose="020B0604030504040204" pitchFamily="34" charset="0"/>
              </a:rPr>
              <a:t>agravo retido: extinto </a:t>
            </a:r>
            <a:r>
              <a:rPr lang="pt-BR" sz="2400" dirty="0">
                <a:latin typeface="Tahoma" panose="020B0604030504040204" pitchFamily="34" charset="0"/>
              </a:rPr>
              <a:t>(NCPC, art. 1.009, § 1º)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ahoma" panose="020B0604030504040204" pitchFamily="34" charset="0"/>
              </a:rPr>
              <a:t>c) agravo interno (NCPC, art. 1.021 – 15 dias)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ahoma" panose="020B0604030504040204" pitchFamily="34" charset="0"/>
              </a:rPr>
              <a:t>d) agravo em </a:t>
            </a:r>
            <a:r>
              <a:rPr lang="pt-BR" sz="2400" dirty="0" err="1">
                <a:latin typeface="Tahoma" panose="020B0604030504040204" pitchFamily="34" charset="0"/>
              </a:rPr>
              <a:t>REsp</a:t>
            </a:r>
            <a:r>
              <a:rPr lang="pt-BR" sz="2400" dirty="0">
                <a:latin typeface="Tahoma" panose="020B0604030504040204" pitchFamily="34" charset="0"/>
              </a:rPr>
              <a:t> e em RE (NCPC, art. 1.042 – 15 dias)</a:t>
            </a:r>
          </a:p>
        </p:txBody>
      </p:sp>
    </p:spTree>
    <p:extLst>
      <p:ext uri="{BB962C8B-B14F-4D97-AF65-F5344CB8AC3E}">
        <p14:creationId xmlns:p14="http://schemas.microsoft.com/office/powerpoint/2010/main" val="41981654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3"/>
          <p:cNvSpPr/>
          <p:nvPr/>
        </p:nvSpPr>
        <p:spPr>
          <a:xfrm>
            <a:off x="3435" y="168805"/>
            <a:ext cx="9162081" cy="883931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36202 w 9144830"/>
              <a:gd name="connsiteY2" fmla="*/ 254203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254203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90301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62081"/>
              <a:gd name="connsiteY0" fmla="*/ 0 h 883931"/>
              <a:gd name="connsiteX1" fmla="*/ 9144830 w 9162081"/>
              <a:gd name="connsiteY1" fmla="*/ 0 h 883931"/>
              <a:gd name="connsiteX2" fmla="*/ 9162081 w 9162081"/>
              <a:gd name="connsiteY2" fmla="*/ 90301 h 883931"/>
              <a:gd name="connsiteX3" fmla="*/ 831 w 9162081"/>
              <a:gd name="connsiteY3" fmla="*/ 883931 h 883931"/>
              <a:gd name="connsiteX4" fmla="*/ 830 w 9162081"/>
              <a:gd name="connsiteY4" fmla="*/ 0 h 88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2081" h="883931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62081" y="-28939"/>
                  <a:pt x="9162081" y="90301"/>
                </a:cubicBezTo>
                <a:cubicBezTo>
                  <a:pt x="6334054" y="-29796"/>
                  <a:pt x="1103574" y="102476"/>
                  <a:pt x="831" y="883931"/>
                </a:cubicBezTo>
                <a:cubicBezTo>
                  <a:pt x="3706" y="554781"/>
                  <a:pt x="-2045" y="329150"/>
                  <a:pt x="830" y="0"/>
                </a:cubicBezTo>
                <a:close/>
              </a:path>
            </a:pathLst>
          </a:custGeom>
          <a:gradFill flip="none" rotWithShape="1">
            <a:gsLst>
              <a:gs pos="0">
                <a:srgbClr val="D20C1F">
                  <a:shade val="30000"/>
                  <a:satMod val="115000"/>
                </a:srgbClr>
              </a:gs>
              <a:gs pos="50000">
                <a:srgbClr val="D20C1F">
                  <a:shade val="67500"/>
                  <a:satMod val="115000"/>
                </a:srgbClr>
              </a:gs>
              <a:gs pos="100000">
                <a:srgbClr val="D20C1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6964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732881" y="692696"/>
            <a:ext cx="744619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sz="2400" u="sng" dirty="0">
                <a:latin typeface="Tahoma" panose="020B0604030504040204" pitchFamily="34" charset="0"/>
                <a:cs typeface="Tahoma" panose="020B0604030504040204" pitchFamily="34" charset="0"/>
              </a:rPr>
              <a:t>Agravo interno</a:t>
            </a:r>
            <a:endParaRPr lang="pt-BR" sz="2400" dirty="0">
              <a:latin typeface="Trebuchet MS" panose="020B0603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pt-BR" sz="2400" u="sng" dirty="0">
              <a:latin typeface="Tahoma" panose="020B060403050404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400" u="sng" dirty="0">
                <a:latin typeface="Tahoma" panose="020B0604030504040204" pitchFamily="34" charset="0"/>
              </a:rPr>
              <a:t>Nomenclatura</a:t>
            </a:r>
            <a:endParaRPr lang="pt-BR" sz="2400" dirty="0">
              <a:latin typeface="Tahoma" panose="020B060403050404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ahoma" panose="020B0604030504040204" pitchFamily="34" charset="0"/>
              </a:rPr>
              <a:t>No CPC73: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ahoma" panose="020B0604030504040204" pitchFamily="34" charset="0"/>
              </a:rPr>
              <a:t>(i) agravo interno, pois interposto no próprio processo, sem a necessidade de formação de instrumento;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ahoma" panose="020B0604030504040204" pitchFamily="34" charset="0"/>
              </a:rPr>
              <a:t>(</a:t>
            </a:r>
            <a:r>
              <a:rPr lang="pt-BR" sz="2400" dirty="0" err="1">
                <a:latin typeface="Tahoma" panose="020B0604030504040204" pitchFamily="34" charset="0"/>
              </a:rPr>
              <a:t>ii</a:t>
            </a:r>
            <a:r>
              <a:rPr lang="pt-BR" sz="2400" dirty="0">
                <a:latin typeface="Tahoma" panose="020B0604030504040204" pitchFamily="34" charset="0"/>
              </a:rPr>
              <a:t>) agravo regimental, pois previsto nos regimentos internos dos tribunais; 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ahoma" panose="020B0604030504040204" pitchFamily="34" charset="0"/>
              </a:rPr>
              <a:t>(</a:t>
            </a:r>
            <a:r>
              <a:rPr lang="pt-BR" sz="2400" dirty="0" err="1">
                <a:latin typeface="Tahoma" panose="020B0604030504040204" pitchFamily="34" charset="0"/>
              </a:rPr>
              <a:t>iii</a:t>
            </a:r>
            <a:r>
              <a:rPr lang="pt-BR" sz="2400" dirty="0">
                <a:latin typeface="Tahoma" panose="020B0604030504040204" pitchFamily="34" charset="0"/>
              </a:rPr>
              <a:t>) agravo legal, pois após a inicial presença nos regimentos, foram previstos em lei (CPC), sem qualquer outro adjetivo.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ahoma" panose="020B0604030504040204" pitchFamily="34" charset="0"/>
              </a:rPr>
              <a:t>A nomenclatura mais frequente, especialmente no âmbito jurisprudencial, é agravo regimental.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pt-BR" sz="1000" dirty="0">
              <a:latin typeface="Tahoma" panose="020B060403050404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ahoma" panose="020B0604030504040204" pitchFamily="34" charset="0"/>
              </a:rPr>
              <a:t>No NCPC: agravo interno (art. 1.021).</a:t>
            </a:r>
          </a:p>
        </p:txBody>
      </p:sp>
    </p:spTree>
    <p:extLst>
      <p:ext uri="{BB962C8B-B14F-4D97-AF65-F5344CB8AC3E}">
        <p14:creationId xmlns:p14="http://schemas.microsoft.com/office/powerpoint/2010/main" val="3300822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3"/>
          <p:cNvSpPr/>
          <p:nvPr/>
        </p:nvSpPr>
        <p:spPr>
          <a:xfrm>
            <a:off x="3435" y="168805"/>
            <a:ext cx="9162081" cy="883931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36202 w 9144830"/>
              <a:gd name="connsiteY2" fmla="*/ 254203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254203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90301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62081"/>
              <a:gd name="connsiteY0" fmla="*/ 0 h 883931"/>
              <a:gd name="connsiteX1" fmla="*/ 9144830 w 9162081"/>
              <a:gd name="connsiteY1" fmla="*/ 0 h 883931"/>
              <a:gd name="connsiteX2" fmla="*/ 9162081 w 9162081"/>
              <a:gd name="connsiteY2" fmla="*/ 90301 h 883931"/>
              <a:gd name="connsiteX3" fmla="*/ 831 w 9162081"/>
              <a:gd name="connsiteY3" fmla="*/ 883931 h 883931"/>
              <a:gd name="connsiteX4" fmla="*/ 830 w 9162081"/>
              <a:gd name="connsiteY4" fmla="*/ 0 h 88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2081" h="883931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62081" y="-28939"/>
                  <a:pt x="9162081" y="90301"/>
                </a:cubicBezTo>
                <a:cubicBezTo>
                  <a:pt x="6334054" y="-29796"/>
                  <a:pt x="1103574" y="102476"/>
                  <a:pt x="831" y="883931"/>
                </a:cubicBezTo>
                <a:cubicBezTo>
                  <a:pt x="3706" y="554781"/>
                  <a:pt x="-2045" y="329150"/>
                  <a:pt x="830" y="0"/>
                </a:cubicBezTo>
                <a:close/>
              </a:path>
            </a:pathLst>
          </a:custGeom>
          <a:gradFill flip="none" rotWithShape="1">
            <a:gsLst>
              <a:gs pos="0">
                <a:srgbClr val="D20C1F">
                  <a:shade val="30000"/>
                  <a:satMod val="115000"/>
                </a:srgbClr>
              </a:gs>
              <a:gs pos="50000">
                <a:srgbClr val="D20C1F">
                  <a:shade val="67500"/>
                  <a:satMod val="115000"/>
                </a:srgbClr>
              </a:gs>
              <a:gs pos="100000">
                <a:srgbClr val="D20C1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6964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54196" y="1268760"/>
            <a:ext cx="7662219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800" u="sng" dirty="0">
                <a:latin typeface="Tahoma" panose="020B0604030504040204" pitchFamily="34" charset="0"/>
              </a:rPr>
              <a:t>Cabimento do agravo interno:</a:t>
            </a:r>
            <a:endParaRPr lang="pt-BR" sz="2800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1000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ahoma" panose="020B0604030504040204" pitchFamily="34" charset="0"/>
              </a:rPr>
              <a:t>À luz dos dispositivos acima expostos, cabível em face de praticamente todas as decisões monocráticas, desde que dotadas de caráter decisório.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ahoma" panose="020B0604030504040204" pitchFamily="34" charset="0"/>
              </a:rPr>
              <a:t>No NCPC, sequer há a restrição de cabimento nas hipóteses de decisão do relator na liminar do agravo de instrumento (como havia no CPC73).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i="1" dirty="0"/>
              <a:t>Art. 1.021.  Contra decisão proferida pelo relator caberá agravo interno para o respectivo órgão colegiado, observadas, quanto ao processamento, as regras do regimento interno do tribunal.</a:t>
            </a:r>
            <a:endParaRPr lang="pt-BR" sz="2400" i="1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270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3"/>
          <p:cNvSpPr/>
          <p:nvPr/>
        </p:nvSpPr>
        <p:spPr>
          <a:xfrm>
            <a:off x="3435" y="168805"/>
            <a:ext cx="9162081" cy="883931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36202 w 9144830"/>
              <a:gd name="connsiteY2" fmla="*/ 254203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254203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90301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62081"/>
              <a:gd name="connsiteY0" fmla="*/ 0 h 883931"/>
              <a:gd name="connsiteX1" fmla="*/ 9144830 w 9162081"/>
              <a:gd name="connsiteY1" fmla="*/ 0 h 883931"/>
              <a:gd name="connsiteX2" fmla="*/ 9162081 w 9162081"/>
              <a:gd name="connsiteY2" fmla="*/ 90301 h 883931"/>
              <a:gd name="connsiteX3" fmla="*/ 831 w 9162081"/>
              <a:gd name="connsiteY3" fmla="*/ 883931 h 883931"/>
              <a:gd name="connsiteX4" fmla="*/ 830 w 9162081"/>
              <a:gd name="connsiteY4" fmla="*/ 0 h 88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2081" h="883931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62081" y="-28939"/>
                  <a:pt x="9162081" y="90301"/>
                </a:cubicBezTo>
                <a:cubicBezTo>
                  <a:pt x="6334054" y="-29796"/>
                  <a:pt x="1103574" y="102476"/>
                  <a:pt x="831" y="883931"/>
                </a:cubicBezTo>
                <a:cubicBezTo>
                  <a:pt x="3706" y="554781"/>
                  <a:pt x="-2045" y="329150"/>
                  <a:pt x="830" y="0"/>
                </a:cubicBezTo>
                <a:close/>
              </a:path>
            </a:pathLst>
          </a:custGeom>
          <a:gradFill flip="none" rotWithShape="1">
            <a:gsLst>
              <a:gs pos="0">
                <a:srgbClr val="D20C1F">
                  <a:shade val="30000"/>
                  <a:satMod val="115000"/>
                </a:srgbClr>
              </a:gs>
              <a:gs pos="50000">
                <a:srgbClr val="D20C1F">
                  <a:shade val="67500"/>
                  <a:satMod val="115000"/>
                </a:srgbClr>
              </a:gs>
              <a:gs pos="100000">
                <a:srgbClr val="D20C1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6964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827584" y="836712"/>
            <a:ext cx="748883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ahoma" panose="020B0604030504040204" pitchFamily="34" charset="0"/>
              </a:rPr>
              <a:t>*</a:t>
            </a:r>
            <a:r>
              <a:rPr lang="pt-BR" sz="2400" u="sng" dirty="0">
                <a:latin typeface="Tahoma" panose="020B0604030504040204" pitchFamily="34" charset="0"/>
              </a:rPr>
              <a:t>Objetivo da interposição:</a:t>
            </a:r>
            <a:endParaRPr lang="pt-BR" sz="2400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ahoma" panose="020B0604030504040204" pitchFamily="34" charset="0"/>
              </a:rPr>
              <a:t>Reformar a decisão monocrática e/ou fazer com que haja a prolação de um acórdão, por parte do colegiado. Pode, ainda, provocar a retratação por parte do relator.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ahoma" panose="020B0604030504040204" pitchFamily="34" charset="0"/>
              </a:rPr>
              <a:t>*</a:t>
            </a:r>
            <a:r>
              <a:rPr lang="pt-BR" sz="2400" u="sng" dirty="0">
                <a:latin typeface="Tahoma" panose="020B0604030504040204" pitchFamily="34" charset="0"/>
              </a:rPr>
              <a:t>Prazo:</a:t>
            </a:r>
            <a:endParaRPr lang="pt-BR" sz="2400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u="sng" dirty="0">
                <a:latin typeface="Tahoma" panose="020B0604030504040204" pitchFamily="34" charset="0"/>
              </a:rPr>
              <a:t>15</a:t>
            </a:r>
            <a:r>
              <a:rPr lang="pt-BR" sz="2400" dirty="0">
                <a:latin typeface="Tahoma" panose="020B0604030504040204" pitchFamily="34" charset="0"/>
              </a:rPr>
              <a:t> dias, nos termos do art. 1.003, § 5º do NCPC (nos regimentos internos, 5 dias).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ahoma" panose="020B0604030504040204" pitchFamily="34" charset="0"/>
              </a:rPr>
              <a:t>*</a:t>
            </a:r>
            <a:r>
              <a:rPr lang="pt-BR" sz="2400" u="sng" dirty="0">
                <a:latin typeface="Tahoma" panose="020B0604030504040204" pitchFamily="34" charset="0"/>
              </a:rPr>
              <a:t>Preparo:</a:t>
            </a:r>
            <a:endParaRPr lang="pt-BR" sz="2400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ahoma" panose="020B0604030504040204" pitchFamily="34" charset="0"/>
              </a:rPr>
              <a:t>Isento (não há previsão no CPC – mas há regimentos internos, como do RJ, em que é devido).</a:t>
            </a:r>
            <a:endParaRPr lang="pt-BR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1321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3"/>
          <p:cNvSpPr/>
          <p:nvPr/>
        </p:nvSpPr>
        <p:spPr>
          <a:xfrm>
            <a:off x="3435" y="168805"/>
            <a:ext cx="9162081" cy="883931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36202 w 9144830"/>
              <a:gd name="connsiteY2" fmla="*/ 254203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254203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90301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62081"/>
              <a:gd name="connsiteY0" fmla="*/ 0 h 883931"/>
              <a:gd name="connsiteX1" fmla="*/ 9144830 w 9162081"/>
              <a:gd name="connsiteY1" fmla="*/ 0 h 883931"/>
              <a:gd name="connsiteX2" fmla="*/ 9162081 w 9162081"/>
              <a:gd name="connsiteY2" fmla="*/ 90301 h 883931"/>
              <a:gd name="connsiteX3" fmla="*/ 831 w 9162081"/>
              <a:gd name="connsiteY3" fmla="*/ 883931 h 883931"/>
              <a:gd name="connsiteX4" fmla="*/ 830 w 9162081"/>
              <a:gd name="connsiteY4" fmla="*/ 0 h 88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2081" h="883931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62081" y="-28939"/>
                  <a:pt x="9162081" y="90301"/>
                </a:cubicBezTo>
                <a:cubicBezTo>
                  <a:pt x="6334054" y="-29796"/>
                  <a:pt x="1103574" y="102476"/>
                  <a:pt x="831" y="883931"/>
                </a:cubicBezTo>
                <a:cubicBezTo>
                  <a:pt x="3706" y="554781"/>
                  <a:pt x="-2045" y="329150"/>
                  <a:pt x="830" y="0"/>
                </a:cubicBezTo>
                <a:close/>
              </a:path>
            </a:pathLst>
          </a:custGeom>
          <a:gradFill flip="none" rotWithShape="1">
            <a:gsLst>
              <a:gs pos="0">
                <a:srgbClr val="D20C1F">
                  <a:shade val="30000"/>
                  <a:satMod val="115000"/>
                </a:srgbClr>
              </a:gs>
              <a:gs pos="50000">
                <a:srgbClr val="D20C1F">
                  <a:shade val="67500"/>
                  <a:satMod val="115000"/>
                </a:srgbClr>
              </a:gs>
              <a:gs pos="100000">
                <a:srgbClr val="D20C1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6964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54196" y="840769"/>
            <a:ext cx="7282217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000" dirty="0">
                <a:latin typeface="Tahoma" panose="020B0604030504040204" pitchFamily="34" charset="0"/>
              </a:rPr>
              <a:t>*</a:t>
            </a:r>
            <a:r>
              <a:rPr lang="pt-BR" sz="2100" u="sng" dirty="0">
                <a:latin typeface="Tahoma" panose="020B0604030504040204" pitchFamily="34" charset="0"/>
              </a:rPr>
              <a:t>Requisitos formais:</a:t>
            </a:r>
            <a:endParaRPr lang="pt-BR" sz="2100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100" dirty="0">
                <a:latin typeface="Tahoma" panose="020B0604030504040204" pitchFamily="34" charset="0"/>
              </a:rPr>
              <a:t>Petição relativamente simples (breve exposição dos fatos e razões de reforma de decisão monocrática impugnada), interposta nos próprios autos, endereçada a quem prolatou a decisão monocrática. Não necessita de documentos.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100" dirty="0">
                <a:latin typeface="Tahoma" panose="020B0604030504040204" pitchFamily="34" charset="0"/>
              </a:rPr>
              <a:t>*</a:t>
            </a:r>
            <a:r>
              <a:rPr lang="pt-BR" sz="2100" u="sng" dirty="0">
                <a:latin typeface="Tahoma" panose="020B0604030504040204" pitchFamily="34" charset="0"/>
              </a:rPr>
              <a:t>Processamento:</a:t>
            </a:r>
            <a:endParaRPr lang="pt-BR" sz="2100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100" dirty="0">
                <a:latin typeface="Tahoma" panose="020B0604030504040204" pitchFamily="34" charset="0"/>
              </a:rPr>
              <a:t>- recurso inicialmente analisado pelo próprio órgão que prolatou a decisão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100" dirty="0">
                <a:latin typeface="Tahoma" panose="020B0604030504040204" pitchFamily="34" charset="0"/>
              </a:rPr>
              <a:t>- se houver o juízo de retratação, o recurso original será processado normalmente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100" dirty="0">
                <a:latin typeface="Tahoma" panose="020B0604030504040204" pitchFamily="34" charset="0"/>
              </a:rPr>
              <a:t>- se não houver reconsideração, </a:t>
            </a:r>
            <a:r>
              <a:rPr lang="pt-BR" sz="2100" u="sng" dirty="0">
                <a:latin typeface="Tahoma" panose="020B0604030504040204" pitchFamily="34" charset="0"/>
              </a:rPr>
              <a:t>vista à parte contrária</a:t>
            </a:r>
            <a:r>
              <a:rPr lang="pt-BR" sz="2100" dirty="0">
                <a:latin typeface="Tahoma" panose="020B0604030504040204" pitchFamily="34" charset="0"/>
              </a:rPr>
              <a:t>, e o relator elabora relatório e voto, colocando em mesa, para julgamento do órgão colegiado (prolação de acórdão), </a:t>
            </a:r>
            <a:r>
              <a:rPr lang="pt-BR" sz="2100" u="sng" dirty="0">
                <a:latin typeface="Tahoma" panose="020B0604030504040204" pitchFamily="34" charset="0"/>
              </a:rPr>
              <a:t>devendo</a:t>
            </a:r>
            <a:r>
              <a:rPr lang="pt-BR" sz="2100" dirty="0">
                <a:latin typeface="Tahoma" panose="020B0604030504040204" pitchFamily="34" charset="0"/>
              </a:rPr>
              <a:t> ser publicado em pauta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100" dirty="0">
                <a:latin typeface="Tahoma" panose="020B0604030504040204" pitchFamily="34" charset="0"/>
              </a:rPr>
              <a:t>- não é possível novo julgamento monocrático, quanto ao mérito (salvo em relação a requisitos de admissibilidade do próprio agravo regimental).</a:t>
            </a:r>
            <a:endParaRPr lang="pt-BR" sz="21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7737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3"/>
          <p:cNvSpPr/>
          <p:nvPr/>
        </p:nvSpPr>
        <p:spPr>
          <a:xfrm>
            <a:off x="3435" y="168805"/>
            <a:ext cx="9162081" cy="883931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36202 w 9144830"/>
              <a:gd name="connsiteY2" fmla="*/ 254203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254203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90301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62081"/>
              <a:gd name="connsiteY0" fmla="*/ 0 h 883931"/>
              <a:gd name="connsiteX1" fmla="*/ 9144830 w 9162081"/>
              <a:gd name="connsiteY1" fmla="*/ 0 h 883931"/>
              <a:gd name="connsiteX2" fmla="*/ 9162081 w 9162081"/>
              <a:gd name="connsiteY2" fmla="*/ 90301 h 883931"/>
              <a:gd name="connsiteX3" fmla="*/ 831 w 9162081"/>
              <a:gd name="connsiteY3" fmla="*/ 883931 h 883931"/>
              <a:gd name="connsiteX4" fmla="*/ 830 w 9162081"/>
              <a:gd name="connsiteY4" fmla="*/ 0 h 88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2081" h="883931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62081" y="-28939"/>
                  <a:pt x="9162081" y="90301"/>
                </a:cubicBezTo>
                <a:cubicBezTo>
                  <a:pt x="6334054" y="-29796"/>
                  <a:pt x="1103574" y="102476"/>
                  <a:pt x="831" y="883931"/>
                </a:cubicBezTo>
                <a:cubicBezTo>
                  <a:pt x="3706" y="554781"/>
                  <a:pt x="-2045" y="329150"/>
                  <a:pt x="830" y="0"/>
                </a:cubicBezTo>
                <a:close/>
              </a:path>
            </a:pathLst>
          </a:custGeom>
          <a:gradFill flip="none" rotWithShape="1">
            <a:gsLst>
              <a:gs pos="0">
                <a:srgbClr val="D20C1F">
                  <a:shade val="30000"/>
                  <a:satMod val="115000"/>
                </a:srgbClr>
              </a:gs>
              <a:gs pos="50000">
                <a:srgbClr val="D20C1F">
                  <a:shade val="67500"/>
                  <a:satMod val="115000"/>
                </a:srgbClr>
              </a:gs>
              <a:gs pos="100000">
                <a:srgbClr val="D20C1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6964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54197" y="1241376"/>
            <a:ext cx="69847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800" u="sng" dirty="0">
                <a:latin typeface="Tahoma" panose="020B0604030504040204" pitchFamily="34" charset="0"/>
              </a:rPr>
              <a:t>* Efeitos da interposição:</a:t>
            </a:r>
            <a:endParaRPr lang="pt-BR" sz="2800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800" dirty="0">
                <a:latin typeface="Tahoma" panose="020B0604030504040204" pitchFamily="34" charset="0"/>
              </a:rPr>
              <a:t> 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800" dirty="0">
                <a:latin typeface="Tahoma" panose="020B0604030504040204" pitchFamily="34" charset="0"/>
              </a:rPr>
              <a:t>Efeito devolutivo, como em qualquer recurso. Não há efeito suspensivo.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800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800" dirty="0">
                <a:latin typeface="Tahoma" panose="020B0604030504040204" pitchFamily="34" charset="0"/>
              </a:rPr>
              <a:t>*</a:t>
            </a:r>
            <a:r>
              <a:rPr lang="pt-BR" sz="2800" u="sng" dirty="0">
                <a:latin typeface="Tahoma" panose="020B0604030504040204" pitchFamily="34" charset="0"/>
              </a:rPr>
              <a:t>Contraditório:</a:t>
            </a:r>
            <a:endParaRPr lang="pt-BR" sz="2800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800" dirty="0">
                <a:latin typeface="Tahoma" panose="020B0604030504040204" pitchFamily="34" charset="0"/>
              </a:rPr>
              <a:t> 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800" dirty="0">
                <a:latin typeface="Tahoma" panose="020B0604030504040204" pitchFamily="34" charset="0"/>
              </a:rPr>
              <a:t>Não havia previsão no CPC73 ou nos regimentos.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800" dirty="0">
                <a:latin typeface="Tahoma" panose="020B0604030504040204" pitchFamily="34" charset="0"/>
              </a:rPr>
              <a:t>Agora, há.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58309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3"/>
          <p:cNvSpPr/>
          <p:nvPr/>
        </p:nvSpPr>
        <p:spPr>
          <a:xfrm>
            <a:off x="3435" y="168805"/>
            <a:ext cx="9162081" cy="883931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36202 w 9144830"/>
              <a:gd name="connsiteY2" fmla="*/ 254203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254203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90301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62081"/>
              <a:gd name="connsiteY0" fmla="*/ 0 h 883931"/>
              <a:gd name="connsiteX1" fmla="*/ 9144830 w 9162081"/>
              <a:gd name="connsiteY1" fmla="*/ 0 h 883931"/>
              <a:gd name="connsiteX2" fmla="*/ 9162081 w 9162081"/>
              <a:gd name="connsiteY2" fmla="*/ 90301 h 883931"/>
              <a:gd name="connsiteX3" fmla="*/ 831 w 9162081"/>
              <a:gd name="connsiteY3" fmla="*/ 883931 h 883931"/>
              <a:gd name="connsiteX4" fmla="*/ 830 w 9162081"/>
              <a:gd name="connsiteY4" fmla="*/ 0 h 88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2081" h="883931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62081" y="-28939"/>
                  <a:pt x="9162081" y="90301"/>
                </a:cubicBezTo>
                <a:cubicBezTo>
                  <a:pt x="6334054" y="-29796"/>
                  <a:pt x="1103574" y="102476"/>
                  <a:pt x="831" y="883931"/>
                </a:cubicBezTo>
                <a:cubicBezTo>
                  <a:pt x="3706" y="554781"/>
                  <a:pt x="-2045" y="329150"/>
                  <a:pt x="830" y="0"/>
                </a:cubicBezTo>
                <a:close/>
              </a:path>
            </a:pathLst>
          </a:custGeom>
          <a:gradFill flip="none" rotWithShape="1">
            <a:gsLst>
              <a:gs pos="0">
                <a:srgbClr val="D20C1F">
                  <a:shade val="30000"/>
                  <a:satMod val="115000"/>
                </a:srgbClr>
              </a:gs>
              <a:gs pos="50000">
                <a:srgbClr val="D20C1F">
                  <a:shade val="67500"/>
                  <a:satMod val="115000"/>
                </a:srgbClr>
              </a:gs>
              <a:gs pos="100000">
                <a:srgbClr val="D20C1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6964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54196" y="908720"/>
            <a:ext cx="728221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ahoma" panose="020B0604030504040204" pitchFamily="34" charset="0"/>
              </a:rPr>
              <a:t>*</a:t>
            </a:r>
            <a:r>
              <a:rPr lang="pt-BR" sz="2400" u="sng" dirty="0">
                <a:latin typeface="Tahoma" panose="020B0604030504040204" pitchFamily="34" charset="0"/>
              </a:rPr>
              <a:t>Agravo interno no NCPC:</a:t>
            </a:r>
            <a:endParaRPr lang="pt-BR" sz="2400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ahoma" panose="020B0604030504040204" pitchFamily="34" charset="0"/>
              </a:rPr>
              <a:t> 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ahoma" panose="020B0604030504040204" pitchFamily="34" charset="0"/>
              </a:rPr>
              <a:t>Art. 1.021.  Contra </a:t>
            </a:r>
            <a:r>
              <a:rPr lang="pt-BR" sz="2400" u="sng" dirty="0">
                <a:latin typeface="Tahoma" panose="020B0604030504040204" pitchFamily="34" charset="0"/>
              </a:rPr>
              <a:t>decisão proferida pelo relator caberá agravo interno</a:t>
            </a:r>
            <a:r>
              <a:rPr lang="pt-BR" sz="2400" dirty="0">
                <a:latin typeface="Tahoma" panose="020B0604030504040204" pitchFamily="34" charset="0"/>
              </a:rPr>
              <a:t> para o respectivo órgão colegiado, observadas, quanto ao processamento, as regras do regimento interno do tribunal.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ahoma" panose="020B0604030504040204" pitchFamily="34" charset="0"/>
              </a:rPr>
              <a:t>§ 1o Na petição de agravo interno, o recorrente </a:t>
            </a:r>
            <a:r>
              <a:rPr lang="pt-BR" sz="2400" u="sng" dirty="0">
                <a:latin typeface="Tahoma" panose="020B0604030504040204" pitchFamily="34" charset="0"/>
              </a:rPr>
              <a:t>impugnará especificadamente</a:t>
            </a:r>
            <a:r>
              <a:rPr lang="pt-BR" sz="2400" dirty="0">
                <a:latin typeface="Tahoma" panose="020B0604030504040204" pitchFamily="34" charset="0"/>
              </a:rPr>
              <a:t> os fundamentos da decisão agravada.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ahoma" panose="020B0604030504040204" pitchFamily="34" charset="0"/>
              </a:rPr>
              <a:t>§ 2o O agravo será dirigido ao relator, que </a:t>
            </a:r>
            <a:r>
              <a:rPr lang="pt-BR" sz="2400" u="sng" dirty="0">
                <a:latin typeface="Tahoma" panose="020B0604030504040204" pitchFamily="34" charset="0"/>
              </a:rPr>
              <a:t>intimará o agravado para manifestar-se sobre o recurso</a:t>
            </a:r>
            <a:r>
              <a:rPr lang="pt-BR" sz="2400" dirty="0">
                <a:latin typeface="Tahoma" panose="020B0604030504040204" pitchFamily="34" charset="0"/>
              </a:rPr>
              <a:t> no prazo de 15 (quinze) dias, ao final do qual, não havendo retratação, </a:t>
            </a:r>
            <a:r>
              <a:rPr lang="pt-BR" sz="2400" u="sng" dirty="0">
                <a:latin typeface="Tahoma" panose="020B0604030504040204" pitchFamily="34" charset="0"/>
              </a:rPr>
              <a:t>o relator levá-lo-á a julgamento pelo órgão colegiado, com inclusão em pauta</a:t>
            </a:r>
            <a:r>
              <a:rPr lang="pt-BR" sz="2400" dirty="0">
                <a:latin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077376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3"/>
          <p:cNvSpPr/>
          <p:nvPr/>
        </p:nvSpPr>
        <p:spPr>
          <a:xfrm>
            <a:off x="3435" y="168805"/>
            <a:ext cx="9162081" cy="883931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36202 w 9144830"/>
              <a:gd name="connsiteY2" fmla="*/ 254203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254203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90301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62081"/>
              <a:gd name="connsiteY0" fmla="*/ 0 h 883931"/>
              <a:gd name="connsiteX1" fmla="*/ 9144830 w 9162081"/>
              <a:gd name="connsiteY1" fmla="*/ 0 h 883931"/>
              <a:gd name="connsiteX2" fmla="*/ 9162081 w 9162081"/>
              <a:gd name="connsiteY2" fmla="*/ 90301 h 883931"/>
              <a:gd name="connsiteX3" fmla="*/ 831 w 9162081"/>
              <a:gd name="connsiteY3" fmla="*/ 883931 h 883931"/>
              <a:gd name="connsiteX4" fmla="*/ 830 w 9162081"/>
              <a:gd name="connsiteY4" fmla="*/ 0 h 88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2081" h="883931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62081" y="-28939"/>
                  <a:pt x="9162081" y="90301"/>
                </a:cubicBezTo>
                <a:cubicBezTo>
                  <a:pt x="6334054" y="-29796"/>
                  <a:pt x="1103574" y="102476"/>
                  <a:pt x="831" y="883931"/>
                </a:cubicBezTo>
                <a:cubicBezTo>
                  <a:pt x="3706" y="554781"/>
                  <a:pt x="-2045" y="329150"/>
                  <a:pt x="830" y="0"/>
                </a:cubicBezTo>
                <a:close/>
              </a:path>
            </a:pathLst>
          </a:custGeom>
          <a:gradFill flip="none" rotWithShape="1">
            <a:gsLst>
              <a:gs pos="0">
                <a:srgbClr val="D20C1F">
                  <a:shade val="30000"/>
                  <a:satMod val="115000"/>
                </a:srgbClr>
              </a:gs>
              <a:gs pos="50000">
                <a:srgbClr val="D20C1F">
                  <a:shade val="67500"/>
                  <a:satMod val="115000"/>
                </a:srgbClr>
              </a:gs>
              <a:gs pos="100000">
                <a:srgbClr val="D20C1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6964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812603" y="764704"/>
            <a:ext cx="72867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ahoma" panose="020B0604030504040204" pitchFamily="34" charset="0"/>
              </a:rPr>
              <a:t>Art. 1.021.  (...)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ahoma" panose="020B0604030504040204" pitchFamily="34" charset="0"/>
              </a:rPr>
              <a:t>§ 3o É </a:t>
            </a:r>
            <a:r>
              <a:rPr lang="pt-BR" sz="2400" u="sng" dirty="0">
                <a:latin typeface="Tahoma" panose="020B0604030504040204" pitchFamily="34" charset="0"/>
              </a:rPr>
              <a:t>vedado</a:t>
            </a:r>
            <a:r>
              <a:rPr lang="pt-BR" sz="2400" dirty="0">
                <a:latin typeface="Tahoma" panose="020B0604030504040204" pitchFamily="34" charset="0"/>
              </a:rPr>
              <a:t> ao relator </a:t>
            </a:r>
            <a:r>
              <a:rPr lang="pt-BR" sz="2400" u="sng" dirty="0">
                <a:latin typeface="Tahoma" panose="020B0604030504040204" pitchFamily="34" charset="0"/>
              </a:rPr>
              <a:t>limitar-se à reprodução dos fundamentos</a:t>
            </a:r>
            <a:r>
              <a:rPr lang="pt-BR" sz="2400" dirty="0">
                <a:latin typeface="Tahoma" panose="020B0604030504040204" pitchFamily="34" charset="0"/>
              </a:rPr>
              <a:t> da decisão agravada para julgar improcedente o agravo interno.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ahoma" panose="020B0604030504040204" pitchFamily="34" charset="0"/>
              </a:rPr>
              <a:t>§ 4o Quando o agravo interno for declarado </a:t>
            </a:r>
            <a:r>
              <a:rPr lang="pt-BR" sz="2400" u="sng" dirty="0">
                <a:latin typeface="Tahoma" panose="020B0604030504040204" pitchFamily="34" charset="0"/>
              </a:rPr>
              <a:t>manifestamente inadmissível ou improcedente em votação unânime</a:t>
            </a:r>
            <a:r>
              <a:rPr lang="pt-BR" sz="2400" dirty="0">
                <a:latin typeface="Tahoma" panose="020B0604030504040204" pitchFamily="34" charset="0"/>
              </a:rPr>
              <a:t>, o órgão colegiado, em decisão fundamentada, condenará o agravante a pagar ao agravado </a:t>
            </a:r>
            <a:r>
              <a:rPr lang="pt-BR" sz="2400" u="sng" dirty="0">
                <a:latin typeface="Tahoma" panose="020B0604030504040204" pitchFamily="34" charset="0"/>
              </a:rPr>
              <a:t>multa</a:t>
            </a:r>
            <a:r>
              <a:rPr lang="pt-BR" sz="2400" dirty="0">
                <a:latin typeface="Tahoma" panose="020B0604030504040204" pitchFamily="34" charset="0"/>
              </a:rPr>
              <a:t> fixada entre um e cinco por cento do valor atualizado da causa.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ahoma" panose="020B0604030504040204" pitchFamily="34" charset="0"/>
              </a:rPr>
              <a:t>§ 5o A interposição de </a:t>
            </a:r>
            <a:r>
              <a:rPr lang="pt-BR" sz="2400" u="sng" dirty="0">
                <a:latin typeface="Tahoma" panose="020B0604030504040204" pitchFamily="34" charset="0"/>
              </a:rPr>
              <a:t>qualquer outro recurso</a:t>
            </a:r>
            <a:r>
              <a:rPr lang="pt-BR" sz="2400" dirty="0">
                <a:latin typeface="Tahoma" panose="020B0604030504040204" pitchFamily="34" charset="0"/>
              </a:rPr>
              <a:t> está </a:t>
            </a:r>
            <a:r>
              <a:rPr lang="pt-BR" sz="2400" u="sng" dirty="0">
                <a:latin typeface="Tahoma" panose="020B0604030504040204" pitchFamily="34" charset="0"/>
              </a:rPr>
              <a:t>condicionada ao depósito prévio do valor da multa</a:t>
            </a:r>
            <a:r>
              <a:rPr lang="pt-BR" sz="2400" dirty="0">
                <a:latin typeface="Tahoma" panose="020B0604030504040204" pitchFamily="34" charset="0"/>
              </a:rPr>
              <a:t> prevista no § 4o, à exceção da Fazenda Pública e do beneficiário de gratuidade da justiça, que farão o pagamento ao final.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773760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3"/>
          <p:cNvSpPr/>
          <p:nvPr/>
        </p:nvSpPr>
        <p:spPr>
          <a:xfrm>
            <a:off x="3435" y="168805"/>
            <a:ext cx="9162081" cy="883931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36202 w 9144830"/>
              <a:gd name="connsiteY2" fmla="*/ 254203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254203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90301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62081"/>
              <a:gd name="connsiteY0" fmla="*/ 0 h 883931"/>
              <a:gd name="connsiteX1" fmla="*/ 9144830 w 9162081"/>
              <a:gd name="connsiteY1" fmla="*/ 0 h 883931"/>
              <a:gd name="connsiteX2" fmla="*/ 9162081 w 9162081"/>
              <a:gd name="connsiteY2" fmla="*/ 90301 h 883931"/>
              <a:gd name="connsiteX3" fmla="*/ 831 w 9162081"/>
              <a:gd name="connsiteY3" fmla="*/ 883931 h 883931"/>
              <a:gd name="connsiteX4" fmla="*/ 830 w 9162081"/>
              <a:gd name="connsiteY4" fmla="*/ 0 h 88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2081" h="883931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62081" y="-28939"/>
                  <a:pt x="9162081" y="90301"/>
                </a:cubicBezTo>
                <a:cubicBezTo>
                  <a:pt x="6334054" y="-29796"/>
                  <a:pt x="1103574" y="102476"/>
                  <a:pt x="831" y="883931"/>
                </a:cubicBezTo>
                <a:cubicBezTo>
                  <a:pt x="3706" y="554781"/>
                  <a:pt x="-2045" y="329150"/>
                  <a:pt x="830" y="0"/>
                </a:cubicBezTo>
                <a:close/>
              </a:path>
            </a:pathLst>
          </a:custGeom>
          <a:gradFill flip="none" rotWithShape="1">
            <a:gsLst>
              <a:gs pos="0">
                <a:srgbClr val="D20C1F">
                  <a:shade val="30000"/>
                  <a:satMod val="115000"/>
                </a:srgbClr>
              </a:gs>
              <a:gs pos="50000">
                <a:srgbClr val="D20C1F">
                  <a:shade val="67500"/>
                  <a:satMod val="115000"/>
                </a:srgbClr>
              </a:gs>
              <a:gs pos="100000">
                <a:srgbClr val="D20C1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6964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54197" y="1268760"/>
            <a:ext cx="69847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7950" lvl="0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* Novidades no NCPC:</a:t>
            </a:r>
          </a:p>
          <a:p>
            <a:pPr marL="107950" lvl="0"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107950" lvl="0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- prazo:</a:t>
            </a:r>
            <a:r>
              <a:rPr lang="pt-BR" sz="2400" b="1" dirty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pt-BR" sz="2400" u="sng" dirty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15</a:t>
            </a:r>
            <a:r>
              <a:rPr lang="pt-BR" sz="2400" dirty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dias</a:t>
            </a:r>
          </a:p>
          <a:p>
            <a:pPr marL="107950" lvl="0"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107950" lvl="0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- exigência de </a:t>
            </a:r>
            <a:r>
              <a:rPr lang="pt-BR" sz="2400" u="sng" dirty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impugnação especificada</a:t>
            </a:r>
          </a:p>
          <a:p>
            <a:pPr marL="107950" lvl="0"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107950" lvl="0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- </a:t>
            </a:r>
            <a:r>
              <a:rPr lang="pt-BR" sz="2400" u="sng" dirty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contrarrazões</a:t>
            </a:r>
            <a:r>
              <a:rPr lang="pt-BR" sz="2400" dirty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em 15 dias</a:t>
            </a:r>
          </a:p>
          <a:p>
            <a:pPr marL="107950" lvl="0"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107950" lvl="0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- inclusão em </a:t>
            </a:r>
            <a:r>
              <a:rPr lang="pt-BR" sz="2400" u="sng" dirty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pauta</a:t>
            </a:r>
            <a:r>
              <a:rPr lang="pt-BR" sz="2400" dirty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para julgar</a:t>
            </a:r>
          </a:p>
          <a:p>
            <a:pPr marL="107950" lvl="0"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107950" lvl="0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- cabível de </a:t>
            </a:r>
            <a:r>
              <a:rPr lang="pt-BR" sz="2400" u="sng" dirty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qualquer decisão</a:t>
            </a:r>
            <a:r>
              <a:rPr lang="pt-BR" sz="2400" dirty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monocrática</a:t>
            </a:r>
          </a:p>
        </p:txBody>
      </p:sp>
    </p:spTree>
    <p:extLst>
      <p:ext uri="{BB962C8B-B14F-4D97-AF65-F5344CB8AC3E}">
        <p14:creationId xmlns:p14="http://schemas.microsoft.com/office/powerpoint/2010/main" val="260655290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3"/>
          <p:cNvSpPr/>
          <p:nvPr/>
        </p:nvSpPr>
        <p:spPr>
          <a:xfrm>
            <a:off x="3435" y="168805"/>
            <a:ext cx="9162081" cy="883931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36202 w 9144830"/>
              <a:gd name="connsiteY2" fmla="*/ 254203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254203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90301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62081"/>
              <a:gd name="connsiteY0" fmla="*/ 0 h 883931"/>
              <a:gd name="connsiteX1" fmla="*/ 9144830 w 9162081"/>
              <a:gd name="connsiteY1" fmla="*/ 0 h 883931"/>
              <a:gd name="connsiteX2" fmla="*/ 9162081 w 9162081"/>
              <a:gd name="connsiteY2" fmla="*/ 90301 h 883931"/>
              <a:gd name="connsiteX3" fmla="*/ 831 w 9162081"/>
              <a:gd name="connsiteY3" fmla="*/ 883931 h 883931"/>
              <a:gd name="connsiteX4" fmla="*/ 830 w 9162081"/>
              <a:gd name="connsiteY4" fmla="*/ 0 h 88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2081" h="883931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62081" y="-28939"/>
                  <a:pt x="9162081" y="90301"/>
                </a:cubicBezTo>
                <a:cubicBezTo>
                  <a:pt x="6334054" y="-29796"/>
                  <a:pt x="1103574" y="102476"/>
                  <a:pt x="831" y="883931"/>
                </a:cubicBezTo>
                <a:cubicBezTo>
                  <a:pt x="3706" y="554781"/>
                  <a:pt x="-2045" y="329150"/>
                  <a:pt x="830" y="0"/>
                </a:cubicBezTo>
                <a:close/>
              </a:path>
            </a:pathLst>
          </a:custGeom>
          <a:gradFill flip="none" rotWithShape="1">
            <a:gsLst>
              <a:gs pos="0">
                <a:srgbClr val="D20C1F">
                  <a:shade val="30000"/>
                  <a:satMod val="115000"/>
                </a:srgbClr>
              </a:gs>
              <a:gs pos="50000">
                <a:srgbClr val="D20C1F">
                  <a:shade val="67500"/>
                  <a:satMod val="115000"/>
                </a:srgbClr>
              </a:gs>
              <a:gs pos="100000">
                <a:srgbClr val="D20C1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6964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323528" y="1268760"/>
            <a:ext cx="8712968" cy="530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pt-BR" altLang="pt-BR" sz="2400" dirty="0">
                <a:latin typeface="Times New Roman" panose="02020603050405020304" pitchFamily="18" charset="0"/>
              </a:rPr>
              <a:t>Prof. Luiz Dellore</a:t>
            </a: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Times New Roman" panose="02020603050405020304" pitchFamily="18" charset="0"/>
              </a:rPr>
              <a:t>Mestre e doutor em Processo Civil (USP)</a:t>
            </a: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Times New Roman" panose="02020603050405020304" pitchFamily="18" charset="0"/>
              </a:rPr>
              <a:t>Mestre em Constitucional (PUC/SP)</a:t>
            </a:r>
          </a:p>
          <a:p>
            <a:pPr algn="ctr">
              <a:spcBef>
                <a:spcPct val="0"/>
              </a:spcBef>
            </a:pPr>
            <a:r>
              <a:rPr lang="pt-BR" altLang="pt-BR" sz="2400" i="1" dirty="0">
                <a:latin typeface="Times New Roman" panose="02020603050405020304" pitchFamily="18" charset="0"/>
              </a:rPr>
              <a:t>Visiting Scholar</a:t>
            </a:r>
            <a:r>
              <a:rPr lang="pt-BR" altLang="pt-BR" sz="2400" dirty="0">
                <a:latin typeface="Times New Roman" panose="02020603050405020304" pitchFamily="18" charset="0"/>
              </a:rPr>
              <a:t> na Syracuse e Cornell </a:t>
            </a:r>
            <a:r>
              <a:rPr lang="pt-BR" altLang="pt-BR" sz="2400" dirty="0" err="1">
                <a:latin typeface="Times New Roman" panose="02020603050405020304" pitchFamily="18" charset="0"/>
              </a:rPr>
              <a:t>Universities</a:t>
            </a:r>
            <a:endParaRPr lang="pt-BR" altLang="pt-BR" sz="2400" dirty="0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Times New Roman" panose="02020603050405020304" pitchFamily="18" charset="0"/>
              </a:rPr>
              <a:t>Professor da EPD, Mackenzie e outras instituições</a:t>
            </a: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Times New Roman" panose="02020603050405020304" pitchFamily="18" charset="0"/>
              </a:rPr>
              <a:t>Advogado da Caixa Econômica Federal</a:t>
            </a: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Times New Roman" panose="02020603050405020304" pitchFamily="18" charset="0"/>
              </a:rPr>
              <a:t>Ex-assessor de Ministro do STJ</a:t>
            </a: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Times New Roman" panose="02020603050405020304" pitchFamily="18" charset="0"/>
              </a:rPr>
              <a:t>Membro do IBDP e do </a:t>
            </a:r>
            <a:r>
              <a:rPr lang="pt-BR" altLang="pt-BR" sz="2400" dirty="0" err="1">
                <a:latin typeface="Times New Roman" panose="02020603050405020304" pitchFamily="18" charset="0"/>
              </a:rPr>
              <a:t>Ceapro</a:t>
            </a:r>
            <a:r>
              <a:rPr lang="pt-BR" altLang="pt-BR" sz="2400" dirty="0">
                <a:latin typeface="Times New Roman" panose="02020603050405020304" pitchFamily="18" charset="0"/>
              </a:rPr>
              <a:t> </a:t>
            </a:r>
          </a:p>
          <a:p>
            <a:pPr algn="ctr">
              <a:spcBef>
                <a:spcPct val="0"/>
              </a:spcBef>
            </a:pPr>
            <a:endParaRPr lang="pt-BR" altLang="pt-BR" sz="900" dirty="0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pt-BR" altLang="pt-BR" sz="2700" dirty="0">
                <a:latin typeface="Times New Roman" panose="02020603050405020304" pitchFamily="18" charset="0"/>
                <a:hlinkClick r:id="rId2"/>
              </a:rPr>
              <a:t>www.dellore.com</a:t>
            </a:r>
            <a:endParaRPr lang="pt-BR" altLang="pt-BR" sz="2700" dirty="0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pt-BR" altLang="pt-BR" sz="2700" dirty="0">
                <a:latin typeface="Times New Roman" panose="02020603050405020304" pitchFamily="18" charset="0"/>
              </a:rPr>
              <a:t>Instagram: @</a:t>
            </a:r>
            <a:r>
              <a:rPr lang="pt-BR" altLang="pt-BR" sz="2700" dirty="0" err="1">
                <a:latin typeface="Times New Roman" panose="02020603050405020304" pitchFamily="18" charset="0"/>
              </a:rPr>
              <a:t>luizdellore</a:t>
            </a:r>
            <a:endParaRPr lang="pt-BR" altLang="pt-BR" sz="2700" dirty="0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pt-BR" altLang="pt-BR" sz="2700" dirty="0">
                <a:latin typeface="Times New Roman" panose="02020603050405020304" pitchFamily="18" charset="0"/>
                <a:hlinkClick r:id="rId3"/>
              </a:rPr>
              <a:t>www.facebook.com/luizdellore/</a:t>
            </a:r>
            <a:r>
              <a:rPr lang="pt-BR" altLang="pt-BR" sz="2700" dirty="0">
                <a:latin typeface="Times New Roman" panose="02020603050405020304" pitchFamily="18" charset="0"/>
              </a:rPr>
              <a:t> (</a:t>
            </a:r>
            <a:r>
              <a:rPr lang="pt-BR" altLang="pt-BR" sz="2700" dirty="0" err="1">
                <a:latin typeface="Times New Roman" panose="02020603050405020304" pitchFamily="18" charset="0"/>
              </a:rPr>
              <a:t>Prof</a:t>
            </a:r>
            <a:r>
              <a:rPr lang="pt-BR" altLang="pt-BR" sz="2700" dirty="0">
                <a:latin typeface="Times New Roman" panose="02020603050405020304" pitchFamily="18" charset="0"/>
              </a:rPr>
              <a:t> Luiz Dellore)</a:t>
            </a:r>
          </a:p>
          <a:p>
            <a:pPr algn="ctr">
              <a:spcBef>
                <a:spcPct val="0"/>
              </a:spcBef>
            </a:pPr>
            <a:r>
              <a:rPr lang="pt-BR" altLang="pt-BR" sz="2700" dirty="0">
                <a:latin typeface="Times New Roman" panose="02020603050405020304" pitchFamily="18" charset="0"/>
              </a:rPr>
              <a:t>LinkedIn: Luiz Dellore</a:t>
            </a:r>
          </a:p>
          <a:p>
            <a:pPr algn="ctr">
              <a:spcBef>
                <a:spcPct val="0"/>
              </a:spcBef>
            </a:pPr>
            <a:r>
              <a:rPr lang="pt-BR" altLang="pt-BR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Twitter: @dellore</a:t>
            </a:r>
          </a:p>
        </p:txBody>
      </p:sp>
    </p:spTree>
    <p:extLst>
      <p:ext uri="{BB962C8B-B14F-4D97-AF65-F5344CB8AC3E}">
        <p14:creationId xmlns:p14="http://schemas.microsoft.com/office/powerpoint/2010/main" val="7078379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3"/>
          <p:cNvSpPr/>
          <p:nvPr/>
        </p:nvSpPr>
        <p:spPr>
          <a:xfrm>
            <a:off x="3435" y="168805"/>
            <a:ext cx="9162081" cy="883931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36202 w 9144830"/>
              <a:gd name="connsiteY2" fmla="*/ 254203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254203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90301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62081"/>
              <a:gd name="connsiteY0" fmla="*/ 0 h 883931"/>
              <a:gd name="connsiteX1" fmla="*/ 9144830 w 9162081"/>
              <a:gd name="connsiteY1" fmla="*/ 0 h 883931"/>
              <a:gd name="connsiteX2" fmla="*/ 9162081 w 9162081"/>
              <a:gd name="connsiteY2" fmla="*/ 90301 h 883931"/>
              <a:gd name="connsiteX3" fmla="*/ 831 w 9162081"/>
              <a:gd name="connsiteY3" fmla="*/ 883931 h 883931"/>
              <a:gd name="connsiteX4" fmla="*/ 830 w 9162081"/>
              <a:gd name="connsiteY4" fmla="*/ 0 h 88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2081" h="883931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62081" y="-28939"/>
                  <a:pt x="9162081" y="90301"/>
                </a:cubicBezTo>
                <a:cubicBezTo>
                  <a:pt x="6334054" y="-29796"/>
                  <a:pt x="1103574" y="102476"/>
                  <a:pt x="831" y="883931"/>
                </a:cubicBezTo>
                <a:cubicBezTo>
                  <a:pt x="3706" y="554781"/>
                  <a:pt x="-2045" y="329150"/>
                  <a:pt x="830" y="0"/>
                </a:cubicBezTo>
                <a:close/>
              </a:path>
            </a:pathLst>
          </a:custGeom>
          <a:gradFill flip="none" rotWithShape="1">
            <a:gsLst>
              <a:gs pos="0">
                <a:srgbClr val="D20C1F">
                  <a:shade val="30000"/>
                  <a:satMod val="115000"/>
                </a:srgbClr>
              </a:gs>
              <a:gs pos="50000">
                <a:srgbClr val="D20C1F">
                  <a:shade val="67500"/>
                  <a:satMod val="115000"/>
                </a:srgbClr>
              </a:gs>
              <a:gs pos="100000">
                <a:srgbClr val="D20C1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6964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54197" y="1268760"/>
            <a:ext cx="698477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sz="2800" u="sng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sz="2600" u="sng" dirty="0">
                <a:latin typeface="Tahoma" panose="020B0604030504040204" pitchFamily="34" charset="0"/>
                <a:cs typeface="Tahoma" panose="020B0604030504040204" pitchFamily="34" charset="0"/>
              </a:rPr>
              <a:t>Agravo em recurso especial ou recurso extraordinário (NCPC, art. 1.042):</a:t>
            </a:r>
            <a:r>
              <a:rPr lang="pt-BR" sz="2600" dirty="0">
                <a:latin typeface="Tahoma" panose="020B0604030504040204" pitchFamily="34" charset="0"/>
              </a:rPr>
              <a:t>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latin typeface="Tahoma" panose="020B060403050404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ahoma" panose="020B0604030504040204" pitchFamily="34" charset="0"/>
              </a:rPr>
              <a:t>No CPC73, era o agravo nos próprios autos, usualmente denominado “agravo de </a:t>
            </a:r>
            <a:r>
              <a:rPr lang="pt-BR" sz="2400">
                <a:latin typeface="Tahoma" panose="020B0604030504040204" pitchFamily="34" charset="0"/>
              </a:rPr>
              <a:t>decisão denegatória”.</a:t>
            </a:r>
            <a:endParaRPr lang="pt-BR" sz="2400" dirty="0">
              <a:latin typeface="Tahoma" panose="020B060403050404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latin typeface="Tahoma" panose="020B060403050404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ahoma" panose="020B0604030504040204" pitchFamily="34" charset="0"/>
              </a:rPr>
              <a:t>No NCPC, é adotada e nomenclatura antes utilizada nos Tribunais superiores: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ahoma" panose="020B0604030504040204" pitchFamily="34" charset="0"/>
              </a:rPr>
              <a:t>- agravo em recurso especial [</a:t>
            </a:r>
            <a:r>
              <a:rPr lang="pt-BR" sz="2400" dirty="0" err="1">
                <a:latin typeface="Tahoma" panose="020B0604030504040204" pitchFamily="34" charset="0"/>
              </a:rPr>
              <a:t>AREsp</a:t>
            </a:r>
            <a:r>
              <a:rPr lang="pt-BR" sz="2400" dirty="0">
                <a:latin typeface="Tahoma" panose="020B0604030504040204" pitchFamily="34" charset="0"/>
              </a:rPr>
              <a:t>]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ahoma" panose="020B0604030504040204" pitchFamily="34" charset="0"/>
              </a:rPr>
              <a:t>- agravo em recurso extraordinário [ARE]</a:t>
            </a:r>
          </a:p>
        </p:txBody>
      </p:sp>
    </p:spTree>
    <p:extLst>
      <p:ext uri="{BB962C8B-B14F-4D97-AF65-F5344CB8AC3E}">
        <p14:creationId xmlns:p14="http://schemas.microsoft.com/office/powerpoint/2010/main" val="2185640927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3"/>
          <p:cNvSpPr/>
          <p:nvPr/>
        </p:nvSpPr>
        <p:spPr>
          <a:xfrm>
            <a:off x="3435" y="168805"/>
            <a:ext cx="9162081" cy="883931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36202 w 9144830"/>
              <a:gd name="connsiteY2" fmla="*/ 254203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254203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90301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62081"/>
              <a:gd name="connsiteY0" fmla="*/ 0 h 883931"/>
              <a:gd name="connsiteX1" fmla="*/ 9144830 w 9162081"/>
              <a:gd name="connsiteY1" fmla="*/ 0 h 883931"/>
              <a:gd name="connsiteX2" fmla="*/ 9162081 w 9162081"/>
              <a:gd name="connsiteY2" fmla="*/ 90301 h 883931"/>
              <a:gd name="connsiteX3" fmla="*/ 831 w 9162081"/>
              <a:gd name="connsiteY3" fmla="*/ 883931 h 883931"/>
              <a:gd name="connsiteX4" fmla="*/ 830 w 9162081"/>
              <a:gd name="connsiteY4" fmla="*/ 0 h 88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2081" h="883931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62081" y="-28939"/>
                  <a:pt x="9162081" y="90301"/>
                </a:cubicBezTo>
                <a:cubicBezTo>
                  <a:pt x="6334054" y="-29796"/>
                  <a:pt x="1103574" y="102476"/>
                  <a:pt x="831" y="883931"/>
                </a:cubicBezTo>
                <a:cubicBezTo>
                  <a:pt x="3706" y="554781"/>
                  <a:pt x="-2045" y="329150"/>
                  <a:pt x="830" y="0"/>
                </a:cubicBezTo>
                <a:close/>
              </a:path>
            </a:pathLst>
          </a:custGeom>
          <a:gradFill flip="none" rotWithShape="1">
            <a:gsLst>
              <a:gs pos="0">
                <a:srgbClr val="D20C1F">
                  <a:shade val="30000"/>
                  <a:satMod val="115000"/>
                </a:srgbClr>
              </a:gs>
              <a:gs pos="50000">
                <a:srgbClr val="D20C1F">
                  <a:shade val="67500"/>
                  <a:satMod val="115000"/>
                </a:srgbClr>
              </a:gs>
              <a:gs pos="100000">
                <a:srgbClr val="D20C1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6964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54197" y="1268760"/>
            <a:ext cx="6984776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pt-B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estudo do cabimento deste recurso demanda maior atenção. </a:t>
            </a:r>
          </a:p>
          <a:p>
            <a:pPr algn="just">
              <a:defRPr/>
            </a:pPr>
            <a:endParaRPr lang="pt-B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defRPr/>
            </a:pPr>
            <a:r>
              <a:rPr lang="pt-B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sistema era um no âmbito do CPC/1973, houve profunda alteração no NCPC, mas, ainda durante a </a:t>
            </a:r>
            <a:r>
              <a:rPr lang="pt-BR" sz="24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vacatio</a:t>
            </a:r>
            <a:r>
              <a:rPr lang="pt-BR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legis</a:t>
            </a:r>
            <a:r>
              <a:rPr lang="pt-B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houve </a:t>
            </a:r>
            <a:r>
              <a:rPr lang="pt-BR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nova alteração legislativa</a:t>
            </a:r>
            <a:r>
              <a:rPr lang="pt-B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(Lei 13.256/2015) para que se voltasse ao que existia no CPC/1973. </a:t>
            </a:r>
          </a:p>
          <a:p>
            <a:pPr algn="just">
              <a:defRPr/>
            </a:pPr>
            <a:endParaRPr lang="pt-B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pt-BR" sz="24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Cabimento:</a:t>
            </a:r>
            <a:endParaRPr lang="pt-B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ahoma" panose="020B0604030504040204" pitchFamily="34" charset="0"/>
              </a:rPr>
              <a:t>Decisão monocrática da presidência do tribunal </a:t>
            </a:r>
            <a:r>
              <a:rPr lang="pt-BR" sz="2400" i="1" dirty="0">
                <a:latin typeface="Tahoma" panose="020B0604030504040204" pitchFamily="34" charset="0"/>
              </a:rPr>
              <a:t>a quo</a:t>
            </a:r>
            <a:r>
              <a:rPr lang="pt-BR" sz="2400" dirty="0">
                <a:latin typeface="Tahoma" panose="020B0604030504040204" pitchFamily="34" charset="0"/>
              </a:rPr>
              <a:t> (usualmente, vice-presidente), denegatória de recurso interposto para tribunal superior (STJ e STF).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6409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3"/>
          <p:cNvSpPr/>
          <p:nvPr/>
        </p:nvSpPr>
        <p:spPr>
          <a:xfrm>
            <a:off x="3435" y="168805"/>
            <a:ext cx="9162081" cy="883931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36202 w 9144830"/>
              <a:gd name="connsiteY2" fmla="*/ 254203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254203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90301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62081"/>
              <a:gd name="connsiteY0" fmla="*/ 0 h 883931"/>
              <a:gd name="connsiteX1" fmla="*/ 9144830 w 9162081"/>
              <a:gd name="connsiteY1" fmla="*/ 0 h 883931"/>
              <a:gd name="connsiteX2" fmla="*/ 9162081 w 9162081"/>
              <a:gd name="connsiteY2" fmla="*/ 90301 h 883931"/>
              <a:gd name="connsiteX3" fmla="*/ 831 w 9162081"/>
              <a:gd name="connsiteY3" fmla="*/ 883931 h 883931"/>
              <a:gd name="connsiteX4" fmla="*/ 830 w 9162081"/>
              <a:gd name="connsiteY4" fmla="*/ 0 h 88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2081" h="883931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62081" y="-28939"/>
                  <a:pt x="9162081" y="90301"/>
                </a:cubicBezTo>
                <a:cubicBezTo>
                  <a:pt x="6334054" y="-29796"/>
                  <a:pt x="1103574" y="102476"/>
                  <a:pt x="831" y="883931"/>
                </a:cubicBezTo>
                <a:cubicBezTo>
                  <a:pt x="3706" y="554781"/>
                  <a:pt x="-2045" y="329150"/>
                  <a:pt x="830" y="0"/>
                </a:cubicBezTo>
                <a:close/>
              </a:path>
            </a:pathLst>
          </a:custGeom>
          <a:gradFill flip="none" rotWithShape="1">
            <a:gsLst>
              <a:gs pos="0">
                <a:srgbClr val="D20C1F">
                  <a:shade val="30000"/>
                  <a:satMod val="115000"/>
                </a:srgbClr>
              </a:gs>
              <a:gs pos="50000">
                <a:srgbClr val="D20C1F">
                  <a:shade val="67500"/>
                  <a:satMod val="115000"/>
                </a:srgbClr>
              </a:gs>
              <a:gs pos="100000">
                <a:srgbClr val="D20C1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6964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54197" y="1268760"/>
            <a:ext cx="69847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u="sng" dirty="0"/>
              <a:t>* Prazo e custas</a:t>
            </a:r>
          </a:p>
          <a:p>
            <a:endParaRPr lang="pt-BR" sz="2400" dirty="0"/>
          </a:p>
          <a:p>
            <a:r>
              <a:rPr lang="pt-BR" sz="2400" dirty="0"/>
              <a:t>O prazo para interposição do agravo em </a:t>
            </a:r>
            <a:r>
              <a:rPr lang="pt-BR" sz="2400" dirty="0" err="1"/>
              <a:t>REsp</a:t>
            </a:r>
            <a:r>
              <a:rPr lang="pt-BR" sz="2400" dirty="0"/>
              <a:t> ou RE é de </a:t>
            </a:r>
            <a:r>
              <a:rPr lang="pt-BR" sz="2400" i="1" dirty="0"/>
              <a:t>15 dias </a:t>
            </a:r>
            <a:r>
              <a:rPr lang="pt-BR" sz="2400" dirty="0"/>
              <a:t>(NCPC, art. 1.003, § 5º). </a:t>
            </a:r>
          </a:p>
          <a:p>
            <a:endParaRPr lang="pt-BR" sz="2400" dirty="0"/>
          </a:p>
          <a:p>
            <a:r>
              <a:rPr lang="pt-BR" sz="2400" dirty="0"/>
              <a:t>Da mesma forma, é de 15 dias o prazo para responder ao recurso (contraminuta ou contrarrazões de agravo – NCPC, art. 1.042, § 3º).</a:t>
            </a:r>
          </a:p>
          <a:p>
            <a:endParaRPr lang="pt-BR" sz="2400" i="1" dirty="0"/>
          </a:p>
          <a:p>
            <a:r>
              <a:rPr lang="pt-BR" sz="2400" i="1" dirty="0"/>
              <a:t>Não há custas</a:t>
            </a:r>
            <a:r>
              <a:rPr lang="pt-BR" sz="2400" dirty="0"/>
              <a:t> (NCPC, art. 1.042, § 2º).</a:t>
            </a:r>
          </a:p>
          <a:p>
            <a:pPr algn="just"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7395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3"/>
          <p:cNvSpPr/>
          <p:nvPr/>
        </p:nvSpPr>
        <p:spPr>
          <a:xfrm>
            <a:off x="3435" y="168805"/>
            <a:ext cx="9162081" cy="883931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36202 w 9144830"/>
              <a:gd name="connsiteY2" fmla="*/ 254203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254203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90301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62081"/>
              <a:gd name="connsiteY0" fmla="*/ 0 h 883931"/>
              <a:gd name="connsiteX1" fmla="*/ 9144830 w 9162081"/>
              <a:gd name="connsiteY1" fmla="*/ 0 h 883931"/>
              <a:gd name="connsiteX2" fmla="*/ 9162081 w 9162081"/>
              <a:gd name="connsiteY2" fmla="*/ 90301 h 883931"/>
              <a:gd name="connsiteX3" fmla="*/ 831 w 9162081"/>
              <a:gd name="connsiteY3" fmla="*/ 883931 h 883931"/>
              <a:gd name="connsiteX4" fmla="*/ 830 w 9162081"/>
              <a:gd name="connsiteY4" fmla="*/ 0 h 88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2081" h="883931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62081" y="-28939"/>
                  <a:pt x="9162081" y="90301"/>
                </a:cubicBezTo>
                <a:cubicBezTo>
                  <a:pt x="6334054" y="-29796"/>
                  <a:pt x="1103574" y="102476"/>
                  <a:pt x="831" y="883931"/>
                </a:cubicBezTo>
                <a:cubicBezTo>
                  <a:pt x="3706" y="554781"/>
                  <a:pt x="-2045" y="329150"/>
                  <a:pt x="830" y="0"/>
                </a:cubicBezTo>
                <a:close/>
              </a:path>
            </a:pathLst>
          </a:custGeom>
          <a:gradFill flip="none" rotWithShape="1">
            <a:gsLst>
              <a:gs pos="0">
                <a:srgbClr val="D20C1F">
                  <a:shade val="30000"/>
                  <a:satMod val="115000"/>
                </a:srgbClr>
              </a:gs>
              <a:gs pos="50000">
                <a:srgbClr val="D20C1F">
                  <a:shade val="67500"/>
                  <a:satMod val="115000"/>
                </a:srgbClr>
              </a:gs>
              <a:gs pos="100000">
                <a:srgbClr val="D20C1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6964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54197" y="1268760"/>
            <a:ext cx="69847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u="sng" dirty="0"/>
              <a:t>* Efeitos</a:t>
            </a:r>
          </a:p>
          <a:p>
            <a:endParaRPr lang="pt-BR" sz="2400" dirty="0"/>
          </a:p>
          <a:p>
            <a:r>
              <a:rPr lang="pt-BR" sz="2400" dirty="0"/>
              <a:t>Há, como em todos os recursos, efeito devolutivo.</a:t>
            </a:r>
          </a:p>
          <a:p>
            <a:endParaRPr lang="pt-BR" sz="2400" dirty="0"/>
          </a:p>
          <a:p>
            <a:r>
              <a:rPr lang="pt-BR" sz="2400" dirty="0"/>
              <a:t>Não há o </a:t>
            </a:r>
            <a:r>
              <a:rPr lang="pt-BR" sz="2400" i="1" dirty="0"/>
              <a:t>efeito suspensivo</a:t>
            </a:r>
            <a:r>
              <a:rPr lang="pt-BR" sz="2400" dirty="0"/>
              <a:t>. </a:t>
            </a:r>
          </a:p>
          <a:p>
            <a:endParaRPr lang="pt-BR" sz="2400" dirty="0"/>
          </a:p>
          <a:p>
            <a:pPr algn="just"/>
            <a:r>
              <a:rPr lang="pt-BR" sz="2400" dirty="0"/>
              <a:t>Eventualmente, em casos de urgência, é possível a concessão de efeito suspensivo ao </a:t>
            </a:r>
            <a:r>
              <a:rPr lang="pt-BR" sz="2400" dirty="0" err="1"/>
              <a:t>REsp</a:t>
            </a:r>
            <a:r>
              <a:rPr lang="pt-BR" sz="2400" dirty="0"/>
              <a:t> e RE, mas não ao agravo.</a:t>
            </a:r>
          </a:p>
        </p:txBody>
      </p:sp>
    </p:spTree>
    <p:extLst>
      <p:ext uri="{BB962C8B-B14F-4D97-AF65-F5344CB8AC3E}">
        <p14:creationId xmlns:p14="http://schemas.microsoft.com/office/powerpoint/2010/main" val="21856409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3"/>
          <p:cNvSpPr/>
          <p:nvPr/>
        </p:nvSpPr>
        <p:spPr>
          <a:xfrm>
            <a:off x="3435" y="168805"/>
            <a:ext cx="9162081" cy="883931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36202 w 9144830"/>
              <a:gd name="connsiteY2" fmla="*/ 254203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254203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90301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62081"/>
              <a:gd name="connsiteY0" fmla="*/ 0 h 883931"/>
              <a:gd name="connsiteX1" fmla="*/ 9144830 w 9162081"/>
              <a:gd name="connsiteY1" fmla="*/ 0 h 883931"/>
              <a:gd name="connsiteX2" fmla="*/ 9162081 w 9162081"/>
              <a:gd name="connsiteY2" fmla="*/ 90301 h 883931"/>
              <a:gd name="connsiteX3" fmla="*/ 831 w 9162081"/>
              <a:gd name="connsiteY3" fmla="*/ 883931 h 883931"/>
              <a:gd name="connsiteX4" fmla="*/ 830 w 9162081"/>
              <a:gd name="connsiteY4" fmla="*/ 0 h 88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2081" h="883931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62081" y="-28939"/>
                  <a:pt x="9162081" y="90301"/>
                </a:cubicBezTo>
                <a:cubicBezTo>
                  <a:pt x="6334054" y="-29796"/>
                  <a:pt x="1103574" y="102476"/>
                  <a:pt x="831" y="883931"/>
                </a:cubicBezTo>
                <a:cubicBezTo>
                  <a:pt x="3706" y="554781"/>
                  <a:pt x="-2045" y="329150"/>
                  <a:pt x="830" y="0"/>
                </a:cubicBezTo>
                <a:close/>
              </a:path>
            </a:pathLst>
          </a:custGeom>
          <a:gradFill flip="none" rotWithShape="1">
            <a:gsLst>
              <a:gs pos="0">
                <a:srgbClr val="D20C1F">
                  <a:shade val="30000"/>
                  <a:satMod val="115000"/>
                </a:srgbClr>
              </a:gs>
              <a:gs pos="50000">
                <a:srgbClr val="D20C1F">
                  <a:shade val="67500"/>
                  <a:satMod val="115000"/>
                </a:srgbClr>
              </a:gs>
              <a:gs pos="100000">
                <a:srgbClr val="D20C1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6964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54197" y="1268760"/>
            <a:ext cx="69847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u="sng" dirty="0"/>
              <a:t>* Processamento (interposição/julgamento)</a:t>
            </a:r>
          </a:p>
          <a:p>
            <a:endParaRPr lang="pt-BR" sz="2400" dirty="0"/>
          </a:p>
          <a:p>
            <a:pPr algn="just"/>
            <a:r>
              <a:rPr lang="pt-BR" sz="2400" dirty="0"/>
              <a:t>O agravo será </a:t>
            </a:r>
            <a:r>
              <a:rPr lang="pt-BR" sz="2400" i="1" dirty="0"/>
              <a:t>interposto no Tribunal de origem</a:t>
            </a:r>
            <a:r>
              <a:rPr lang="pt-BR" sz="2400" dirty="0"/>
              <a:t>, endereçado ao órgão responsável pelo processamento do recurso especial e extraordinário (presidência ou vice-presidência, conforme o regimento interno de cada tribunal) e que prolatou a decisão agravada (NCPC, art. 1.042, § 2º).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Não há necessidade de qualquer documento, porque se está recorrendo nos próprios autos, que já traz todas as peças do processo.</a:t>
            </a:r>
          </a:p>
          <a:p>
            <a:pPr algn="just"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1675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3"/>
          <p:cNvSpPr/>
          <p:nvPr/>
        </p:nvSpPr>
        <p:spPr>
          <a:xfrm>
            <a:off x="3435" y="168805"/>
            <a:ext cx="9162081" cy="883931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36202 w 9144830"/>
              <a:gd name="connsiteY2" fmla="*/ 254203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254203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90301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62081"/>
              <a:gd name="connsiteY0" fmla="*/ 0 h 883931"/>
              <a:gd name="connsiteX1" fmla="*/ 9144830 w 9162081"/>
              <a:gd name="connsiteY1" fmla="*/ 0 h 883931"/>
              <a:gd name="connsiteX2" fmla="*/ 9162081 w 9162081"/>
              <a:gd name="connsiteY2" fmla="*/ 90301 h 883931"/>
              <a:gd name="connsiteX3" fmla="*/ 831 w 9162081"/>
              <a:gd name="connsiteY3" fmla="*/ 883931 h 883931"/>
              <a:gd name="connsiteX4" fmla="*/ 830 w 9162081"/>
              <a:gd name="connsiteY4" fmla="*/ 0 h 88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2081" h="883931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62081" y="-28939"/>
                  <a:pt x="9162081" y="90301"/>
                </a:cubicBezTo>
                <a:cubicBezTo>
                  <a:pt x="6334054" y="-29796"/>
                  <a:pt x="1103574" y="102476"/>
                  <a:pt x="831" y="883931"/>
                </a:cubicBezTo>
                <a:cubicBezTo>
                  <a:pt x="3706" y="554781"/>
                  <a:pt x="-2045" y="329150"/>
                  <a:pt x="830" y="0"/>
                </a:cubicBezTo>
                <a:close/>
              </a:path>
            </a:pathLst>
          </a:custGeom>
          <a:gradFill flip="none" rotWithShape="1">
            <a:gsLst>
              <a:gs pos="0">
                <a:srgbClr val="D20C1F">
                  <a:shade val="30000"/>
                  <a:satMod val="115000"/>
                </a:srgbClr>
              </a:gs>
              <a:gs pos="50000">
                <a:srgbClr val="D20C1F">
                  <a:shade val="67500"/>
                  <a:satMod val="115000"/>
                </a:srgbClr>
              </a:gs>
              <a:gs pos="100000">
                <a:srgbClr val="D20C1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6964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726205" y="980728"/>
            <a:ext cx="773422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O agravado será intimado para apresentar resposta e – caso não haja retratação (ou seja, a admissibilidade que antes foi negativa passe a ser positiva) – </a:t>
            </a:r>
            <a:r>
              <a:rPr lang="pt-BR" sz="2400" i="1" dirty="0"/>
              <a:t>os autos serão remetidos ao Tribunal Superior</a:t>
            </a:r>
            <a:r>
              <a:rPr lang="pt-BR" sz="2400" dirty="0"/>
              <a:t>, para apreciação do agravo (NCPC, art. 1.042, § 4º). </a:t>
            </a:r>
          </a:p>
          <a:p>
            <a:pPr algn="just"/>
            <a:r>
              <a:rPr lang="pt-BR" sz="2400" dirty="0"/>
              <a:t>Se houver retratação, os autos serão remetidos para o Tribunal Superior, para apreciação do </a:t>
            </a:r>
            <a:r>
              <a:rPr lang="pt-BR" sz="2400" dirty="0" err="1"/>
              <a:t>REsp</a:t>
            </a:r>
            <a:r>
              <a:rPr lang="pt-BR" sz="2400" dirty="0"/>
              <a:t> ou RE (e não do agravo).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Se forem </a:t>
            </a:r>
            <a:r>
              <a:rPr lang="pt-BR" sz="2400" i="1" dirty="0"/>
              <a:t>dois recursos concomitantes (</a:t>
            </a:r>
            <a:r>
              <a:rPr lang="pt-BR" sz="2400" i="1" dirty="0" err="1"/>
              <a:t>REsp</a:t>
            </a:r>
            <a:r>
              <a:rPr lang="pt-BR" sz="2400" i="1" dirty="0"/>
              <a:t> e RE)</a:t>
            </a:r>
            <a:r>
              <a:rPr lang="pt-BR" sz="2400" dirty="0"/>
              <a:t> e ambos não forem admitidos, deverá o recorrente interpor </a:t>
            </a:r>
            <a:r>
              <a:rPr lang="pt-BR" sz="2400" b="1" dirty="0"/>
              <a:t>dois agravos</a:t>
            </a:r>
            <a:r>
              <a:rPr lang="pt-BR" sz="2400" dirty="0"/>
              <a:t> (NCPC, art. 1.042, § 6º). Nesse caso, os autos primeiro irão para o STJ (§ 7º) e, depois, se ainda for o caso de julgamento do agravo em RE, para o STF (§ 8º).</a:t>
            </a:r>
            <a:endParaRPr lang="pt-BR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0157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3"/>
          <p:cNvSpPr/>
          <p:nvPr/>
        </p:nvSpPr>
        <p:spPr>
          <a:xfrm>
            <a:off x="3435" y="168805"/>
            <a:ext cx="9162081" cy="883931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36202 w 9144830"/>
              <a:gd name="connsiteY2" fmla="*/ 254203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254203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90301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62081"/>
              <a:gd name="connsiteY0" fmla="*/ 0 h 883931"/>
              <a:gd name="connsiteX1" fmla="*/ 9144830 w 9162081"/>
              <a:gd name="connsiteY1" fmla="*/ 0 h 883931"/>
              <a:gd name="connsiteX2" fmla="*/ 9162081 w 9162081"/>
              <a:gd name="connsiteY2" fmla="*/ 90301 h 883931"/>
              <a:gd name="connsiteX3" fmla="*/ 831 w 9162081"/>
              <a:gd name="connsiteY3" fmla="*/ 883931 h 883931"/>
              <a:gd name="connsiteX4" fmla="*/ 830 w 9162081"/>
              <a:gd name="connsiteY4" fmla="*/ 0 h 88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2081" h="883931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62081" y="-28939"/>
                  <a:pt x="9162081" y="90301"/>
                </a:cubicBezTo>
                <a:cubicBezTo>
                  <a:pt x="6334054" y="-29796"/>
                  <a:pt x="1103574" y="102476"/>
                  <a:pt x="831" y="883931"/>
                </a:cubicBezTo>
                <a:cubicBezTo>
                  <a:pt x="3706" y="554781"/>
                  <a:pt x="-2045" y="329150"/>
                  <a:pt x="830" y="0"/>
                </a:cubicBezTo>
                <a:close/>
              </a:path>
            </a:pathLst>
          </a:custGeom>
          <a:gradFill flip="none" rotWithShape="1">
            <a:gsLst>
              <a:gs pos="0">
                <a:srgbClr val="D20C1F">
                  <a:shade val="30000"/>
                  <a:satMod val="115000"/>
                </a:srgbClr>
              </a:gs>
              <a:gs pos="50000">
                <a:srgbClr val="D20C1F">
                  <a:shade val="67500"/>
                  <a:satMod val="115000"/>
                </a:srgbClr>
              </a:gs>
              <a:gs pos="100000">
                <a:srgbClr val="D20C1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6964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54196" y="1268760"/>
            <a:ext cx="751820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No Tribunal Superior, será possível o julgamento do agravo em conjunto com o próprio </a:t>
            </a:r>
            <a:r>
              <a:rPr lang="pt-BR" sz="2400" dirty="0" err="1"/>
              <a:t>REsp</a:t>
            </a:r>
            <a:r>
              <a:rPr lang="pt-BR" sz="2400" dirty="0"/>
              <a:t> e RE – hipótese em que será possível sustentação oral (NCPC, art. 1.042, § 5º).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Quanto ao julgamento do agravo, será observado tanto o CPC (que permite até mesmo o julgamento monocrático – art. 932, III, IV e V), bem como o regimento interno do STJ e do STF.</a:t>
            </a:r>
          </a:p>
        </p:txBody>
      </p:sp>
    </p:spTree>
    <p:extLst>
      <p:ext uri="{BB962C8B-B14F-4D97-AF65-F5344CB8AC3E}">
        <p14:creationId xmlns:p14="http://schemas.microsoft.com/office/powerpoint/2010/main" val="901270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09645" y="1132415"/>
            <a:ext cx="752601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E as decisões envolvendo a admissibilidade do REsp e RE repetitivos / RE c/ RG?</a:t>
            </a:r>
          </a:p>
          <a:p>
            <a:pPr algn="just">
              <a:defRPr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NCPC, redação da L. 13.256/16:</a:t>
            </a:r>
          </a:p>
          <a:p>
            <a:pPr algn="just">
              <a:defRPr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i="1" dirty="0"/>
              <a:t>Art. 1.035, § 6º O interessado pode requerer, ao presidente ou ao vice-presidente do tribunal de origem, que exclua da decisão de sobrestamento e inadmita o recurso extraordinário que tenha sido interposto intempestivamente, tendo o recorrente o prazo de 5 (cinco) dias para manifestar-se sobre esse requerimento. </a:t>
            </a:r>
          </a:p>
          <a:p>
            <a:pPr algn="just"/>
            <a:endParaRPr lang="pt-BR" sz="2000" i="1" dirty="0"/>
          </a:p>
          <a:p>
            <a:pPr algn="just"/>
            <a:r>
              <a:rPr lang="pt-BR" sz="2000" i="1" dirty="0"/>
              <a:t>§ 7º Da decisão que indeferir o requerimento referido no § 6º ou que </a:t>
            </a:r>
            <a:r>
              <a:rPr lang="pt-BR" sz="2000" i="1" u="sng" dirty="0"/>
              <a:t>aplicar entendimento firmado em regime de repercussão geral ou em julgamento de recursos repetitivos</a:t>
            </a:r>
            <a:r>
              <a:rPr lang="pt-BR" sz="2000" i="1" dirty="0"/>
              <a:t> </a:t>
            </a:r>
            <a:r>
              <a:rPr lang="pt-BR" sz="2000" i="1" u="sng" dirty="0"/>
              <a:t>caberá </a:t>
            </a:r>
            <a:r>
              <a:rPr lang="pt-BR" sz="2000" i="1" u="sng" dirty="0">
                <a:solidFill>
                  <a:srgbClr val="FF0000"/>
                </a:solidFill>
              </a:rPr>
              <a:t>agravo interno</a:t>
            </a:r>
            <a:r>
              <a:rPr lang="pt-BR" sz="2000" i="1" dirty="0"/>
              <a:t>. (Redação dada pela Lei nº 13.256, de 2016) </a:t>
            </a:r>
            <a:endParaRPr lang="pt-BR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5438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548680"/>
            <a:ext cx="67687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altLang="pt-BR" sz="2400" dirty="0">
                <a:latin typeface="Arial" charset="0"/>
              </a:rPr>
              <a:t>É possível recorrer (art. 1.031, §§ 1º e 2º):</a:t>
            </a:r>
          </a:p>
          <a:p>
            <a:pPr algn="just"/>
            <a:endParaRPr lang="pt-BR" altLang="pt-BR" sz="2400" dirty="0">
              <a:latin typeface="Arial" charset="0"/>
            </a:endParaRPr>
          </a:p>
          <a:p>
            <a:pPr algn="just"/>
            <a:r>
              <a:rPr lang="pt-BR" altLang="pt-BR" sz="2400" dirty="0">
                <a:latin typeface="Arial" charset="0"/>
              </a:rPr>
              <a:t>(i) tratando-se de inadmissão por ausência de requisito de admissibilidade (</a:t>
            </a:r>
            <a:r>
              <a:rPr lang="pt-BR" altLang="pt-BR" sz="2400" u="sng" dirty="0">
                <a:latin typeface="Arial" charset="0"/>
              </a:rPr>
              <a:t>inciso V</a:t>
            </a:r>
            <a:r>
              <a:rPr lang="pt-BR" altLang="pt-BR" sz="2400" dirty="0">
                <a:latin typeface="Arial" charset="0"/>
              </a:rPr>
              <a:t>), cabe </a:t>
            </a:r>
            <a:r>
              <a:rPr lang="pt-BR" altLang="pt-BR" sz="2400" u="sng" dirty="0">
                <a:latin typeface="Arial" charset="0"/>
              </a:rPr>
              <a:t>agravo em recurso especial</a:t>
            </a:r>
            <a:r>
              <a:rPr lang="pt-BR" altLang="pt-BR" sz="2400" dirty="0">
                <a:latin typeface="Arial" charset="0"/>
              </a:rPr>
              <a:t> (art. 1.042); </a:t>
            </a:r>
          </a:p>
          <a:p>
            <a:pPr algn="just"/>
            <a:endParaRPr lang="pt-BR" altLang="pt-BR" sz="2400" dirty="0">
              <a:latin typeface="Arial" charset="0"/>
            </a:endParaRPr>
          </a:p>
          <a:p>
            <a:pPr algn="just"/>
            <a:r>
              <a:rPr lang="pt-BR" altLang="pt-BR" sz="2400" dirty="0">
                <a:latin typeface="Arial" charset="0"/>
              </a:rPr>
              <a:t>(</a:t>
            </a:r>
            <a:r>
              <a:rPr lang="pt-BR" altLang="pt-BR" sz="2400" dirty="0" err="1">
                <a:latin typeface="Arial" charset="0"/>
              </a:rPr>
              <a:t>ii</a:t>
            </a:r>
            <a:r>
              <a:rPr lang="pt-BR" altLang="pt-BR" sz="2400" dirty="0">
                <a:latin typeface="Arial" charset="0"/>
              </a:rPr>
              <a:t>) tratando-se de decisão relativa a recurso repetitivo (</a:t>
            </a:r>
            <a:r>
              <a:rPr lang="pt-BR" altLang="pt-BR" sz="2400" u="sng" dirty="0">
                <a:latin typeface="Arial" charset="0"/>
              </a:rPr>
              <a:t>incisos I, III</a:t>
            </a:r>
            <a:r>
              <a:rPr lang="pt-BR" altLang="pt-BR" sz="2400" dirty="0">
                <a:latin typeface="Arial" charset="0"/>
              </a:rPr>
              <a:t>), cabe </a:t>
            </a:r>
            <a:r>
              <a:rPr lang="pt-BR" altLang="pt-BR" sz="2400" u="sng" dirty="0">
                <a:latin typeface="Arial" charset="0"/>
              </a:rPr>
              <a:t>agravo interno</a:t>
            </a:r>
            <a:r>
              <a:rPr lang="pt-BR" altLang="pt-BR" sz="2400" dirty="0">
                <a:latin typeface="Arial" charset="0"/>
              </a:rPr>
              <a:t> (art. 1.021), a ser julgado perante o próprio Tribunal. </a:t>
            </a:r>
          </a:p>
          <a:p>
            <a:pPr algn="just"/>
            <a:endParaRPr lang="pt-BR" altLang="pt-BR" sz="2400" dirty="0">
              <a:latin typeface="Arial" charset="0"/>
            </a:endParaRPr>
          </a:p>
          <a:p>
            <a:pPr algn="just"/>
            <a:r>
              <a:rPr lang="pt-BR" altLang="pt-BR" sz="2400" dirty="0">
                <a:latin typeface="Arial" charset="0"/>
              </a:rPr>
              <a:t>Sem que haja possibilidade – </a:t>
            </a:r>
            <a:r>
              <a:rPr lang="pt-BR" altLang="pt-BR" sz="2400" i="1" dirty="0">
                <a:latin typeface="Arial" charset="0"/>
              </a:rPr>
              <a:t>pela legislação</a:t>
            </a:r>
            <a:r>
              <a:rPr lang="pt-BR" altLang="pt-BR" sz="2400" dirty="0">
                <a:latin typeface="Arial" charset="0"/>
              </a:rPr>
              <a:t> – de se chegar ao Tribunal superior.</a:t>
            </a:r>
          </a:p>
          <a:p>
            <a:pPr algn="just"/>
            <a:endParaRPr lang="pt-BR" altLang="pt-BR" sz="2400" dirty="0">
              <a:latin typeface="Arial" charset="0"/>
            </a:endParaRPr>
          </a:p>
          <a:p>
            <a:pPr algn="just"/>
            <a:r>
              <a:rPr lang="pt-BR" altLang="pt-BR" sz="2400" dirty="0">
                <a:latin typeface="Arial" charset="0"/>
              </a:rPr>
              <a:t>Como tentar isso?</a:t>
            </a:r>
            <a:endParaRPr lang="pt-BR" altLang="pt-BR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59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548680"/>
            <a:ext cx="752601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Art. 1.031 (...). </a:t>
            </a:r>
          </a:p>
          <a:p>
            <a:pPr algn="just"/>
            <a:endParaRPr lang="pt-BR" sz="2400" dirty="0"/>
          </a:p>
          <a:p>
            <a:r>
              <a:rPr lang="pt-BR" sz="2400" dirty="0"/>
              <a:t>§ 1º Da decisão de inadmissibilidade proferida com </a:t>
            </a:r>
            <a:r>
              <a:rPr lang="pt-BR" sz="2400" u="sng" dirty="0"/>
              <a:t>fundamento no inciso V </a:t>
            </a:r>
            <a:r>
              <a:rPr lang="pt-BR" sz="2400" dirty="0"/>
              <a:t>caberá </a:t>
            </a:r>
            <a:r>
              <a:rPr lang="pt-BR" sz="2400" u="sng" dirty="0"/>
              <a:t>agravo ao tribunal superior</a:t>
            </a:r>
            <a:r>
              <a:rPr lang="pt-BR" sz="2400" dirty="0"/>
              <a:t>, nos termos do art. 1.042. </a:t>
            </a:r>
          </a:p>
          <a:p>
            <a:endParaRPr lang="pt-BR" sz="2400" dirty="0"/>
          </a:p>
          <a:p>
            <a:pPr algn="just"/>
            <a:r>
              <a:rPr lang="pt-BR" sz="2400" i="1" dirty="0"/>
              <a:t>(V – realizar o </a:t>
            </a:r>
            <a:r>
              <a:rPr lang="pt-BR" sz="2400" i="1" u="sng" dirty="0"/>
              <a:t>juízo de admissibilidade</a:t>
            </a:r>
            <a:r>
              <a:rPr lang="pt-BR" sz="2400" i="1" dirty="0"/>
              <a:t> e, se positivo, remeter o feito ao Supremo Tribunal Federal ou ao Superior Tribunal de Justiça [...])</a:t>
            </a:r>
          </a:p>
          <a:p>
            <a:endParaRPr lang="pt-BR" sz="2400" dirty="0"/>
          </a:p>
          <a:p>
            <a:r>
              <a:rPr lang="pt-BR" sz="2400" dirty="0"/>
              <a:t>§ 2º Da decisão proferida com </a:t>
            </a:r>
            <a:r>
              <a:rPr lang="pt-BR" sz="2400" u="sng" dirty="0"/>
              <a:t>fundamento nos incisos I e III</a:t>
            </a:r>
            <a:r>
              <a:rPr lang="pt-BR" sz="2400" dirty="0"/>
              <a:t> caberá </a:t>
            </a:r>
            <a:r>
              <a:rPr lang="pt-BR" sz="2400" u="sng" dirty="0"/>
              <a:t>agravo interno</a:t>
            </a:r>
            <a:r>
              <a:rPr lang="pt-BR" sz="2400" dirty="0"/>
              <a:t>, nos termos do art. 1.021. </a:t>
            </a:r>
          </a:p>
          <a:p>
            <a:endParaRPr lang="pt-BR" sz="2400" dirty="0"/>
          </a:p>
          <a:p>
            <a:r>
              <a:rPr lang="pt-BR" sz="2400" i="1" dirty="0"/>
              <a:t>(I – RG / repetitivo já julgado; III – sobrestado por força de repetitivo)</a:t>
            </a:r>
          </a:p>
        </p:txBody>
      </p:sp>
    </p:spTree>
    <p:extLst>
      <p:ext uri="{BB962C8B-B14F-4D97-AF65-F5344CB8AC3E}">
        <p14:creationId xmlns:p14="http://schemas.microsoft.com/office/powerpoint/2010/main" val="20980080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Roteiro da exposição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797" y="2549496"/>
            <a:ext cx="8656004" cy="2793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Introdução: forma de julgamento pelo tribunal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Agravos no tribunal: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Agravo interno: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Agravo em </a:t>
            </a:r>
            <a:r>
              <a:rPr kumimoji="0" lang="pt-B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REsp</a:t>
            </a:r>
            <a:r>
              <a:rPr kumimoji="0" 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 em RE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Embargos de declaração</a:t>
            </a:r>
            <a:endParaRPr kumimoji="0" 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4369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27584" y="836712"/>
            <a:ext cx="713759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 Jornadas de Direito Processual do CJF</a:t>
            </a:r>
          </a:p>
          <a:p>
            <a:pPr algn="just">
              <a:defRPr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i="1" dirty="0"/>
              <a:t>ENUNCIADO 77 – Para impugnar decisão que obsta trânsito a recurso excepcional e que contenha simultaneamente fundamento relacionado à sistemática dos recursos repetitivos ou da repercussão geral (art. 1.030, I, do CPC) e fundamento relacionado à análise dos pressupostos de admissibilidade recursais (art. 1.030, V, do CPC), a parte sucumbente deve interpor, simultaneamente, agravo interno (art. 1.021 do CPC) caso queira impugnar a parte relativa aos recursos repetitivos ou repercussão geral e agravo em recurso especial/extraordinário (art. 1.042 do CPC) caso queira impugnar a parte relativa aos fundamentos de inadmissão por ausência dos pressupostos recursais.</a:t>
            </a:r>
          </a:p>
          <a:p>
            <a:pPr algn="just"/>
            <a:endParaRPr lang="pt-BR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https://www.jota.info/opiniao-e-analise/artigos/no-ncpc-a-inadmissao-de-respre-admite-dois-agravos-13112017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9884574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/>
              <a:t>Embargos de Declaração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pt-BR" altLang="pt-BR" sz="1600" b="1" dirty="0">
                <a:solidFill>
                  <a:srgbClr val="C00000"/>
                </a:solidFill>
              </a:rPr>
              <a:t>Cabimento</a:t>
            </a:r>
            <a:r>
              <a:rPr lang="pt-BR" altLang="pt-BR" sz="1600" b="1" dirty="0">
                <a:solidFill>
                  <a:srgbClr val="000000"/>
                </a:solidFill>
              </a:rPr>
              <a:t> </a:t>
            </a:r>
            <a:r>
              <a:rPr lang="pt-BR" altLang="pt-BR" sz="1600" dirty="0">
                <a:solidFill>
                  <a:srgbClr val="000000"/>
                </a:solidFill>
              </a:rPr>
              <a:t>(CPC, 1022):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pt-BR" altLang="pt-BR" sz="1600" dirty="0">
                <a:solidFill>
                  <a:srgbClr val="000000"/>
                </a:solidFill>
              </a:rPr>
              <a:t>- cabíveis de decisão que tiver omissão, contradição, obscuridade ou para corrigir erro material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pt-BR" altLang="pt-BR" sz="1600" dirty="0">
                <a:solidFill>
                  <a:srgbClr val="000000"/>
                </a:solidFill>
              </a:rPr>
              <a:t>- cabível de </a:t>
            </a:r>
            <a:r>
              <a:rPr lang="pt-BR" altLang="pt-BR" sz="1600" u="sng" dirty="0">
                <a:solidFill>
                  <a:srgbClr val="000000"/>
                </a:solidFill>
              </a:rPr>
              <a:t>qualquer decisão </a:t>
            </a:r>
            <a:r>
              <a:rPr lang="pt-BR" altLang="pt-BR" sz="1600" dirty="0">
                <a:solidFill>
                  <a:srgbClr val="000000"/>
                </a:solidFill>
              </a:rPr>
              <a:t>com conteúdo decisório, em qualquer grau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endParaRPr lang="pt-BR" altLang="pt-BR" sz="1600" b="1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pt-BR" altLang="pt-BR" sz="1600" b="1" dirty="0">
                <a:solidFill>
                  <a:srgbClr val="C00000"/>
                </a:solidFill>
              </a:rPr>
              <a:t>Prazo / custas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pt-BR" altLang="pt-BR" sz="1600" dirty="0">
                <a:solidFill>
                  <a:srgbClr val="000000"/>
                </a:solidFill>
              </a:rPr>
              <a:t>- 5 dias / não há custas (CPC, 1023)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endParaRPr lang="pt-BR" altLang="pt-BR" sz="1600" b="1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pt-BR" altLang="pt-BR" sz="1600" b="1" dirty="0">
                <a:solidFill>
                  <a:srgbClr val="C00000"/>
                </a:solidFill>
              </a:rPr>
              <a:t>Efeitos: </a:t>
            </a:r>
            <a:r>
              <a:rPr lang="pt-BR" altLang="pt-BR" sz="1600" dirty="0">
                <a:solidFill>
                  <a:srgbClr val="000000"/>
                </a:solidFill>
              </a:rPr>
              <a:t>em regra, somente devolutivo.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pt-BR" altLang="pt-BR" sz="1600" dirty="0">
                <a:solidFill>
                  <a:srgbClr val="000000"/>
                </a:solidFill>
              </a:rPr>
              <a:t>- Poderá ser concedido efeito suspensivo / antecipação de tutela recursal se houver </a:t>
            </a:r>
            <a:r>
              <a:rPr lang="pt-BR" altLang="pt-BR" sz="1600" i="1" dirty="0">
                <a:solidFill>
                  <a:srgbClr val="000000"/>
                </a:solidFill>
              </a:rPr>
              <a:t>dano grave</a:t>
            </a:r>
            <a:r>
              <a:rPr lang="pt-BR" altLang="pt-BR" sz="1600" dirty="0">
                <a:solidFill>
                  <a:srgbClr val="000000"/>
                </a:solidFill>
              </a:rPr>
              <a:t> + </a:t>
            </a:r>
            <a:r>
              <a:rPr lang="pt-BR" altLang="pt-BR" sz="1600" i="1" dirty="0">
                <a:solidFill>
                  <a:srgbClr val="000000"/>
                </a:solidFill>
              </a:rPr>
              <a:t>probabilidade de provimento do recurso</a:t>
            </a:r>
            <a:r>
              <a:rPr lang="pt-BR" altLang="pt-BR" sz="1600" dirty="0">
                <a:solidFill>
                  <a:srgbClr val="000000"/>
                </a:solidFill>
              </a:rPr>
              <a:t> (CPC, 995 e 1026).</a:t>
            </a:r>
          </a:p>
        </p:txBody>
      </p:sp>
    </p:spTree>
    <p:extLst>
      <p:ext uri="{BB962C8B-B14F-4D97-AF65-F5344CB8AC3E}">
        <p14:creationId xmlns:p14="http://schemas.microsoft.com/office/powerpoint/2010/main" val="421838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/>
              <a:t>Embargos de Declaração - </a:t>
            </a:r>
            <a:r>
              <a:rPr lang="pt-BR" sz="2400" dirty="0">
                <a:solidFill>
                  <a:srgbClr val="C00000"/>
                </a:solidFill>
              </a:rPr>
              <a:t>procedimento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1003300" y="1954567"/>
            <a:ext cx="7683500" cy="3394472"/>
          </a:xfrm>
        </p:spPr>
        <p:txBody>
          <a:bodyPr>
            <a:noAutofit/>
          </a:bodyPr>
          <a:lstStyle/>
          <a:p>
            <a:pPr marL="285743" indent="-285743">
              <a:spcBef>
                <a:spcPct val="0"/>
              </a:spcBef>
            </a:pPr>
            <a:r>
              <a:rPr lang="pt-BR" altLang="pt-BR" sz="1600" dirty="0">
                <a:solidFill>
                  <a:srgbClr val="000000"/>
                </a:solidFill>
              </a:rPr>
              <a:t>São endereçados e julgados pelo próprio órgão prolator da decisão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altLang="pt-BR" sz="1600" dirty="0">
                <a:solidFill>
                  <a:srgbClr val="000000"/>
                </a:solidFill>
              </a:rPr>
              <a:t>(juízo </a:t>
            </a:r>
            <a:r>
              <a:rPr lang="pt-BR" altLang="pt-BR" sz="1600" i="1" dirty="0">
                <a:solidFill>
                  <a:srgbClr val="000000"/>
                </a:solidFill>
              </a:rPr>
              <a:t>a quo</a:t>
            </a:r>
            <a:r>
              <a:rPr lang="pt-BR" altLang="pt-BR" sz="1600" dirty="0">
                <a:solidFill>
                  <a:srgbClr val="000000"/>
                </a:solidFill>
              </a:rPr>
              <a:t> = juízo </a:t>
            </a:r>
            <a:r>
              <a:rPr lang="pt-BR" altLang="pt-BR" sz="1600" i="1" dirty="0">
                <a:solidFill>
                  <a:srgbClr val="000000"/>
                </a:solidFill>
              </a:rPr>
              <a:t>ad quem</a:t>
            </a:r>
            <a:r>
              <a:rPr lang="pt-BR" altLang="pt-BR" sz="1600" dirty="0">
                <a:solidFill>
                  <a:srgbClr val="000000"/>
                </a:solidFill>
              </a:rPr>
              <a:t>)</a:t>
            </a:r>
          </a:p>
          <a:p>
            <a:pPr>
              <a:spcBef>
                <a:spcPct val="0"/>
              </a:spcBef>
            </a:pPr>
            <a:endParaRPr lang="pt-BR" altLang="pt-BR" sz="16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endParaRPr lang="pt-BR" altLang="pt-BR" sz="16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endParaRPr lang="pt-BR" altLang="pt-BR" sz="1600" dirty="0">
              <a:solidFill>
                <a:srgbClr val="000000"/>
              </a:solidFill>
            </a:endParaRPr>
          </a:p>
          <a:p>
            <a:pPr marL="285743" indent="-285743">
              <a:spcBef>
                <a:spcPct val="0"/>
              </a:spcBef>
            </a:pPr>
            <a:endParaRPr lang="pt-BR" altLang="pt-BR" sz="1600" dirty="0">
              <a:solidFill>
                <a:srgbClr val="000000"/>
              </a:solidFill>
            </a:endParaRPr>
          </a:p>
          <a:p>
            <a:pPr marL="285743" indent="-285743">
              <a:spcBef>
                <a:spcPct val="0"/>
              </a:spcBef>
            </a:pPr>
            <a:endParaRPr lang="pt-BR" altLang="pt-BR" sz="1600" dirty="0">
              <a:solidFill>
                <a:srgbClr val="000000"/>
              </a:solidFill>
            </a:endParaRPr>
          </a:p>
          <a:p>
            <a:pPr marL="285743" indent="-285743">
              <a:spcBef>
                <a:spcPct val="0"/>
              </a:spcBef>
            </a:pPr>
            <a:endParaRPr lang="pt-BR" altLang="pt-BR" sz="1600" dirty="0">
              <a:solidFill>
                <a:srgbClr val="000000"/>
              </a:solidFill>
            </a:endParaRPr>
          </a:p>
          <a:p>
            <a:pPr marL="285743" indent="-285743">
              <a:spcBef>
                <a:spcPct val="0"/>
              </a:spcBef>
            </a:pPr>
            <a:endParaRPr lang="pt-BR" altLang="pt-BR" sz="1600" dirty="0">
              <a:solidFill>
                <a:srgbClr val="000000"/>
              </a:solidFill>
            </a:endParaRPr>
          </a:p>
          <a:p>
            <a:pPr marL="285743" indent="-285743" algn="just">
              <a:spcBef>
                <a:spcPct val="0"/>
              </a:spcBef>
            </a:pPr>
            <a:r>
              <a:rPr lang="pt-BR" altLang="pt-BR" sz="1600" dirty="0">
                <a:solidFill>
                  <a:srgbClr val="000000"/>
                </a:solidFill>
              </a:rPr>
              <a:t>Assim, não é possível a </a:t>
            </a:r>
            <a:r>
              <a:rPr lang="pt-BR" altLang="pt-BR" sz="1600" u="sng" dirty="0">
                <a:solidFill>
                  <a:srgbClr val="000000"/>
                </a:solidFill>
              </a:rPr>
              <a:t>interposição simultânea de dois recursos</a:t>
            </a:r>
            <a:r>
              <a:rPr lang="pt-BR" altLang="pt-BR" sz="1600" dirty="0">
                <a:solidFill>
                  <a:srgbClr val="000000"/>
                </a:solidFill>
              </a:rPr>
              <a:t> (princípio da </a:t>
            </a:r>
            <a:r>
              <a:rPr lang="pt-BR" altLang="pt-BR" sz="1600" dirty="0" err="1">
                <a:solidFill>
                  <a:srgbClr val="000000"/>
                </a:solidFill>
              </a:rPr>
              <a:t>unirrecorribilidade</a:t>
            </a:r>
            <a:r>
              <a:rPr lang="pt-BR" altLang="pt-BR" sz="1600" dirty="0">
                <a:solidFill>
                  <a:srgbClr val="000000"/>
                </a:solidFill>
              </a:rPr>
              <a:t>). Exemplo: primeiro há a oposição dos declaratórios de sentença e, após a decisão, será interposta a apelação</a:t>
            </a:r>
          </a:p>
          <a:p>
            <a:pPr marL="285743" indent="-285743">
              <a:spcBef>
                <a:spcPct val="0"/>
              </a:spcBef>
            </a:pPr>
            <a:endParaRPr lang="pt-BR" altLang="pt-BR" sz="1600" dirty="0">
              <a:solidFill>
                <a:srgbClr val="000000"/>
              </a:solidFill>
            </a:endParaRPr>
          </a:p>
          <a:p>
            <a:pPr marL="285743" indent="-285743" algn="just">
              <a:spcBef>
                <a:spcPct val="0"/>
              </a:spcBef>
            </a:pPr>
            <a:r>
              <a:rPr lang="pt-BR" altLang="pt-BR" sz="1600" dirty="0">
                <a:solidFill>
                  <a:srgbClr val="000000"/>
                </a:solidFill>
              </a:rPr>
              <a:t>Os declaratórios também são utilizados para </a:t>
            </a:r>
            <a:r>
              <a:rPr lang="pt-BR" altLang="pt-BR" sz="1600" u="sng" dirty="0">
                <a:solidFill>
                  <a:srgbClr val="000000"/>
                </a:solidFill>
              </a:rPr>
              <a:t>fins de prequestionamento</a:t>
            </a:r>
            <a:r>
              <a:rPr lang="pt-BR" altLang="pt-BR" sz="1600" dirty="0">
                <a:solidFill>
                  <a:srgbClr val="000000"/>
                </a:solidFill>
              </a:rPr>
              <a:t> (</a:t>
            </a:r>
            <a:r>
              <a:rPr lang="pt-BR" altLang="pt-BR" sz="1600" dirty="0" err="1">
                <a:solidFill>
                  <a:srgbClr val="000000"/>
                </a:solidFill>
              </a:rPr>
              <a:t>REsp</a:t>
            </a:r>
            <a:r>
              <a:rPr lang="pt-BR" altLang="pt-BR" sz="1600" dirty="0">
                <a:solidFill>
                  <a:srgbClr val="000000"/>
                </a:solidFill>
              </a:rPr>
              <a:t> e RE) – CPC, art. 1025 (prequestionamento “virtual”)</a:t>
            </a:r>
          </a:p>
        </p:txBody>
      </p:sp>
      <p:sp>
        <p:nvSpPr>
          <p:cNvPr id="6" name="Retângulo: Cantos Arredondados 5"/>
          <p:cNvSpPr/>
          <p:nvPr/>
        </p:nvSpPr>
        <p:spPr>
          <a:xfrm>
            <a:off x="1073889" y="2785997"/>
            <a:ext cx="7113181" cy="96851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tx2"/>
                </a:solidFill>
              </a:rPr>
              <a:t>Opostos os declaratórios, há a interrupção do prazo para se ingressar com o outro recurso  (CPC, 1026).</a:t>
            </a:r>
          </a:p>
          <a:p>
            <a:pPr algn="ctr"/>
            <a:r>
              <a:rPr lang="pt-BR" sz="1600" b="1" dirty="0">
                <a:solidFill>
                  <a:schemeClr val="tx2"/>
                </a:solidFill>
              </a:rPr>
              <a:t>	* Novidade: inclusive no JEC (L. 9099/95, 50 e CPC, 1065)</a:t>
            </a:r>
          </a:p>
        </p:txBody>
      </p:sp>
    </p:spTree>
    <p:extLst>
      <p:ext uri="{BB962C8B-B14F-4D97-AF65-F5344CB8AC3E}">
        <p14:creationId xmlns:p14="http://schemas.microsoft.com/office/powerpoint/2010/main" val="212072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/>
              <a:t>Embargos de Declaração - </a:t>
            </a:r>
            <a:r>
              <a:rPr lang="pt-BR" sz="2400" dirty="0">
                <a:solidFill>
                  <a:srgbClr val="C00000"/>
                </a:solidFill>
              </a:rPr>
              <a:t>procedimento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1003300" y="1954567"/>
            <a:ext cx="7683500" cy="3394472"/>
          </a:xfrm>
        </p:spPr>
        <p:txBody>
          <a:bodyPr>
            <a:noAutofit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pt-BR" altLang="pt-BR" sz="2400" i="1" dirty="0">
                <a:solidFill>
                  <a:srgbClr val="000000"/>
                </a:solidFill>
              </a:rPr>
              <a:t>Art. 1.025. Consideram-se incluídos no acórdão os elementos que o embargante suscitou, para fins de pré-questionamento, ainda que os embargos de declaração sejam inadmitidos ou rejeitados, caso o tribunal superior considere existentes erro, omissão, contradição ou obscuridade.</a:t>
            </a:r>
          </a:p>
          <a:p>
            <a:pPr marL="0" indent="0" algn="just">
              <a:spcBef>
                <a:spcPct val="0"/>
              </a:spcBef>
              <a:buNone/>
            </a:pPr>
            <a:endParaRPr lang="pt-BR" altLang="pt-BR" sz="2400" dirty="0">
              <a:solidFill>
                <a:srgbClr val="000000"/>
              </a:solidFill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pt-BR" altLang="pt-BR" sz="2400" dirty="0">
                <a:solidFill>
                  <a:srgbClr val="000000"/>
                </a:solidFill>
              </a:rPr>
              <a:t>Qual o cuidado com essa previsão legal?</a:t>
            </a:r>
          </a:p>
          <a:p>
            <a:pPr marL="285743" indent="-285743">
              <a:spcBef>
                <a:spcPct val="0"/>
              </a:spcBef>
            </a:pPr>
            <a:endParaRPr lang="pt-BR" altLang="pt-BR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32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/>
              <a:t>Embargos de Declaração - </a:t>
            </a:r>
            <a:r>
              <a:rPr lang="pt-BR" sz="2400" dirty="0">
                <a:solidFill>
                  <a:srgbClr val="C00000"/>
                </a:solidFill>
              </a:rPr>
              <a:t>procedimento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1003300" y="1863127"/>
            <a:ext cx="7683500" cy="3394472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endParaRPr lang="pt-BR" altLang="pt-BR" sz="1800" b="1" dirty="0">
              <a:solidFill>
                <a:srgbClr val="000000"/>
              </a:solidFill>
            </a:endParaRPr>
          </a:p>
          <a:p>
            <a:pPr marL="285743" indent="-285743" algn="just">
              <a:spcBef>
                <a:spcPct val="0"/>
              </a:spcBef>
            </a:pPr>
            <a:r>
              <a:rPr lang="pt-BR" altLang="pt-BR" sz="1800" dirty="0">
                <a:solidFill>
                  <a:srgbClr val="000000"/>
                </a:solidFill>
              </a:rPr>
              <a:t>Em alguns casos, conforme o vício, cabem declaratórios com </a:t>
            </a:r>
            <a:r>
              <a:rPr lang="pt-BR" altLang="pt-BR" sz="1800" i="1" dirty="0">
                <a:solidFill>
                  <a:srgbClr val="000000"/>
                </a:solidFill>
              </a:rPr>
              <a:t>efeitos modificativos </a:t>
            </a:r>
            <a:r>
              <a:rPr lang="pt-BR" altLang="pt-BR" sz="1800" dirty="0">
                <a:solidFill>
                  <a:srgbClr val="000000"/>
                </a:solidFill>
              </a:rPr>
              <a:t>ou</a:t>
            </a:r>
            <a:r>
              <a:rPr lang="pt-BR" altLang="pt-BR" sz="1800" i="1" dirty="0">
                <a:solidFill>
                  <a:srgbClr val="000000"/>
                </a:solidFill>
              </a:rPr>
              <a:t> infringentes</a:t>
            </a:r>
            <a:endParaRPr lang="pt-BR" altLang="pt-BR" sz="1800" dirty="0">
              <a:solidFill>
                <a:srgbClr val="000000"/>
              </a:solidFill>
            </a:endParaRPr>
          </a:p>
          <a:p>
            <a:pPr marL="285743" indent="-285743" algn="just">
              <a:spcBef>
                <a:spcPct val="0"/>
              </a:spcBef>
            </a:pPr>
            <a:endParaRPr lang="pt-BR" altLang="pt-BR" sz="1800" dirty="0">
              <a:solidFill>
                <a:srgbClr val="000000"/>
              </a:solidFill>
            </a:endParaRPr>
          </a:p>
          <a:p>
            <a:pPr marL="285743" indent="-285743" algn="just">
              <a:spcBef>
                <a:spcPct val="0"/>
              </a:spcBef>
            </a:pPr>
            <a:r>
              <a:rPr lang="pt-BR" altLang="pt-BR" sz="1800" dirty="0">
                <a:solidFill>
                  <a:srgbClr val="000000"/>
                </a:solidFill>
              </a:rPr>
              <a:t>Quando isso ocorrer – e somente nesse caso - abre-se </a:t>
            </a:r>
            <a:r>
              <a:rPr lang="pt-BR" altLang="pt-BR" sz="1800" u="sng" dirty="0">
                <a:solidFill>
                  <a:srgbClr val="000000"/>
                </a:solidFill>
              </a:rPr>
              <a:t>prazo para contrarrazões</a:t>
            </a:r>
            <a:r>
              <a:rPr lang="pt-BR" altLang="pt-BR" sz="1800" dirty="0">
                <a:solidFill>
                  <a:srgbClr val="000000"/>
                </a:solidFill>
              </a:rPr>
              <a:t> (CPC, 1023, § 2º)</a:t>
            </a:r>
          </a:p>
          <a:p>
            <a:pPr marL="285743" indent="-285743" algn="just">
              <a:spcBef>
                <a:spcPct val="0"/>
              </a:spcBef>
            </a:pPr>
            <a:endParaRPr lang="pt-BR" altLang="pt-BR" sz="1800" dirty="0">
              <a:solidFill>
                <a:srgbClr val="000000"/>
              </a:solidFill>
            </a:endParaRPr>
          </a:p>
          <a:p>
            <a:pPr marL="285743" indent="-285743" algn="just">
              <a:spcBef>
                <a:spcPct val="0"/>
              </a:spcBef>
            </a:pPr>
            <a:r>
              <a:rPr lang="pt-BR" altLang="pt-BR" sz="1800" dirty="0">
                <a:solidFill>
                  <a:srgbClr val="000000"/>
                </a:solidFill>
              </a:rPr>
              <a:t>Quando opostos </a:t>
            </a:r>
            <a:r>
              <a:rPr lang="pt-BR" altLang="pt-BR" sz="1800" u="sng" dirty="0">
                <a:solidFill>
                  <a:srgbClr val="000000"/>
                </a:solidFill>
              </a:rPr>
              <a:t>contra decisão monocrática</a:t>
            </a:r>
            <a:r>
              <a:rPr lang="pt-BR" altLang="pt-BR" sz="1800" dirty="0">
                <a:solidFill>
                  <a:srgbClr val="000000"/>
                </a:solidFill>
              </a:rPr>
              <a:t>, devem ser julgados pelo próprio prolator (CPC, 1024, § 2º)</a:t>
            </a:r>
          </a:p>
          <a:p>
            <a:pPr marL="285743" indent="-285743" algn="just">
              <a:spcBef>
                <a:spcPct val="0"/>
              </a:spcBef>
            </a:pPr>
            <a:endParaRPr lang="pt-BR" altLang="pt-BR" sz="1800" dirty="0">
              <a:solidFill>
                <a:srgbClr val="000000"/>
              </a:solidFill>
            </a:endParaRPr>
          </a:p>
          <a:p>
            <a:pPr marL="285743" indent="-285743" algn="just">
              <a:spcBef>
                <a:spcPct val="0"/>
              </a:spcBef>
            </a:pPr>
            <a:r>
              <a:rPr lang="pt-BR" altLang="pt-BR" sz="1800" dirty="0">
                <a:solidFill>
                  <a:srgbClr val="000000"/>
                </a:solidFill>
              </a:rPr>
              <a:t>Nesse caso, podem ser </a:t>
            </a:r>
            <a:r>
              <a:rPr lang="pt-BR" altLang="pt-BR" sz="1800" u="sng" dirty="0">
                <a:solidFill>
                  <a:srgbClr val="000000"/>
                </a:solidFill>
              </a:rPr>
              <a:t>convertidos em agravo interno</a:t>
            </a:r>
            <a:r>
              <a:rPr lang="pt-BR" altLang="pt-BR" sz="1800" dirty="0">
                <a:solidFill>
                  <a:srgbClr val="000000"/>
                </a:solidFill>
              </a:rPr>
              <a:t>, mas o agravante deve ser </a:t>
            </a:r>
            <a:r>
              <a:rPr lang="pt-BR" altLang="pt-BR" sz="1800" u="sng" dirty="0">
                <a:solidFill>
                  <a:srgbClr val="000000"/>
                </a:solidFill>
              </a:rPr>
              <a:t>intimado</a:t>
            </a:r>
            <a:r>
              <a:rPr lang="pt-BR" altLang="pt-BR" sz="1800" dirty="0">
                <a:solidFill>
                  <a:srgbClr val="000000"/>
                </a:solidFill>
              </a:rPr>
              <a:t> para ajustar o recurso (CPC, 1024, § 3º)</a:t>
            </a:r>
            <a:endParaRPr lang="pt-BR" altLang="pt-BR" sz="1800" dirty="0">
              <a:solidFill>
                <a:srgbClr val="00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55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/>
              <a:t>Embargos de Declaração - </a:t>
            </a:r>
            <a:r>
              <a:rPr lang="pt-BR" sz="2400" dirty="0">
                <a:solidFill>
                  <a:srgbClr val="C00000"/>
                </a:solidFill>
              </a:rPr>
              <a:t>procedimento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1003300" y="1954531"/>
            <a:ext cx="7582916" cy="3531668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r>
              <a:rPr lang="pt-BR" altLang="pt-BR" sz="1600" dirty="0">
                <a:solidFill>
                  <a:srgbClr val="000000"/>
                </a:solidFill>
              </a:rPr>
              <a:t>Acolhimento dos declaratórios pode ensejar </a:t>
            </a:r>
            <a:r>
              <a:rPr lang="pt-BR" altLang="pt-BR" sz="1600" u="sng" dirty="0">
                <a:solidFill>
                  <a:srgbClr val="000000"/>
                </a:solidFill>
              </a:rPr>
              <a:t>modificação ou aditamento</a:t>
            </a:r>
            <a:r>
              <a:rPr lang="pt-BR" altLang="pt-BR" sz="1600" dirty="0">
                <a:solidFill>
                  <a:srgbClr val="000000"/>
                </a:solidFill>
              </a:rPr>
              <a:t> do recurso já interposto pela outra parte.</a:t>
            </a:r>
          </a:p>
          <a:p>
            <a:pPr algn="ctr">
              <a:spcBef>
                <a:spcPct val="0"/>
              </a:spcBef>
            </a:pPr>
            <a:endParaRPr lang="pt-BR" altLang="pt-BR" sz="1600" dirty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</a:pPr>
            <a:endParaRPr lang="pt-BR" altLang="pt-BR" sz="1600" dirty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</a:pPr>
            <a:endParaRPr lang="pt-BR" altLang="pt-BR" sz="1600" dirty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</a:pPr>
            <a:endParaRPr lang="pt-BR" altLang="pt-BR" sz="1600" dirty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</a:pPr>
            <a:endParaRPr lang="pt-BR" altLang="pt-BR" sz="1600" dirty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</a:pPr>
            <a:endParaRPr lang="pt-BR" altLang="pt-BR" sz="1600" dirty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</a:pPr>
            <a:endParaRPr lang="pt-BR" altLang="pt-BR" sz="1600" dirty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</a:pPr>
            <a:endParaRPr lang="pt-BR" altLang="pt-BR" sz="1600" dirty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</a:pPr>
            <a:endParaRPr lang="pt-BR" altLang="pt-BR" sz="1600" dirty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</a:pPr>
            <a:endParaRPr lang="pt-BR" altLang="pt-BR" sz="1600" dirty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</a:pPr>
            <a:endParaRPr lang="pt-BR" altLang="pt-BR" sz="1600" dirty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</a:pPr>
            <a:endParaRPr lang="pt-BR" altLang="pt-BR" sz="1600" dirty="0">
              <a:solidFill>
                <a:srgbClr val="000000"/>
              </a:solidFill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pt-BR" altLang="pt-BR" sz="1600" dirty="0">
              <a:solidFill>
                <a:srgbClr val="000000"/>
              </a:solidFill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pt-BR" altLang="pt-BR" sz="1600" dirty="0">
                <a:solidFill>
                  <a:srgbClr val="000000"/>
                </a:solidFill>
              </a:rPr>
              <a:t>Quanto ao conflito entre embargos protelatórios e embargos para fins de prequestionamento: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pt-BR" altLang="pt-BR" sz="1600" dirty="0">
                <a:solidFill>
                  <a:srgbClr val="000000"/>
                </a:solidFill>
              </a:rPr>
              <a:t>Súmula 98/STJ: “Embargos de declaração manifestados com notório propósito de prequestionamento não têm caráter protelatório”</a:t>
            </a:r>
          </a:p>
          <a:p>
            <a:pPr algn="ctr">
              <a:spcBef>
                <a:spcPct val="0"/>
              </a:spcBef>
            </a:pPr>
            <a:endParaRPr lang="pt-BR" altLang="pt-BR" sz="1600" dirty="0">
              <a:solidFill>
                <a:srgbClr val="000000"/>
              </a:solidFill>
            </a:endParaRPr>
          </a:p>
          <a:p>
            <a:pPr algn="just">
              <a:spcBef>
                <a:spcPct val="0"/>
              </a:spcBef>
            </a:pPr>
            <a:endParaRPr lang="pt-BR" altLang="pt-BR" sz="1600" dirty="0">
              <a:solidFill>
                <a:srgbClr val="000000"/>
              </a:solidFill>
            </a:endParaRPr>
          </a:p>
          <a:p>
            <a:pPr algn="just">
              <a:spcBef>
                <a:spcPct val="0"/>
              </a:spcBef>
            </a:pPr>
            <a:endParaRPr lang="pt-BR" altLang="pt-BR" sz="1600" dirty="0">
              <a:solidFill>
                <a:srgbClr val="000000"/>
              </a:solidFill>
            </a:endParaRPr>
          </a:p>
          <a:p>
            <a:pPr algn="just">
              <a:spcBef>
                <a:spcPct val="0"/>
              </a:spcBef>
            </a:pPr>
            <a:endParaRPr lang="pt-BR" altLang="pt-BR" sz="1600" dirty="0">
              <a:solidFill>
                <a:srgbClr val="000000"/>
              </a:solidFill>
            </a:endParaRPr>
          </a:p>
        </p:txBody>
      </p:sp>
      <p:graphicFrame>
        <p:nvGraphicFramePr>
          <p:cNvPr id="4" name="Diagrama 3"/>
          <p:cNvGraphicFramePr/>
          <p:nvPr/>
        </p:nvGraphicFramePr>
        <p:xfrm>
          <a:off x="-92150" y="2590358"/>
          <a:ext cx="9310578" cy="2953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1093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/>
              <a:t>Embargos de Declaração - </a:t>
            </a:r>
            <a:r>
              <a:rPr lang="pt-BR" sz="2400" dirty="0">
                <a:solidFill>
                  <a:srgbClr val="C00000"/>
                </a:solidFill>
              </a:rPr>
              <a:t>procedimento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1003300" y="1954531"/>
            <a:ext cx="7582916" cy="3531668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pt-BR" altLang="pt-BR" sz="1600" dirty="0">
                <a:solidFill>
                  <a:srgbClr val="000000"/>
                </a:solidFill>
              </a:rPr>
              <a:t>Se uma parte embargar e a outra não, a interrupção do prazo é para ambos?</a:t>
            </a:r>
          </a:p>
          <a:p>
            <a:pPr marL="0" indent="0">
              <a:spcBef>
                <a:spcPct val="0"/>
              </a:spcBef>
              <a:buNone/>
            </a:pPr>
            <a:endParaRPr lang="pt-BR" altLang="pt-BR" sz="1600" dirty="0">
              <a:solidFill>
                <a:srgbClr val="000000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pt-BR" altLang="pt-BR" sz="1600" dirty="0">
                <a:solidFill>
                  <a:srgbClr val="000000"/>
                </a:solidFill>
              </a:rPr>
              <a:t>Se houver embargos opostos por uma parte e a outra já recorrer, o que ocorre? (art. 1.024).</a:t>
            </a:r>
          </a:p>
          <a:p>
            <a:pPr algn="ctr">
              <a:spcBef>
                <a:spcPct val="0"/>
              </a:spcBef>
            </a:pPr>
            <a:endParaRPr lang="pt-BR" altLang="pt-BR" sz="1600" dirty="0">
              <a:solidFill>
                <a:srgbClr val="000000"/>
              </a:solidFill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pt-BR" altLang="pt-BR" sz="1600" dirty="0">
                <a:solidFill>
                  <a:srgbClr val="000000"/>
                </a:solidFill>
              </a:rPr>
              <a:t>(i) § 4º Caso o acolhimento dos embargos de declaração implique modificação da decisão embargada, o embargado que já tiver interposto outro recurso contra a decisão originária tem o direito de complementar ou alterar suas razões, nos exatos limites da modificação, no prazo de 15 (quinze) dias, contado da intimação da decisão dos embargos de declaração.</a:t>
            </a:r>
          </a:p>
          <a:p>
            <a:pPr algn="ctr">
              <a:spcBef>
                <a:spcPct val="0"/>
              </a:spcBef>
            </a:pPr>
            <a:endParaRPr lang="pt-BR" altLang="pt-BR" sz="1600" dirty="0">
              <a:solidFill>
                <a:srgbClr val="000000"/>
              </a:solidFill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pt-BR" altLang="pt-BR" sz="1600" dirty="0">
                <a:solidFill>
                  <a:srgbClr val="000000"/>
                </a:solidFill>
              </a:rPr>
              <a:t>(</a:t>
            </a:r>
            <a:r>
              <a:rPr lang="pt-BR" altLang="pt-BR" sz="1600" dirty="0" err="1">
                <a:solidFill>
                  <a:srgbClr val="000000"/>
                </a:solidFill>
              </a:rPr>
              <a:t>ii</a:t>
            </a:r>
            <a:r>
              <a:rPr lang="pt-BR" altLang="pt-BR" sz="1600" dirty="0">
                <a:solidFill>
                  <a:srgbClr val="000000"/>
                </a:solidFill>
              </a:rPr>
              <a:t>) § 5º Se os embargos de declaração forem rejeitados ou não alterarem a conclusão do julgamento anterior, o recurso interposto pela outra parte antes da publicação do julgamento dos embargos de declaração será processado e julgado independentemente de ratificação.</a:t>
            </a:r>
          </a:p>
          <a:p>
            <a:pPr algn="ctr">
              <a:spcBef>
                <a:spcPct val="0"/>
              </a:spcBef>
            </a:pPr>
            <a:endParaRPr lang="pt-BR" altLang="pt-BR" sz="1600" dirty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</a:pPr>
            <a:r>
              <a:rPr lang="pt-BR" altLang="pt-BR" sz="1600" dirty="0">
                <a:solidFill>
                  <a:srgbClr val="000000"/>
                </a:solidFill>
              </a:rPr>
              <a:t>= cancelamento da Súmula 418/STJ; edição súmula 579/STJ</a:t>
            </a:r>
          </a:p>
          <a:p>
            <a:pPr algn="just">
              <a:spcBef>
                <a:spcPct val="0"/>
              </a:spcBef>
            </a:pPr>
            <a:endParaRPr lang="pt-BR" altLang="pt-BR" sz="1600" dirty="0">
              <a:solidFill>
                <a:srgbClr val="000000"/>
              </a:solidFill>
            </a:endParaRPr>
          </a:p>
          <a:p>
            <a:pPr algn="just">
              <a:spcBef>
                <a:spcPct val="0"/>
              </a:spcBef>
            </a:pPr>
            <a:endParaRPr lang="pt-BR" altLang="pt-BR" sz="1600" dirty="0">
              <a:solidFill>
                <a:srgbClr val="000000"/>
              </a:solidFill>
            </a:endParaRPr>
          </a:p>
          <a:p>
            <a:pPr algn="just">
              <a:spcBef>
                <a:spcPct val="0"/>
              </a:spcBef>
            </a:pPr>
            <a:endParaRPr lang="pt-BR" altLang="pt-BR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21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3"/>
          <p:cNvSpPr/>
          <p:nvPr/>
        </p:nvSpPr>
        <p:spPr>
          <a:xfrm>
            <a:off x="3435" y="168805"/>
            <a:ext cx="9162081" cy="883931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36202 w 9144830"/>
              <a:gd name="connsiteY2" fmla="*/ 254203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254203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90301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62081"/>
              <a:gd name="connsiteY0" fmla="*/ 0 h 883931"/>
              <a:gd name="connsiteX1" fmla="*/ 9144830 w 9162081"/>
              <a:gd name="connsiteY1" fmla="*/ 0 h 883931"/>
              <a:gd name="connsiteX2" fmla="*/ 9162081 w 9162081"/>
              <a:gd name="connsiteY2" fmla="*/ 90301 h 883931"/>
              <a:gd name="connsiteX3" fmla="*/ 831 w 9162081"/>
              <a:gd name="connsiteY3" fmla="*/ 883931 h 883931"/>
              <a:gd name="connsiteX4" fmla="*/ 830 w 9162081"/>
              <a:gd name="connsiteY4" fmla="*/ 0 h 88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2081" h="883931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62081" y="-28939"/>
                  <a:pt x="9162081" y="90301"/>
                </a:cubicBezTo>
                <a:cubicBezTo>
                  <a:pt x="6334054" y="-29796"/>
                  <a:pt x="1103574" y="102476"/>
                  <a:pt x="831" y="883931"/>
                </a:cubicBezTo>
                <a:cubicBezTo>
                  <a:pt x="3706" y="554781"/>
                  <a:pt x="-2045" y="329150"/>
                  <a:pt x="830" y="0"/>
                </a:cubicBezTo>
                <a:close/>
              </a:path>
            </a:pathLst>
          </a:custGeom>
          <a:gradFill flip="none" rotWithShape="1">
            <a:gsLst>
              <a:gs pos="0">
                <a:srgbClr val="D20C1F">
                  <a:shade val="30000"/>
                  <a:satMod val="115000"/>
                </a:srgbClr>
              </a:gs>
              <a:gs pos="50000">
                <a:srgbClr val="D20C1F">
                  <a:shade val="67500"/>
                  <a:satMod val="115000"/>
                </a:srgbClr>
              </a:gs>
              <a:gs pos="100000">
                <a:srgbClr val="D20C1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6964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3" name="Retângulo 4"/>
          <p:cNvSpPr/>
          <p:nvPr/>
        </p:nvSpPr>
        <p:spPr>
          <a:xfrm>
            <a:off x="1620700" y="1840981"/>
            <a:ext cx="6337300" cy="32400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rebuchet MS" panose="020B0603020202020204" pitchFamily="34" charset="0"/>
              </a:rPr>
              <a:t>QUESTÕES PARA DEBATE</a:t>
            </a: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464599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3"/>
          <p:cNvSpPr/>
          <p:nvPr/>
        </p:nvSpPr>
        <p:spPr>
          <a:xfrm>
            <a:off x="3435" y="168805"/>
            <a:ext cx="9162081" cy="883931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36202 w 9144830"/>
              <a:gd name="connsiteY2" fmla="*/ 254203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254203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90301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62081"/>
              <a:gd name="connsiteY0" fmla="*/ 0 h 883931"/>
              <a:gd name="connsiteX1" fmla="*/ 9144830 w 9162081"/>
              <a:gd name="connsiteY1" fmla="*/ 0 h 883931"/>
              <a:gd name="connsiteX2" fmla="*/ 9162081 w 9162081"/>
              <a:gd name="connsiteY2" fmla="*/ 90301 h 883931"/>
              <a:gd name="connsiteX3" fmla="*/ 831 w 9162081"/>
              <a:gd name="connsiteY3" fmla="*/ 883931 h 883931"/>
              <a:gd name="connsiteX4" fmla="*/ 830 w 9162081"/>
              <a:gd name="connsiteY4" fmla="*/ 0 h 88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2081" h="883931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62081" y="-28939"/>
                  <a:pt x="9162081" y="90301"/>
                </a:cubicBezTo>
                <a:cubicBezTo>
                  <a:pt x="6334054" y="-29796"/>
                  <a:pt x="1103574" y="102476"/>
                  <a:pt x="831" y="883931"/>
                </a:cubicBezTo>
                <a:cubicBezTo>
                  <a:pt x="3706" y="554781"/>
                  <a:pt x="-2045" y="329150"/>
                  <a:pt x="830" y="0"/>
                </a:cubicBezTo>
                <a:close/>
              </a:path>
            </a:pathLst>
          </a:custGeom>
          <a:gradFill flip="none" rotWithShape="1">
            <a:gsLst>
              <a:gs pos="0">
                <a:srgbClr val="D20C1F">
                  <a:shade val="30000"/>
                  <a:satMod val="115000"/>
                </a:srgbClr>
              </a:gs>
              <a:gs pos="50000">
                <a:srgbClr val="D20C1F">
                  <a:shade val="67500"/>
                  <a:satMod val="115000"/>
                </a:srgbClr>
              </a:gs>
              <a:gs pos="100000">
                <a:srgbClr val="D20C1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6964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755576" y="941164"/>
            <a:ext cx="744619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1600" i="1" dirty="0">
                <a:latin typeface="Trebuchet MS" panose="020B0603020202020204" pitchFamily="34" charset="0"/>
              </a:rPr>
              <a:t>1) De decisão monocrática é possível interpor </a:t>
            </a:r>
            <a:r>
              <a:rPr lang="pt-BR" sz="1600" i="1" dirty="0" err="1">
                <a:latin typeface="Trebuchet MS" panose="020B0603020202020204" pitchFamily="34" charset="0"/>
              </a:rPr>
              <a:t>REsp</a:t>
            </a:r>
            <a:r>
              <a:rPr lang="pt-BR" sz="1600" i="1" dirty="0">
                <a:latin typeface="Trebuchet MS" panose="020B0603020202020204" pitchFamily="34" charset="0"/>
              </a:rPr>
              <a:t> ou RE, sem a utilização de agravo interno?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1600" dirty="0">
              <a:latin typeface="Trebuchet MS" panose="020B060302020202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1600" dirty="0">
                <a:latin typeface="Trebuchet MS" panose="020B0603020202020204" pitchFamily="34" charset="0"/>
              </a:rPr>
              <a:t>Só cabe </a:t>
            </a:r>
            <a:r>
              <a:rPr lang="pt-BR" sz="1600" dirty="0" err="1">
                <a:latin typeface="Trebuchet MS" panose="020B0603020202020204" pitchFamily="34" charset="0"/>
              </a:rPr>
              <a:t>REsp</a:t>
            </a:r>
            <a:r>
              <a:rPr lang="pt-BR" sz="1600" dirty="0">
                <a:latin typeface="Trebuchet MS" panose="020B0603020202020204" pitchFamily="34" charset="0"/>
              </a:rPr>
              <a:t> ou RE de decisão colegiada (acórdão, nos termos da CR, art. 102, III e 105, III). E decisão monocrática não é acórdão. Assim, necessário primeiro o interno e depois o </a:t>
            </a:r>
            <a:r>
              <a:rPr lang="pt-BR" sz="1600" dirty="0" err="1">
                <a:latin typeface="Trebuchet MS" panose="020B0603020202020204" pitchFamily="34" charset="0"/>
              </a:rPr>
              <a:t>REsp</a:t>
            </a:r>
            <a:r>
              <a:rPr lang="pt-BR" sz="1600" dirty="0">
                <a:latin typeface="Trebuchet MS" panose="020B0603020202020204" pitchFamily="34" charset="0"/>
              </a:rPr>
              <a:t> e RE, pena de não se conhecer de tais recursos (esgotar as vias ordinárias). Matéria já pacificada no STJ: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1600" dirty="0">
              <a:latin typeface="Trebuchet MS" panose="020B060302020202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1600" dirty="0">
                <a:latin typeface="Trebuchet MS" panose="020B0603020202020204" pitchFamily="34" charset="0"/>
              </a:rPr>
              <a:t>PEDIDO DE RECONSIDERAÇÃO NO AGRAVO DE INSTRUMENTO. RECEBIMENTO COMO AGRAVO REGIMENTAL. PRINCÍPIOS DA FUNGIBILIDADE RECURSAL E ECONOMIA PROCESSUAL. RECURSO ESPECIAL INTERPOSTO CONTRA DECISÃO MONOCRÁTICA.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1600" dirty="0">
                <a:latin typeface="Trebuchet MS" panose="020B0603020202020204" pitchFamily="34" charset="0"/>
              </a:rPr>
              <a:t>NÃO EXAURIMENTO DAS VIAS RECURSAIS NA INSTÂNCIA ORDINÁRIA. SÚMULA Nº 281/STF.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1600" dirty="0">
                <a:latin typeface="Trebuchet MS" panose="020B0603020202020204" pitchFamily="34" charset="0"/>
              </a:rPr>
              <a:t>1. Os princípios da fungibilidade recursal e da economia processual autorizam o recebimento de pedido de reconsideração como agravo regimental.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1600" dirty="0">
                <a:latin typeface="Trebuchet MS" panose="020B0603020202020204" pitchFamily="34" charset="0"/>
              </a:rPr>
              <a:t>2. </a:t>
            </a:r>
            <a:r>
              <a:rPr lang="pt-BR" sz="1600" u="sng" dirty="0">
                <a:latin typeface="Trebuchet MS" panose="020B0603020202020204" pitchFamily="34" charset="0"/>
              </a:rPr>
              <a:t>É incabível o recurso especial interposto contra decisão contra a qual caberia recurso na origem, nos termos do § 1º do art. 557 do CPC, porquanto não exaurida a instância ordinária</a:t>
            </a:r>
            <a:r>
              <a:rPr lang="pt-BR" sz="1600" dirty="0">
                <a:latin typeface="Trebuchet MS" panose="020B0603020202020204" pitchFamily="34" charset="0"/>
              </a:rPr>
              <a:t> (Súmula nº 281/STF).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1600" dirty="0">
                <a:latin typeface="Trebuchet MS" panose="020B0603020202020204" pitchFamily="34" charset="0"/>
              </a:rPr>
              <a:t>3. Agravo regimental não provido.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Trebuchet MS" panose="020B0603020202020204" pitchFamily="34" charset="0"/>
              </a:rPr>
              <a:t>(PET no Ag 1305708/BA, Rel. </a:t>
            </a:r>
            <a:r>
              <a:rPr lang="pt-BR" sz="1600" dirty="0">
                <a:latin typeface="Trebuchet MS" panose="020B0603020202020204" pitchFamily="34" charset="0"/>
              </a:rPr>
              <a:t>Ministro RICARDO VILLAS BÔAS CUEVA, TERCEIRA TURMA, julgado em 19/04/2012, </a:t>
            </a:r>
            <a:r>
              <a:rPr lang="pt-BR" sz="1600" dirty="0" err="1">
                <a:latin typeface="Trebuchet MS" panose="020B0603020202020204" pitchFamily="34" charset="0"/>
              </a:rPr>
              <a:t>DJe</a:t>
            </a:r>
            <a:r>
              <a:rPr lang="pt-BR" sz="1600" dirty="0">
                <a:latin typeface="Trebuchet MS" panose="020B0603020202020204" pitchFamily="34" charset="0"/>
              </a:rPr>
              <a:t> 25/04/2012)</a:t>
            </a:r>
            <a:endParaRPr lang="pt-BR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2293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3"/>
          <p:cNvSpPr/>
          <p:nvPr/>
        </p:nvSpPr>
        <p:spPr>
          <a:xfrm>
            <a:off x="3435" y="168805"/>
            <a:ext cx="9162081" cy="883931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36202 w 9144830"/>
              <a:gd name="connsiteY2" fmla="*/ 254203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254203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90301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62081"/>
              <a:gd name="connsiteY0" fmla="*/ 0 h 883931"/>
              <a:gd name="connsiteX1" fmla="*/ 9144830 w 9162081"/>
              <a:gd name="connsiteY1" fmla="*/ 0 h 883931"/>
              <a:gd name="connsiteX2" fmla="*/ 9162081 w 9162081"/>
              <a:gd name="connsiteY2" fmla="*/ 90301 h 883931"/>
              <a:gd name="connsiteX3" fmla="*/ 831 w 9162081"/>
              <a:gd name="connsiteY3" fmla="*/ 883931 h 883931"/>
              <a:gd name="connsiteX4" fmla="*/ 830 w 9162081"/>
              <a:gd name="connsiteY4" fmla="*/ 0 h 88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2081" h="883931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62081" y="-28939"/>
                  <a:pt x="9162081" y="90301"/>
                </a:cubicBezTo>
                <a:cubicBezTo>
                  <a:pt x="6334054" y="-29796"/>
                  <a:pt x="1103574" y="102476"/>
                  <a:pt x="831" y="883931"/>
                </a:cubicBezTo>
                <a:cubicBezTo>
                  <a:pt x="3706" y="554781"/>
                  <a:pt x="-2045" y="329150"/>
                  <a:pt x="830" y="0"/>
                </a:cubicBezTo>
                <a:close/>
              </a:path>
            </a:pathLst>
          </a:custGeom>
          <a:gradFill flip="none" rotWithShape="1">
            <a:gsLst>
              <a:gs pos="0">
                <a:srgbClr val="D20C1F">
                  <a:shade val="30000"/>
                  <a:satMod val="115000"/>
                </a:srgbClr>
              </a:gs>
              <a:gs pos="50000">
                <a:srgbClr val="D20C1F">
                  <a:shade val="67500"/>
                  <a:satMod val="115000"/>
                </a:srgbClr>
              </a:gs>
              <a:gs pos="100000">
                <a:srgbClr val="D20C1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6964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54196" y="1268760"/>
            <a:ext cx="7446195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500" i="1" dirty="0">
                <a:latin typeface="Trebuchet MS" panose="020B0603020202020204" pitchFamily="34" charset="0"/>
              </a:rPr>
              <a:t>2) Não admitido o </a:t>
            </a:r>
            <a:r>
              <a:rPr lang="pt-BR" sz="2500" i="1" dirty="0" err="1">
                <a:latin typeface="Trebuchet MS" panose="020B0603020202020204" pitchFamily="34" charset="0"/>
              </a:rPr>
              <a:t>REsp</a:t>
            </a:r>
            <a:r>
              <a:rPr lang="pt-BR" sz="2500" i="1" dirty="0">
                <a:latin typeface="Trebuchet MS" panose="020B0603020202020204" pitchFamily="34" charset="0"/>
              </a:rPr>
              <a:t> ou RE na origem, cabe agravo interno? Em caso positivo, quem julgará tal recurso?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500" dirty="0">
              <a:latin typeface="Trebuchet MS" panose="020B060302020202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500" dirty="0">
                <a:latin typeface="Trebuchet MS" panose="020B0603020202020204" pitchFamily="34" charset="0"/>
              </a:rPr>
              <a:t>Apesar de ser monocrática a decisão que não admite o </a:t>
            </a:r>
            <a:r>
              <a:rPr lang="pt-BR" sz="2500" dirty="0" err="1">
                <a:latin typeface="Trebuchet MS" panose="020B0603020202020204" pitchFamily="34" charset="0"/>
              </a:rPr>
              <a:t>REsp</a:t>
            </a:r>
            <a:r>
              <a:rPr lang="pt-BR" sz="2500" dirty="0">
                <a:latin typeface="Trebuchet MS" panose="020B0603020202020204" pitchFamily="34" charset="0"/>
              </a:rPr>
              <a:t> ou o RE, não cabe o regimental. Isto porque, na hipótese, é expressamente previsto o cabimento do agravo em </a:t>
            </a:r>
            <a:r>
              <a:rPr lang="pt-BR" sz="2500" dirty="0" err="1">
                <a:latin typeface="Trebuchet MS" panose="020B0603020202020204" pitchFamily="34" charset="0"/>
              </a:rPr>
              <a:t>Resp</a:t>
            </a:r>
            <a:r>
              <a:rPr lang="pt-BR" sz="2500" dirty="0">
                <a:latin typeface="Trebuchet MS" panose="020B0603020202020204" pitchFamily="34" charset="0"/>
              </a:rPr>
              <a:t> ou RE (princípio da </a:t>
            </a:r>
            <a:r>
              <a:rPr lang="pt-BR" sz="2500" dirty="0" err="1">
                <a:latin typeface="Trebuchet MS" panose="020B0603020202020204" pitchFamily="34" charset="0"/>
              </a:rPr>
              <a:t>unirrecorribilidade</a:t>
            </a:r>
            <a:r>
              <a:rPr lang="pt-BR" sz="2500" dirty="0">
                <a:latin typeface="Trebuchet MS" panose="020B0603020202020204" pitchFamily="34" charset="0"/>
              </a:rPr>
              <a:t>).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500" dirty="0">
                <a:latin typeface="Trebuchet MS" panose="020B0603020202020204" pitchFamily="34" charset="0"/>
              </a:rPr>
              <a:t>Contudo, não raro isso ocorre (e qual será o resultado?)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500" dirty="0">
                <a:latin typeface="Trebuchet MS" panose="020B0603020202020204" pitchFamily="34" charset="0"/>
              </a:rPr>
              <a:t>* atenção, porém, à situação envolvendo o REsp / RE repetitivo e RE com RG.</a:t>
            </a:r>
            <a:endParaRPr lang="pt-BR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8561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3"/>
          <p:cNvSpPr/>
          <p:nvPr/>
        </p:nvSpPr>
        <p:spPr>
          <a:xfrm>
            <a:off x="3435" y="168805"/>
            <a:ext cx="9162081" cy="883931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36202 w 9144830"/>
              <a:gd name="connsiteY2" fmla="*/ 254203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254203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90301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62081"/>
              <a:gd name="connsiteY0" fmla="*/ 0 h 883931"/>
              <a:gd name="connsiteX1" fmla="*/ 9144830 w 9162081"/>
              <a:gd name="connsiteY1" fmla="*/ 0 h 883931"/>
              <a:gd name="connsiteX2" fmla="*/ 9162081 w 9162081"/>
              <a:gd name="connsiteY2" fmla="*/ 90301 h 883931"/>
              <a:gd name="connsiteX3" fmla="*/ 831 w 9162081"/>
              <a:gd name="connsiteY3" fmla="*/ 883931 h 883931"/>
              <a:gd name="connsiteX4" fmla="*/ 830 w 9162081"/>
              <a:gd name="connsiteY4" fmla="*/ 0 h 88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2081" h="883931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62081" y="-28939"/>
                  <a:pt x="9162081" y="90301"/>
                </a:cubicBezTo>
                <a:cubicBezTo>
                  <a:pt x="6334054" y="-29796"/>
                  <a:pt x="1103574" y="102476"/>
                  <a:pt x="831" y="883931"/>
                </a:cubicBezTo>
                <a:cubicBezTo>
                  <a:pt x="3706" y="554781"/>
                  <a:pt x="-2045" y="329150"/>
                  <a:pt x="830" y="0"/>
                </a:cubicBezTo>
                <a:close/>
              </a:path>
            </a:pathLst>
          </a:custGeom>
          <a:gradFill flip="none" rotWithShape="1">
            <a:gsLst>
              <a:gs pos="0">
                <a:srgbClr val="D20C1F">
                  <a:shade val="30000"/>
                  <a:satMod val="115000"/>
                </a:srgbClr>
              </a:gs>
              <a:gs pos="50000">
                <a:srgbClr val="D20C1F">
                  <a:shade val="67500"/>
                  <a:satMod val="115000"/>
                </a:srgbClr>
              </a:gs>
              <a:gs pos="100000">
                <a:srgbClr val="D20C1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6964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26754" y="836712"/>
            <a:ext cx="729677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</a:pPr>
            <a:r>
              <a:rPr lang="pt-BR" alt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Introdução: forma de julgamento pelo tribunal</a:t>
            </a:r>
            <a:endParaRPr lang="pt-BR" sz="2400" u="sng" dirty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000" dirty="0">
                <a:latin typeface="Tahoma" panose="020B0604030504040204" pitchFamily="34" charset="0"/>
              </a:rPr>
              <a:t>No âmbito dos tribunais, a regra é o </a:t>
            </a:r>
            <a:r>
              <a:rPr lang="pt-BR" sz="2000" u="sng" dirty="0">
                <a:latin typeface="Tahoma" panose="020B0604030504040204" pitchFamily="34" charset="0"/>
              </a:rPr>
              <a:t>julgamento colegiado</a:t>
            </a:r>
            <a:r>
              <a:rPr lang="pt-BR" sz="2000" dirty="0">
                <a:latin typeface="Tahoma" panose="020B0604030504040204" pitchFamily="34" charset="0"/>
              </a:rPr>
              <a:t>, do qual participam três desembargadores, a saber: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Tahoma" panose="020B0604030504040204" pitchFamily="34" charset="0"/>
              </a:rPr>
              <a:t>- relator (CPC, art. 549 / NCPC, art. 931)</a:t>
            </a:r>
            <a:endParaRPr lang="pt-BR" sz="2000" dirty="0">
              <a:latin typeface="Tahoma" panose="020B060403050404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Tahoma" panose="020B0604030504040204" pitchFamily="34" charset="0"/>
              </a:rPr>
              <a:t>- </a:t>
            </a:r>
            <a:r>
              <a:rPr lang="en-US" sz="2000" dirty="0" err="1">
                <a:latin typeface="Tahoma" panose="020B0604030504040204" pitchFamily="34" charset="0"/>
              </a:rPr>
              <a:t>revisor</a:t>
            </a:r>
            <a:r>
              <a:rPr lang="en-US" sz="2000" dirty="0">
                <a:latin typeface="Tahoma" panose="020B0604030504040204" pitchFamily="34" charset="0"/>
              </a:rPr>
              <a:t> (CPC, art. 551 / NCPC, </a:t>
            </a:r>
            <a:r>
              <a:rPr lang="en-US" sz="2000" dirty="0" err="1">
                <a:latin typeface="Tahoma" panose="020B0604030504040204" pitchFamily="34" charset="0"/>
              </a:rPr>
              <a:t>extinto</a:t>
            </a:r>
            <a:r>
              <a:rPr lang="en-US" sz="2000" dirty="0">
                <a:latin typeface="Tahoma" panose="020B0604030504040204" pitchFamily="34" charset="0"/>
              </a:rPr>
              <a:t>)</a:t>
            </a:r>
            <a:endParaRPr lang="pt-BR" sz="2000" dirty="0">
              <a:latin typeface="Tahoma" panose="020B060403050404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000" dirty="0">
                <a:latin typeface="Tahoma" panose="020B0604030504040204" pitchFamily="34" charset="0"/>
              </a:rPr>
              <a:t>- terceiro (CPC, art. 555 / NCPC, 941, § 2º)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000" u="sng" dirty="0">
                <a:latin typeface="Tahoma" panose="020B0604030504040204" pitchFamily="34" charset="0"/>
              </a:rPr>
              <a:t>Turma julgadora</a:t>
            </a:r>
            <a:r>
              <a:rPr lang="pt-BR" sz="2000" dirty="0">
                <a:latin typeface="Tahoma" panose="020B0604030504040204" pitchFamily="34" charset="0"/>
              </a:rPr>
              <a:t> é composta por três desembargadores, os quais fazem parte de um órgão fracionário do tribunal (divisão interna – denominada câmara ou turma), usualmente composto por cinco ou seis magistrados.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000" dirty="0">
                <a:latin typeface="Tahoma" panose="020B0604030504040204" pitchFamily="34" charset="0"/>
              </a:rPr>
              <a:t>As </a:t>
            </a:r>
            <a:r>
              <a:rPr lang="pt-BR" sz="2000" u="sng" dirty="0">
                <a:latin typeface="Tahoma" panose="020B0604030504040204" pitchFamily="34" charset="0"/>
              </a:rPr>
              <a:t>câmaras</a:t>
            </a:r>
            <a:r>
              <a:rPr lang="pt-BR" sz="2000" dirty="0">
                <a:latin typeface="Tahoma" panose="020B0604030504040204" pitchFamily="34" charset="0"/>
              </a:rPr>
              <a:t>, por sua vez, são especializadas em determinadas matérias (no TJSP, há câmaras de direito público, de direito privado e criminais).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000" dirty="0">
                <a:latin typeface="Tahoma" panose="020B0604030504040204" pitchFamily="34" charset="0"/>
              </a:rPr>
              <a:t>Em determinadas situações as câmaras se reúnem para julgar algumas causas, e então se fala em </a:t>
            </a:r>
            <a:r>
              <a:rPr lang="pt-BR" sz="2000" u="sng" dirty="0">
                <a:latin typeface="Tahoma" panose="020B0604030504040204" pitchFamily="34" charset="0"/>
              </a:rPr>
              <a:t>seção</a:t>
            </a:r>
            <a:r>
              <a:rPr lang="pt-BR" sz="2000" dirty="0">
                <a:latin typeface="Tahoma" panose="020B0604030504040204" pitchFamily="34" charset="0"/>
              </a:rPr>
              <a:t> (no STJ, a segunda seção é composta pela terceira e quarta turmas, que julgam questões de direito privado).</a:t>
            </a:r>
            <a:endParaRPr lang="pt-BR" alt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270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3"/>
          <p:cNvSpPr/>
          <p:nvPr/>
        </p:nvSpPr>
        <p:spPr>
          <a:xfrm>
            <a:off x="3435" y="168805"/>
            <a:ext cx="9162081" cy="883931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36202 w 9144830"/>
              <a:gd name="connsiteY2" fmla="*/ 254203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254203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90301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62081"/>
              <a:gd name="connsiteY0" fmla="*/ 0 h 883931"/>
              <a:gd name="connsiteX1" fmla="*/ 9144830 w 9162081"/>
              <a:gd name="connsiteY1" fmla="*/ 0 h 883931"/>
              <a:gd name="connsiteX2" fmla="*/ 9162081 w 9162081"/>
              <a:gd name="connsiteY2" fmla="*/ 90301 h 883931"/>
              <a:gd name="connsiteX3" fmla="*/ 831 w 9162081"/>
              <a:gd name="connsiteY3" fmla="*/ 883931 h 883931"/>
              <a:gd name="connsiteX4" fmla="*/ 830 w 9162081"/>
              <a:gd name="connsiteY4" fmla="*/ 0 h 88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2081" h="883931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62081" y="-28939"/>
                  <a:pt x="9162081" y="90301"/>
                </a:cubicBezTo>
                <a:cubicBezTo>
                  <a:pt x="6334054" y="-29796"/>
                  <a:pt x="1103574" y="102476"/>
                  <a:pt x="831" y="883931"/>
                </a:cubicBezTo>
                <a:cubicBezTo>
                  <a:pt x="3706" y="554781"/>
                  <a:pt x="-2045" y="329150"/>
                  <a:pt x="830" y="0"/>
                </a:cubicBezTo>
                <a:close/>
              </a:path>
            </a:pathLst>
          </a:custGeom>
          <a:gradFill flip="none" rotWithShape="1">
            <a:gsLst>
              <a:gs pos="0">
                <a:srgbClr val="D20C1F">
                  <a:shade val="30000"/>
                  <a:satMod val="115000"/>
                </a:srgbClr>
              </a:gs>
              <a:gs pos="50000">
                <a:srgbClr val="D20C1F">
                  <a:shade val="67500"/>
                  <a:satMod val="115000"/>
                </a:srgbClr>
              </a:gs>
              <a:gs pos="100000">
                <a:srgbClr val="D20C1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6964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732881" y="814264"/>
            <a:ext cx="7583535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000" i="1" dirty="0">
                <a:latin typeface="Trebuchet MS" panose="020B0603020202020204" pitchFamily="34" charset="0"/>
              </a:rPr>
              <a:t>3</a:t>
            </a:r>
            <a:r>
              <a:rPr lang="pt-BR" sz="1900" i="1" dirty="0">
                <a:latin typeface="Trebuchet MS" panose="020B0603020202020204" pitchFamily="34" charset="0"/>
              </a:rPr>
              <a:t>) E cabem declaratórios de decisão de admissão de </a:t>
            </a:r>
            <a:r>
              <a:rPr lang="pt-BR" sz="1900" i="1" dirty="0" err="1">
                <a:latin typeface="Trebuchet MS" panose="020B0603020202020204" pitchFamily="34" charset="0"/>
              </a:rPr>
              <a:t>REsp</a:t>
            </a:r>
            <a:r>
              <a:rPr lang="pt-BR" sz="1900" i="1" dirty="0">
                <a:latin typeface="Trebuchet MS" panose="020B0603020202020204" pitchFamily="34" charset="0"/>
              </a:rPr>
              <a:t> / RE? </a:t>
            </a:r>
            <a:r>
              <a:rPr lang="pt-BR" sz="1900" dirty="0">
                <a:latin typeface="Trebuchet MS" panose="020B0603020202020204" pitchFamily="34" charset="0"/>
              </a:rPr>
              <a:t>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900" dirty="0">
                <a:latin typeface="Trebuchet MS" panose="020B0603020202020204" pitchFamily="34" charset="0"/>
              </a:rPr>
              <a:t> 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1900" b="1" dirty="0">
                <a:latin typeface="Arial" panose="020B0604020202020204" pitchFamily="34" charset="0"/>
              </a:rPr>
              <a:t>DIREITO PROCESSUAL CIVIL. </a:t>
            </a:r>
            <a:r>
              <a:rPr lang="pt-BR" sz="1900" b="1" u="sng" dirty="0">
                <a:latin typeface="Arial" panose="020B0604020202020204" pitchFamily="34" charset="0"/>
              </a:rPr>
              <a:t>EMBARGOS DE DECLARAÇÃO CONTRA DECISÃO QUE NEGA SEGUIMENTO AO RESP</a:t>
            </a:r>
            <a:r>
              <a:rPr lang="pt-BR" sz="1900" b="1" dirty="0">
                <a:latin typeface="Arial" panose="020B0604020202020204" pitchFamily="34" charset="0"/>
              </a:rPr>
              <a:t> DE MANEIRA GENÉRICA. Os embargos de declaração opostos em face de decisão do Tribunal de origem que nega seguimento a recurso especial </a:t>
            </a:r>
            <a:r>
              <a:rPr lang="pt-BR" sz="1900" b="1" u="sng" dirty="0">
                <a:latin typeface="Arial" panose="020B0604020202020204" pitchFamily="34" charset="0"/>
              </a:rPr>
              <a:t>podem, excepcionalmente, interromper o prazo recursal quando a decisão embargada for tão genérica que sequer permita a interposição de agravo</a:t>
            </a:r>
            <a:r>
              <a:rPr lang="pt-BR" sz="1900" b="1" dirty="0">
                <a:latin typeface="Arial" panose="020B0604020202020204" pitchFamily="34" charset="0"/>
              </a:rPr>
              <a:t> (art. 544 do CPC). </a:t>
            </a:r>
            <a:r>
              <a:rPr lang="pt-BR" sz="1900" dirty="0">
                <a:latin typeface="Arial" panose="020B0604020202020204" pitchFamily="34" charset="0"/>
              </a:rPr>
              <a:t>Tratando-se de decisão do Tribunal de origem que nega seguimento ao recurso especial, </a:t>
            </a:r>
            <a:r>
              <a:rPr lang="pt-BR" sz="1900" u="sng" dirty="0">
                <a:latin typeface="Arial" panose="020B0604020202020204" pitchFamily="34" charset="0"/>
              </a:rPr>
              <a:t>o STJ tem entendido que os embargos de declaração não interrompem o prazo para a interposição do agravo previsto no art. 544 do CPC</a:t>
            </a:r>
            <a:r>
              <a:rPr lang="pt-BR" sz="1900" dirty="0">
                <a:latin typeface="Arial" panose="020B0604020202020204" pitchFamily="34" charset="0"/>
              </a:rPr>
              <a:t>. Entretanto, essa não deve ser a solução quando a </a:t>
            </a:r>
            <a:r>
              <a:rPr lang="pt-BR" sz="1900" u="sng" dirty="0">
                <a:latin typeface="Arial" panose="020B0604020202020204" pitchFamily="34" charset="0"/>
              </a:rPr>
              <a:t>decisão embargada é excessivamente deficitária</a:t>
            </a:r>
            <a:r>
              <a:rPr lang="pt-BR" sz="1900" dirty="0">
                <a:latin typeface="Arial" panose="020B0604020202020204" pitchFamily="34" charset="0"/>
              </a:rPr>
              <a:t>, tendo em vista que, nesse caso, os embargos não serão destinados a veicular matéria de recurso nem visarão procrastinar o desfecho da causa. </a:t>
            </a:r>
            <a:r>
              <a:rPr lang="pt-BR" sz="1900" b="1" dirty="0" err="1">
                <a:latin typeface="Arial" panose="020B0604020202020204" pitchFamily="34" charset="0"/>
                <a:hlinkClick r:id="rId2" tooltip="blocked::http://www.stj.jus.br/webstj/processo/justica/jurisprudencia.asp?tipo=num_pro&amp;valor=EAREsp+275615"/>
              </a:rPr>
              <a:t>EAREsp</a:t>
            </a:r>
            <a:r>
              <a:rPr lang="pt-BR" sz="1900" b="1" dirty="0">
                <a:latin typeface="Arial" panose="020B0604020202020204" pitchFamily="34" charset="0"/>
                <a:hlinkClick r:id="rId2" tooltip="blocked::http://www.stj.jus.br/webstj/processo/justica/jurisprudencia.asp?tipo=num_pro&amp;valor=EAREsp+275615"/>
              </a:rPr>
              <a:t> 275.615-SP</a:t>
            </a:r>
            <a:r>
              <a:rPr lang="pt-BR" sz="1900" b="1" dirty="0">
                <a:latin typeface="Arial" panose="020B0604020202020204" pitchFamily="34" charset="0"/>
              </a:rPr>
              <a:t>, Rel. Min. Ari </a:t>
            </a:r>
            <a:r>
              <a:rPr lang="pt-BR" sz="1900" b="1" dirty="0" err="1">
                <a:latin typeface="Arial" panose="020B0604020202020204" pitchFamily="34" charset="0"/>
              </a:rPr>
              <a:t>Pargendler</a:t>
            </a:r>
            <a:r>
              <a:rPr lang="pt-BR" sz="1900" b="1" dirty="0">
                <a:latin typeface="Arial" panose="020B0604020202020204" pitchFamily="34" charset="0"/>
              </a:rPr>
              <a:t>, julgado em 13/3/2014 (Corte Especial, informativo 537/STJ)</a:t>
            </a:r>
            <a:endParaRPr lang="pt-BR" sz="1900" dirty="0">
              <a:latin typeface="Trebuchet MS" panose="020B0603020202020204" pitchFamily="34" charset="0"/>
            </a:endParaRPr>
          </a:p>
          <a:p>
            <a:pPr algn="just">
              <a:defRPr/>
            </a:pPr>
            <a:endParaRPr lang="pt-BR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7451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3"/>
          <p:cNvSpPr/>
          <p:nvPr/>
        </p:nvSpPr>
        <p:spPr>
          <a:xfrm>
            <a:off x="3435" y="168805"/>
            <a:ext cx="9162081" cy="883931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36202 w 9144830"/>
              <a:gd name="connsiteY2" fmla="*/ 254203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254203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90301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62081"/>
              <a:gd name="connsiteY0" fmla="*/ 0 h 883931"/>
              <a:gd name="connsiteX1" fmla="*/ 9144830 w 9162081"/>
              <a:gd name="connsiteY1" fmla="*/ 0 h 883931"/>
              <a:gd name="connsiteX2" fmla="*/ 9162081 w 9162081"/>
              <a:gd name="connsiteY2" fmla="*/ 90301 h 883931"/>
              <a:gd name="connsiteX3" fmla="*/ 831 w 9162081"/>
              <a:gd name="connsiteY3" fmla="*/ 883931 h 883931"/>
              <a:gd name="connsiteX4" fmla="*/ 830 w 9162081"/>
              <a:gd name="connsiteY4" fmla="*/ 0 h 88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2081" h="883931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62081" y="-28939"/>
                  <a:pt x="9162081" y="90301"/>
                </a:cubicBezTo>
                <a:cubicBezTo>
                  <a:pt x="6334054" y="-29796"/>
                  <a:pt x="1103574" y="102476"/>
                  <a:pt x="831" y="883931"/>
                </a:cubicBezTo>
                <a:cubicBezTo>
                  <a:pt x="3706" y="554781"/>
                  <a:pt x="-2045" y="329150"/>
                  <a:pt x="830" y="0"/>
                </a:cubicBezTo>
                <a:close/>
              </a:path>
            </a:pathLst>
          </a:custGeom>
          <a:gradFill flip="none" rotWithShape="1">
            <a:gsLst>
              <a:gs pos="0">
                <a:srgbClr val="D20C1F">
                  <a:shade val="30000"/>
                  <a:satMod val="115000"/>
                </a:srgbClr>
              </a:gs>
              <a:gs pos="50000">
                <a:srgbClr val="D20C1F">
                  <a:shade val="67500"/>
                  <a:satMod val="115000"/>
                </a:srgbClr>
              </a:gs>
              <a:gs pos="100000">
                <a:srgbClr val="D20C1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6964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732881" y="814264"/>
            <a:ext cx="758353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3200" dirty="0">
                <a:latin typeface="Trebuchet MS" panose="020B0603020202020204" pitchFamily="34" charset="0"/>
              </a:rPr>
              <a:t>I Jornadas de Direito Processual do CJF:</a:t>
            </a:r>
            <a:endParaRPr lang="pt-BR" sz="2800" dirty="0">
              <a:latin typeface="Trebuchet MS" panose="020B0603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800" dirty="0">
                <a:latin typeface="Trebuchet MS" panose="020B0603020202020204" pitchFamily="34" charset="0"/>
              </a:rPr>
              <a:t> 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800" b="1" dirty="0"/>
              <a:t>ENUNCIADO 75 – </a:t>
            </a:r>
            <a:r>
              <a:rPr lang="pt-BR" sz="2800" dirty="0"/>
              <a:t>Cabem embargos declaratórios contra decisão que não admite recurso especial ou extraordinário, no tribunal de origem ou no tribunal superior, com a consequente interrupção do prazo recursal. </a:t>
            </a:r>
            <a:endParaRPr lang="pt-BR" sz="28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359874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3"/>
          <p:cNvSpPr/>
          <p:nvPr/>
        </p:nvSpPr>
        <p:spPr>
          <a:xfrm>
            <a:off x="3435" y="168805"/>
            <a:ext cx="9162081" cy="883931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36202 w 9144830"/>
              <a:gd name="connsiteY2" fmla="*/ 254203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254203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90301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62081"/>
              <a:gd name="connsiteY0" fmla="*/ 0 h 883931"/>
              <a:gd name="connsiteX1" fmla="*/ 9144830 w 9162081"/>
              <a:gd name="connsiteY1" fmla="*/ 0 h 883931"/>
              <a:gd name="connsiteX2" fmla="*/ 9162081 w 9162081"/>
              <a:gd name="connsiteY2" fmla="*/ 90301 h 883931"/>
              <a:gd name="connsiteX3" fmla="*/ 831 w 9162081"/>
              <a:gd name="connsiteY3" fmla="*/ 883931 h 883931"/>
              <a:gd name="connsiteX4" fmla="*/ 830 w 9162081"/>
              <a:gd name="connsiteY4" fmla="*/ 0 h 88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2081" h="883931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62081" y="-28939"/>
                  <a:pt x="9162081" y="90301"/>
                </a:cubicBezTo>
                <a:cubicBezTo>
                  <a:pt x="6334054" y="-29796"/>
                  <a:pt x="1103574" y="102476"/>
                  <a:pt x="831" y="883931"/>
                </a:cubicBezTo>
                <a:cubicBezTo>
                  <a:pt x="3706" y="554781"/>
                  <a:pt x="-2045" y="329150"/>
                  <a:pt x="830" y="0"/>
                </a:cubicBezTo>
                <a:close/>
              </a:path>
            </a:pathLst>
          </a:custGeom>
          <a:gradFill flip="none" rotWithShape="1">
            <a:gsLst>
              <a:gs pos="0">
                <a:srgbClr val="D20C1F">
                  <a:shade val="30000"/>
                  <a:satMod val="115000"/>
                </a:srgbClr>
              </a:gs>
              <a:gs pos="50000">
                <a:srgbClr val="D20C1F">
                  <a:shade val="67500"/>
                  <a:satMod val="115000"/>
                </a:srgbClr>
              </a:gs>
              <a:gs pos="100000">
                <a:srgbClr val="D20C1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6964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732881" y="814264"/>
            <a:ext cx="758353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 dirty="0" err="1">
                <a:solidFill>
                  <a:srgbClr val="333333"/>
                </a:solidFill>
                <a:latin typeface="Verdana" panose="020B0604030504040204" pitchFamily="34" charset="0"/>
              </a:rPr>
              <a:t>Os</a:t>
            </a:r>
            <a:r>
              <a:rPr lang="en-US" altLang="en-US" sz="3200" i="1" dirty="0">
                <a:solidFill>
                  <a:srgbClr val="333333"/>
                </a:solidFill>
                <a:latin typeface="Verdana" panose="020B0604030504040204" pitchFamily="34" charset="0"/>
              </a:rPr>
              <a:t> embargos de </a:t>
            </a:r>
            <a:r>
              <a:rPr lang="en-US" altLang="en-US" sz="3200" i="1" dirty="0" err="1">
                <a:solidFill>
                  <a:srgbClr val="333333"/>
                </a:solidFill>
                <a:latin typeface="Verdana" panose="020B0604030504040204" pitchFamily="34" charset="0"/>
              </a:rPr>
              <a:t>declaração</a:t>
            </a:r>
            <a:r>
              <a:rPr lang="en-US" altLang="en-US" sz="3200" i="1" dirty="0">
                <a:solidFill>
                  <a:srgbClr val="333333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3200" i="1" dirty="0" err="1">
                <a:solidFill>
                  <a:srgbClr val="333333"/>
                </a:solidFill>
                <a:latin typeface="Verdana" panose="020B0604030504040204" pitchFamily="34" charset="0"/>
              </a:rPr>
              <a:t>opostos</a:t>
            </a:r>
            <a:r>
              <a:rPr lang="en-US" altLang="en-US" sz="3200" i="1" dirty="0">
                <a:solidFill>
                  <a:srgbClr val="333333"/>
                </a:solidFill>
                <a:latin typeface="Verdana" panose="020B0604030504040204" pitchFamily="34" charset="0"/>
              </a:rPr>
              <a:t> contra a </a:t>
            </a:r>
            <a:r>
              <a:rPr lang="en-US" altLang="en-US" sz="3200" i="1" dirty="0" err="1">
                <a:solidFill>
                  <a:srgbClr val="333333"/>
                </a:solidFill>
                <a:latin typeface="Verdana" panose="020B0604030504040204" pitchFamily="34" charset="0"/>
              </a:rPr>
              <a:t>decisão</a:t>
            </a:r>
            <a:r>
              <a:rPr lang="en-US" altLang="en-US" sz="3200" i="1" dirty="0">
                <a:solidFill>
                  <a:srgbClr val="333333"/>
                </a:solidFill>
                <a:latin typeface="Verdana" panose="020B0604030504040204" pitchFamily="34" charset="0"/>
              </a:rPr>
              <a:t> de </a:t>
            </a:r>
            <a:r>
              <a:rPr lang="en-US" altLang="en-US" sz="3200" i="1" dirty="0" err="1">
                <a:solidFill>
                  <a:srgbClr val="333333"/>
                </a:solidFill>
                <a:latin typeface="Verdana" panose="020B0604030504040204" pitchFamily="34" charset="0"/>
              </a:rPr>
              <a:t>presidente</a:t>
            </a:r>
            <a:r>
              <a:rPr lang="en-US" altLang="en-US" sz="3200" i="1" dirty="0">
                <a:solidFill>
                  <a:srgbClr val="333333"/>
                </a:solidFill>
                <a:latin typeface="Verdana" panose="020B0604030504040204" pitchFamily="34" charset="0"/>
              </a:rPr>
              <a:t> do tribunal que </a:t>
            </a:r>
            <a:r>
              <a:rPr lang="en-US" altLang="en-US" sz="3200" i="1" dirty="0" err="1">
                <a:solidFill>
                  <a:srgbClr val="333333"/>
                </a:solidFill>
                <a:latin typeface="Verdana" panose="020B0604030504040204" pitchFamily="34" charset="0"/>
              </a:rPr>
              <a:t>não</a:t>
            </a:r>
            <a:r>
              <a:rPr lang="en-US" altLang="en-US" sz="3200" i="1" dirty="0">
                <a:solidFill>
                  <a:srgbClr val="333333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3200" i="1" dirty="0" err="1">
                <a:solidFill>
                  <a:srgbClr val="333333"/>
                </a:solidFill>
                <a:latin typeface="Verdana" panose="020B0604030504040204" pitchFamily="34" charset="0"/>
              </a:rPr>
              <a:t>admite</a:t>
            </a:r>
            <a:r>
              <a:rPr lang="en-US" altLang="en-US" sz="3200" i="1" dirty="0">
                <a:solidFill>
                  <a:srgbClr val="333333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3200" i="1" dirty="0" err="1">
                <a:solidFill>
                  <a:srgbClr val="333333"/>
                </a:solidFill>
                <a:latin typeface="Verdana" panose="020B0604030504040204" pitchFamily="34" charset="0"/>
              </a:rPr>
              <a:t>recurso</a:t>
            </a:r>
            <a:r>
              <a:rPr lang="en-US" altLang="en-US" sz="3200" i="1" dirty="0">
                <a:solidFill>
                  <a:srgbClr val="333333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3200" i="1" dirty="0" err="1">
                <a:solidFill>
                  <a:srgbClr val="333333"/>
                </a:solidFill>
                <a:latin typeface="Verdana" panose="020B0604030504040204" pitchFamily="34" charset="0"/>
              </a:rPr>
              <a:t>extraordinário</a:t>
            </a:r>
            <a:r>
              <a:rPr lang="en-US" altLang="en-US" sz="3200" i="1" dirty="0">
                <a:solidFill>
                  <a:srgbClr val="333333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3200" i="1" u="sng" dirty="0" err="1">
                <a:solidFill>
                  <a:srgbClr val="333333"/>
                </a:solidFill>
                <a:latin typeface="Verdana" panose="020B0604030504040204" pitchFamily="34" charset="0"/>
              </a:rPr>
              <a:t>não</a:t>
            </a:r>
            <a:r>
              <a:rPr lang="en-US" altLang="en-US" sz="3200" i="1" u="sng" dirty="0">
                <a:solidFill>
                  <a:srgbClr val="333333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3200" i="1" u="sng" dirty="0" err="1">
                <a:solidFill>
                  <a:srgbClr val="333333"/>
                </a:solidFill>
                <a:latin typeface="Verdana" panose="020B0604030504040204" pitchFamily="34" charset="0"/>
              </a:rPr>
              <a:t>suspendem</a:t>
            </a:r>
            <a:r>
              <a:rPr lang="en-US" altLang="en-US" sz="3200" i="1" u="sng" dirty="0">
                <a:solidFill>
                  <a:srgbClr val="333333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3200" i="1" u="sng" dirty="0" err="1">
                <a:solidFill>
                  <a:srgbClr val="333333"/>
                </a:solidFill>
                <a:latin typeface="Verdana" panose="020B0604030504040204" pitchFamily="34" charset="0"/>
              </a:rPr>
              <a:t>ou</a:t>
            </a:r>
            <a:r>
              <a:rPr lang="en-US" altLang="en-US" sz="3200" i="1" u="sng" dirty="0">
                <a:solidFill>
                  <a:srgbClr val="333333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3200" i="1" u="sng" dirty="0" err="1">
                <a:solidFill>
                  <a:srgbClr val="333333"/>
                </a:solidFill>
                <a:latin typeface="Verdana" panose="020B0604030504040204" pitchFamily="34" charset="0"/>
              </a:rPr>
              <a:t>interrompem</a:t>
            </a:r>
            <a:r>
              <a:rPr lang="en-US" altLang="en-US" sz="3200" i="1" u="sng" dirty="0">
                <a:solidFill>
                  <a:srgbClr val="333333"/>
                </a:solidFill>
                <a:latin typeface="Verdana" panose="020B0604030504040204" pitchFamily="34" charset="0"/>
              </a:rPr>
              <a:t> o </a:t>
            </a:r>
            <a:r>
              <a:rPr lang="en-US" altLang="en-US" sz="3200" i="1" u="sng" dirty="0" err="1">
                <a:solidFill>
                  <a:srgbClr val="333333"/>
                </a:solidFill>
                <a:latin typeface="Verdana" panose="020B0604030504040204" pitchFamily="34" charset="0"/>
              </a:rPr>
              <a:t>prazo</a:t>
            </a:r>
            <a:r>
              <a:rPr lang="en-US" altLang="en-US" sz="3200" i="1" u="sng" dirty="0">
                <a:solidFill>
                  <a:srgbClr val="333333"/>
                </a:solidFill>
                <a:latin typeface="Verdana" panose="020B0604030504040204" pitchFamily="34" charset="0"/>
              </a:rPr>
              <a:t> para </a:t>
            </a:r>
            <a:r>
              <a:rPr lang="en-US" altLang="en-US" sz="3200" i="1" u="sng" dirty="0" err="1">
                <a:solidFill>
                  <a:srgbClr val="333333"/>
                </a:solidFill>
                <a:latin typeface="Verdana" panose="020B0604030504040204" pitchFamily="34" charset="0"/>
              </a:rPr>
              <a:t>interposição</a:t>
            </a:r>
            <a:r>
              <a:rPr lang="en-US" altLang="en-US" sz="3200" i="1" u="sng" dirty="0">
                <a:solidFill>
                  <a:srgbClr val="333333"/>
                </a:solidFill>
                <a:latin typeface="Verdana" panose="020B0604030504040204" pitchFamily="34" charset="0"/>
              </a:rPr>
              <a:t> de </a:t>
            </a:r>
            <a:r>
              <a:rPr lang="en-US" altLang="en-US" sz="3200" i="1" u="sng" dirty="0" err="1">
                <a:solidFill>
                  <a:srgbClr val="333333"/>
                </a:solidFill>
                <a:latin typeface="Verdana" panose="020B0604030504040204" pitchFamily="34" charset="0"/>
              </a:rPr>
              <a:t>agravo</a:t>
            </a:r>
            <a:r>
              <a:rPr lang="en-US" altLang="en-US" sz="3200" i="1" u="sng" dirty="0">
                <a:solidFill>
                  <a:srgbClr val="333333"/>
                </a:solidFill>
                <a:latin typeface="Verdana" panose="020B0604030504040204" pitchFamily="34" charset="0"/>
              </a:rPr>
              <a:t>, </a:t>
            </a:r>
            <a:r>
              <a:rPr lang="en-US" altLang="en-US" sz="3200" b="1" i="1" u="sng" dirty="0">
                <a:solidFill>
                  <a:srgbClr val="333333"/>
                </a:solidFill>
                <a:latin typeface="Verdana" panose="020B0604030504040204" pitchFamily="34" charset="0"/>
              </a:rPr>
              <a:t>por </a:t>
            </a:r>
            <a:r>
              <a:rPr lang="en-US" altLang="en-US" sz="3200" b="1" i="1" u="sng" dirty="0" err="1">
                <a:solidFill>
                  <a:srgbClr val="333333"/>
                </a:solidFill>
                <a:latin typeface="Verdana" panose="020B0604030504040204" pitchFamily="34" charset="0"/>
              </a:rPr>
              <a:t>serem</a:t>
            </a:r>
            <a:r>
              <a:rPr lang="en-US" altLang="en-US" sz="3200" b="1" i="1" u="sng" dirty="0">
                <a:solidFill>
                  <a:srgbClr val="333333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3200" b="1" i="1" u="sng" dirty="0" err="1">
                <a:solidFill>
                  <a:srgbClr val="333333"/>
                </a:solidFill>
                <a:latin typeface="Verdana" panose="020B0604030504040204" pitchFamily="34" charset="0"/>
              </a:rPr>
              <a:t>incabíveis</a:t>
            </a:r>
            <a:r>
              <a:rPr lang="en-US" altLang="en-US" sz="3200" i="1" dirty="0">
                <a:solidFill>
                  <a:srgbClr val="333333"/>
                </a:solidFill>
                <a:latin typeface="Verdana" panose="020B0604030504040204" pitchFamily="34" charset="0"/>
              </a:rPr>
              <a:t>.</a:t>
            </a:r>
            <a:endParaRPr lang="en-US" altLang="en-US" sz="800" i="1" dirty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333333"/>
                </a:solidFill>
                <a:latin typeface="Verdana" panose="020B0604030504040204" pitchFamily="34" charset="0"/>
              </a:rPr>
              <a:t>STF. 1ª </a:t>
            </a:r>
            <a:r>
              <a:rPr lang="en-US" altLang="en-US" sz="3200" dirty="0" err="1">
                <a:solidFill>
                  <a:srgbClr val="333333"/>
                </a:solidFill>
                <a:latin typeface="Verdana" panose="020B0604030504040204" pitchFamily="34" charset="0"/>
              </a:rPr>
              <a:t>Turma</a:t>
            </a:r>
            <a:r>
              <a:rPr lang="en-US" altLang="en-US" sz="3200" dirty="0">
                <a:solidFill>
                  <a:srgbClr val="333333"/>
                </a:solidFill>
                <a:latin typeface="Verdana" panose="020B0604030504040204" pitchFamily="34" charset="0"/>
              </a:rPr>
              <a:t>. ARE 688776 ED/RS e ARE 685997 ED/RS, Rel. Min. Dias Toffoli, </a:t>
            </a:r>
            <a:r>
              <a:rPr lang="en-US" altLang="en-US" sz="3200" dirty="0" err="1">
                <a:solidFill>
                  <a:srgbClr val="333333"/>
                </a:solidFill>
                <a:latin typeface="Verdana" panose="020B0604030504040204" pitchFamily="34" charset="0"/>
              </a:rPr>
              <a:t>julgados</a:t>
            </a:r>
            <a:r>
              <a:rPr lang="en-US" altLang="en-US" sz="3200" dirty="0">
                <a:solidFill>
                  <a:srgbClr val="333333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3200" dirty="0" err="1">
                <a:solidFill>
                  <a:srgbClr val="333333"/>
                </a:solidFill>
                <a:latin typeface="Verdana" panose="020B0604030504040204" pitchFamily="34" charset="0"/>
              </a:rPr>
              <a:t>em</a:t>
            </a:r>
            <a:r>
              <a:rPr lang="en-US" altLang="en-US" sz="3200" dirty="0">
                <a:solidFill>
                  <a:srgbClr val="333333"/>
                </a:solidFill>
                <a:latin typeface="Verdana" panose="020B0604030504040204" pitchFamily="34" charset="0"/>
              </a:rPr>
              <a:t> 28/11/2017 (Info 886).</a:t>
            </a:r>
            <a:endParaRPr lang="en-US" altLang="en-US" sz="6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498598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3"/>
          <p:cNvSpPr/>
          <p:nvPr/>
        </p:nvSpPr>
        <p:spPr>
          <a:xfrm>
            <a:off x="3435" y="168805"/>
            <a:ext cx="9162081" cy="883931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36202 w 9144830"/>
              <a:gd name="connsiteY2" fmla="*/ 254203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254203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90301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62081"/>
              <a:gd name="connsiteY0" fmla="*/ 0 h 883931"/>
              <a:gd name="connsiteX1" fmla="*/ 9144830 w 9162081"/>
              <a:gd name="connsiteY1" fmla="*/ 0 h 883931"/>
              <a:gd name="connsiteX2" fmla="*/ 9162081 w 9162081"/>
              <a:gd name="connsiteY2" fmla="*/ 90301 h 883931"/>
              <a:gd name="connsiteX3" fmla="*/ 831 w 9162081"/>
              <a:gd name="connsiteY3" fmla="*/ 883931 h 883931"/>
              <a:gd name="connsiteX4" fmla="*/ 830 w 9162081"/>
              <a:gd name="connsiteY4" fmla="*/ 0 h 88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2081" h="883931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62081" y="-28939"/>
                  <a:pt x="9162081" y="90301"/>
                </a:cubicBezTo>
                <a:cubicBezTo>
                  <a:pt x="6334054" y="-29796"/>
                  <a:pt x="1103574" y="102476"/>
                  <a:pt x="831" y="883931"/>
                </a:cubicBezTo>
                <a:cubicBezTo>
                  <a:pt x="3706" y="554781"/>
                  <a:pt x="-2045" y="329150"/>
                  <a:pt x="830" y="0"/>
                </a:cubicBezTo>
                <a:close/>
              </a:path>
            </a:pathLst>
          </a:custGeom>
          <a:gradFill flip="none" rotWithShape="1">
            <a:gsLst>
              <a:gs pos="0">
                <a:srgbClr val="D20C1F">
                  <a:shade val="30000"/>
                  <a:satMod val="115000"/>
                </a:srgbClr>
              </a:gs>
              <a:gs pos="50000">
                <a:srgbClr val="D20C1F">
                  <a:shade val="67500"/>
                  <a:satMod val="115000"/>
                </a:srgbClr>
              </a:gs>
              <a:gs pos="100000">
                <a:srgbClr val="D20C1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6964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54196" y="1268760"/>
            <a:ext cx="744619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500" i="1" dirty="0">
                <a:latin typeface="Trebuchet MS" panose="020B0603020202020204" pitchFamily="34" charset="0"/>
              </a:rPr>
              <a:t>4) Como aplicar o 1.042, </a:t>
            </a:r>
            <a:r>
              <a:rPr lang="pt-BR" sz="2800" dirty="0"/>
              <a:t>§ </a:t>
            </a:r>
            <a:r>
              <a:rPr lang="pt-BR" sz="2500" i="1" dirty="0">
                <a:latin typeface="Trebuchet MS" panose="020B0603020202020204" pitchFamily="34" charset="0"/>
              </a:rPr>
              <a:t>5º no STJ?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500" dirty="0">
              <a:latin typeface="Trebuchet MS" panose="020B060302020202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/>
              <a:t>§ 5º O agravo poderá ser julgado, conforme o caso, conjuntamente com o recurso especial ou extraordinário, assegurada, neste caso, sustentação oral, observando-se, ainda, o disposto no regimento interno do tribunal respectivo.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500" dirty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500" dirty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m 5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AF06C167-A793-413B-B532-9C343608A9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359" y="836712"/>
            <a:ext cx="4701947" cy="5928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9123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3"/>
          <p:cNvSpPr/>
          <p:nvPr/>
        </p:nvSpPr>
        <p:spPr>
          <a:xfrm>
            <a:off x="3435" y="168805"/>
            <a:ext cx="9162081" cy="883931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36202 w 9144830"/>
              <a:gd name="connsiteY2" fmla="*/ 254203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254203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90301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62081"/>
              <a:gd name="connsiteY0" fmla="*/ 0 h 883931"/>
              <a:gd name="connsiteX1" fmla="*/ 9144830 w 9162081"/>
              <a:gd name="connsiteY1" fmla="*/ 0 h 883931"/>
              <a:gd name="connsiteX2" fmla="*/ 9162081 w 9162081"/>
              <a:gd name="connsiteY2" fmla="*/ 90301 h 883931"/>
              <a:gd name="connsiteX3" fmla="*/ 831 w 9162081"/>
              <a:gd name="connsiteY3" fmla="*/ 883931 h 883931"/>
              <a:gd name="connsiteX4" fmla="*/ 830 w 9162081"/>
              <a:gd name="connsiteY4" fmla="*/ 0 h 88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2081" h="883931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62081" y="-28939"/>
                  <a:pt x="9162081" y="90301"/>
                </a:cubicBezTo>
                <a:cubicBezTo>
                  <a:pt x="6334054" y="-29796"/>
                  <a:pt x="1103574" y="102476"/>
                  <a:pt x="831" y="883931"/>
                </a:cubicBezTo>
                <a:cubicBezTo>
                  <a:pt x="3706" y="554781"/>
                  <a:pt x="-2045" y="329150"/>
                  <a:pt x="830" y="0"/>
                </a:cubicBezTo>
                <a:close/>
              </a:path>
            </a:pathLst>
          </a:custGeom>
          <a:gradFill flip="none" rotWithShape="1">
            <a:gsLst>
              <a:gs pos="0">
                <a:srgbClr val="D20C1F">
                  <a:shade val="30000"/>
                  <a:satMod val="115000"/>
                </a:srgbClr>
              </a:gs>
              <a:gs pos="50000">
                <a:srgbClr val="D20C1F">
                  <a:shade val="67500"/>
                  <a:satMod val="115000"/>
                </a:srgbClr>
              </a:gs>
              <a:gs pos="100000">
                <a:srgbClr val="D20C1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6964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54196" y="1042544"/>
            <a:ext cx="728221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dirty="0">
                <a:latin typeface="Tahoma" panose="020B0604030504040204" pitchFamily="34" charset="0"/>
              </a:rPr>
              <a:t>Por fim, é possível que haja a reunião das seções, situação em que há o julgamento por parte do </a:t>
            </a:r>
            <a:r>
              <a:rPr lang="pt-BR" u="sng" dirty="0">
                <a:latin typeface="Tahoma" panose="020B0604030504040204" pitchFamily="34" charset="0"/>
              </a:rPr>
              <a:t>pleno</a:t>
            </a:r>
            <a:r>
              <a:rPr lang="pt-BR" dirty="0">
                <a:latin typeface="Tahoma" panose="020B0604030504040204" pitchFamily="34" charset="0"/>
              </a:rPr>
              <a:t>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dirty="0">
                <a:latin typeface="Tahoma" panose="020B0604030504040204" pitchFamily="34" charset="0"/>
              </a:rPr>
              <a:t>A regra seria o julgamento colegiado. Contudo, atualmente são verificadas diversas decisões proferidas apenas pelo relator. Esse julgamento não colegiado realizado em 2° grau é a </a:t>
            </a:r>
            <a:r>
              <a:rPr lang="pt-BR" u="sng" dirty="0">
                <a:latin typeface="Tahoma" panose="020B0604030504040204" pitchFamily="34" charset="0"/>
              </a:rPr>
              <a:t>decisão monocrática.</a:t>
            </a:r>
            <a:endParaRPr lang="pt-BR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dirty="0">
                <a:latin typeface="Tahoma" panose="020B0604030504040204" pitchFamily="34" charset="0"/>
              </a:rPr>
              <a:t>O sistema processual sempre conviveu com decisões monocráticas proferidas pelos relatores (mas sem que o recurso fosse efetivamente julgado – em semelhança a uma interlocutória proferida em 1° grau). Basta imaginar uma </a:t>
            </a:r>
            <a:r>
              <a:rPr lang="pt-BR" u="sng" dirty="0">
                <a:latin typeface="Tahoma" panose="020B0604030504040204" pitchFamily="34" charset="0"/>
              </a:rPr>
              <a:t>denegação ou concessão de liminar</a:t>
            </a:r>
            <a:r>
              <a:rPr lang="pt-BR" dirty="0">
                <a:latin typeface="Tahoma" panose="020B0604030504040204" pitchFamily="34" charset="0"/>
              </a:rPr>
              <a:t>, em um recurso (efeito suspensivo no agravo de instrumento), ou ação de competência originária (liminar em MS).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dirty="0">
                <a:latin typeface="Tahoma" panose="020B0604030504040204" pitchFamily="34" charset="0"/>
              </a:rPr>
              <a:t>Porém, a partir da década de 90, o CPC73 começou a prever decisões exclusivas do relator não só para questões incidentais, mas também para o próprio julgamento do recurso. Possibilitou-se ao relator, individualmente, uma decisão monocrática correspondente </a:t>
            </a:r>
            <a:r>
              <a:rPr lang="pt-BR" u="sng" dirty="0">
                <a:latin typeface="Tahoma" panose="020B0604030504040204" pitchFamily="34" charset="0"/>
              </a:rPr>
              <a:t>ao próprio julgamento final do recurso</a:t>
            </a:r>
            <a:r>
              <a:rPr lang="pt-BR" dirty="0">
                <a:latin typeface="Tahoma" panose="020B0604030504040204" pitchFamily="34" charset="0"/>
              </a:rPr>
              <a:t>, sem a participação do revisor ou do terceiro.</a:t>
            </a:r>
          </a:p>
        </p:txBody>
      </p:sp>
    </p:spTree>
    <p:extLst>
      <p:ext uri="{BB962C8B-B14F-4D97-AF65-F5344CB8AC3E}">
        <p14:creationId xmlns:p14="http://schemas.microsoft.com/office/powerpoint/2010/main" val="10162532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3"/>
          <p:cNvSpPr/>
          <p:nvPr/>
        </p:nvSpPr>
        <p:spPr>
          <a:xfrm>
            <a:off x="3435" y="168805"/>
            <a:ext cx="9162081" cy="883931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36202 w 9144830"/>
              <a:gd name="connsiteY2" fmla="*/ 254203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254203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90301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62081"/>
              <a:gd name="connsiteY0" fmla="*/ 0 h 883931"/>
              <a:gd name="connsiteX1" fmla="*/ 9144830 w 9162081"/>
              <a:gd name="connsiteY1" fmla="*/ 0 h 883931"/>
              <a:gd name="connsiteX2" fmla="*/ 9162081 w 9162081"/>
              <a:gd name="connsiteY2" fmla="*/ 90301 h 883931"/>
              <a:gd name="connsiteX3" fmla="*/ 831 w 9162081"/>
              <a:gd name="connsiteY3" fmla="*/ 883931 h 883931"/>
              <a:gd name="connsiteX4" fmla="*/ 830 w 9162081"/>
              <a:gd name="connsiteY4" fmla="*/ 0 h 88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2081" h="883931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62081" y="-28939"/>
                  <a:pt x="9162081" y="90301"/>
                </a:cubicBezTo>
                <a:cubicBezTo>
                  <a:pt x="6334054" y="-29796"/>
                  <a:pt x="1103574" y="102476"/>
                  <a:pt x="831" y="883931"/>
                </a:cubicBezTo>
                <a:cubicBezTo>
                  <a:pt x="3706" y="554781"/>
                  <a:pt x="-2045" y="329150"/>
                  <a:pt x="830" y="0"/>
                </a:cubicBezTo>
                <a:close/>
              </a:path>
            </a:pathLst>
          </a:custGeom>
          <a:gradFill flip="none" rotWithShape="1">
            <a:gsLst>
              <a:gs pos="0">
                <a:srgbClr val="D20C1F">
                  <a:shade val="30000"/>
                  <a:satMod val="115000"/>
                </a:srgbClr>
              </a:gs>
              <a:gs pos="50000">
                <a:srgbClr val="D20C1F">
                  <a:shade val="67500"/>
                  <a:satMod val="115000"/>
                </a:srgbClr>
              </a:gs>
              <a:gs pos="100000">
                <a:srgbClr val="D20C1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6964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54197" y="1268760"/>
            <a:ext cx="69847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Isso se iniciou com o 557 do CPC73, que corresponde ao 932 do CPC15.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Em síntese, cabe ao relator julgar de forma monocrática quando: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(i) o recurso tiver clara falha processual; ou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(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ii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) a matéria já estiver pacificada.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Essa é uma das respostas ao uso protelatório dos recursos – especialmente conveniente para desembargadores e ministros.</a:t>
            </a:r>
          </a:p>
        </p:txBody>
      </p:sp>
    </p:spTree>
    <p:extLst>
      <p:ext uri="{BB962C8B-B14F-4D97-AF65-F5344CB8AC3E}">
        <p14:creationId xmlns:p14="http://schemas.microsoft.com/office/powerpoint/2010/main" val="9012707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3"/>
          <p:cNvSpPr/>
          <p:nvPr/>
        </p:nvSpPr>
        <p:spPr>
          <a:xfrm>
            <a:off x="3435" y="168805"/>
            <a:ext cx="9162081" cy="883931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36202 w 9144830"/>
              <a:gd name="connsiteY2" fmla="*/ 254203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254203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90301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62081"/>
              <a:gd name="connsiteY0" fmla="*/ 0 h 883931"/>
              <a:gd name="connsiteX1" fmla="*/ 9144830 w 9162081"/>
              <a:gd name="connsiteY1" fmla="*/ 0 h 883931"/>
              <a:gd name="connsiteX2" fmla="*/ 9162081 w 9162081"/>
              <a:gd name="connsiteY2" fmla="*/ 90301 h 883931"/>
              <a:gd name="connsiteX3" fmla="*/ 831 w 9162081"/>
              <a:gd name="connsiteY3" fmla="*/ 883931 h 883931"/>
              <a:gd name="connsiteX4" fmla="*/ 830 w 9162081"/>
              <a:gd name="connsiteY4" fmla="*/ 0 h 88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2081" h="883931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62081" y="-28939"/>
                  <a:pt x="9162081" y="90301"/>
                </a:cubicBezTo>
                <a:cubicBezTo>
                  <a:pt x="6334054" y="-29796"/>
                  <a:pt x="1103574" y="102476"/>
                  <a:pt x="831" y="883931"/>
                </a:cubicBezTo>
                <a:cubicBezTo>
                  <a:pt x="3706" y="554781"/>
                  <a:pt x="-2045" y="329150"/>
                  <a:pt x="830" y="0"/>
                </a:cubicBezTo>
                <a:close/>
              </a:path>
            </a:pathLst>
          </a:custGeom>
          <a:gradFill flip="none" rotWithShape="1">
            <a:gsLst>
              <a:gs pos="0">
                <a:srgbClr val="D20C1F">
                  <a:shade val="30000"/>
                  <a:satMod val="115000"/>
                </a:srgbClr>
              </a:gs>
              <a:gs pos="50000">
                <a:srgbClr val="D20C1F">
                  <a:shade val="67500"/>
                  <a:satMod val="115000"/>
                </a:srgbClr>
              </a:gs>
              <a:gs pos="100000">
                <a:srgbClr val="D20C1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6964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54196" y="836712"/>
            <a:ext cx="728221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E no NCPC?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Art. 932.  Incumbe ao relator: (...)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III - </a:t>
            </a:r>
            <a:r>
              <a:rPr lang="pt-BR" sz="2200" u="sng" dirty="0">
                <a:latin typeface="Tahoma" panose="020B0604030504040204" pitchFamily="34" charset="0"/>
              </a:rPr>
              <a:t>não conhecer</a:t>
            </a:r>
            <a:r>
              <a:rPr lang="pt-BR" sz="2200" dirty="0">
                <a:latin typeface="Tahoma" panose="020B0604030504040204" pitchFamily="34" charset="0"/>
              </a:rPr>
              <a:t> de recurso inadmissível, prejudicado ou que não tenha impugnado especificamente os fundamentos da decisão recorrida;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IV - </a:t>
            </a:r>
            <a:r>
              <a:rPr lang="pt-BR" sz="2200" u="sng" dirty="0">
                <a:latin typeface="Tahoma" panose="020B0604030504040204" pitchFamily="34" charset="0"/>
              </a:rPr>
              <a:t>negar provimento</a:t>
            </a:r>
            <a:r>
              <a:rPr lang="pt-BR" sz="2200" dirty="0">
                <a:latin typeface="Tahoma" panose="020B0604030504040204" pitchFamily="34" charset="0"/>
              </a:rPr>
              <a:t> a recurso que for contrário a: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a) </a:t>
            </a:r>
            <a:r>
              <a:rPr lang="pt-BR" sz="2200" u="sng" dirty="0">
                <a:latin typeface="Tahoma" panose="020B0604030504040204" pitchFamily="34" charset="0"/>
              </a:rPr>
              <a:t>súmula</a:t>
            </a:r>
            <a:r>
              <a:rPr lang="pt-BR" sz="2200" dirty="0">
                <a:latin typeface="Tahoma" panose="020B0604030504040204" pitchFamily="34" charset="0"/>
              </a:rPr>
              <a:t> do Supremo Tribunal Federal, do Superior Tribunal de Justiça ou do próprio tribunal;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b) acórdão proferido pelo Supremo Tribunal Federal ou pelo Superior Tribunal de Justiça em julgamento de </a:t>
            </a:r>
            <a:r>
              <a:rPr lang="pt-BR" sz="2200" u="sng" dirty="0">
                <a:latin typeface="Tahoma" panose="020B0604030504040204" pitchFamily="34" charset="0"/>
              </a:rPr>
              <a:t>recursos repetitivos</a:t>
            </a:r>
            <a:r>
              <a:rPr lang="pt-BR" sz="2200" dirty="0">
                <a:latin typeface="Tahoma" panose="020B0604030504040204" pitchFamily="34" charset="0"/>
              </a:rPr>
              <a:t>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c) entendimento firmado em </a:t>
            </a:r>
            <a:r>
              <a:rPr lang="pt-BR" sz="2200" u="sng" dirty="0">
                <a:latin typeface="Tahoma" panose="020B0604030504040204" pitchFamily="34" charset="0"/>
              </a:rPr>
              <a:t>incidente de resolução de demandas repetitivas</a:t>
            </a:r>
            <a:r>
              <a:rPr lang="pt-BR" sz="2200" dirty="0">
                <a:latin typeface="Tahoma" panose="020B0604030504040204" pitchFamily="34" charset="0"/>
              </a:rPr>
              <a:t> ou de </a:t>
            </a:r>
            <a:r>
              <a:rPr lang="pt-BR" sz="2200" u="sng" dirty="0">
                <a:latin typeface="Tahoma" panose="020B0604030504040204" pitchFamily="34" charset="0"/>
              </a:rPr>
              <a:t>assunção de competência</a:t>
            </a:r>
            <a:r>
              <a:rPr lang="pt-BR" sz="2200" dirty="0">
                <a:latin typeface="Tahoma" panose="020B0604030504040204" pitchFamily="34" charset="0"/>
              </a:rPr>
              <a:t>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V - </a:t>
            </a:r>
            <a:r>
              <a:rPr lang="pt-BR" sz="2200" i="1" dirty="0">
                <a:latin typeface="Tahoma" panose="020B0604030504040204" pitchFamily="34" charset="0"/>
              </a:rPr>
              <a:t>depois de facultada a apresentação de contrarrazões</a:t>
            </a:r>
            <a:r>
              <a:rPr lang="pt-BR" sz="2200" dirty="0">
                <a:latin typeface="Tahoma" panose="020B0604030504040204" pitchFamily="34" charset="0"/>
              </a:rPr>
              <a:t>, </a:t>
            </a:r>
            <a:r>
              <a:rPr lang="pt-BR" sz="2200" u="sng" dirty="0">
                <a:latin typeface="Tahoma" panose="020B0604030504040204" pitchFamily="34" charset="0"/>
              </a:rPr>
              <a:t>dar provimento </a:t>
            </a:r>
            <a:r>
              <a:rPr lang="pt-BR" sz="2200" dirty="0">
                <a:latin typeface="Tahoma" panose="020B0604030504040204" pitchFamily="34" charset="0"/>
              </a:rPr>
              <a:t>ao recurso se a decisão recorrida for contrária a: a), b), c)</a:t>
            </a:r>
            <a:endParaRPr lang="pt-BR" sz="2200" u="sng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24530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3"/>
          <p:cNvSpPr/>
          <p:nvPr/>
        </p:nvSpPr>
        <p:spPr>
          <a:xfrm>
            <a:off x="3435" y="168805"/>
            <a:ext cx="9162081" cy="883931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36202 w 9144830"/>
              <a:gd name="connsiteY2" fmla="*/ 254203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254203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90301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62081"/>
              <a:gd name="connsiteY0" fmla="*/ 0 h 883931"/>
              <a:gd name="connsiteX1" fmla="*/ 9144830 w 9162081"/>
              <a:gd name="connsiteY1" fmla="*/ 0 h 883931"/>
              <a:gd name="connsiteX2" fmla="*/ 9162081 w 9162081"/>
              <a:gd name="connsiteY2" fmla="*/ 90301 h 883931"/>
              <a:gd name="connsiteX3" fmla="*/ 831 w 9162081"/>
              <a:gd name="connsiteY3" fmla="*/ 883931 h 883931"/>
              <a:gd name="connsiteX4" fmla="*/ 830 w 9162081"/>
              <a:gd name="connsiteY4" fmla="*/ 0 h 88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2081" h="883931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62081" y="-28939"/>
                  <a:pt x="9162081" y="90301"/>
                </a:cubicBezTo>
                <a:cubicBezTo>
                  <a:pt x="6334054" y="-29796"/>
                  <a:pt x="1103574" y="102476"/>
                  <a:pt x="831" y="883931"/>
                </a:cubicBezTo>
                <a:cubicBezTo>
                  <a:pt x="3706" y="554781"/>
                  <a:pt x="-2045" y="329150"/>
                  <a:pt x="830" y="0"/>
                </a:cubicBezTo>
                <a:close/>
              </a:path>
            </a:pathLst>
          </a:custGeom>
          <a:gradFill flip="none" rotWithShape="1">
            <a:gsLst>
              <a:gs pos="0">
                <a:srgbClr val="D20C1F">
                  <a:shade val="30000"/>
                  <a:satMod val="115000"/>
                </a:srgbClr>
              </a:gs>
              <a:gs pos="50000">
                <a:srgbClr val="D20C1F">
                  <a:shade val="67500"/>
                  <a:satMod val="115000"/>
                </a:srgbClr>
              </a:gs>
              <a:gs pos="100000">
                <a:srgbClr val="D20C1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6964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54196" y="836712"/>
            <a:ext cx="72822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Isso está sendo realmente aplicado?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200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 err="1">
                <a:latin typeface="Tahoma" panose="020B0604030504040204" pitchFamily="34" charset="0"/>
              </a:rPr>
              <a:t>Zulmar</a:t>
            </a:r>
            <a:r>
              <a:rPr lang="pt-BR" sz="2200" dirty="0">
                <a:latin typeface="Tahoma" panose="020B0604030504040204" pitchFamily="34" charset="0"/>
              </a:rPr>
              <a:t> Duarte: </a:t>
            </a:r>
            <a:r>
              <a:rPr lang="pt-BR" sz="2200" dirty="0">
                <a:latin typeface="Tahoma" panose="020B0604030504040204" pitchFamily="34" charset="0"/>
                <a:hlinkClick r:id="rId2"/>
              </a:rPr>
              <a:t>http://jota.info/colegialidade-nos-tribunais-e-o-novo-cpc</a:t>
            </a:r>
            <a:r>
              <a:rPr lang="pt-BR" sz="2200" dirty="0">
                <a:latin typeface="Tahoma" panose="020B0604030504040204" pitchFamily="34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200" u="sng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200" i="1" dirty="0">
                <a:latin typeface="Tahoma" panose="020B0604030504040204" pitchFamily="34" charset="0"/>
              </a:rPr>
              <a:t>O relator, monocraticamente e no Superior Tribunal de Justiça, poderá dar ou negar provimento ao recurso quando houver entendimento dominante acerca do tema. </a:t>
            </a:r>
            <a:r>
              <a:rPr lang="pt-BR" sz="2200" dirty="0">
                <a:latin typeface="Tahoma" panose="020B0604030504040204" pitchFamily="34" charset="0"/>
              </a:rPr>
              <a:t>(Súmula 568, CORTE ESPECIAL, julgado em 16/03/2016, </a:t>
            </a:r>
            <a:r>
              <a:rPr lang="pt-BR" sz="2200" dirty="0" err="1">
                <a:latin typeface="Tahoma" panose="020B0604030504040204" pitchFamily="34" charset="0"/>
              </a:rPr>
              <a:t>DJe</a:t>
            </a:r>
            <a:r>
              <a:rPr lang="pt-BR" sz="2200" dirty="0">
                <a:latin typeface="Tahoma" panose="020B0604030504040204" pitchFamily="34" charset="0"/>
              </a:rPr>
              <a:t> 17/03/2016)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200" u="sng" dirty="0">
              <a:latin typeface="Tahoma" panose="020B060403050404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200" u="sng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0434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3"/>
          <p:cNvSpPr/>
          <p:nvPr/>
        </p:nvSpPr>
        <p:spPr>
          <a:xfrm>
            <a:off x="3435" y="168805"/>
            <a:ext cx="9162081" cy="883931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36202 w 9144830"/>
              <a:gd name="connsiteY2" fmla="*/ 254203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254203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90301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62081"/>
              <a:gd name="connsiteY0" fmla="*/ 0 h 883931"/>
              <a:gd name="connsiteX1" fmla="*/ 9144830 w 9162081"/>
              <a:gd name="connsiteY1" fmla="*/ 0 h 883931"/>
              <a:gd name="connsiteX2" fmla="*/ 9162081 w 9162081"/>
              <a:gd name="connsiteY2" fmla="*/ 90301 h 883931"/>
              <a:gd name="connsiteX3" fmla="*/ 831 w 9162081"/>
              <a:gd name="connsiteY3" fmla="*/ 883931 h 883931"/>
              <a:gd name="connsiteX4" fmla="*/ 830 w 9162081"/>
              <a:gd name="connsiteY4" fmla="*/ 0 h 88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2081" h="883931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62081" y="-28939"/>
                  <a:pt x="9162081" y="90301"/>
                </a:cubicBezTo>
                <a:cubicBezTo>
                  <a:pt x="6334054" y="-29796"/>
                  <a:pt x="1103574" y="102476"/>
                  <a:pt x="831" y="883931"/>
                </a:cubicBezTo>
                <a:cubicBezTo>
                  <a:pt x="3706" y="554781"/>
                  <a:pt x="-2045" y="329150"/>
                  <a:pt x="830" y="0"/>
                </a:cubicBezTo>
                <a:close/>
              </a:path>
            </a:pathLst>
          </a:custGeom>
          <a:gradFill flip="none" rotWithShape="1">
            <a:gsLst>
              <a:gs pos="0">
                <a:srgbClr val="D20C1F">
                  <a:shade val="30000"/>
                  <a:satMod val="115000"/>
                </a:srgbClr>
              </a:gs>
              <a:gs pos="50000">
                <a:srgbClr val="D20C1F">
                  <a:shade val="67500"/>
                  <a:satMod val="115000"/>
                </a:srgbClr>
              </a:gs>
              <a:gs pos="100000">
                <a:srgbClr val="D20C1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6964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704423" y="702749"/>
            <a:ext cx="773422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200" b="1" u="sng" dirty="0">
                <a:latin typeface="Tahoma" panose="020B0604030504040204" pitchFamily="34" charset="0"/>
                <a:cs typeface="Tahoma" panose="020B0604030504040204" pitchFamily="34" charset="0"/>
              </a:rPr>
              <a:t>Panorama recursal:</a:t>
            </a:r>
            <a:r>
              <a:rPr lang="pt-BR" sz="2200" b="1" dirty="0">
                <a:latin typeface="Tahoma" panose="020B0604030504040204" pitchFamily="34" charset="0"/>
              </a:rPr>
              <a:t>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Para saber o cabimento de cada recurso, a regra mais fácil é analisar a </a:t>
            </a:r>
            <a:r>
              <a:rPr lang="pt-BR" sz="2200" u="sng" dirty="0">
                <a:latin typeface="Tahoma" panose="020B0604030504040204" pitchFamily="34" charset="0"/>
              </a:rPr>
              <a:t>natureza da decisão</a:t>
            </a:r>
            <a:r>
              <a:rPr lang="pt-BR" sz="2200" dirty="0">
                <a:latin typeface="Tahoma" panose="020B0604030504040204" pitchFamily="34" charset="0"/>
              </a:rPr>
              <a:t>: conforme a natureza da decisão impugnada, determina-se o recurso cabível.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pt-BR" sz="2200" dirty="0">
              <a:latin typeface="Tahoma" panose="020B060403050404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200" b="1" u="sng" dirty="0">
                <a:latin typeface="Tahoma" panose="020B0604030504040204" pitchFamily="34" charset="0"/>
              </a:rPr>
              <a:t>* 1º grau</a:t>
            </a:r>
            <a:r>
              <a:rPr lang="pt-BR" sz="2200" u="sng" dirty="0">
                <a:latin typeface="Tahoma" panose="020B0604030504040204" pitchFamily="34" charset="0"/>
              </a:rPr>
              <a:t>:</a:t>
            </a:r>
            <a:endParaRPr lang="pt-BR" sz="2200" dirty="0">
              <a:latin typeface="Tahoma" panose="020B060403050404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As decisões do juiz (NCPC, art. 203):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- sentença (§ 1</a:t>
            </a:r>
            <a:r>
              <a:rPr lang="pt-BR" sz="2200" baseline="30000" dirty="0">
                <a:latin typeface="Tahoma" panose="020B0604030504040204" pitchFamily="34" charset="0"/>
              </a:rPr>
              <a:t>o</a:t>
            </a:r>
            <a:r>
              <a:rPr lang="pt-BR" sz="2200" dirty="0">
                <a:latin typeface="Tahoma" panose="020B0604030504040204" pitchFamily="34" charset="0"/>
              </a:rPr>
              <a:t>),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- decisão interlocutória (§ 2</a:t>
            </a:r>
            <a:r>
              <a:rPr lang="pt-BR" sz="2200" baseline="30000" dirty="0">
                <a:latin typeface="Tahoma" panose="020B0604030504040204" pitchFamily="34" charset="0"/>
              </a:rPr>
              <a:t>o</a:t>
            </a:r>
            <a:r>
              <a:rPr lang="pt-BR" sz="2200" dirty="0">
                <a:latin typeface="Tahoma" panose="020B0604030504040204" pitchFamily="34" charset="0"/>
              </a:rPr>
              <a:t>) e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- despacho (§ 3</a:t>
            </a:r>
            <a:r>
              <a:rPr lang="pt-BR" sz="2200" baseline="30000" dirty="0">
                <a:latin typeface="Tahoma" panose="020B0604030504040204" pitchFamily="34" charset="0"/>
              </a:rPr>
              <a:t>o</a:t>
            </a:r>
            <a:r>
              <a:rPr lang="pt-BR" sz="2200" dirty="0">
                <a:latin typeface="Tahoma" panose="020B0604030504040204" pitchFamily="34" charset="0"/>
              </a:rPr>
              <a:t>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Da </a:t>
            </a:r>
            <a:r>
              <a:rPr lang="pt-BR" sz="2200" u="sng" dirty="0">
                <a:latin typeface="Tahoma" panose="020B0604030504040204" pitchFamily="34" charset="0"/>
              </a:rPr>
              <a:t>sentença</a:t>
            </a:r>
            <a:r>
              <a:rPr lang="pt-BR" sz="2200" dirty="0">
                <a:latin typeface="Tahoma" panose="020B0604030504040204" pitchFamily="34" charset="0"/>
              </a:rPr>
              <a:t>, cabe </a:t>
            </a:r>
            <a:r>
              <a:rPr lang="pt-BR" sz="2200" u="sng" dirty="0">
                <a:latin typeface="Tahoma" panose="020B0604030504040204" pitchFamily="34" charset="0"/>
              </a:rPr>
              <a:t>apelação</a:t>
            </a:r>
            <a:endParaRPr lang="pt-BR" sz="2200" dirty="0">
              <a:latin typeface="Tahoma" panose="020B060403050404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Da </a:t>
            </a:r>
            <a:r>
              <a:rPr lang="pt-BR" sz="2200" u="sng" dirty="0">
                <a:latin typeface="Tahoma" panose="020B0604030504040204" pitchFamily="34" charset="0"/>
              </a:rPr>
              <a:t>decisão interlocutória</a:t>
            </a:r>
            <a:r>
              <a:rPr lang="pt-BR" sz="2200" dirty="0">
                <a:latin typeface="Tahoma" panose="020B0604030504040204" pitchFamily="34" charset="0"/>
              </a:rPr>
              <a:t>, cabe </a:t>
            </a:r>
            <a:r>
              <a:rPr lang="pt-BR" sz="2200" u="sng" dirty="0">
                <a:latin typeface="Tahoma" panose="020B0604030504040204" pitchFamily="34" charset="0"/>
              </a:rPr>
              <a:t>agravo</a:t>
            </a:r>
            <a:endParaRPr lang="pt-BR" sz="2200" dirty="0">
              <a:latin typeface="Tahoma" panose="020B060403050404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Do </a:t>
            </a:r>
            <a:r>
              <a:rPr lang="pt-BR" sz="2200" u="sng" dirty="0">
                <a:latin typeface="Tahoma" panose="020B0604030504040204" pitchFamily="34" charset="0"/>
              </a:rPr>
              <a:t>despacho</a:t>
            </a:r>
            <a:r>
              <a:rPr lang="pt-BR" sz="2200" dirty="0">
                <a:latin typeface="Tahoma" panose="020B0604030504040204" pitchFamily="34" charset="0"/>
              </a:rPr>
              <a:t> não cabe recurso – trata-se de decisão </a:t>
            </a:r>
            <a:r>
              <a:rPr lang="pt-BR" sz="2200" u="sng" dirty="0">
                <a:latin typeface="Tahoma" panose="020B0604030504040204" pitchFamily="34" charset="0"/>
              </a:rPr>
              <a:t>irrecorrível</a:t>
            </a:r>
            <a:endParaRPr lang="pt-BR" sz="2200" dirty="0">
              <a:latin typeface="Tahoma" panose="020B060403050404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200" b="1" u="sng" dirty="0">
                <a:latin typeface="Tahoma" panose="020B0604030504040204" pitchFamily="34" charset="0"/>
              </a:rPr>
              <a:t>* Tribunal</a:t>
            </a:r>
            <a:r>
              <a:rPr lang="pt-BR" sz="2200" b="1" dirty="0">
                <a:latin typeface="Tahoma" panose="020B0604030504040204" pitchFamily="34" charset="0"/>
              </a:rPr>
              <a:t>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- acórdão (NCPC, art. 204)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Tahoma" panose="020B0604030504040204" pitchFamily="34" charset="0"/>
              </a:rPr>
              <a:t>- decisão monocrática (NCPC, art. 204)</a:t>
            </a:r>
            <a:endParaRPr lang="pt-BR" sz="22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2453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7321</TotalTime>
  <Words>3265</Words>
  <Application>Microsoft Office PowerPoint</Application>
  <PresentationFormat>Apresentação na tela (4:3)</PresentationFormat>
  <Paragraphs>358</Paragraphs>
  <Slides>43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52" baseType="lpstr">
      <vt:lpstr>Arial</vt:lpstr>
      <vt:lpstr>Calibri</vt:lpstr>
      <vt:lpstr>Myriad Pro</vt:lpstr>
      <vt:lpstr>Tahoma</vt:lpstr>
      <vt:lpstr>Times New Roman</vt:lpstr>
      <vt:lpstr>Trebuchet MS</vt:lpstr>
      <vt:lpstr>Verdana</vt:lpstr>
      <vt:lpstr>Wingdings</vt:lpstr>
      <vt:lpstr>Tema do Office</vt:lpstr>
      <vt:lpstr>NCPC: agravo nos tribunais embargos de declaração  Prof. Luiz Dellore</vt:lpstr>
      <vt:lpstr>Pós-Graduação</vt:lpstr>
      <vt:lpstr>Roteiro da exposição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Apresentação do PowerPoint</vt:lpstr>
      <vt:lpstr>Apresentação do PowerPoint</vt:lpstr>
      <vt:lpstr>Apresentação do PowerPoint</vt:lpstr>
      <vt:lpstr>Apresentação do PowerPoint</vt:lpstr>
      <vt:lpstr>Embargos de Declaração</vt:lpstr>
      <vt:lpstr>Embargos de Declaração - procedimento</vt:lpstr>
      <vt:lpstr>Embargos de Declaração - procedimento</vt:lpstr>
      <vt:lpstr>Embargos de Declaração - procedimento</vt:lpstr>
      <vt:lpstr>Embargos de Declaração - procedimento</vt:lpstr>
      <vt:lpstr>Embargos de Declaração - procedimento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Campanha de Divulgação Pós Graduação</dc:title>
  <dc:creator>marketing</dc:creator>
  <cp:lastModifiedBy>Luiz Guilherme  P Dellore</cp:lastModifiedBy>
  <cp:revision>219</cp:revision>
  <dcterms:created xsi:type="dcterms:W3CDTF">2012-10-26T18:35:06Z</dcterms:created>
  <dcterms:modified xsi:type="dcterms:W3CDTF">2019-11-07T13:04:23Z</dcterms:modified>
</cp:coreProperties>
</file>