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4" r:id="rId5"/>
    <p:sldId id="275" r:id="rId6"/>
    <p:sldId id="276" r:id="rId7"/>
    <p:sldId id="277" r:id="rId8"/>
    <p:sldId id="278" r:id="rId9"/>
    <p:sldId id="263" r:id="rId10"/>
    <p:sldId id="273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A7C"/>
    <a:srgbClr val="91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31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88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96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29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2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9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51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0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3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7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9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0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ditorafoco.com.b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llor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j.jus.br/webstj/processo/justica/jurisprudencia.asp?origemPesquisa=informativo&amp;tipo=num_pro&amp;valor=EREsp299177" TargetMode="External"/><Relationship Id="rId2" Type="http://schemas.openxmlformats.org/officeDocument/2006/relationships/hyperlink" Target="https://ww2.stj.jus.br/jurisprudencia/externo/informativo/?acao=pesquisarumaedicao&amp;livre=@cod=%270344%2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j.jus.br/webstj/processo/justica/jurisprudencia.asp?origemPesquisa=informativo&amp;tipo=num_pro&amp;valor=AREsp137141" TargetMode="External"/><Relationship Id="rId2" Type="http://schemas.openxmlformats.org/officeDocument/2006/relationships/hyperlink" Target="https://ww2.stj.jus.br/jurisprudencia/externo/informativo/?acao=pesquisarumaedicao&amp;livre=@cod=%270504%2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j.jus.br/webstj/processo/justica/jurisprudencia.asp?origemPesquisa=informativo&amp;tipo=num_pro&amp;valor=REsp1813684" TargetMode="External"/><Relationship Id="rId2" Type="http://schemas.openxmlformats.org/officeDocument/2006/relationships/hyperlink" Target="https://ww2.stj.jus.br/jurisprudencia/externo/informativo/?acao=pesquisarumaedicao&amp;livre=@cod=%270660%2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jur.com.br/2020-fev-03/stj-restringe-comprovacao-feriado-segunda-carnava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ellore.com/news/livros-com-descont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654691"/>
            <a:ext cx="6270677" cy="1263958"/>
          </a:xfrm>
        </p:spPr>
        <p:txBody>
          <a:bodyPr anchor="ctr">
            <a:noAutofit/>
          </a:bodyPr>
          <a:lstStyle/>
          <a:p>
            <a:pPr algn="r"/>
            <a:r>
              <a:rPr lang="pt-BR" sz="3200" b="1" cap="all" dirty="0">
                <a:solidFill>
                  <a:schemeClr val="bg1"/>
                </a:solidFill>
              </a:rPr>
              <a:t>Processo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12622" y="3077898"/>
            <a:ext cx="5879378" cy="399193"/>
          </a:xfrm>
        </p:spPr>
        <p:txBody>
          <a:bodyPr anchor="ctr">
            <a:noAutofit/>
          </a:bodyPr>
          <a:lstStyle/>
          <a:p>
            <a:pPr algn="l"/>
            <a:r>
              <a:rPr lang="pt-BR" sz="2800" b="1" dirty="0">
                <a:solidFill>
                  <a:schemeClr val="bg1"/>
                </a:solidFill>
              </a:rPr>
              <a:t>Prof. Luiz Dellore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312623" y="3234485"/>
            <a:ext cx="2289117" cy="349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275987" y="2654691"/>
            <a:ext cx="45719" cy="126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BC36A1D6-96CC-4197-83CF-AE97ED892926}"/>
              </a:ext>
            </a:extLst>
          </p:cNvPr>
          <p:cNvSpPr txBox="1">
            <a:spLocks/>
          </p:cNvSpPr>
          <p:nvPr/>
        </p:nvSpPr>
        <p:spPr>
          <a:xfrm>
            <a:off x="0" y="5041343"/>
            <a:ext cx="12192000" cy="399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bg1"/>
                </a:solidFill>
              </a:rPr>
              <a:t>A saga da comprovação do feriado local conforme a jurisprudência do STJ</a:t>
            </a:r>
          </a:p>
        </p:txBody>
      </p:sp>
    </p:spTree>
    <p:extLst>
      <p:ext uri="{BB962C8B-B14F-4D97-AF65-F5344CB8AC3E}">
        <p14:creationId xmlns:p14="http://schemas.microsoft.com/office/powerpoint/2010/main" val="260411062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BF98DE48-70F4-42EE-82EE-615DD8ECE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397" y="2201663"/>
            <a:ext cx="5376464" cy="3888992"/>
          </a:xfrm>
        </p:spPr>
        <p:txBody>
          <a:bodyPr>
            <a:normAutofit/>
          </a:bodyPr>
          <a:lstStyle/>
          <a:p>
            <a:r>
              <a:rPr lang="en-US" sz="2000" dirty="0" err="1"/>
              <a:t>Edição</a:t>
            </a:r>
            <a:r>
              <a:rPr lang="en-US" sz="2000" dirty="0"/>
              <a:t> 2020</a:t>
            </a:r>
          </a:p>
          <a:p>
            <a:r>
              <a:rPr lang="en-US" sz="2000" dirty="0">
                <a:hlinkClick r:id="rId2"/>
              </a:rPr>
              <a:t>www.editorafoco.com.br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cupom</a:t>
            </a:r>
            <a:r>
              <a:rPr lang="en-US" sz="2000" dirty="0"/>
              <a:t> de </a:t>
            </a:r>
            <a:r>
              <a:rPr lang="en-US" sz="2000" dirty="0" err="1"/>
              <a:t>desconto</a:t>
            </a:r>
            <a:r>
              <a:rPr lang="en-US" sz="2000" dirty="0"/>
              <a:t>: </a:t>
            </a:r>
            <a:r>
              <a:rPr lang="en-US" sz="2000" dirty="0" err="1"/>
              <a:t>profdellore</a:t>
            </a:r>
            <a:endParaRPr lang="en-US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B54FAA-1000-4614-B0B1-09F73F933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"/>
          <a:stretch/>
        </p:blipFill>
        <p:spPr bwMode="auto">
          <a:xfrm>
            <a:off x="-5387" y="0"/>
            <a:ext cx="6101387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82328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02676" y="684397"/>
            <a:ext cx="9651123" cy="5156237"/>
          </a:xfrm>
        </p:spPr>
        <p:txBody>
          <a:bodyPr>
            <a:noAutofit/>
          </a:bodyPr>
          <a:lstStyle/>
          <a:p>
            <a:pPr>
              <a:buClr>
                <a:srgbClr val="154A7C"/>
              </a:buClr>
            </a:pPr>
            <a:r>
              <a:rPr lang="pt-BR" sz="2500" dirty="0">
                <a:hlinkClick r:id="rId2"/>
              </a:rPr>
              <a:t>www.dellore.com</a:t>
            </a:r>
            <a:endParaRPr lang="pt-BR" sz="2500" dirty="0"/>
          </a:p>
          <a:p>
            <a:pPr>
              <a:buClr>
                <a:srgbClr val="154A7C"/>
              </a:buClr>
            </a:pPr>
            <a:r>
              <a:rPr lang="pt-BR" sz="2500" dirty="0"/>
              <a:t>facebook.com/</a:t>
            </a:r>
            <a:r>
              <a:rPr lang="pt-BR" sz="2500" dirty="0" err="1"/>
              <a:t>luizdellore</a:t>
            </a:r>
            <a:r>
              <a:rPr lang="pt-BR" sz="2500" dirty="0"/>
              <a:t>/ (Professor Luiz Dellore – </a:t>
            </a:r>
            <a:r>
              <a:rPr lang="pt-BR" sz="2500" dirty="0" err="1"/>
              <a:t>Fan</a:t>
            </a:r>
            <a:r>
              <a:rPr lang="pt-BR" sz="2500" dirty="0"/>
              <a:t> Page)</a:t>
            </a:r>
          </a:p>
          <a:p>
            <a:pPr>
              <a:buClr>
                <a:srgbClr val="154A7C"/>
              </a:buClr>
            </a:pPr>
            <a:r>
              <a:rPr lang="pt-BR" sz="2500" dirty="0"/>
              <a:t>Instagram: @</a:t>
            </a:r>
            <a:r>
              <a:rPr lang="pt-BR" sz="2500" dirty="0" err="1"/>
              <a:t>luizdellore</a:t>
            </a:r>
            <a:endParaRPr lang="pt-BR" sz="2500" dirty="0"/>
          </a:p>
          <a:p>
            <a:pPr>
              <a:buClr>
                <a:srgbClr val="154A7C"/>
              </a:buClr>
            </a:pPr>
            <a:r>
              <a:rPr lang="pt-BR" sz="2500" dirty="0"/>
              <a:t>Twitter: @dellore</a:t>
            </a:r>
          </a:p>
          <a:p>
            <a:pPr>
              <a:buClr>
                <a:srgbClr val="154A7C"/>
              </a:buClr>
            </a:pPr>
            <a:r>
              <a:rPr lang="pt-BR" sz="2500" dirty="0" err="1"/>
              <a:t>LinkedIn</a:t>
            </a:r>
            <a:r>
              <a:rPr lang="pt-BR" sz="2500" dirty="0"/>
              <a:t>: Luiz Dellore</a:t>
            </a:r>
          </a:p>
          <a:p>
            <a:pPr marL="0" indent="0">
              <a:buClr>
                <a:srgbClr val="154A7C"/>
              </a:buClr>
              <a:buNone/>
            </a:pPr>
            <a:endParaRPr lang="pt-BR" sz="1000" dirty="0"/>
          </a:p>
          <a:p>
            <a:pPr marL="0" indent="0" algn="just">
              <a:buClr>
                <a:srgbClr val="154A7C"/>
              </a:buClr>
              <a:buNone/>
            </a:pPr>
            <a:r>
              <a:rPr lang="pt-BR" sz="2500" dirty="0"/>
              <a:t>Mestre e doutor em processo civil pela USP e mestre em constitucional pela PUC/SP.</a:t>
            </a:r>
          </a:p>
          <a:p>
            <a:pPr marL="0" indent="0" algn="just">
              <a:buClr>
                <a:srgbClr val="154A7C"/>
              </a:buClr>
              <a:buNone/>
            </a:pPr>
            <a:r>
              <a:rPr lang="pt-BR" sz="2500" i="1" dirty="0"/>
              <a:t>Visiting Scholar</a:t>
            </a:r>
            <a:r>
              <a:rPr lang="pt-BR" sz="2500" dirty="0"/>
              <a:t> na Syracuse </a:t>
            </a:r>
            <a:r>
              <a:rPr lang="pt-BR" sz="2500" dirty="0" err="1"/>
              <a:t>University</a:t>
            </a:r>
            <a:r>
              <a:rPr lang="pt-BR" sz="2500" dirty="0"/>
              <a:t> (2018) e Cornell </a:t>
            </a:r>
            <a:r>
              <a:rPr lang="pt-BR" sz="2500" dirty="0" err="1"/>
              <a:t>University</a:t>
            </a:r>
            <a:r>
              <a:rPr lang="pt-BR" sz="2500" dirty="0"/>
              <a:t> (2019)</a:t>
            </a:r>
          </a:p>
          <a:p>
            <a:pPr marL="0" indent="0" algn="just">
              <a:buClr>
                <a:srgbClr val="154A7C"/>
              </a:buClr>
              <a:buNone/>
            </a:pPr>
            <a:r>
              <a:rPr lang="pt-BR" sz="2500" dirty="0"/>
              <a:t>Advogado concursado da Caixa Federal. Ex-assessor de Ministro no STJ.</a:t>
            </a:r>
          </a:p>
          <a:p>
            <a:pPr marL="0" indent="0" algn="just">
              <a:buClr>
                <a:srgbClr val="154A7C"/>
              </a:buClr>
              <a:buNone/>
            </a:pPr>
            <a:r>
              <a:rPr lang="pt-BR" sz="2500" dirty="0"/>
              <a:t>Professor de graduação, especialização e cursos preparatórios.</a:t>
            </a:r>
          </a:p>
          <a:p>
            <a:pPr marL="0" indent="0" algn="just">
              <a:buClr>
                <a:srgbClr val="154A7C"/>
              </a:buClr>
              <a:buNone/>
            </a:pPr>
            <a:r>
              <a:rPr lang="pt-BR" sz="2500" dirty="0"/>
              <a:t>Membro de associações de processo civil (IBDP e </a:t>
            </a:r>
            <a:r>
              <a:rPr lang="pt-BR" sz="2500" dirty="0" err="1"/>
              <a:t>Ceapro</a:t>
            </a:r>
            <a:r>
              <a:rPr lang="pt-BR" sz="25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38731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16746" y="530942"/>
            <a:ext cx="10537054" cy="5816591"/>
          </a:xfrm>
        </p:spPr>
        <p:txBody>
          <a:bodyPr>
            <a:noAutofit/>
          </a:bodyPr>
          <a:lstStyle/>
          <a:p>
            <a:r>
              <a:rPr lang="pt-BR" dirty="0"/>
              <a:t>Capítulo 1: a origem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sz="2000" b="1" dirty="0">
                <a:hlinkClick r:id="rId2"/>
              </a:rPr>
              <a:t>Informativo nº 0344</a:t>
            </a:r>
            <a:br>
              <a:rPr lang="pt-BR" sz="2000" b="1" dirty="0">
                <a:hlinkClick r:id="rId2"/>
              </a:rPr>
            </a:br>
            <a:r>
              <a:rPr lang="pt-BR" sz="2000" b="1" dirty="0">
                <a:hlinkClick r:id="rId2"/>
              </a:rPr>
              <a:t>Período: 11 a 15 de fevereiro de 2008.</a:t>
            </a:r>
            <a:endParaRPr lang="pt-BR" sz="2000" dirty="0"/>
          </a:p>
          <a:p>
            <a:pPr marL="0" indent="0">
              <a:buNone/>
            </a:pPr>
            <a:r>
              <a:rPr lang="pt-BR" sz="2000" b="1" dirty="0"/>
              <a:t>CORTE ESPECIAL</a:t>
            </a:r>
            <a:endParaRPr lang="pt-BR" sz="2000" dirty="0"/>
          </a:p>
          <a:p>
            <a:pPr marL="0" indent="0">
              <a:buNone/>
            </a:pPr>
            <a:r>
              <a:rPr lang="pt-BR" sz="2000" b="1" dirty="0"/>
              <a:t>RECURSO. TEMPESTIVIDADE. FERIADO LOCAL.</a:t>
            </a:r>
            <a:endParaRPr lang="pt-BR" sz="2000" dirty="0"/>
          </a:p>
          <a:p>
            <a:pPr marL="0" indent="0">
              <a:buNone/>
            </a:pPr>
            <a:r>
              <a:rPr lang="pt-BR" sz="2000" dirty="0"/>
              <a:t>Jurisprudência dominante neste Superior Tribunal plasmada no AgRg nos EREsp 732.042/RS, DJ 26/3/2007, e no AgRg no Ag 708.460-SP, DJ 2/10/2006, ambos da Corte Especial, estabelece que, para fins de demonstração da tempestividade do recurso, </a:t>
            </a:r>
            <a:r>
              <a:rPr lang="pt-BR" sz="2000" u="sng" dirty="0"/>
              <a:t>incumbe à parte, no momento da interposição, comprovar a ocorrência de suspensão dos prazos processuais em decorrência de feriado local</a:t>
            </a:r>
            <a:r>
              <a:rPr lang="pt-BR" sz="2000" dirty="0"/>
              <a:t> ou de portaria do presidente do Tribunal </a:t>
            </a:r>
            <a:r>
              <a:rPr lang="pt-BR" sz="2000" i="1" dirty="0"/>
              <a:t>a quo</a:t>
            </a:r>
            <a:r>
              <a:rPr lang="pt-BR" sz="2000" dirty="0"/>
              <a:t>. Determina, ademais, que não há de se admitir a juntada posterior do documento comprobatório. Precedentes citados: AgRg no Ag 612.373-RJ, DJ 28/3/2005; AgRg no Ag 545.806-GO, DJ 10/5/2004; AgRg no Ag 653.191-RJ, DJ 9/5/2005; AgRg nos EDcl no Ag 739.665-SP, DJ 15/3/2007; AgRg nos EDcl no Ag 646.975-MG, DJ 19/12/2005, e AgRg no Ag 574.272-RS, DJ 5/12/2005. </a:t>
            </a:r>
            <a:r>
              <a:rPr lang="pt-BR" sz="2000" b="1" dirty="0">
                <a:hlinkClick r:id="rId3"/>
              </a:rPr>
              <a:t>EREsp 299.177-MG</a:t>
            </a:r>
            <a:r>
              <a:rPr lang="pt-BR" sz="2000" b="1" dirty="0"/>
              <a:t>, Rel. Min. Eliana Calmon, julgados em 11/2/2008.</a:t>
            </a:r>
            <a:endParaRPr lang="pt-BR" sz="2000" dirty="0"/>
          </a:p>
          <a:p>
            <a:pPr marL="0" indent="0">
              <a:buClr>
                <a:srgbClr val="154A7C"/>
              </a:buClr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47942979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16746" y="530942"/>
            <a:ext cx="10537054" cy="5816591"/>
          </a:xfrm>
        </p:spPr>
        <p:txBody>
          <a:bodyPr>
            <a:noAutofit/>
          </a:bodyPr>
          <a:lstStyle/>
          <a:p>
            <a:r>
              <a:rPr lang="pt-BR" dirty="0"/>
              <a:t>Capítulo 2: a luz no fim do túnel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sz="2200" b="1" dirty="0">
                <a:hlinkClick r:id="rId2"/>
              </a:rPr>
              <a:t>Informativo nº 0504</a:t>
            </a:r>
            <a:br>
              <a:rPr lang="pt-BR" sz="2200" b="1" dirty="0">
                <a:hlinkClick r:id="rId2"/>
              </a:rPr>
            </a:br>
            <a:r>
              <a:rPr lang="pt-BR" sz="2200" b="1" dirty="0">
                <a:hlinkClick r:id="rId2"/>
              </a:rPr>
              <a:t>Período: 10 a 19 de setembro de 2012.</a:t>
            </a:r>
            <a:endParaRPr lang="pt-BR" sz="2200" dirty="0"/>
          </a:p>
          <a:p>
            <a:pPr marL="0" indent="0">
              <a:buNone/>
            </a:pPr>
            <a:r>
              <a:rPr lang="pt-BR" sz="2200" b="1" dirty="0"/>
              <a:t>CORTE ESPECIAL</a:t>
            </a:r>
            <a:endParaRPr lang="pt-BR" sz="2200" dirty="0"/>
          </a:p>
          <a:p>
            <a:pPr marL="0" indent="0">
              <a:buNone/>
            </a:pPr>
            <a:r>
              <a:rPr lang="pt-BR" sz="2200" b="1" dirty="0"/>
              <a:t>TEMPESTIVIDADE DE RECURSO. FERIADO LOCAL. COMPROVAÇÃO POSTERIOR EM AGRAVO REGIMENTAL.</a:t>
            </a:r>
            <a:endParaRPr lang="pt-BR" sz="2200" dirty="0"/>
          </a:p>
          <a:p>
            <a:pPr marL="0" indent="0">
              <a:buNone/>
            </a:pPr>
            <a:r>
              <a:rPr lang="pt-BR" sz="2200" dirty="0"/>
              <a:t>Adotando recente entendimento do STF, a Corte Especial decidiu que, nos casos de feriado local ou de suspensão do expediente forense no Tribunal de origem que resulte na prorrogação do termo final para interposição do recurso, </a:t>
            </a:r>
            <a:r>
              <a:rPr lang="pt-BR" sz="2200" u="sng" dirty="0"/>
              <a:t>a comprovação da tempestividade do recurso especial pode ser realizada posteriormente</a:t>
            </a:r>
            <a:r>
              <a:rPr lang="pt-BR" sz="2200" dirty="0"/>
              <a:t>, quando da interposição do agravo regimental contra a decisão monocrática do relator que não conheceu do recurso por considerá-lo intempestivo. Precedentes citados do STF: AgRg no RE 626.358-MG, DJe 23/8/2012; HC 108.638-SP, DJe 23/5/2012; do STJ: AgRg no REsp 1.080.119-RJ, DJe 29/6/2012. </a:t>
            </a:r>
            <a:r>
              <a:rPr lang="pt-BR" sz="2200" b="1" dirty="0"/>
              <a:t>AgRg no </a:t>
            </a:r>
            <a:r>
              <a:rPr lang="pt-BR" sz="2200" b="1" dirty="0">
                <a:hlinkClick r:id="rId3"/>
              </a:rPr>
              <a:t>AREsp 137.141-SE</a:t>
            </a:r>
            <a:r>
              <a:rPr lang="pt-BR" sz="2200" b="1" dirty="0"/>
              <a:t>, Rel. Min. </a:t>
            </a:r>
            <a:r>
              <a:rPr lang="pt-BR" sz="2200" b="1" dirty="0" err="1"/>
              <a:t>Antonio</a:t>
            </a:r>
            <a:r>
              <a:rPr lang="pt-BR" sz="2200" b="1" dirty="0"/>
              <a:t> Carlos Ferreira, julgado em 19/9/2012.</a:t>
            </a:r>
            <a:endParaRPr lang="pt-BR" sz="2200" dirty="0"/>
          </a:p>
          <a:p>
            <a:pPr marL="0" indent="0">
              <a:buClr>
                <a:srgbClr val="154A7C"/>
              </a:buClr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46113326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16746" y="530942"/>
            <a:ext cx="10537054" cy="5816591"/>
          </a:xfrm>
        </p:spPr>
        <p:txBody>
          <a:bodyPr>
            <a:noAutofit/>
          </a:bodyPr>
          <a:lstStyle/>
          <a:p>
            <a:r>
              <a:rPr lang="pt-BR" dirty="0"/>
              <a:t>Capítulo 3: a jurisprudência defensiva contra-ataca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sz="1600" dirty="0"/>
              <a:t>AGRAVO INTERNO NO AGRAVO EM RECURSO ESPECIAL. FERIADO LOCAL. COMPROVAÇÃO. ATO DE INTERPOSIÇÃO DO RECURSO.</a:t>
            </a:r>
          </a:p>
          <a:p>
            <a:pPr marL="0" indent="0">
              <a:buNone/>
            </a:pPr>
            <a:r>
              <a:rPr lang="pt-BR" sz="1600" dirty="0"/>
              <a:t>1. O propósito recursal é dizer, à luz do CPC/15, sobre a possibilidade de a parte comprovar, em agravo interno, a ocorrência de feriado local, que ensejou a prorrogação do prazo processual para a interposição do agravo em recurso especial.</a:t>
            </a:r>
          </a:p>
          <a:p>
            <a:pPr marL="0" indent="0">
              <a:buNone/>
            </a:pPr>
            <a:r>
              <a:rPr lang="pt-BR" sz="1600" dirty="0"/>
              <a:t>2. O art. 1.003, § 6º, do CPC/15, diferentemente do CPC/73, é expresso no sentido de que "o recorrente comprovará a ocorrência de feriado local no ato de interposição do recurso".</a:t>
            </a:r>
          </a:p>
          <a:p>
            <a:pPr marL="0" indent="0">
              <a:buNone/>
            </a:pPr>
            <a:r>
              <a:rPr lang="pt-BR" sz="1600" dirty="0"/>
              <a:t>3. Conquanto se reconheça que o novo Código prioriza a decisão de mérito, autorizando, inclusive, o STF e o STJ a desconsiderarem vício formal, o § 3º do seu art. 1.029 impõe, para tanto, que se trate de "recurso tempestivo".</a:t>
            </a:r>
          </a:p>
          <a:p>
            <a:pPr marL="0" indent="0">
              <a:buNone/>
            </a:pPr>
            <a:r>
              <a:rPr lang="pt-BR" sz="1600" dirty="0"/>
              <a:t>4. A intempestividade é tida pelo Código atual como vício grave e, portanto, insanável. Daí porque não se aplica à espécie o disposto no parágrafo único do art. 932 do CPC/15, reservado às hipóteses de vícios sanáveis.</a:t>
            </a:r>
          </a:p>
          <a:p>
            <a:pPr marL="0" indent="0">
              <a:buNone/>
            </a:pPr>
            <a:r>
              <a:rPr lang="pt-BR" sz="1600" dirty="0"/>
              <a:t>5. Seja em função de previsão expressa do atual Código de Processo Civil, seja em atenção à nova orientação do STF, a jurisprudência construída pelo STJ à luz do CPC/73 não subsiste ao CPC/15: </a:t>
            </a:r>
            <a:r>
              <a:rPr lang="pt-BR" sz="1600" u="sng" dirty="0"/>
              <a:t>ou se comprova o feriado local no ato da interposição do respectivo recurso, ou se considera intempestivo o recurso</a:t>
            </a:r>
            <a:r>
              <a:rPr lang="pt-BR" sz="1600" dirty="0"/>
              <a:t>, operando-se, em consequência, a coisa julgada.</a:t>
            </a:r>
          </a:p>
          <a:p>
            <a:pPr marL="0" indent="0">
              <a:buNone/>
            </a:pPr>
            <a:r>
              <a:rPr lang="pt-BR" sz="1600" dirty="0"/>
              <a:t>6. Agravo interno desprovido.</a:t>
            </a:r>
          </a:p>
          <a:p>
            <a:pPr marL="0" indent="0">
              <a:buNone/>
            </a:pPr>
            <a:r>
              <a:rPr lang="pt-BR" sz="1600" dirty="0"/>
              <a:t>(</a:t>
            </a:r>
            <a:r>
              <a:rPr lang="pt-BR" sz="1600" dirty="0" err="1"/>
              <a:t>AgInt</a:t>
            </a:r>
            <a:r>
              <a:rPr lang="pt-BR" sz="1600" dirty="0"/>
              <a:t> no AREsp 957.821/MS, Rel. Ministro RAUL ARAÚJO, Rel. p/ Acórdão Ministra NANCY ANDRIGHI, CORTE ESPECIAL, julgado em 20/11/2017, DJe 19/12/2017)</a:t>
            </a:r>
          </a:p>
          <a:p>
            <a:pPr marL="0" indent="0">
              <a:buClr>
                <a:srgbClr val="154A7C"/>
              </a:buClr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8421662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16746" y="530942"/>
            <a:ext cx="10537054" cy="5816591"/>
          </a:xfrm>
        </p:spPr>
        <p:txBody>
          <a:bodyPr>
            <a:noAutofit/>
          </a:bodyPr>
          <a:lstStyle/>
          <a:p>
            <a:r>
              <a:rPr lang="pt-BR" dirty="0"/>
              <a:t>Capítulo 4: a esperança da modulação</a:t>
            </a:r>
          </a:p>
          <a:p>
            <a:pPr marL="0" indent="0">
              <a:buNone/>
            </a:pPr>
            <a:r>
              <a:rPr lang="pt-BR" sz="1800" b="1" dirty="0">
                <a:hlinkClick r:id="rId2"/>
              </a:rPr>
              <a:t>Informativo nº 0660</a:t>
            </a:r>
            <a:br>
              <a:rPr lang="pt-BR" sz="1800" b="1" dirty="0">
                <a:hlinkClick r:id="rId2"/>
              </a:rPr>
            </a:br>
            <a:r>
              <a:rPr lang="pt-BR" sz="1800" b="1" dirty="0">
                <a:hlinkClick r:id="rId2"/>
              </a:rPr>
              <a:t>Publicação: 6 de dezembro de 2019.</a:t>
            </a:r>
            <a:endParaRPr lang="pt-BR" sz="1800" b="1" dirty="0"/>
          </a:p>
          <a:p>
            <a:pPr marL="0" indent="0">
              <a:buNone/>
            </a:pPr>
            <a:r>
              <a:rPr lang="pt-BR" sz="1800" b="1" dirty="0"/>
              <a:t>Corte Especial</a:t>
            </a:r>
            <a:endParaRPr lang="pt-BR" sz="18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78AE5E9-8A57-4A61-B2D9-744834F5A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365123"/>
              </p:ext>
            </p:extLst>
          </p:nvPr>
        </p:nvGraphicFramePr>
        <p:xfrm>
          <a:off x="859654" y="2019373"/>
          <a:ext cx="10515600" cy="432816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34684269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1994957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414F55"/>
                          </a:solidFill>
                          <a:effectLst/>
                          <a:latin typeface="Roboto"/>
                        </a:rPr>
                        <a:t>Processo</a:t>
                      </a:r>
                      <a:endParaRPr lang="en-US">
                        <a:effectLst/>
                        <a:latin typeface="Roboto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1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dirty="0">
                          <a:solidFill>
                            <a:srgbClr val="2465A4"/>
                          </a:solidFill>
                          <a:effectLst/>
                          <a:latin typeface="Roboto"/>
                          <a:hlinkClick r:id="rId3"/>
                        </a:rPr>
                        <a:t>REsp 1.813.684-SP</a:t>
                      </a:r>
                      <a:r>
                        <a:rPr lang="pt-BR" dirty="0">
                          <a:effectLst/>
                          <a:latin typeface="Roboto"/>
                        </a:rPr>
                        <a:t>, Rel. Min. Raul Araújo, Rel. </a:t>
                      </a:r>
                      <a:r>
                        <a:rPr lang="pt-BR" dirty="0" err="1">
                          <a:effectLst/>
                          <a:latin typeface="Roboto"/>
                        </a:rPr>
                        <a:t>Acd</a:t>
                      </a:r>
                      <a:r>
                        <a:rPr lang="pt-BR" dirty="0">
                          <a:effectLst/>
                          <a:latin typeface="Roboto"/>
                        </a:rPr>
                        <a:t>. Min. </a:t>
                      </a:r>
                      <a:r>
                        <a:rPr lang="pt-BR" dirty="0" err="1">
                          <a:effectLst/>
                          <a:latin typeface="Roboto"/>
                        </a:rPr>
                        <a:t>Luis</a:t>
                      </a:r>
                      <a:r>
                        <a:rPr lang="pt-BR" dirty="0">
                          <a:effectLst/>
                          <a:latin typeface="Roboto"/>
                        </a:rPr>
                        <a:t> Felipe Salomão, Corte Especial, por unanimidade, julgado em 02/10/2019, </a:t>
                      </a:r>
                      <a:r>
                        <a:rPr lang="pt-BR" u="sng" dirty="0">
                          <a:effectLst/>
                          <a:latin typeface="Roboto"/>
                        </a:rPr>
                        <a:t>DJe 18/11/2019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936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414F55"/>
                          </a:solidFill>
                          <a:effectLst/>
                          <a:latin typeface="Roboto"/>
                        </a:rPr>
                        <a:t>Ramo</a:t>
                      </a:r>
                      <a:r>
                        <a:rPr lang="en-US" b="1" dirty="0">
                          <a:solidFill>
                            <a:srgbClr val="414F55"/>
                          </a:solidFill>
                          <a:effectLst/>
                          <a:latin typeface="Roboto"/>
                        </a:rPr>
                        <a:t> do </a:t>
                      </a:r>
                      <a:r>
                        <a:rPr lang="en-US" b="1" dirty="0" err="1">
                          <a:solidFill>
                            <a:srgbClr val="414F55"/>
                          </a:solidFill>
                          <a:effectLst/>
                          <a:latin typeface="Roboto"/>
                        </a:rPr>
                        <a:t>Direito</a:t>
                      </a:r>
                      <a:endParaRPr lang="en-US" dirty="0">
                        <a:effectLst/>
                        <a:latin typeface="Roboto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1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Roboto"/>
                        </a:rPr>
                        <a:t>DIREITO PROCESSUAL CIVIL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618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414F55"/>
                          </a:solidFill>
                          <a:effectLst/>
                          <a:latin typeface="Roboto"/>
                        </a:rPr>
                        <a:t>Tema</a:t>
                      </a:r>
                      <a:endParaRPr lang="en-US">
                        <a:effectLst/>
                        <a:latin typeface="Roboto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1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>
                          <a:effectLst/>
                          <a:latin typeface="Roboto"/>
                        </a:rPr>
                        <a:t>Recurso. Tempestividade. Feriado local. Comprovação no ato de interposição do recurso. Modulação dos efeitos. Necessidade. Aplicação dos princípios da segurança jurídica e da proteção da confiança.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03997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414F55"/>
                          </a:solidFill>
                          <a:effectLst/>
                          <a:latin typeface="Roboto"/>
                        </a:rPr>
                        <a:t>Destaque</a:t>
                      </a:r>
                      <a:endParaRPr lang="en-US">
                        <a:effectLst/>
                        <a:latin typeface="Roboto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1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82685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dirty="0">
                          <a:effectLst/>
                          <a:latin typeface="Roboto"/>
                        </a:rPr>
                        <a:t>É </a:t>
                      </a:r>
                      <a:r>
                        <a:rPr lang="pt-BR" u="sng" dirty="0">
                          <a:effectLst/>
                          <a:latin typeface="Roboto"/>
                        </a:rPr>
                        <a:t>necessária a comprovação de feriado local no ato de interposição do recurso</a:t>
                      </a:r>
                      <a:r>
                        <a:rPr lang="pt-BR" dirty="0">
                          <a:effectLst/>
                          <a:latin typeface="Roboto"/>
                        </a:rPr>
                        <a:t>, sendo aplicável os efeitos desta decisão tão somente aos recursos interpostos </a:t>
                      </a:r>
                      <a:r>
                        <a:rPr lang="pt-BR" u="sng" dirty="0">
                          <a:effectLst/>
                          <a:latin typeface="Roboto"/>
                        </a:rPr>
                        <a:t>após a publicação do REsp 1.813.684/SP</a:t>
                      </a:r>
                      <a:r>
                        <a:rPr lang="pt-BR" dirty="0">
                          <a:effectLst/>
                          <a:latin typeface="Roboto"/>
                        </a:rPr>
                        <a:t>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728118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F946BC34-3B49-4E6A-B097-DAA914CD1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36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3728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16746" y="530942"/>
            <a:ext cx="10537054" cy="5816591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</a:t>
            </a:r>
            <a: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o </a:t>
            </a:r>
            <a:r>
              <a:rPr lang="en-US" altLang="en-U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fim</a:t>
            </a:r>
            <a: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en-U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esperança</a:t>
            </a:r>
            <a:endParaRPr lang="en-US" alt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maioria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7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votos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3, a Corte Especial do Superior Tribunal de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Justiça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decidiu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 </a:t>
            </a:r>
            <a:r>
              <a:rPr lang="en-US" altLang="en-US" sz="1800" u="sng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1800" u="sng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comprovação</a:t>
            </a:r>
            <a:r>
              <a:rPr lang="en-US" altLang="en-US" sz="1800" u="sng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1800" u="sng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feriado</a:t>
            </a:r>
            <a:r>
              <a:rPr lang="en-US" altLang="en-US" sz="1800" u="sng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en-US" altLang="en-US" sz="1800" u="sng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restrita</a:t>
            </a:r>
            <a:r>
              <a:rPr lang="en-US" altLang="en-US" sz="1800" u="sng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1800" u="sng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segunda-feira</a:t>
            </a:r>
            <a:r>
              <a:rPr lang="en-US" altLang="en-US" sz="1800" u="sng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1800" u="sng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Carnaval</a:t>
            </a:r>
            <a:r>
              <a:rPr lang="en-US" altLang="en-US" sz="1800" u="sng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 </a:t>
            </a:r>
            <a:r>
              <a:rPr lang="en-US" altLang="en-US" sz="1800" b="1" u="sng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1800" b="1" u="sng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1800" b="1" u="sng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</a:t>
            </a:r>
            <a:r>
              <a:rPr lang="en-US" altLang="en-US" sz="1800" b="1" u="sng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aos</a:t>
            </a:r>
            <a:r>
              <a:rPr lang="en-US" altLang="en-US" sz="1800" b="1" u="sng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demais</a:t>
            </a:r>
            <a:r>
              <a:rPr lang="en-US" altLang="en-US" sz="1800" b="1" u="sng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feriados</a:t>
            </a:r>
            <a:r>
              <a:rPr lang="en-US" altLang="en-US" sz="1800" b="1" u="sng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inclusive </a:t>
            </a:r>
            <a:r>
              <a:rPr lang="en-US" altLang="en-US" sz="1800" b="1" u="sng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aos</a:t>
            </a:r>
            <a:r>
              <a:rPr lang="en-US" altLang="en-US" sz="1800" b="1" u="sng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locais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julgamento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anterior,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outubro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Corte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fixou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era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preciso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comprovar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sob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ficar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caracterizada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intempestividade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especial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interposto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À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época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prevaleceu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tese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do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ministro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Luis Felipe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Salomão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permitia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que,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recursos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foram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interpostos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partes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possam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comprovar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feriado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após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interposição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julgamento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desta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segunda-feira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(3/2), a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ministra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Nancy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Andrighi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apresentou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questão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ordem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discutir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a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modulação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efeitos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definida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abrangeria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especificamente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feriado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segunda-feira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Carnaval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dizia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respeito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quaisquer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feriados</a:t>
            </a:r>
            <a:r>
              <a:rPr lang="en-US" altLang="en-US" sz="1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https://www.conjur.com.br/2020-fev-03/stj-restringe-comprovacao-feriado-segunda-carnaval</a:t>
            </a:r>
            <a:endParaRPr lang="en-US" altLang="en-US" sz="1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rgbClr val="414F55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414F55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Do site do STJ:</a:t>
            </a:r>
            <a:endParaRPr lang="en-US" altLang="en-US" sz="1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414F55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03/02/202015:50 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Proclamação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Parcial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Julgamento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: A Corte Especial, por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maioria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rejeitou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preliminar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suscitada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pelo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Sr.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Ministro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Luis Felipe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Salomão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não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cabimento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da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questão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ordem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e,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ainda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, por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maioria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, </a:t>
            </a:r>
            <a:r>
              <a:rPr lang="en-US" altLang="en-US" sz="1800" u="sng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acolheu</a:t>
            </a:r>
            <a:r>
              <a:rPr lang="en-US" altLang="en-US" sz="1800" u="sng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800" u="sng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questão</a:t>
            </a:r>
            <a:r>
              <a:rPr lang="en-US" altLang="en-US" sz="1800" u="sng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u="sng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ordem</a:t>
            </a:r>
            <a:r>
              <a:rPr lang="en-US" altLang="en-US" sz="1800" u="sng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1800" u="sng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reconhecer</a:t>
            </a:r>
            <a:r>
              <a:rPr lang="en-US" altLang="en-US" sz="1800" u="sng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que a </a:t>
            </a:r>
            <a:r>
              <a:rPr lang="en-US" altLang="en-US" sz="1800" u="sng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tese</a:t>
            </a:r>
            <a:r>
              <a:rPr lang="en-US" altLang="en-US" sz="1800" u="sng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u="sng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firmada</a:t>
            </a:r>
            <a:r>
              <a:rPr lang="en-US" altLang="en-US" sz="1800" u="sng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por </a:t>
            </a:r>
            <a:r>
              <a:rPr lang="en-US" altLang="en-US" sz="1800" u="sng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ocasião</a:t>
            </a:r>
            <a:r>
              <a:rPr lang="en-US" altLang="en-US" sz="1800" u="sng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do </a:t>
            </a:r>
            <a:r>
              <a:rPr lang="en-US" altLang="en-US" sz="1800" u="sng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julgamento</a:t>
            </a:r>
            <a:r>
              <a:rPr lang="en-US" altLang="en-US" sz="1800" u="sng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do REsp 1.813.684/SP é </a:t>
            </a:r>
            <a:r>
              <a:rPr lang="en-US" altLang="en-US" sz="1800" u="sng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restrita</a:t>
            </a:r>
            <a:r>
              <a:rPr lang="en-US" altLang="en-US" sz="1800" u="sng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u="sng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ao</a:t>
            </a:r>
            <a:r>
              <a:rPr lang="en-US" altLang="en-US" sz="1800" u="sng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u="sng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feriado</a:t>
            </a:r>
            <a:r>
              <a:rPr lang="en-US" altLang="en-US" sz="1800" u="sng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u="sng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segunda-feira</a:t>
            </a:r>
            <a:r>
              <a:rPr lang="en-US" altLang="en-US" sz="1800" u="sng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u="sng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carnaval</a:t>
            </a:r>
            <a:r>
              <a:rPr lang="en-US" altLang="en-US" sz="1800" u="sng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e </a:t>
            </a:r>
            <a:r>
              <a:rPr lang="en-US" altLang="en-US" sz="1800" u="sng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não</a:t>
            </a:r>
            <a:r>
              <a:rPr lang="en-US" altLang="en-US" sz="1800" u="sng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se </a:t>
            </a:r>
            <a:r>
              <a:rPr lang="en-US" altLang="en-US" sz="1800" u="sng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aplica</a:t>
            </a:r>
            <a:r>
              <a:rPr lang="en-US" altLang="en-US" sz="1800" u="sng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u="sng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aos</a:t>
            </a:r>
            <a:r>
              <a:rPr lang="en-US" altLang="en-US" sz="1800" u="sng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u="sng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demais</a:t>
            </a:r>
            <a:r>
              <a:rPr lang="en-US" altLang="en-US" sz="1800" u="sng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u="sng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feriados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, inclusive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aos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feriados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locais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nos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termos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do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voto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da Sra.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Ministra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Relatora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800" dirty="0" err="1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Petição</a:t>
            </a:r>
            <a:r>
              <a:rPr lang="en-US" altLang="en-US" sz="1800" dirty="0">
                <a:solidFill>
                  <a:srgbClr val="2465A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Nº IJ1485/2019 - QO no REsp 1813684 (3001)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sz="2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4A53B9-63A0-4F72-BDEA-7C825203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02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16746" y="530942"/>
            <a:ext cx="10537054" cy="5816591"/>
          </a:xfrm>
        </p:spPr>
        <p:txBody>
          <a:bodyPr>
            <a:noAutofit/>
          </a:bodyPr>
          <a:lstStyle/>
          <a:p>
            <a:r>
              <a:rPr lang="pt-BR" dirty="0"/>
              <a:t>Fim da série?</a:t>
            </a:r>
          </a:p>
          <a:p>
            <a:r>
              <a:rPr lang="pt-BR" dirty="0"/>
              <a:t>Ou qual o próximo capítulo?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sz="2200" dirty="0"/>
              <a:t>Voto Ministro LFS na QO:</a:t>
            </a:r>
          </a:p>
          <a:p>
            <a:pPr marL="0" indent="0">
              <a:buNone/>
            </a:pPr>
            <a:r>
              <a:rPr lang="pt-BR" sz="2200" dirty="0"/>
              <a:t>(...)</a:t>
            </a:r>
          </a:p>
          <a:p>
            <a:pPr marL="0" indent="0">
              <a:buNone/>
            </a:pPr>
            <a:r>
              <a:rPr lang="pt-BR" sz="2200" dirty="0"/>
              <a:t>2. </a:t>
            </a:r>
            <a:r>
              <a:rPr lang="pt-BR" sz="2200" u="sng" dirty="0"/>
              <a:t>O acórdão transitou em julgado em 10 de dezembro de 2019</a:t>
            </a:r>
            <a:r>
              <a:rPr lang="pt-BR" sz="2200" dirty="0"/>
              <a:t>, consoante certidão à fl. 1357, não tendo sido interposto recurso pelas partes litigantes, não podendo mais ser modificado.</a:t>
            </a:r>
          </a:p>
          <a:p>
            <a:pPr marL="0" indent="0">
              <a:buNone/>
            </a:pPr>
            <a:r>
              <a:rPr lang="pt-BR" sz="2200" dirty="0"/>
              <a:t>3. No dispositivo do voto-vencedor, constou expressamente: [...] Ante o exposto, mercê dos fundamentos aduzidos, conheço do recurso especial para que se prossiga no seu julgamento no âmbito da Quarta Turma, sob a relatoria do eminente Ministro Raul Araújo. [...]</a:t>
            </a:r>
          </a:p>
          <a:p>
            <a:pPr marL="0" indent="0">
              <a:buNone/>
            </a:pPr>
            <a:r>
              <a:rPr lang="pt-BR" sz="2200" dirty="0"/>
              <a:t>4. Desse modo, impõe-se a baixa da distribuição perante esta Corte Especial, sem competência para prosseguir no julgamento, com a redistribuição e retorno dos autos à relatoria do eminente Ministro Raul Araújo, a fim de que o recurso especial seja apreciado no âmbito da Quarta Turma.</a:t>
            </a:r>
          </a:p>
          <a:p>
            <a:pPr marL="0" indent="0">
              <a:buNone/>
            </a:pPr>
            <a:endParaRPr lang="pt-BR" sz="2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4A53B9-63A0-4F72-BDEA-7C825203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424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69947" y="173788"/>
            <a:ext cx="9651123" cy="5156237"/>
          </a:xfrm>
        </p:spPr>
        <p:txBody>
          <a:bodyPr>
            <a:noAutofit/>
          </a:bodyPr>
          <a:lstStyle/>
          <a:p>
            <a:pPr marL="0" indent="0">
              <a:buClr>
                <a:srgbClr val="154A7C"/>
              </a:buClr>
              <a:buNone/>
            </a:pPr>
            <a:r>
              <a:rPr lang="pt-BR" sz="3200" dirty="0"/>
              <a:t>Alguns de meus livros</a:t>
            </a:r>
          </a:p>
          <a:p>
            <a:pPr marL="0" indent="0">
              <a:buClr>
                <a:srgbClr val="154A7C"/>
              </a:buClr>
              <a:buNone/>
            </a:pPr>
            <a:r>
              <a:rPr lang="pt-BR" sz="3200" dirty="0"/>
              <a:t>(veja promoções em </a:t>
            </a:r>
            <a:r>
              <a:rPr lang="en-US" sz="3200" dirty="0">
                <a:hlinkClick r:id="rId2"/>
              </a:rPr>
              <a:t>http://www.dellore.com/news/livros-com-desconto/</a:t>
            </a:r>
            <a:r>
              <a:rPr lang="en-US" sz="3200" dirty="0"/>
              <a:t>)</a:t>
            </a:r>
            <a:endParaRPr lang="pt-BR" sz="3200" dirty="0"/>
          </a:p>
          <a:p>
            <a:pPr marL="0" indent="0">
              <a:buClr>
                <a:srgbClr val="154A7C"/>
              </a:buClr>
              <a:buNone/>
            </a:pPr>
            <a:endParaRPr lang="pt-BR" sz="3200" dirty="0"/>
          </a:p>
          <a:p>
            <a:pPr marL="0" indent="0">
              <a:buClr>
                <a:srgbClr val="154A7C"/>
              </a:buClr>
              <a:buNone/>
            </a:pPr>
            <a:endParaRPr lang="pt-BR" sz="25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7B00161-252A-420F-8596-5F93B2315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929" y="2024620"/>
            <a:ext cx="1956379" cy="280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967549D-F3F2-4672-8E73-E24674D01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293" y="2021128"/>
            <a:ext cx="1952994" cy="28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7617C04-F9C2-48C0-A460-1186E651E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56" y="2021129"/>
            <a:ext cx="2025429" cy="280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644D89A-F724-47B2-AF9B-9325890B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901" y="2021128"/>
            <a:ext cx="1964180" cy="280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958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1371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Times New Roman</vt:lpstr>
      <vt:lpstr>Verdana</vt:lpstr>
      <vt:lpstr>Tema do Office</vt:lpstr>
      <vt:lpstr>Processo civil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 civil</dc:title>
  <dc:creator>LUIZ GUILHERME P DELLORE</dc:creator>
  <cp:lastModifiedBy>daniel delgado</cp:lastModifiedBy>
  <cp:revision>10</cp:revision>
  <dcterms:created xsi:type="dcterms:W3CDTF">2020-02-06T04:38:20Z</dcterms:created>
  <dcterms:modified xsi:type="dcterms:W3CDTF">2020-08-10T00:21:51Z</dcterms:modified>
</cp:coreProperties>
</file>