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2"/>
  </p:notesMasterIdLst>
  <p:sldIdLst>
    <p:sldId id="409" r:id="rId2"/>
    <p:sldId id="440" r:id="rId3"/>
    <p:sldId id="404" r:id="rId4"/>
    <p:sldId id="313" r:id="rId5"/>
    <p:sldId id="314" r:id="rId6"/>
    <p:sldId id="320" r:id="rId7"/>
    <p:sldId id="321" r:id="rId8"/>
    <p:sldId id="315" r:id="rId9"/>
    <p:sldId id="323" r:id="rId10"/>
    <p:sldId id="324" r:id="rId11"/>
    <p:sldId id="325" r:id="rId12"/>
    <p:sldId id="322" r:id="rId13"/>
    <p:sldId id="328" r:id="rId14"/>
    <p:sldId id="326" r:id="rId15"/>
    <p:sldId id="327" r:id="rId16"/>
    <p:sldId id="316" r:id="rId17"/>
    <p:sldId id="329" r:id="rId18"/>
    <p:sldId id="330" r:id="rId19"/>
    <p:sldId id="317" r:id="rId20"/>
    <p:sldId id="318" r:id="rId21"/>
    <p:sldId id="319" r:id="rId22"/>
    <p:sldId id="441" r:id="rId23"/>
    <p:sldId id="442" r:id="rId24"/>
    <p:sldId id="279" r:id="rId25"/>
    <p:sldId id="283" r:id="rId26"/>
    <p:sldId id="280" r:id="rId27"/>
    <p:sldId id="284" r:id="rId28"/>
    <p:sldId id="285" r:id="rId29"/>
    <p:sldId id="286" r:id="rId30"/>
    <p:sldId id="282" r:id="rId31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01" autoAdjust="0"/>
    <p:restoredTop sz="94660" autoAdjust="0"/>
  </p:normalViewPr>
  <p:slideViewPr>
    <p:cSldViewPr>
      <p:cViewPr varScale="1">
        <p:scale>
          <a:sx n="82" d="100"/>
          <a:sy n="82" d="100"/>
        </p:scale>
        <p:origin x="1574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86"/>
    </p:cViewPr>
  </p:sorterViewPr>
  <p:notesViewPr>
    <p:cSldViewPr>
      <p:cViewPr varScale="1">
        <p:scale>
          <a:sx n="67" d="100"/>
          <a:sy n="67" d="100"/>
        </p:scale>
        <p:origin x="2748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B6993C-254F-406F-A7C8-00F065972C51}" type="datetimeFigureOut">
              <a:rPr lang="pt-BR" smtClean="0"/>
              <a:t>09/08/2020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C6750-D58B-4D21-AD5C-02BB5213ECB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733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3014940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60266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129223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688524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90342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64070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5021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1753638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4985525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791161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2928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7689306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2553190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891380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8028589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7819759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7811145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275650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29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0455448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30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98221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9984142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760004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7804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9321764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799503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4105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9023AFE-A289-4514-8941-DDE6C24BA5A7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465533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8973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93013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475837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87555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793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0409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84370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pic>
        <p:nvPicPr>
          <p:cNvPr id="6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80166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52299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74600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8036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83047-3E26-4F20-9CE5-6B4F278EEC7D}" type="datetimeFigureOut">
              <a:rPr lang="pt-BR" smtClean="0"/>
              <a:pPr/>
              <a:t>09/08/2020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A9008-F21B-41EC-8523-CCBF59A60558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8" name="Retângulo 3"/>
          <p:cNvSpPr/>
          <p:nvPr userDrawn="1"/>
        </p:nvSpPr>
        <p:spPr>
          <a:xfrm>
            <a:off x="3435" y="116632"/>
            <a:ext cx="9162081" cy="883931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36202 w 9144830"/>
              <a:gd name="connsiteY2" fmla="*/ 254203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1185856"/>
              <a:gd name="connsiteX1" fmla="*/ 9144830 w 9144830"/>
              <a:gd name="connsiteY1" fmla="*/ 0 h 1185856"/>
              <a:gd name="connsiteX2" fmla="*/ 9136202 w 9144830"/>
              <a:gd name="connsiteY2" fmla="*/ 254203 h 1185856"/>
              <a:gd name="connsiteX3" fmla="*/ 831 w 9144830"/>
              <a:gd name="connsiteY3" fmla="*/ 1185856 h 1185856"/>
              <a:gd name="connsiteX4" fmla="*/ 830 w 9144830"/>
              <a:gd name="connsiteY4" fmla="*/ 0 h 1185856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254203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06293"/>
              <a:gd name="connsiteX1" fmla="*/ 9144830 w 9144830"/>
              <a:gd name="connsiteY1" fmla="*/ 0 h 806293"/>
              <a:gd name="connsiteX2" fmla="*/ 9136202 w 9144830"/>
              <a:gd name="connsiteY2" fmla="*/ 90301 h 806293"/>
              <a:gd name="connsiteX3" fmla="*/ 831 w 9144830"/>
              <a:gd name="connsiteY3" fmla="*/ 806293 h 806293"/>
              <a:gd name="connsiteX4" fmla="*/ 830 w 9144830"/>
              <a:gd name="connsiteY4" fmla="*/ 0 h 806293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44830"/>
              <a:gd name="connsiteY0" fmla="*/ 0 h 883931"/>
              <a:gd name="connsiteX1" fmla="*/ 9144830 w 9144830"/>
              <a:gd name="connsiteY1" fmla="*/ 0 h 883931"/>
              <a:gd name="connsiteX2" fmla="*/ 9136202 w 9144830"/>
              <a:gd name="connsiteY2" fmla="*/ 90301 h 883931"/>
              <a:gd name="connsiteX3" fmla="*/ 831 w 9144830"/>
              <a:gd name="connsiteY3" fmla="*/ 883931 h 883931"/>
              <a:gd name="connsiteX4" fmla="*/ 830 w 9144830"/>
              <a:gd name="connsiteY4" fmla="*/ 0 h 883931"/>
              <a:gd name="connsiteX0" fmla="*/ 830 w 9162081"/>
              <a:gd name="connsiteY0" fmla="*/ 0 h 883931"/>
              <a:gd name="connsiteX1" fmla="*/ 9144830 w 9162081"/>
              <a:gd name="connsiteY1" fmla="*/ 0 h 883931"/>
              <a:gd name="connsiteX2" fmla="*/ 9162081 w 9162081"/>
              <a:gd name="connsiteY2" fmla="*/ 90301 h 883931"/>
              <a:gd name="connsiteX3" fmla="*/ 831 w 9162081"/>
              <a:gd name="connsiteY3" fmla="*/ 883931 h 883931"/>
              <a:gd name="connsiteX4" fmla="*/ 830 w 9162081"/>
              <a:gd name="connsiteY4" fmla="*/ 0 h 883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62081" h="883931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62081" y="-28939"/>
                  <a:pt x="9162081" y="90301"/>
                </a:cubicBezTo>
                <a:cubicBezTo>
                  <a:pt x="6334054" y="-29796"/>
                  <a:pt x="1103574" y="102476"/>
                  <a:pt x="831" y="883931"/>
                </a:cubicBezTo>
                <a:cubicBezTo>
                  <a:pt x="3706" y="554781"/>
                  <a:pt x="-2045" y="329150"/>
                  <a:pt x="830" y="0"/>
                </a:cubicBezTo>
                <a:close/>
              </a:path>
            </a:pathLst>
          </a:custGeom>
          <a:gradFill flip="none" rotWithShape="1">
            <a:gsLst>
              <a:gs pos="0">
                <a:srgbClr val="D20C1F">
                  <a:shade val="30000"/>
                  <a:satMod val="115000"/>
                </a:srgbClr>
              </a:gs>
              <a:gs pos="50000">
                <a:srgbClr val="D20C1F">
                  <a:shade val="67500"/>
                  <a:satMod val="115000"/>
                </a:srgbClr>
              </a:gs>
              <a:gs pos="100000">
                <a:srgbClr val="D20C1F">
                  <a:shade val="100000"/>
                  <a:satMod val="115000"/>
                </a:srgb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" name="Retângulo 3"/>
          <p:cNvSpPr/>
          <p:nvPr userDrawn="1"/>
        </p:nvSpPr>
        <p:spPr>
          <a:xfrm>
            <a:off x="-830" y="-27384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Retângulo 3"/>
          <p:cNvSpPr/>
          <p:nvPr userDrawn="1"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0" name="Picture 47" descr="\\192.168.0.9\Marketing\Bruno\2013.1\Outros\logo_epd_online_ok.png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6414" y="6082161"/>
            <a:ext cx="908340" cy="587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9905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acebook.com/luizdellore/" TargetMode="External"/><Relationship Id="rId2" Type="http://schemas.openxmlformats.org/officeDocument/2006/relationships/hyperlink" Target="http://www.dellore.com/" TargetMode="Externa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457200" y="1988840"/>
            <a:ext cx="8229600" cy="2232248"/>
          </a:xfrm>
        </p:spPr>
        <p:txBody>
          <a:bodyPr>
            <a:noAutofit/>
          </a:bodyPr>
          <a:lstStyle/>
          <a:p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EPD</a:t>
            </a: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Formação, suspensão e extinção do processo</a:t>
            </a: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b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</a:br>
            <a:r>
              <a:rPr lang="pt-BR" dirty="0">
                <a:solidFill>
                  <a:schemeClr val="tx1">
                    <a:lumMod val="50000"/>
                    <a:lumOff val="50000"/>
                  </a:schemeClr>
                </a:solidFill>
                <a:latin typeface="Myriad Pro" pitchFamily="34" charset="0"/>
              </a:rPr>
              <a:t>Prof. Luiz Dellore</a:t>
            </a: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457200" y="4869160"/>
            <a:ext cx="8291264" cy="1800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3200" b="1" dirty="0">
              <a:solidFill>
                <a:schemeClr val="tx1">
                  <a:lumMod val="50000"/>
                  <a:lumOff val="50000"/>
                </a:schemeClr>
              </a:solidFill>
              <a:latin typeface="Myriad Pro" pitchFamily="34" charset="0"/>
            </a:endParaRPr>
          </a:p>
        </p:txBody>
      </p: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0" y="-184666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1516448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789040" y="1904386"/>
            <a:ext cx="7514303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dirty="0"/>
              <a:t>Apesar de não existir essa distinção expressa na legislação, costuma a doutrina  </a:t>
            </a:r>
            <a:r>
              <a:rPr lang="pt-BR" sz="2100" u="sng" dirty="0"/>
              <a:t>diferenciar a suspensão entre própria e imprópria</a:t>
            </a:r>
            <a:r>
              <a:rPr lang="pt-BR" sz="2100" dirty="0"/>
              <a:t>:</a:t>
            </a:r>
          </a:p>
          <a:p>
            <a:pPr algn="just"/>
            <a:endParaRPr lang="pt-BR" sz="2100" dirty="0"/>
          </a:p>
          <a:p>
            <a:pPr algn="just"/>
            <a:r>
              <a:rPr lang="pt-BR" sz="2100" dirty="0"/>
              <a:t>i) suspensão </a:t>
            </a:r>
            <a:r>
              <a:rPr lang="pt-BR" sz="2100" i="1" dirty="0"/>
              <a:t>própria</a:t>
            </a:r>
            <a:r>
              <a:rPr lang="pt-BR" sz="2100" dirty="0"/>
              <a:t>: aquela em que toda a tramitação do processo é suspensa;</a:t>
            </a:r>
          </a:p>
          <a:p>
            <a:pPr algn="just"/>
            <a:endParaRPr lang="pt-BR" sz="2100" dirty="0"/>
          </a:p>
          <a:p>
            <a:pPr algn="just"/>
            <a:r>
              <a:rPr lang="pt-BR" sz="2100" dirty="0"/>
              <a:t>ii) suspensão </a:t>
            </a:r>
            <a:r>
              <a:rPr lang="pt-BR" sz="2100" i="1" dirty="0"/>
              <a:t>imprópria</a:t>
            </a:r>
            <a:r>
              <a:rPr lang="pt-BR" sz="2100" dirty="0"/>
              <a:t>: aquela em que há apenas a suspensão da discussão quanto ao mérito, com a realização de atos relativos a alguma questão incidental.</a:t>
            </a:r>
          </a:p>
        </p:txBody>
      </p:sp>
    </p:spTree>
    <p:extLst>
      <p:ext uri="{BB962C8B-B14F-4D97-AF65-F5344CB8AC3E}">
        <p14:creationId xmlns:p14="http://schemas.microsoft.com/office/powerpoint/2010/main" val="18116570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789040" y="1690534"/>
            <a:ext cx="7514303" cy="42934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dirty="0"/>
              <a:t>Suspensão </a:t>
            </a:r>
            <a:r>
              <a:rPr lang="pt-BR" sz="2100" i="1" dirty="0"/>
              <a:t>do processo</a:t>
            </a:r>
            <a:r>
              <a:rPr lang="pt-BR" sz="2100" dirty="0"/>
              <a:t> é algo distinto da </a:t>
            </a:r>
            <a:r>
              <a:rPr lang="pt-BR" sz="2100" i="1" dirty="0"/>
              <a:t>suspensão ou interrupção do prazo processual</a:t>
            </a:r>
            <a:r>
              <a:rPr lang="pt-BR" sz="2100" dirty="0"/>
              <a:t>. </a:t>
            </a:r>
          </a:p>
          <a:p>
            <a:pPr algn="just"/>
            <a:r>
              <a:rPr lang="pt-BR" sz="2100" dirty="0"/>
              <a:t>Assim:</a:t>
            </a:r>
          </a:p>
          <a:p>
            <a:pPr algn="just"/>
            <a:r>
              <a:rPr lang="pt-BR" sz="2100" dirty="0"/>
              <a:t>(i) na oposição de embargos de declaração: </a:t>
            </a:r>
            <a:r>
              <a:rPr lang="pt-BR" sz="2100" i="1" dirty="0"/>
              <a:t>não há suspensão do processo</a:t>
            </a:r>
            <a:r>
              <a:rPr lang="pt-BR" sz="2100" dirty="0"/>
              <a:t>, mas interrupção do prazo para interpor os outros recursos cabíveis (art. 1.026), e </a:t>
            </a:r>
          </a:p>
          <a:p>
            <a:pPr algn="just"/>
            <a:r>
              <a:rPr lang="pt-BR" sz="2100" dirty="0"/>
              <a:t>(ii) no período de 20 de dezembro a 20 de janeiro: segue a tramitação do processo, mas os </a:t>
            </a:r>
            <a:r>
              <a:rPr lang="pt-BR" sz="2100" i="1" dirty="0"/>
              <a:t>prazos ficam suspensos</a:t>
            </a:r>
            <a:r>
              <a:rPr lang="pt-BR" sz="2100" dirty="0"/>
              <a:t> (art. 220).</a:t>
            </a:r>
          </a:p>
          <a:p>
            <a:pPr algn="just"/>
            <a:endParaRPr lang="pt-BR" sz="2100" dirty="0"/>
          </a:p>
          <a:p>
            <a:pPr algn="just"/>
            <a:r>
              <a:rPr lang="pt-BR" sz="2100" dirty="0"/>
              <a:t>Não se deve confundir suspensão e interrupção de prazo: na suspensão, o prazo continua a correr de onde parou antes da suspensão; na interrupção do prazo processual, o prazo volta a fluir do início. </a:t>
            </a:r>
          </a:p>
        </p:txBody>
      </p:sp>
    </p:spTree>
    <p:extLst>
      <p:ext uri="{BB962C8B-B14F-4D97-AF65-F5344CB8AC3E}">
        <p14:creationId xmlns:p14="http://schemas.microsoft.com/office/powerpoint/2010/main" val="3499779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128251" y="1985500"/>
            <a:ext cx="7300452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altLang="pt-BR" sz="2000" i="1" dirty="0"/>
              <a:t>Art. 313.  Suspende-se o processo: </a:t>
            </a:r>
          </a:p>
          <a:p>
            <a:pPr lvl="1" algn="just"/>
            <a:r>
              <a:rPr lang="pt-BR" altLang="pt-BR" sz="2000" i="1" dirty="0"/>
              <a:t>I - pela morte ou pela perda da capacidade processual de qualquer das partes, de seu representante legal ou de seu procurador;</a:t>
            </a:r>
          </a:p>
          <a:p>
            <a:pPr lvl="1"/>
            <a:endParaRPr lang="pt-BR" altLang="pt-BR" sz="2000" i="1" dirty="0"/>
          </a:p>
          <a:p>
            <a:pPr lvl="1" algn="just"/>
            <a:r>
              <a:rPr lang="pt-BR" altLang="pt-BR" sz="2000" i="1" dirty="0"/>
              <a:t>§ 1o Na hipótese do inciso I, o juiz suspenderá o processo, nos termos do art. 689 (habilitação).</a:t>
            </a:r>
          </a:p>
          <a:p>
            <a:pPr lvl="1"/>
            <a:endParaRPr lang="pt-BR" altLang="pt-BR" sz="2000" i="1" dirty="0"/>
          </a:p>
          <a:p>
            <a:pPr lvl="1" algn="just"/>
            <a:r>
              <a:rPr lang="pt-BR" altLang="pt-BR" sz="2000" i="1" dirty="0"/>
              <a:t>Art. 689.  Proceder-se-á à habilitação nos autos do processo principal, na instância em que estiver, suspendendo-se, a partir de então, o processo.</a:t>
            </a:r>
          </a:p>
        </p:txBody>
      </p:sp>
    </p:spTree>
    <p:extLst>
      <p:ext uri="{BB962C8B-B14F-4D97-AF65-F5344CB8AC3E}">
        <p14:creationId xmlns:p14="http://schemas.microsoft.com/office/powerpoint/2010/main" val="363229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1823269"/>
            <a:ext cx="87384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altLang="pt-BR" sz="2000" i="1" dirty="0"/>
              <a:t>Art. 313.  Suspende-se o processo: (...)</a:t>
            </a:r>
          </a:p>
          <a:p>
            <a:pPr lvl="1" algn="just"/>
            <a:r>
              <a:rPr lang="pt-BR" altLang="pt-BR" sz="2000" i="1" dirty="0"/>
              <a:t>§ 2o Não ajuizada ação de habilitação, ao tomar conhecimento da morte, o juiz determinará a suspensão do processo e observará o seguinte:</a:t>
            </a:r>
          </a:p>
          <a:p>
            <a:pPr lvl="1" algn="just"/>
            <a:r>
              <a:rPr lang="pt-BR" altLang="pt-BR" sz="2000" i="1" dirty="0"/>
              <a:t>I - falecido o réu, ordenará a intimação do autor para que promova a citação do respectivo espólio, de quem for o sucessor ou, se for o caso, dos herdeiros, no prazo que designar, de no mínimo 2 (dois) e no máximo 6 (seis) meses;</a:t>
            </a:r>
          </a:p>
          <a:p>
            <a:pPr lvl="1" algn="just"/>
            <a:r>
              <a:rPr lang="pt-BR" altLang="pt-BR" sz="2000" i="1" dirty="0"/>
              <a:t>II - falecido o autor e sendo transmissível o direito em litígio, determinará a intimação de seu espólio, de quem for o sucessor ou, se for o caso, dos herdeiros, pelos meios de divulgação que reputar mais adequados, para que manifestem interesse na sucessão processual e promovam a respectiva habilitação no prazo designado, sob pena de extinção do processo sem resolução de mérito.</a:t>
            </a:r>
          </a:p>
        </p:txBody>
      </p:sp>
    </p:spTree>
    <p:extLst>
      <p:ext uri="{BB962C8B-B14F-4D97-AF65-F5344CB8AC3E}">
        <p14:creationId xmlns:p14="http://schemas.microsoft.com/office/powerpoint/2010/main" val="18298274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914400" y="2066617"/>
            <a:ext cx="754380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altLang="pt-BR" sz="2000" i="1" dirty="0"/>
              <a:t>Art. 313.  Suspende-se o processo: </a:t>
            </a:r>
          </a:p>
          <a:p>
            <a:pPr lvl="1"/>
            <a:r>
              <a:rPr lang="pt-BR" altLang="pt-BR" sz="2000" i="1" dirty="0"/>
              <a:t>(...)</a:t>
            </a:r>
          </a:p>
          <a:p>
            <a:pPr lvl="1"/>
            <a:r>
              <a:rPr lang="pt-BR" altLang="pt-BR" sz="2000" i="1" dirty="0"/>
              <a:t>II - pela convenção das partes;</a:t>
            </a:r>
          </a:p>
          <a:p>
            <a:pPr lvl="1"/>
            <a:endParaRPr lang="pt-BR" altLang="pt-BR" sz="2000" i="1" dirty="0"/>
          </a:p>
          <a:p>
            <a:pPr lvl="1"/>
            <a:r>
              <a:rPr lang="pt-BR" altLang="pt-BR" sz="2000" i="1" dirty="0"/>
              <a:t>§ 4o O prazo de suspensão do processo nunca poderá exceder 1 (um) ano nas hipóteses do inciso V e </a:t>
            </a:r>
            <a:r>
              <a:rPr lang="pt-BR" altLang="pt-BR" sz="2000" i="1" u="sng" dirty="0"/>
              <a:t>6 (seis) meses naquela prevista no inciso II.</a:t>
            </a:r>
          </a:p>
          <a:p>
            <a:pPr lvl="1"/>
            <a:endParaRPr lang="pt-BR" altLang="pt-BR" sz="2000" i="1" dirty="0"/>
          </a:p>
          <a:p>
            <a:pPr lvl="1"/>
            <a:r>
              <a:rPr lang="pt-BR" altLang="pt-BR" sz="2000" i="1" dirty="0"/>
              <a:t>§ 5o O juiz determinará o prosseguimento do processo assim que esgotados os prazos previstos no § 4o.</a:t>
            </a:r>
          </a:p>
          <a:p>
            <a:pPr lvl="1"/>
            <a:endParaRPr lang="pt-BR" altLang="pt-BR" sz="2000" i="1" dirty="0"/>
          </a:p>
          <a:p>
            <a:pPr lvl="1"/>
            <a:endParaRPr lang="pt-BR" alt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1159558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943897" y="2457451"/>
            <a:ext cx="762860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/>
            <a:r>
              <a:rPr lang="pt-BR" altLang="pt-BR" sz="2000" i="1" dirty="0"/>
              <a:t>Art. 313.  Suspende-se o processo: </a:t>
            </a:r>
          </a:p>
          <a:p>
            <a:pPr lvl="1" algn="just"/>
            <a:r>
              <a:rPr lang="pt-BR" altLang="pt-BR" sz="2000" i="1" dirty="0"/>
              <a:t>(...)</a:t>
            </a:r>
          </a:p>
          <a:p>
            <a:pPr lvl="1" algn="just"/>
            <a:r>
              <a:rPr lang="pt-BR" altLang="pt-BR" sz="2000" i="1" dirty="0"/>
              <a:t>III - pela arguição de impedimento ou de suspeição;</a:t>
            </a:r>
          </a:p>
          <a:p>
            <a:pPr lvl="1" algn="just"/>
            <a:endParaRPr lang="pt-BR" altLang="pt-BR" sz="2000" i="1" dirty="0"/>
          </a:p>
          <a:p>
            <a:pPr lvl="1" algn="just"/>
            <a:r>
              <a:rPr lang="pt-BR" altLang="pt-BR" sz="2000" i="1" dirty="0"/>
              <a:t>Art. 146.  No prazo de 15 (quinze) dias, a contar do conhecimento do fato, a parte alegará o impedimento ou a suspeição, em petição específica dirigida ao juiz do processo, na qual indicará o fundamento da recusa, podendo instruí-la com documentos em que se fundar a alegação e com rol de testemunhas.</a:t>
            </a:r>
          </a:p>
          <a:p>
            <a:pPr lvl="1"/>
            <a:endParaRPr lang="pt-BR" altLang="pt-BR" sz="2000" i="1" dirty="0"/>
          </a:p>
          <a:p>
            <a:pPr lvl="1"/>
            <a:endParaRPr lang="pt-BR" altLang="pt-BR" sz="2000" i="1" dirty="0"/>
          </a:p>
        </p:txBody>
      </p:sp>
    </p:spTree>
    <p:extLst>
      <p:ext uri="{BB962C8B-B14F-4D97-AF65-F5344CB8AC3E}">
        <p14:creationId xmlns:p14="http://schemas.microsoft.com/office/powerpoint/2010/main" val="760456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342900" y="1680210"/>
            <a:ext cx="8229600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defRPr/>
            </a:pPr>
            <a:r>
              <a:rPr lang="pt-BR" sz="2100" i="1" dirty="0"/>
              <a:t>Art. 313.  Suspende-se o processo: (...)</a:t>
            </a:r>
          </a:p>
          <a:p>
            <a:pPr lvl="1" algn="just">
              <a:defRPr/>
            </a:pPr>
            <a:r>
              <a:rPr lang="pt-BR" sz="2100" i="1" dirty="0"/>
              <a:t>IV- pela admissão de incidente de resolução de demandas repetitivas (IRDR);</a:t>
            </a:r>
          </a:p>
          <a:p>
            <a:pPr lvl="1" algn="just">
              <a:defRPr/>
            </a:pPr>
            <a:endParaRPr lang="pt-BR" sz="2100" i="1" dirty="0"/>
          </a:p>
          <a:p>
            <a:pPr lvl="1" algn="just">
              <a:defRPr/>
            </a:pPr>
            <a:r>
              <a:rPr lang="pt-BR" sz="2100" i="1" dirty="0"/>
              <a:t>V - quando a sentença de mérito: </a:t>
            </a:r>
          </a:p>
          <a:p>
            <a:pPr lvl="1" algn="just">
              <a:defRPr/>
            </a:pPr>
            <a:r>
              <a:rPr lang="pt-BR" sz="2100" i="1" dirty="0"/>
              <a:t>a) depender do julgamento de outra causa ou da declaração de existência ou de inexistência de relação jurídica que constitua o objeto principal de outro processo pendente; </a:t>
            </a:r>
          </a:p>
          <a:p>
            <a:pPr lvl="1" algn="just">
              <a:defRPr/>
            </a:pPr>
            <a:r>
              <a:rPr lang="pt-BR" sz="2100" i="1" dirty="0"/>
              <a:t>b) tiver de ser proferida somente após a verificação de determinado fato ou a produção de certa prova, requisitada a outro juízo;</a:t>
            </a:r>
          </a:p>
        </p:txBody>
      </p:sp>
    </p:spTree>
    <p:extLst>
      <p:ext uri="{BB962C8B-B14F-4D97-AF65-F5344CB8AC3E}">
        <p14:creationId xmlns:p14="http://schemas.microsoft.com/office/powerpoint/2010/main" val="2148630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0" y="1613844"/>
            <a:ext cx="8878529" cy="45704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defRPr/>
            </a:pPr>
            <a:r>
              <a:rPr lang="pt-BR" sz="1725" dirty="0"/>
              <a:t>Verificada a </a:t>
            </a:r>
            <a:r>
              <a:rPr lang="pt-BR" sz="1725" u="sng" dirty="0"/>
              <a:t>prejudicialidade externa</a:t>
            </a:r>
            <a:r>
              <a:rPr lang="pt-BR" sz="1725" dirty="0"/>
              <a:t>, há a suspensão dos processos onde há a necessidade de decisão quanto à questão prejudicial (que é a questão principal no outro processo), para que se possa analisar a questão principal em que houve a suspensão. </a:t>
            </a:r>
          </a:p>
          <a:p>
            <a:pPr lvl="1" algn="just">
              <a:defRPr/>
            </a:pPr>
            <a:endParaRPr lang="pt-BR" sz="750" dirty="0"/>
          </a:p>
          <a:p>
            <a:pPr lvl="1" algn="just">
              <a:defRPr/>
            </a:pPr>
            <a:r>
              <a:rPr lang="pt-BR" sz="1725" dirty="0"/>
              <a:t>Mas, naquele processo em que o tema é apreciado como questão principal, não há qualquer suspensão.</a:t>
            </a:r>
          </a:p>
          <a:p>
            <a:pPr lvl="1" algn="just">
              <a:defRPr/>
            </a:pPr>
            <a:endParaRPr lang="pt-BR" sz="1725" dirty="0"/>
          </a:p>
          <a:p>
            <a:pPr lvl="1" algn="just">
              <a:defRPr/>
            </a:pPr>
            <a:r>
              <a:rPr lang="pt-BR" sz="1725" i="1" dirty="0"/>
              <a:t>Art. 315.  Se o conhecimento do mérito depender de verificação da existência de </a:t>
            </a:r>
            <a:r>
              <a:rPr lang="pt-BR" sz="1725" i="1" u="sng" dirty="0"/>
              <a:t>fato delituoso</a:t>
            </a:r>
            <a:r>
              <a:rPr lang="pt-BR" sz="1725" i="1" dirty="0"/>
              <a:t>, o juiz pode determinar a suspensão do processo até que se pronuncie a justiça criminal.</a:t>
            </a:r>
          </a:p>
          <a:p>
            <a:pPr lvl="1" algn="just">
              <a:defRPr/>
            </a:pPr>
            <a:r>
              <a:rPr lang="pt-BR" sz="1725" i="1" dirty="0"/>
              <a:t>§ 1o Se a ação penal não for proposta no prazo de 3 (três) meses, contado da intimação do ato de suspensão, cessará o efeito desse, incumbindo ao juiz cível examinar incidentemente a questão prévia.</a:t>
            </a:r>
          </a:p>
          <a:p>
            <a:pPr lvl="1" algn="just">
              <a:defRPr/>
            </a:pPr>
            <a:r>
              <a:rPr lang="pt-BR" sz="1725" i="1" dirty="0"/>
              <a:t>§ 2o Proposta a ação penal, o processo ficará suspenso pelo prazo máximo de 1 (um) ano, ao final do qual aplicar-se-á o disposto na parte final do § 1o.</a:t>
            </a:r>
          </a:p>
          <a:p>
            <a:pPr lvl="1" algn="just">
              <a:defRPr/>
            </a:pPr>
            <a:endParaRPr lang="pt-BR" sz="2100" dirty="0"/>
          </a:p>
          <a:p>
            <a:pPr lvl="1" algn="just">
              <a:defRPr/>
            </a:pPr>
            <a:endParaRPr lang="pt-BR" sz="2100" dirty="0"/>
          </a:p>
        </p:txBody>
      </p:sp>
    </p:spTree>
    <p:extLst>
      <p:ext uri="{BB962C8B-B14F-4D97-AF65-F5344CB8AC3E}">
        <p14:creationId xmlns:p14="http://schemas.microsoft.com/office/powerpoint/2010/main" val="364938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342900" y="1680210"/>
            <a:ext cx="82296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defRPr/>
            </a:pPr>
            <a:r>
              <a:rPr lang="pt-BR" sz="2100" i="1" dirty="0"/>
              <a:t>Art. 313.  Suspende-se o processo: (...)</a:t>
            </a:r>
          </a:p>
          <a:p>
            <a:pPr lvl="1" algn="just">
              <a:defRPr/>
            </a:pPr>
            <a:endParaRPr lang="pt-BR" sz="2100" i="1" dirty="0"/>
          </a:p>
          <a:p>
            <a:pPr lvl="1" algn="just">
              <a:defRPr/>
            </a:pPr>
            <a:r>
              <a:rPr lang="pt-BR" sz="2100" i="1" dirty="0"/>
              <a:t>VI - por motivo de força maior;</a:t>
            </a:r>
          </a:p>
          <a:p>
            <a:pPr lvl="1" algn="just">
              <a:defRPr/>
            </a:pPr>
            <a:endParaRPr lang="pt-BR" sz="2100" i="1" dirty="0"/>
          </a:p>
          <a:p>
            <a:pPr lvl="1" algn="just">
              <a:defRPr/>
            </a:pPr>
            <a:r>
              <a:rPr lang="pt-BR" sz="2100" i="1" dirty="0"/>
              <a:t>VII - quando se discutir em juízo questão decorrente de acidentes e fatos da navegação de competência do Tribunal Marítimo;</a:t>
            </a:r>
          </a:p>
          <a:p>
            <a:pPr lvl="1" algn="just">
              <a:defRPr/>
            </a:pPr>
            <a:endParaRPr lang="pt-BR" sz="2100" i="1" dirty="0"/>
          </a:p>
          <a:p>
            <a:pPr lvl="1" algn="just">
              <a:defRPr/>
            </a:pPr>
            <a:r>
              <a:rPr lang="pt-BR" sz="2100" i="1" dirty="0"/>
              <a:t>VIII - nos demais casos que este Código regula.</a:t>
            </a:r>
          </a:p>
        </p:txBody>
      </p:sp>
    </p:spTree>
    <p:extLst>
      <p:ext uri="{BB962C8B-B14F-4D97-AF65-F5344CB8AC3E}">
        <p14:creationId xmlns:p14="http://schemas.microsoft.com/office/powerpoint/2010/main" val="6896313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870365" y="1708548"/>
            <a:ext cx="6702136" cy="1310011"/>
          </a:xfrm>
        </p:spPr>
        <p:txBody>
          <a:bodyPr>
            <a:noAutofit/>
          </a:bodyPr>
          <a:lstStyle/>
          <a:p>
            <a:r>
              <a:rPr lang="pt-BR" altLang="pt-BR" sz="2200" dirty="0"/>
              <a:t>* L. 13.363/2016</a:t>
            </a:r>
            <a:endParaRPr lang="pt-BR" altLang="pt-BR" sz="22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57189" lvl="1" indent="0">
              <a:buNone/>
            </a:pPr>
            <a:endParaRPr lang="pt-BR" altLang="pt-BR" sz="2000" b="1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1338350" y="2087526"/>
            <a:ext cx="7107382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endParaRPr lang="pt-BR" altLang="pt-BR" sz="2200" i="1" dirty="0"/>
          </a:p>
          <a:p>
            <a:pPr lvl="1"/>
            <a:r>
              <a:rPr lang="pt-BR" altLang="pt-BR" sz="2200" i="1" dirty="0"/>
              <a:t>Art. 313.  Suspende-se o processo: (...)</a:t>
            </a:r>
          </a:p>
          <a:p>
            <a:pPr lvl="1" algn="just"/>
            <a:endParaRPr lang="pt-BR" altLang="pt-BR" sz="2200" i="1" dirty="0"/>
          </a:p>
          <a:p>
            <a:pPr lvl="1" algn="just"/>
            <a:r>
              <a:rPr lang="pt-BR" altLang="pt-BR" sz="2200" i="1" dirty="0"/>
              <a:t>IX - pelo </a:t>
            </a:r>
            <a:r>
              <a:rPr lang="pt-BR" altLang="pt-BR" sz="2200" i="1" dirty="0">
                <a:solidFill>
                  <a:srgbClr val="FF0000"/>
                </a:solidFill>
              </a:rPr>
              <a:t>parto</a:t>
            </a:r>
            <a:r>
              <a:rPr lang="pt-BR" altLang="pt-BR" sz="2200" i="1" dirty="0"/>
              <a:t> ou pela concessão de </a:t>
            </a:r>
            <a:r>
              <a:rPr lang="pt-BR" altLang="pt-BR" sz="2200" i="1" dirty="0">
                <a:solidFill>
                  <a:srgbClr val="FF0000"/>
                </a:solidFill>
              </a:rPr>
              <a:t>adoção</a:t>
            </a:r>
            <a:r>
              <a:rPr lang="pt-BR" altLang="pt-BR" sz="2200" i="1" dirty="0"/>
              <a:t>, quando a advogada responsável pelo processo constituir a </a:t>
            </a:r>
            <a:r>
              <a:rPr lang="pt-BR" altLang="pt-BR" sz="2200" i="1" dirty="0">
                <a:solidFill>
                  <a:srgbClr val="FF0000"/>
                </a:solidFill>
              </a:rPr>
              <a:t>única patrona </a:t>
            </a:r>
            <a:r>
              <a:rPr lang="pt-BR" altLang="pt-BR" sz="2200" i="1" dirty="0"/>
              <a:t>da causa;</a:t>
            </a:r>
          </a:p>
          <a:p>
            <a:pPr lvl="1" algn="just"/>
            <a:endParaRPr lang="pt-BR" altLang="pt-BR" sz="2200" i="1" dirty="0"/>
          </a:p>
          <a:p>
            <a:pPr lvl="1" algn="just"/>
            <a:r>
              <a:rPr lang="pt-BR" altLang="pt-BR" sz="2200" i="1" dirty="0"/>
              <a:t>X - quando o advogado responsável pelo processo constituir o </a:t>
            </a:r>
            <a:r>
              <a:rPr lang="pt-BR" altLang="pt-BR" sz="2200" i="1" dirty="0">
                <a:solidFill>
                  <a:srgbClr val="FF0000"/>
                </a:solidFill>
              </a:rPr>
              <a:t>único patrono</a:t>
            </a:r>
            <a:r>
              <a:rPr lang="pt-BR" altLang="pt-BR" sz="2200" i="1" dirty="0"/>
              <a:t> da causa e tornar-se </a:t>
            </a:r>
            <a:r>
              <a:rPr lang="pt-BR" altLang="pt-BR" sz="2200" i="1" dirty="0">
                <a:solidFill>
                  <a:srgbClr val="FF0000"/>
                </a:solidFill>
              </a:rPr>
              <a:t>pai</a:t>
            </a:r>
            <a:r>
              <a:rPr lang="pt-BR" altLang="pt-BR" sz="2200" i="1" dirty="0"/>
              <a:t>. (...)</a:t>
            </a:r>
          </a:p>
        </p:txBody>
      </p:sp>
    </p:spTree>
    <p:extLst>
      <p:ext uri="{BB962C8B-B14F-4D97-AF65-F5344CB8AC3E}">
        <p14:creationId xmlns:p14="http://schemas.microsoft.com/office/powerpoint/2010/main" val="36014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-830" y="21792"/>
            <a:ext cx="9153456" cy="814920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814920"/>
              <a:gd name="connsiteX1" fmla="*/ 9144830 w 9144830"/>
              <a:gd name="connsiteY1" fmla="*/ 0 h 814920"/>
              <a:gd name="connsiteX2" fmla="*/ 9144829 w 9144830"/>
              <a:gd name="connsiteY2" fmla="*/ 357720 h 814920"/>
              <a:gd name="connsiteX3" fmla="*/ 831 w 9144830"/>
              <a:gd name="connsiteY3" fmla="*/ 814920 h 814920"/>
              <a:gd name="connsiteX4" fmla="*/ 830 w 9144830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  <a:gd name="connsiteX0" fmla="*/ 830 w 9153456"/>
              <a:gd name="connsiteY0" fmla="*/ 0 h 814920"/>
              <a:gd name="connsiteX1" fmla="*/ 9144830 w 9153456"/>
              <a:gd name="connsiteY1" fmla="*/ 0 h 814920"/>
              <a:gd name="connsiteX2" fmla="*/ 9153456 w 9153456"/>
              <a:gd name="connsiteY2" fmla="*/ 159312 h 814920"/>
              <a:gd name="connsiteX3" fmla="*/ 831 w 9153456"/>
              <a:gd name="connsiteY3" fmla="*/ 814920 h 814920"/>
              <a:gd name="connsiteX4" fmla="*/ 830 w 9153456"/>
              <a:gd name="connsiteY4" fmla="*/ 0 h 8149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814920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40072"/>
                  <a:pt x="9153456" y="159312"/>
                </a:cubicBezTo>
                <a:cubicBezTo>
                  <a:pt x="5945868" y="65093"/>
                  <a:pt x="1284729" y="111102"/>
                  <a:pt x="831" y="814920"/>
                </a:cubicBezTo>
                <a:cubicBezTo>
                  <a:pt x="3706" y="485770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Retângulo 3"/>
          <p:cNvSpPr/>
          <p:nvPr/>
        </p:nvSpPr>
        <p:spPr>
          <a:xfrm rot="10800000">
            <a:off x="-5191" y="5145932"/>
            <a:ext cx="9153456" cy="1712068"/>
          </a:xfrm>
          <a:custGeom>
            <a:avLst/>
            <a:gdLst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0 w 9144000"/>
              <a:gd name="connsiteY3" fmla="*/ 1556792 h 1556792"/>
              <a:gd name="connsiteX4" fmla="*/ 0 w 9144000"/>
              <a:gd name="connsiteY4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556792"/>
              <a:gd name="connsiteX1" fmla="*/ 9144000 w 9144000"/>
              <a:gd name="connsiteY1" fmla="*/ 0 h 1556792"/>
              <a:gd name="connsiteX2" fmla="*/ 9144000 w 9144000"/>
              <a:gd name="connsiteY2" fmla="*/ 1556792 h 1556792"/>
              <a:gd name="connsiteX3" fmla="*/ 4649638 w 9144000"/>
              <a:gd name="connsiteY3" fmla="*/ 1552755 h 1556792"/>
              <a:gd name="connsiteX4" fmla="*/ 0 w 9144000"/>
              <a:gd name="connsiteY4" fmla="*/ 1556792 h 1556792"/>
              <a:gd name="connsiteX5" fmla="*/ 0 w 9144000"/>
              <a:gd name="connsiteY5" fmla="*/ 0 h 1556792"/>
              <a:gd name="connsiteX0" fmla="*/ 0 w 9144000"/>
              <a:gd name="connsiteY0" fmla="*/ 0 h 1983505"/>
              <a:gd name="connsiteX1" fmla="*/ 9144000 w 9144000"/>
              <a:gd name="connsiteY1" fmla="*/ 0 h 1983505"/>
              <a:gd name="connsiteX2" fmla="*/ 9144000 w 9144000"/>
              <a:gd name="connsiteY2" fmla="*/ 1556792 h 1983505"/>
              <a:gd name="connsiteX3" fmla="*/ 4649638 w 9144000"/>
              <a:gd name="connsiteY3" fmla="*/ 1552755 h 1983505"/>
              <a:gd name="connsiteX4" fmla="*/ 0 w 9144000"/>
              <a:gd name="connsiteY4" fmla="*/ 1556792 h 1983505"/>
              <a:gd name="connsiteX5" fmla="*/ 0 w 9144000"/>
              <a:gd name="connsiteY5" fmla="*/ 0 h 1983505"/>
              <a:gd name="connsiteX0" fmla="*/ 0 w 9144000"/>
              <a:gd name="connsiteY0" fmla="*/ 0 h 2156033"/>
              <a:gd name="connsiteX1" fmla="*/ 9144000 w 9144000"/>
              <a:gd name="connsiteY1" fmla="*/ 0 h 2156033"/>
              <a:gd name="connsiteX2" fmla="*/ 9144000 w 9144000"/>
              <a:gd name="connsiteY2" fmla="*/ 1556792 h 2156033"/>
              <a:gd name="connsiteX3" fmla="*/ 4649638 w 9144000"/>
              <a:gd name="connsiteY3" fmla="*/ 1552755 h 2156033"/>
              <a:gd name="connsiteX4" fmla="*/ 0 w 9144000"/>
              <a:gd name="connsiteY4" fmla="*/ 1556792 h 2156033"/>
              <a:gd name="connsiteX5" fmla="*/ 0 w 9144000"/>
              <a:gd name="connsiteY5" fmla="*/ 0 h 2156033"/>
              <a:gd name="connsiteX0" fmla="*/ 0 w 9152626"/>
              <a:gd name="connsiteY0" fmla="*/ 0 h 2156033"/>
              <a:gd name="connsiteX1" fmla="*/ 9144000 w 9152626"/>
              <a:gd name="connsiteY1" fmla="*/ 0 h 2156033"/>
              <a:gd name="connsiteX2" fmla="*/ 9152626 w 9152626"/>
              <a:gd name="connsiteY2" fmla="*/ 538875 h 2156033"/>
              <a:gd name="connsiteX3" fmla="*/ 4649638 w 9152626"/>
              <a:gd name="connsiteY3" fmla="*/ 1552755 h 2156033"/>
              <a:gd name="connsiteX4" fmla="*/ 0 w 9152626"/>
              <a:gd name="connsiteY4" fmla="*/ 1556792 h 2156033"/>
              <a:gd name="connsiteX5" fmla="*/ 0 w 9152626"/>
              <a:gd name="connsiteY5" fmla="*/ 0 h 2156033"/>
              <a:gd name="connsiteX0" fmla="*/ 8626 w 9161252"/>
              <a:gd name="connsiteY0" fmla="*/ 0 h 2036837"/>
              <a:gd name="connsiteX1" fmla="*/ 9152626 w 9161252"/>
              <a:gd name="connsiteY1" fmla="*/ 0 h 2036837"/>
              <a:gd name="connsiteX2" fmla="*/ 9161252 w 9161252"/>
              <a:gd name="connsiteY2" fmla="*/ 538875 h 2036837"/>
              <a:gd name="connsiteX3" fmla="*/ 4658264 w 9161252"/>
              <a:gd name="connsiteY3" fmla="*/ 1552755 h 2036837"/>
              <a:gd name="connsiteX4" fmla="*/ 0 w 9161252"/>
              <a:gd name="connsiteY4" fmla="*/ 987449 h 2036837"/>
              <a:gd name="connsiteX5" fmla="*/ 8626 w 9161252"/>
              <a:gd name="connsiteY5" fmla="*/ 0 h 2036837"/>
              <a:gd name="connsiteX0" fmla="*/ 8626 w 9161252"/>
              <a:gd name="connsiteY0" fmla="*/ 0 h 1001184"/>
              <a:gd name="connsiteX1" fmla="*/ 9152626 w 9161252"/>
              <a:gd name="connsiteY1" fmla="*/ 0 h 1001184"/>
              <a:gd name="connsiteX2" fmla="*/ 9161252 w 9161252"/>
              <a:gd name="connsiteY2" fmla="*/ 538875 h 1001184"/>
              <a:gd name="connsiteX3" fmla="*/ 0 w 9161252"/>
              <a:gd name="connsiteY3" fmla="*/ 987449 h 1001184"/>
              <a:gd name="connsiteX4" fmla="*/ 8626 w 9161252"/>
              <a:gd name="connsiteY4" fmla="*/ 0 h 1001184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61252"/>
              <a:gd name="connsiteY0" fmla="*/ 0 h 987449"/>
              <a:gd name="connsiteX1" fmla="*/ 9152626 w 9161252"/>
              <a:gd name="connsiteY1" fmla="*/ 0 h 987449"/>
              <a:gd name="connsiteX2" fmla="*/ 9161252 w 9161252"/>
              <a:gd name="connsiteY2" fmla="*/ 538875 h 987449"/>
              <a:gd name="connsiteX3" fmla="*/ 0 w 9161252"/>
              <a:gd name="connsiteY3" fmla="*/ 987449 h 987449"/>
              <a:gd name="connsiteX4" fmla="*/ 8626 w 9161252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626 w 9152626"/>
              <a:gd name="connsiteY0" fmla="*/ 0 h 987449"/>
              <a:gd name="connsiteX1" fmla="*/ 9152626 w 9152626"/>
              <a:gd name="connsiteY1" fmla="*/ 0 h 987449"/>
              <a:gd name="connsiteX2" fmla="*/ 9152625 w 9152626"/>
              <a:gd name="connsiteY2" fmla="*/ 357720 h 987449"/>
              <a:gd name="connsiteX3" fmla="*/ 0 w 9152626"/>
              <a:gd name="connsiteY3" fmla="*/ 987449 h 987449"/>
              <a:gd name="connsiteX4" fmla="*/ 8626 w 9152626"/>
              <a:gd name="connsiteY4" fmla="*/ 0 h 987449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099592"/>
              <a:gd name="connsiteX1" fmla="*/ 9144830 w 9144830"/>
              <a:gd name="connsiteY1" fmla="*/ 0 h 1099592"/>
              <a:gd name="connsiteX2" fmla="*/ 9144829 w 9144830"/>
              <a:gd name="connsiteY2" fmla="*/ 357720 h 1099592"/>
              <a:gd name="connsiteX3" fmla="*/ 831 w 9144830"/>
              <a:gd name="connsiteY3" fmla="*/ 1099592 h 1099592"/>
              <a:gd name="connsiteX4" fmla="*/ 830 w 9144830"/>
              <a:gd name="connsiteY4" fmla="*/ 0 h 1099592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44830"/>
              <a:gd name="connsiteY0" fmla="*/ 0 h 1712068"/>
              <a:gd name="connsiteX1" fmla="*/ 9144830 w 9144830"/>
              <a:gd name="connsiteY1" fmla="*/ 0 h 1712068"/>
              <a:gd name="connsiteX2" fmla="*/ 9144829 w 9144830"/>
              <a:gd name="connsiteY2" fmla="*/ 357720 h 1712068"/>
              <a:gd name="connsiteX3" fmla="*/ 831 w 9144830"/>
              <a:gd name="connsiteY3" fmla="*/ 1712068 h 1712068"/>
              <a:gd name="connsiteX4" fmla="*/ 830 w 9144830"/>
              <a:gd name="connsiteY4" fmla="*/ 0 h 1712068"/>
              <a:gd name="connsiteX0" fmla="*/ 830 w 9162082"/>
              <a:gd name="connsiteY0" fmla="*/ 0 h 1712068"/>
              <a:gd name="connsiteX1" fmla="*/ 9144830 w 9162082"/>
              <a:gd name="connsiteY1" fmla="*/ 0 h 1712068"/>
              <a:gd name="connsiteX2" fmla="*/ 9162082 w 9162082"/>
              <a:gd name="connsiteY2" fmla="*/ 254203 h 1712068"/>
              <a:gd name="connsiteX3" fmla="*/ 831 w 9162082"/>
              <a:gd name="connsiteY3" fmla="*/ 1712068 h 1712068"/>
              <a:gd name="connsiteX4" fmla="*/ 830 w 9162082"/>
              <a:gd name="connsiteY4" fmla="*/ 0 h 1712068"/>
              <a:gd name="connsiteX0" fmla="*/ 830 w 9153456"/>
              <a:gd name="connsiteY0" fmla="*/ 0 h 1712068"/>
              <a:gd name="connsiteX1" fmla="*/ 9144830 w 9153456"/>
              <a:gd name="connsiteY1" fmla="*/ 0 h 1712068"/>
              <a:gd name="connsiteX2" fmla="*/ 9153456 w 9153456"/>
              <a:gd name="connsiteY2" fmla="*/ 211071 h 1712068"/>
              <a:gd name="connsiteX3" fmla="*/ 831 w 9153456"/>
              <a:gd name="connsiteY3" fmla="*/ 1712068 h 1712068"/>
              <a:gd name="connsiteX4" fmla="*/ 830 w 9153456"/>
              <a:gd name="connsiteY4" fmla="*/ 0 h 17120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3456" h="1712068">
                <a:moveTo>
                  <a:pt x="830" y="0"/>
                </a:moveTo>
                <a:lnTo>
                  <a:pt x="9144830" y="0"/>
                </a:lnTo>
                <a:cubicBezTo>
                  <a:pt x="9144830" y="119240"/>
                  <a:pt x="9153456" y="91831"/>
                  <a:pt x="9153456" y="211071"/>
                </a:cubicBezTo>
                <a:cubicBezTo>
                  <a:pt x="5980373" y="21962"/>
                  <a:pt x="1716050" y="249126"/>
                  <a:pt x="831" y="1712068"/>
                </a:cubicBezTo>
                <a:cubicBezTo>
                  <a:pt x="3706" y="1382918"/>
                  <a:pt x="-2045" y="329150"/>
                  <a:pt x="830" y="0"/>
                </a:cubicBezTo>
                <a:close/>
              </a:path>
            </a:pathLst>
          </a:cu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" name="CaixaDeTexto 1"/>
          <p:cNvSpPr txBox="1"/>
          <p:nvPr/>
        </p:nvSpPr>
        <p:spPr>
          <a:xfrm>
            <a:off x="323528" y="980728"/>
            <a:ext cx="8712968" cy="530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Prof.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Mestre e doutor em Processo Civil (USP)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Mestre em Constitucional (PUC/SP)</a:t>
            </a:r>
          </a:p>
          <a:p>
            <a:pPr algn="ctr">
              <a:spcBef>
                <a:spcPct val="0"/>
              </a:spcBef>
            </a:pPr>
            <a:r>
              <a:rPr lang="pt-BR" altLang="pt-BR" sz="2400" i="1" dirty="0">
                <a:latin typeface="Times New Roman" panose="02020603050405020304" pitchFamily="18" charset="0"/>
              </a:rPr>
              <a:t>Visiting Scholar</a:t>
            </a:r>
            <a:r>
              <a:rPr lang="pt-BR" altLang="pt-BR" sz="2400" dirty="0">
                <a:latin typeface="Times New Roman" panose="02020603050405020304" pitchFamily="18" charset="0"/>
              </a:rPr>
              <a:t> na Syracuse e Cornell </a:t>
            </a:r>
            <a:r>
              <a:rPr lang="pt-BR" altLang="pt-BR" sz="2400" dirty="0" err="1">
                <a:latin typeface="Times New Roman" panose="02020603050405020304" pitchFamily="18" charset="0"/>
              </a:rPr>
              <a:t>Universities</a:t>
            </a:r>
            <a:endParaRPr lang="pt-BR" altLang="pt-BR" sz="24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Professor da EPD, Mackenzie e outras instituições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Advogado da Caixa Econômica Federal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Ex-assessor de Ministro do STJ</a:t>
            </a:r>
          </a:p>
          <a:p>
            <a:pPr algn="ctr">
              <a:spcBef>
                <a:spcPct val="0"/>
              </a:spcBef>
            </a:pPr>
            <a:r>
              <a:rPr lang="pt-BR" altLang="pt-BR" sz="2400" dirty="0">
                <a:latin typeface="Times New Roman" panose="02020603050405020304" pitchFamily="18" charset="0"/>
              </a:rPr>
              <a:t>Membro do IBDP e do </a:t>
            </a:r>
            <a:r>
              <a:rPr lang="pt-BR" altLang="pt-BR" sz="2400" dirty="0" err="1">
                <a:latin typeface="Times New Roman" panose="02020603050405020304" pitchFamily="18" charset="0"/>
              </a:rPr>
              <a:t>Ceapro</a:t>
            </a:r>
            <a:r>
              <a:rPr lang="pt-BR" altLang="pt-BR" sz="2400" dirty="0">
                <a:latin typeface="Times New Roman" panose="02020603050405020304" pitchFamily="18" charset="0"/>
              </a:rPr>
              <a:t> </a:t>
            </a:r>
          </a:p>
          <a:p>
            <a:pPr algn="ctr">
              <a:spcBef>
                <a:spcPct val="0"/>
              </a:spcBef>
            </a:pPr>
            <a:endParaRPr lang="pt-BR" altLang="pt-BR" sz="9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  <a:hlinkClick r:id="rId2"/>
              </a:rPr>
              <a:t>www.dellore.com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</a:rPr>
              <a:t>Instagram: @</a:t>
            </a:r>
            <a:r>
              <a:rPr lang="pt-BR" altLang="pt-BR" sz="2700" dirty="0" err="1">
                <a:latin typeface="Times New Roman" panose="02020603050405020304" pitchFamily="18" charset="0"/>
              </a:rPr>
              <a:t>luizdellore</a:t>
            </a:r>
            <a:endParaRPr lang="pt-BR" altLang="pt-BR" sz="2700" dirty="0"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  <a:hlinkClick r:id="rId3"/>
              </a:rPr>
              <a:t>www.facebook.com/luizdellore/</a:t>
            </a:r>
            <a:r>
              <a:rPr lang="pt-BR" altLang="pt-BR" sz="2700" dirty="0">
                <a:latin typeface="Times New Roman" panose="02020603050405020304" pitchFamily="18" charset="0"/>
              </a:rPr>
              <a:t> (</a:t>
            </a:r>
            <a:r>
              <a:rPr lang="pt-BR" altLang="pt-BR" sz="2700" dirty="0" err="1">
                <a:latin typeface="Times New Roman" panose="02020603050405020304" pitchFamily="18" charset="0"/>
              </a:rPr>
              <a:t>Prof</a:t>
            </a:r>
            <a:r>
              <a:rPr lang="pt-BR" altLang="pt-BR" sz="2700" dirty="0">
                <a:latin typeface="Times New Roman" panose="02020603050405020304" pitchFamily="18" charset="0"/>
              </a:rPr>
              <a:t> Luiz Dellore)</a:t>
            </a: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latin typeface="Times New Roman" panose="02020603050405020304" pitchFamily="18" charset="0"/>
              </a:rPr>
              <a:t>LinkedIn: Luiz Dellore</a:t>
            </a:r>
          </a:p>
          <a:p>
            <a:pPr algn="ctr">
              <a:spcBef>
                <a:spcPct val="0"/>
              </a:spcBef>
            </a:pPr>
            <a:r>
              <a:rPr lang="pt-BR" altLang="pt-BR" sz="2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Twitter: @dellore</a:t>
            </a:r>
          </a:p>
        </p:txBody>
      </p:sp>
    </p:spTree>
    <p:extLst>
      <p:ext uri="{BB962C8B-B14F-4D97-AF65-F5344CB8AC3E}">
        <p14:creationId xmlns:p14="http://schemas.microsoft.com/office/powerpoint/2010/main" val="70783795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715297" y="2004396"/>
            <a:ext cx="7730435" cy="33085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pt-BR" altLang="pt-BR" sz="1900" i="1" dirty="0"/>
              <a:t>Art. 313.  Suspende-se o processo: (...)</a:t>
            </a:r>
          </a:p>
          <a:p>
            <a:pPr lvl="1" algn="just"/>
            <a:r>
              <a:rPr lang="pt-BR" altLang="pt-BR" sz="1900" i="1" dirty="0"/>
              <a:t>§ 6º No caso do inciso IX, o período de suspensão será de </a:t>
            </a:r>
            <a:r>
              <a:rPr lang="pt-BR" altLang="pt-BR" sz="1900" i="1" dirty="0">
                <a:solidFill>
                  <a:srgbClr val="FF0000"/>
                </a:solidFill>
              </a:rPr>
              <a:t>30 (trinta) dias</a:t>
            </a:r>
            <a:r>
              <a:rPr lang="pt-BR" altLang="pt-BR" sz="1900" i="1" dirty="0"/>
              <a:t>, contado a partir da data do parto ou da concessão da adoção, mediante apresentação de certidão de nascimento ou documento similar que comprove a realização do parto, ou de termo judicial que tenha concedido a adoção, desde que haja notificação ao cliente.</a:t>
            </a:r>
          </a:p>
          <a:p>
            <a:pPr lvl="1" algn="just"/>
            <a:r>
              <a:rPr lang="pt-BR" altLang="pt-BR" sz="1900" i="1" dirty="0"/>
              <a:t>§ 7º No caso do inciso X, o período de suspensão será de </a:t>
            </a:r>
            <a:r>
              <a:rPr lang="pt-BR" altLang="pt-BR" sz="1900" i="1" dirty="0">
                <a:solidFill>
                  <a:srgbClr val="FF0000"/>
                </a:solidFill>
              </a:rPr>
              <a:t>8 (oito) dias</a:t>
            </a:r>
            <a:r>
              <a:rPr lang="pt-BR" altLang="pt-BR" sz="1900" i="1" dirty="0"/>
              <a:t>, contado a partir da data do parto ou da concessão da adoção, mediante apresentação de certidão de nascimento ou documento similar que comprove a realização do parto, ou de termo judicial que tenha concedido a adoção, desde que haja notificação ao cliente.</a:t>
            </a:r>
          </a:p>
        </p:txBody>
      </p:sp>
      <p:sp>
        <p:nvSpPr>
          <p:cNvPr id="5" name="Espaço Reservado para Conteúdo 4">
            <a:extLst>
              <a:ext uri="{FF2B5EF4-FFF2-40B4-BE49-F238E27FC236}">
                <a16:creationId xmlns:a16="http://schemas.microsoft.com/office/drawing/2014/main" id="{EAC54306-0148-4045-8C1C-3C25876FC1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2982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547577" y="2292646"/>
            <a:ext cx="7897333" cy="3134696"/>
          </a:xfrm>
        </p:spPr>
        <p:txBody>
          <a:bodyPr>
            <a:noAutofit/>
          </a:bodyPr>
          <a:lstStyle/>
          <a:p>
            <a:pPr algn="ctr"/>
            <a:r>
              <a:rPr lang="pt-BR" altLang="pt-BR" dirty="0"/>
              <a:t>E </a:t>
            </a:r>
            <a:r>
              <a:rPr lang="pt-BR" altLang="pt-BR" dirty="0">
                <a:solidFill>
                  <a:schemeClr val="accent6">
                    <a:lumMod val="75000"/>
                  </a:schemeClr>
                </a:solidFill>
              </a:rPr>
              <a:t>atos urgentes</a:t>
            </a:r>
            <a:r>
              <a:rPr lang="pt-BR" altLang="pt-BR" dirty="0"/>
              <a:t>?</a:t>
            </a:r>
          </a:p>
          <a:p>
            <a:pPr marL="457189" indent="-457189"/>
            <a:endParaRPr lang="pt-BR" altLang="pt-BR" dirty="0"/>
          </a:p>
          <a:p>
            <a:pPr marL="457189" lvl="1" indent="0" algn="just">
              <a:buNone/>
            </a:pPr>
            <a:r>
              <a:rPr lang="pt-BR" altLang="pt-BR" sz="2000" i="1" dirty="0"/>
              <a:t>Art. 314.  Durante a suspensão é vedado praticar qualquer ato processual, podendo o juiz, todavia, determinar a realização de </a:t>
            </a:r>
            <a:r>
              <a:rPr lang="pt-BR" altLang="pt-BR" sz="2000" i="1" u="sng" dirty="0"/>
              <a:t>atos urgentes</a:t>
            </a:r>
            <a:r>
              <a:rPr lang="pt-BR" altLang="pt-BR" sz="2000" i="1" dirty="0"/>
              <a:t> a fim de evitar dano irreparável, salvo no caso de arguição de impedimento e de suspeição.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</p:spTree>
    <p:extLst>
      <p:ext uri="{BB962C8B-B14F-4D97-AF65-F5344CB8AC3E}">
        <p14:creationId xmlns:p14="http://schemas.microsoft.com/office/powerpoint/2010/main" val="39063963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547577" y="2292646"/>
            <a:ext cx="7897333" cy="3134696"/>
          </a:xfrm>
        </p:spPr>
        <p:txBody>
          <a:bodyPr>
            <a:noAutofit/>
          </a:bodyPr>
          <a:lstStyle/>
          <a:p>
            <a:pPr algn="ctr"/>
            <a:r>
              <a:rPr lang="pt-BR" altLang="pt-BR" dirty="0"/>
              <a:t>Resolução CNJ 313</a:t>
            </a:r>
          </a:p>
          <a:p>
            <a:pPr algn="ctr"/>
            <a:r>
              <a:rPr lang="pt-BR" altLang="pt-BR" dirty="0"/>
              <a:t>Resolução CNJ 314</a:t>
            </a:r>
          </a:p>
          <a:p>
            <a:pPr algn="ctr"/>
            <a:r>
              <a:rPr lang="pt-BR" altLang="pt-BR" dirty="0"/>
              <a:t>Resolução CNJ 318</a:t>
            </a:r>
          </a:p>
          <a:p>
            <a:pPr algn="ctr"/>
            <a:r>
              <a:rPr lang="en-US" dirty="0" err="1"/>
              <a:t>portaria</a:t>
            </a:r>
            <a:r>
              <a:rPr lang="en-US" dirty="0"/>
              <a:t> 79/20</a:t>
            </a:r>
            <a:endParaRPr lang="pt-BR" altLang="pt-BR" dirty="0"/>
          </a:p>
          <a:p>
            <a:pPr algn="ctr"/>
            <a:r>
              <a:rPr lang="pt-BR" altLang="pt-BR" dirty="0"/>
              <a:t>Resolução CNJ 322</a:t>
            </a:r>
          </a:p>
          <a:p>
            <a:pPr marL="457189" indent="-457189"/>
            <a:endParaRPr lang="pt-BR" altLang="pt-BR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prazo em virtude do corona vírus</a:t>
            </a:r>
          </a:p>
        </p:txBody>
      </p:sp>
    </p:spTree>
    <p:extLst>
      <p:ext uri="{BB962C8B-B14F-4D97-AF65-F5344CB8AC3E}">
        <p14:creationId xmlns:p14="http://schemas.microsoft.com/office/powerpoint/2010/main" val="216534512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pt-BR" sz="3200" dirty="0"/>
              <a:t>Suspensão do prazo em virtude do corona vírus</a:t>
            </a:r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950C6994-FC67-434E-8D5C-6E4A9FD153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8921" y="1619054"/>
            <a:ext cx="8046157" cy="45259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31062369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42901" y="1810676"/>
            <a:ext cx="8067453" cy="4002032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n-US" i="1" dirty="0"/>
              <a:t>Art. 485.  O </a:t>
            </a:r>
            <a:r>
              <a:rPr lang="en-US" i="1" dirty="0" err="1"/>
              <a:t>juiz</a:t>
            </a:r>
            <a:r>
              <a:rPr lang="en-US" i="1" dirty="0"/>
              <a:t> </a:t>
            </a:r>
            <a:r>
              <a:rPr lang="en-US" i="1" dirty="0" err="1">
                <a:solidFill>
                  <a:srgbClr val="FF0000"/>
                </a:solidFill>
              </a:rPr>
              <a:t>não</a:t>
            </a:r>
            <a:r>
              <a:rPr lang="en-US" i="1" dirty="0">
                <a:solidFill>
                  <a:srgbClr val="FF0000"/>
                </a:solidFill>
              </a:rPr>
              <a:t> </a:t>
            </a:r>
            <a:r>
              <a:rPr lang="en-US" i="1" dirty="0" err="1">
                <a:solidFill>
                  <a:srgbClr val="FF0000"/>
                </a:solidFill>
              </a:rPr>
              <a:t>resolverá</a:t>
            </a:r>
            <a:r>
              <a:rPr lang="en-US" i="1" dirty="0">
                <a:solidFill>
                  <a:srgbClr val="FF0000"/>
                </a:solidFill>
              </a:rPr>
              <a:t> o </a:t>
            </a:r>
            <a:r>
              <a:rPr lang="en-US" i="1" dirty="0" err="1">
                <a:solidFill>
                  <a:srgbClr val="FF0000"/>
                </a:solidFill>
              </a:rPr>
              <a:t>mérito</a:t>
            </a:r>
            <a:r>
              <a:rPr lang="en-US" i="1" dirty="0"/>
              <a:t> </a:t>
            </a:r>
            <a:r>
              <a:rPr lang="en-US" i="1" dirty="0" err="1"/>
              <a:t>quando</a:t>
            </a:r>
            <a:r>
              <a:rPr lang="en-US" i="1" dirty="0"/>
              <a:t>:</a:t>
            </a:r>
          </a:p>
          <a:p>
            <a:pPr marL="0" indent="0" algn="just">
              <a:buNone/>
              <a:defRPr/>
            </a:pPr>
            <a:r>
              <a:rPr lang="en-US" i="1" dirty="0"/>
              <a:t>I - </a:t>
            </a:r>
            <a:r>
              <a:rPr lang="en-US" i="1" u="sng" dirty="0" err="1"/>
              <a:t>indeferir</a:t>
            </a:r>
            <a:r>
              <a:rPr lang="en-US" i="1" u="sng" dirty="0"/>
              <a:t> </a:t>
            </a:r>
            <a:r>
              <a:rPr lang="en-US" i="1" dirty="0"/>
              <a:t>a </a:t>
            </a:r>
            <a:r>
              <a:rPr lang="en-US" i="1" dirty="0" err="1"/>
              <a:t>petição</a:t>
            </a:r>
            <a:r>
              <a:rPr lang="en-US" i="1" dirty="0"/>
              <a:t> </a:t>
            </a:r>
            <a:r>
              <a:rPr lang="en-US" i="1" dirty="0" err="1"/>
              <a:t>inicial</a:t>
            </a:r>
            <a:r>
              <a:rPr lang="en-US" i="1" dirty="0"/>
              <a:t>;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endParaRPr lang="pt-BR" altLang="pt-BR" dirty="0">
              <a:solidFill>
                <a:srgbClr val="000000"/>
              </a:solidFill>
            </a:endParaRP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Art. 330.  A petição inicial será indeferida quando: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I - for inepta;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II - a parte for manifestamente ilegítima;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III - o autor carecer de interesse processual;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IV - não atendidas as prescrições dos arts. 106 e 321 (</a:t>
            </a:r>
            <a:r>
              <a:rPr lang="pt-BR" altLang="pt-BR" sz="1500" i="1" dirty="0">
                <a:solidFill>
                  <a:srgbClr val="000000"/>
                </a:solidFill>
              </a:rPr>
              <a:t>emenda</a:t>
            </a:r>
            <a:r>
              <a:rPr lang="pt-BR" altLang="pt-BR" sz="1500" dirty="0">
                <a:solidFill>
                  <a:srgbClr val="000000"/>
                </a:solidFill>
              </a:rPr>
              <a:t>).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§ 1o Considera-se inepta a petição inicial quando: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I - lhe faltar pedido ou causa de pedir;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II - o pedido for indeterminado, ressalvadas as hipóteses legais em que se permite o pedido genérico;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III - da narração dos fatos não decorrer logicamente a conclusão;</a:t>
            </a:r>
          </a:p>
          <a:p>
            <a:pPr marL="0" indent="0">
              <a:spcBef>
                <a:spcPts val="600"/>
              </a:spcBef>
              <a:buClr>
                <a:schemeClr val="accent1"/>
              </a:buClr>
              <a:buSzPct val="70000"/>
              <a:buNone/>
              <a:defRPr/>
            </a:pPr>
            <a:r>
              <a:rPr lang="pt-BR" altLang="pt-BR" sz="1500" dirty="0">
                <a:solidFill>
                  <a:srgbClr val="000000"/>
                </a:solidFill>
              </a:rPr>
              <a:t>IV - contiver pedidos incompatíveis entre si.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40" y="1032678"/>
            <a:ext cx="8229600" cy="644869"/>
          </a:xfrm>
        </p:spPr>
        <p:txBody>
          <a:bodyPr/>
          <a:lstStyle/>
          <a:p>
            <a:r>
              <a:rPr lang="pt-BR" sz="2400" dirty="0"/>
              <a:t>Extinção sem resolução do mérito (atípica)</a:t>
            </a:r>
          </a:p>
        </p:txBody>
      </p:sp>
    </p:spTree>
    <p:extLst>
      <p:ext uri="{BB962C8B-B14F-4D97-AF65-F5344CB8AC3E}">
        <p14:creationId xmlns:p14="http://schemas.microsoft.com/office/powerpoint/2010/main" val="2098792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42901" y="1751685"/>
            <a:ext cx="8067453" cy="3349372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n-US" sz="2000" i="1" dirty="0"/>
              <a:t>Art. 485.  O </a:t>
            </a:r>
            <a:r>
              <a:rPr lang="en-US" sz="2000" i="1" dirty="0" err="1"/>
              <a:t>juiz</a:t>
            </a:r>
            <a:r>
              <a:rPr lang="en-US" sz="2000" i="1" dirty="0"/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não</a:t>
            </a:r>
            <a:r>
              <a:rPr lang="en-US" sz="2000" i="1" dirty="0">
                <a:solidFill>
                  <a:srgbClr val="FF0000"/>
                </a:solidFill>
              </a:rPr>
              <a:t> </a:t>
            </a:r>
            <a:r>
              <a:rPr lang="en-US" sz="2000" i="1" dirty="0" err="1">
                <a:solidFill>
                  <a:srgbClr val="FF0000"/>
                </a:solidFill>
              </a:rPr>
              <a:t>resolverá</a:t>
            </a:r>
            <a:r>
              <a:rPr lang="en-US" sz="2000" i="1" dirty="0">
                <a:solidFill>
                  <a:srgbClr val="FF0000"/>
                </a:solidFill>
              </a:rPr>
              <a:t> o </a:t>
            </a:r>
            <a:r>
              <a:rPr lang="en-US" sz="2000" i="1" dirty="0" err="1">
                <a:solidFill>
                  <a:srgbClr val="FF0000"/>
                </a:solidFill>
              </a:rPr>
              <a:t>mérito</a:t>
            </a:r>
            <a:r>
              <a:rPr lang="en-US" sz="2000" i="1" dirty="0"/>
              <a:t> </a:t>
            </a:r>
            <a:r>
              <a:rPr lang="en-US" sz="2000" i="1" dirty="0" err="1"/>
              <a:t>quando</a:t>
            </a:r>
            <a:r>
              <a:rPr lang="en-US" sz="2000" i="1" dirty="0"/>
              <a:t>: (…)</a:t>
            </a:r>
          </a:p>
          <a:p>
            <a:pPr marL="0" indent="0" algn="just">
              <a:buNone/>
              <a:defRPr/>
            </a:pPr>
            <a:r>
              <a:rPr lang="en-US" sz="2000" i="1" dirty="0"/>
              <a:t>II - o </a:t>
            </a:r>
            <a:r>
              <a:rPr lang="en-US" sz="2000" i="1" dirty="0" err="1"/>
              <a:t>processo</a:t>
            </a:r>
            <a:r>
              <a:rPr lang="en-US" sz="2000" i="1" dirty="0"/>
              <a:t> </a:t>
            </a:r>
            <a:r>
              <a:rPr lang="en-US" sz="2000" i="1" dirty="0" err="1"/>
              <a:t>ficar</a:t>
            </a:r>
            <a:r>
              <a:rPr lang="en-US" sz="2000" i="1" dirty="0"/>
              <a:t> </a:t>
            </a:r>
            <a:r>
              <a:rPr lang="en-US" sz="2000" i="1" u="sng" dirty="0" err="1"/>
              <a:t>parado</a:t>
            </a:r>
            <a:r>
              <a:rPr lang="en-US" sz="2000" i="1" u="sng" dirty="0"/>
              <a:t> </a:t>
            </a:r>
            <a:r>
              <a:rPr lang="en-US" sz="2000" i="1" u="sng" dirty="0" err="1"/>
              <a:t>durante</a:t>
            </a:r>
            <a:r>
              <a:rPr lang="en-US" sz="2000" i="1" u="sng" dirty="0"/>
              <a:t> </a:t>
            </a:r>
            <a:r>
              <a:rPr lang="en-US" sz="2000" i="1" u="sng" dirty="0" err="1"/>
              <a:t>mais</a:t>
            </a:r>
            <a:r>
              <a:rPr lang="en-US" sz="2000" i="1" u="sng" dirty="0"/>
              <a:t> de 1 (um) </a:t>
            </a:r>
            <a:r>
              <a:rPr lang="en-US" sz="2000" i="1" u="sng" dirty="0" err="1"/>
              <a:t>ano</a:t>
            </a:r>
            <a:r>
              <a:rPr lang="en-US" sz="2000" i="1" dirty="0"/>
              <a:t> </a:t>
            </a:r>
            <a:r>
              <a:rPr lang="en-US" sz="2000" i="1" dirty="0" err="1"/>
              <a:t>por</a:t>
            </a:r>
            <a:r>
              <a:rPr lang="en-US" sz="2000" i="1" dirty="0"/>
              <a:t> </a:t>
            </a:r>
            <a:r>
              <a:rPr lang="en-US" sz="2000" i="1" dirty="0" err="1"/>
              <a:t>negligência</a:t>
            </a:r>
            <a:r>
              <a:rPr lang="en-US" sz="2000" i="1" dirty="0"/>
              <a:t> das </a:t>
            </a:r>
            <a:r>
              <a:rPr lang="en-US" sz="2000" i="1" dirty="0" err="1"/>
              <a:t>partes</a:t>
            </a:r>
            <a:r>
              <a:rPr lang="en-US" sz="2000" i="1" dirty="0"/>
              <a:t>; </a:t>
            </a:r>
            <a:r>
              <a:rPr lang="en-US" sz="2000" dirty="0"/>
              <a:t>(</a:t>
            </a:r>
            <a:r>
              <a:rPr lang="en-US" sz="2000" dirty="0" err="1"/>
              <a:t>abandono</a:t>
            </a:r>
            <a:r>
              <a:rPr lang="en-US" sz="2000" dirty="0"/>
              <a:t> </a:t>
            </a:r>
            <a:r>
              <a:rPr lang="en-US" sz="2000" dirty="0" err="1"/>
              <a:t>pelas</a:t>
            </a:r>
            <a:r>
              <a:rPr lang="en-US" sz="2000" dirty="0"/>
              <a:t> </a:t>
            </a:r>
            <a:r>
              <a:rPr lang="en-US" sz="2000" dirty="0" err="1"/>
              <a:t>partes</a:t>
            </a:r>
            <a:r>
              <a:rPr lang="en-US" sz="2000" dirty="0"/>
              <a:t>)</a:t>
            </a:r>
          </a:p>
          <a:p>
            <a:pPr marL="0" indent="0" algn="just">
              <a:buNone/>
              <a:defRPr/>
            </a:pPr>
            <a:r>
              <a:rPr lang="en-US" sz="2000" i="1" dirty="0"/>
              <a:t>III - </a:t>
            </a:r>
            <a:r>
              <a:rPr lang="en-US" sz="2000" i="1" dirty="0" err="1"/>
              <a:t>por</a:t>
            </a:r>
            <a:r>
              <a:rPr lang="en-US" sz="2000" i="1" dirty="0"/>
              <a:t> </a:t>
            </a:r>
            <a:r>
              <a:rPr lang="en-US" sz="2000" i="1" dirty="0" err="1"/>
              <a:t>não</a:t>
            </a:r>
            <a:r>
              <a:rPr lang="en-US" sz="2000" i="1" dirty="0"/>
              <a:t> </a:t>
            </a:r>
            <a:r>
              <a:rPr lang="en-US" sz="2000" i="1" dirty="0" err="1"/>
              <a:t>promover</a:t>
            </a:r>
            <a:r>
              <a:rPr lang="en-US" sz="2000" i="1" dirty="0"/>
              <a:t> </a:t>
            </a:r>
            <a:r>
              <a:rPr lang="en-US" sz="2000" i="1" dirty="0" err="1"/>
              <a:t>os</a:t>
            </a:r>
            <a:r>
              <a:rPr lang="en-US" sz="2000" i="1" dirty="0"/>
              <a:t> </a:t>
            </a:r>
            <a:r>
              <a:rPr lang="en-US" sz="2000" i="1" dirty="0" err="1"/>
              <a:t>atos</a:t>
            </a:r>
            <a:r>
              <a:rPr lang="en-US" sz="2000" i="1" dirty="0"/>
              <a:t> e as </a:t>
            </a:r>
            <a:r>
              <a:rPr lang="en-US" sz="2000" i="1" dirty="0" err="1"/>
              <a:t>diligências</a:t>
            </a:r>
            <a:r>
              <a:rPr lang="en-US" sz="2000" i="1" dirty="0"/>
              <a:t> que </a:t>
            </a:r>
            <a:r>
              <a:rPr lang="en-US" sz="2000" i="1" dirty="0" err="1"/>
              <a:t>lhe</a:t>
            </a:r>
            <a:r>
              <a:rPr lang="en-US" sz="2000" i="1" dirty="0"/>
              <a:t> </a:t>
            </a:r>
            <a:r>
              <a:rPr lang="en-US" sz="2000" i="1" dirty="0" err="1"/>
              <a:t>incumbir</a:t>
            </a:r>
            <a:r>
              <a:rPr lang="en-US" sz="2000" i="1" dirty="0"/>
              <a:t>, </a:t>
            </a:r>
            <a:r>
              <a:rPr lang="en-US" sz="2000" i="1" u="sng" dirty="0"/>
              <a:t>o </a:t>
            </a:r>
            <a:r>
              <a:rPr lang="en-US" sz="2000" i="1" u="sng" dirty="0" err="1"/>
              <a:t>autor</a:t>
            </a:r>
            <a:r>
              <a:rPr lang="en-US" sz="2000" i="1" u="sng" dirty="0"/>
              <a:t> </a:t>
            </a:r>
            <a:r>
              <a:rPr lang="en-US" sz="2000" i="1" u="sng" dirty="0" err="1"/>
              <a:t>abandonar</a:t>
            </a:r>
            <a:r>
              <a:rPr lang="en-US" sz="2000" i="1" u="sng" dirty="0"/>
              <a:t> a causa</a:t>
            </a:r>
            <a:r>
              <a:rPr lang="en-US" sz="2000" i="1" dirty="0"/>
              <a:t> </a:t>
            </a:r>
            <a:r>
              <a:rPr lang="en-US" sz="2000" i="1" dirty="0" err="1"/>
              <a:t>por</a:t>
            </a:r>
            <a:r>
              <a:rPr lang="en-US" sz="2000" i="1" dirty="0"/>
              <a:t> </a:t>
            </a:r>
            <a:r>
              <a:rPr lang="en-US" sz="2000" i="1" dirty="0" err="1"/>
              <a:t>mais</a:t>
            </a:r>
            <a:r>
              <a:rPr lang="en-US" sz="2000" i="1" dirty="0"/>
              <a:t> de 30 (</a:t>
            </a:r>
            <a:r>
              <a:rPr lang="en-US" sz="2000" i="1" dirty="0" err="1"/>
              <a:t>trinta</a:t>
            </a:r>
            <a:r>
              <a:rPr lang="en-US" sz="2000" i="1" dirty="0"/>
              <a:t>) </a:t>
            </a:r>
            <a:r>
              <a:rPr lang="en-US" sz="2000" i="1" dirty="0" err="1"/>
              <a:t>dias</a:t>
            </a:r>
            <a:r>
              <a:rPr lang="en-US" sz="2000" i="1" dirty="0"/>
              <a:t>; </a:t>
            </a:r>
            <a:r>
              <a:rPr lang="en-US" sz="2000" dirty="0"/>
              <a:t>(</a:t>
            </a:r>
            <a:r>
              <a:rPr lang="en-US" sz="2000" dirty="0" err="1"/>
              <a:t>abandono</a:t>
            </a:r>
            <a:r>
              <a:rPr lang="en-US" sz="2000" dirty="0"/>
              <a:t> </a:t>
            </a:r>
            <a:r>
              <a:rPr lang="en-US" sz="2000" dirty="0" err="1"/>
              <a:t>pelo</a:t>
            </a:r>
            <a:r>
              <a:rPr lang="en-US" sz="2000" dirty="0"/>
              <a:t> </a:t>
            </a:r>
            <a:r>
              <a:rPr lang="en-US" sz="2000" dirty="0" err="1"/>
              <a:t>autor</a:t>
            </a:r>
            <a:r>
              <a:rPr lang="en-US" sz="2000" dirty="0"/>
              <a:t>)</a:t>
            </a:r>
          </a:p>
          <a:p>
            <a:pPr marL="0" indent="0" algn="just">
              <a:buNone/>
              <a:defRPr/>
            </a:pPr>
            <a:r>
              <a:rPr lang="pt-BR" sz="2000" dirty="0"/>
              <a:t>- § 1</a:t>
            </a:r>
            <a:r>
              <a:rPr lang="pt-BR" sz="2000" u="sng" baseline="30000" dirty="0"/>
              <a:t>o</a:t>
            </a:r>
            <a:r>
              <a:rPr lang="pt-BR" sz="2000" dirty="0"/>
              <a:t> Nas hipóteses descritas nos incisos II e III, a </a:t>
            </a:r>
            <a:r>
              <a:rPr lang="pt-BR" sz="2000" u="sng" dirty="0"/>
              <a:t>parte será intimada pessoalmente</a:t>
            </a:r>
            <a:r>
              <a:rPr lang="pt-BR" sz="2000" dirty="0"/>
              <a:t> para suprir a falta no prazo de 5 (cinco) dias. </a:t>
            </a:r>
          </a:p>
          <a:p>
            <a:pPr marL="0" indent="0" algn="just">
              <a:buNone/>
              <a:defRPr/>
            </a:pPr>
            <a:r>
              <a:rPr lang="pt-BR" sz="2000" dirty="0"/>
              <a:t>- 486, § 6</a:t>
            </a:r>
            <a:r>
              <a:rPr lang="pt-BR" sz="2000" u="sng" baseline="30000" dirty="0"/>
              <a:t>o</a:t>
            </a:r>
            <a:r>
              <a:rPr lang="pt-BR" sz="2000" dirty="0"/>
              <a:t> Oferecida a contestação, a extinção do processo por abandono da causa pelo autor </a:t>
            </a:r>
            <a:r>
              <a:rPr lang="pt-BR" sz="2000" u="sng" dirty="0"/>
              <a:t>depende de requerimento do réu</a:t>
            </a:r>
            <a:r>
              <a:rPr lang="pt-BR" sz="2000" dirty="0"/>
              <a:t>.</a:t>
            </a:r>
            <a:endParaRPr lang="en-US" sz="2000" dirty="0"/>
          </a:p>
          <a:p>
            <a:pPr marL="0" indent="0" algn="just">
              <a:buNone/>
              <a:defRPr/>
            </a:pPr>
            <a:r>
              <a:rPr lang="en-US" sz="2000" i="1" dirty="0"/>
              <a:t>IV - </a:t>
            </a:r>
            <a:r>
              <a:rPr lang="en-US" sz="2000" i="1" dirty="0" err="1"/>
              <a:t>verificar</a:t>
            </a:r>
            <a:r>
              <a:rPr lang="en-US" sz="2000" i="1" dirty="0"/>
              <a:t> a </a:t>
            </a:r>
            <a:r>
              <a:rPr lang="en-US" sz="2000" i="1" dirty="0" err="1"/>
              <a:t>ausência</a:t>
            </a:r>
            <a:r>
              <a:rPr lang="en-US" sz="2000" i="1" dirty="0"/>
              <a:t> de </a:t>
            </a:r>
            <a:r>
              <a:rPr lang="en-US" sz="2000" i="1" u="sng" dirty="0" err="1"/>
              <a:t>pressupostos</a:t>
            </a:r>
            <a:r>
              <a:rPr lang="en-US" sz="2000" i="1" u="sng" dirty="0"/>
              <a:t> de </a:t>
            </a:r>
            <a:r>
              <a:rPr lang="en-US" sz="2000" i="1" u="sng" dirty="0" err="1"/>
              <a:t>constituição</a:t>
            </a:r>
            <a:r>
              <a:rPr lang="en-US" sz="2000" i="1" u="sng" dirty="0"/>
              <a:t> e de </a:t>
            </a:r>
            <a:r>
              <a:rPr lang="en-US" sz="2000" i="1" u="sng" dirty="0" err="1"/>
              <a:t>desenvolvimento</a:t>
            </a:r>
            <a:r>
              <a:rPr lang="en-US" sz="2000" i="1" u="sng" dirty="0"/>
              <a:t> </a:t>
            </a:r>
            <a:r>
              <a:rPr lang="en-US" sz="2000" i="1" u="sng" dirty="0" err="1"/>
              <a:t>válido</a:t>
            </a:r>
            <a:r>
              <a:rPr lang="en-US" sz="2000" i="1" u="sng" dirty="0"/>
              <a:t> e regular do </a:t>
            </a:r>
            <a:r>
              <a:rPr lang="en-US" sz="2000" i="1" u="sng" dirty="0" err="1"/>
              <a:t>processo</a:t>
            </a:r>
            <a:r>
              <a:rPr lang="en-US" sz="2000" i="1" dirty="0"/>
              <a:t>; </a:t>
            </a:r>
          </a:p>
          <a:p>
            <a:pPr marL="0" indent="0" algn="just">
              <a:buNone/>
              <a:defRPr/>
            </a:pPr>
            <a:r>
              <a:rPr lang="en-US" sz="2000" dirty="0"/>
              <a:t>(</a:t>
            </a:r>
            <a:r>
              <a:rPr lang="en-US" sz="2000" dirty="0" err="1"/>
              <a:t>pressupostos</a:t>
            </a:r>
            <a:r>
              <a:rPr lang="en-US" sz="2000" dirty="0"/>
              <a:t> </a:t>
            </a:r>
            <a:r>
              <a:rPr lang="en-US" sz="2000" dirty="0" err="1"/>
              <a:t>processuais</a:t>
            </a:r>
            <a:r>
              <a:rPr lang="en-US" sz="2000" dirty="0"/>
              <a:t>)</a:t>
            </a:r>
          </a:p>
          <a:p>
            <a:pPr>
              <a:spcBef>
                <a:spcPts val="600"/>
              </a:spcBef>
              <a:buClr>
                <a:schemeClr val="accent1"/>
              </a:buClr>
              <a:buSzPct val="70000"/>
              <a:defRPr/>
            </a:pPr>
            <a:endParaRPr lang="pt-BR" altLang="pt-BR" sz="2000" dirty="0">
              <a:solidFill>
                <a:srgbClr val="000000"/>
              </a:solidFill>
            </a:endParaRP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7840" y="1032678"/>
            <a:ext cx="8229600" cy="644869"/>
          </a:xfrm>
        </p:spPr>
        <p:txBody>
          <a:bodyPr/>
          <a:lstStyle/>
          <a:p>
            <a:r>
              <a:rPr lang="pt-BR" sz="2400" dirty="0"/>
              <a:t>Extinção sem resolução do mérito (atípica)</a:t>
            </a:r>
          </a:p>
        </p:txBody>
      </p:sp>
    </p:spTree>
    <p:extLst>
      <p:ext uri="{BB962C8B-B14F-4D97-AF65-F5344CB8AC3E}">
        <p14:creationId xmlns:p14="http://schemas.microsoft.com/office/powerpoint/2010/main" val="3031448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42901" y="1940659"/>
            <a:ext cx="8318215" cy="375572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n-US" sz="2000" i="1" dirty="0"/>
              <a:t>Art. 485. (…)</a:t>
            </a:r>
          </a:p>
          <a:p>
            <a:pPr marL="0" indent="0" algn="just">
              <a:buNone/>
              <a:defRPr/>
            </a:pPr>
            <a:r>
              <a:rPr lang="en-US" sz="2000" i="1" dirty="0"/>
              <a:t>V - </a:t>
            </a:r>
            <a:r>
              <a:rPr lang="en-US" sz="2000" i="1" dirty="0" err="1"/>
              <a:t>reconhecer</a:t>
            </a:r>
            <a:r>
              <a:rPr lang="en-US" sz="2000" i="1" dirty="0"/>
              <a:t> a </a:t>
            </a:r>
            <a:r>
              <a:rPr lang="en-US" sz="2000" i="1" dirty="0" err="1"/>
              <a:t>existência</a:t>
            </a:r>
            <a:r>
              <a:rPr lang="en-US" sz="2000" i="1" dirty="0"/>
              <a:t> de </a:t>
            </a:r>
            <a:r>
              <a:rPr lang="en-US" sz="2000" i="1" u="sng" dirty="0" err="1"/>
              <a:t>perempção</a:t>
            </a:r>
            <a:r>
              <a:rPr lang="en-US" sz="2000" i="1" u="sng" dirty="0"/>
              <a:t>, de </a:t>
            </a:r>
            <a:r>
              <a:rPr lang="en-US" sz="2000" i="1" u="sng" dirty="0" err="1"/>
              <a:t>litispendência</a:t>
            </a:r>
            <a:r>
              <a:rPr lang="en-US" sz="2000" i="1" u="sng" dirty="0"/>
              <a:t> </a:t>
            </a:r>
            <a:r>
              <a:rPr lang="en-US" sz="2000" i="1" u="sng" dirty="0" err="1"/>
              <a:t>ou</a:t>
            </a:r>
            <a:r>
              <a:rPr lang="en-US" sz="2000" i="1" u="sng" dirty="0"/>
              <a:t> de </a:t>
            </a:r>
            <a:r>
              <a:rPr lang="en-US" sz="2000" i="1" u="sng" dirty="0" err="1"/>
              <a:t>coisa</a:t>
            </a:r>
            <a:r>
              <a:rPr lang="en-US" sz="2000" i="1" u="sng" dirty="0"/>
              <a:t> </a:t>
            </a:r>
            <a:r>
              <a:rPr lang="en-US" sz="2000" i="1" u="sng" dirty="0" err="1"/>
              <a:t>julgada</a:t>
            </a:r>
            <a:r>
              <a:rPr lang="en-US" sz="2000" i="1" dirty="0"/>
              <a:t>;</a:t>
            </a:r>
          </a:p>
          <a:p>
            <a:pPr marL="0" indent="0" algn="just">
              <a:buNone/>
              <a:defRPr/>
            </a:pPr>
            <a:endParaRPr lang="pt-BR" sz="2000" i="1" dirty="0"/>
          </a:p>
          <a:p>
            <a:pPr marL="0" indent="0" algn="just">
              <a:buNone/>
              <a:defRPr/>
            </a:pPr>
            <a:r>
              <a:rPr lang="pt-BR" sz="2000" dirty="0"/>
              <a:t>Art. 486, § 3</a:t>
            </a:r>
            <a:r>
              <a:rPr lang="pt-BR" sz="2000" u="sng" baseline="30000" dirty="0"/>
              <a:t>o</a:t>
            </a:r>
            <a:r>
              <a:rPr lang="pt-BR" sz="2000" dirty="0"/>
              <a:t> Se o autor der causa, </a:t>
            </a:r>
            <a:r>
              <a:rPr lang="pt-BR" sz="2000" u="sng" dirty="0"/>
              <a:t>por 3 (três) vezes, a sentença fundada em abandono da causa</a:t>
            </a:r>
            <a:r>
              <a:rPr lang="pt-BR" sz="2000" dirty="0"/>
              <a:t>, </a:t>
            </a:r>
            <a:r>
              <a:rPr lang="pt-BR" sz="2000" u="sng" dirty="0"/>
              <a:t>não poderá propor nova ação</a:t>
            </a:r>
            <a:r>
              <a:rPr lang="pt-BR" sz="2000" dirty="0"/>
              <a:t> contra o réu com o mesmo objeto, ficando-lhe ressalvada, entretanto, </a:t>
            </a:r>
            <a:r>
              <a:rPr lang="pt-BR" sz="2000" u="sng" dirty="0"/>
              <a:t>a possibilidade de alegar em defesa o seu direito</a:t>
            </a:r>
            <a:r>
              <a:rPr lang="pt-BR" sz="2000" dirty="0"/>
              <a:t>.</a:t>
            </a:r>
            <a:endParaRPr lang="pt-BR" sz="2000" i="1" dirty="0"/>
          </a:p>
          <a:p>
            <a:pPr marL="0" indent="0" algn="just">
              <a:buNone/>
              <a:defRPr/>
            </a:pPr>
            <a:endParaRPr lang="pt-BR" sz="2000" i="1" dirty="0"/>
          </a:p>
          <a:p>
            <a:pPr marL="0" indent="0" algn="just">
              <a:buNone/>
              <a:defRPr/>
            </a:pPr>
            <a:endParaRPr lang="en-US" sz="20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Extinção sem resolução do mérito (atípica)</a:t>
            </a:r>
          </a:p>
        </p:txBody>
      </p:sp>
    </p:spTree>
    <p:extLst>
      <p:ext uri="{BB962C8B-B14F-4D97-AF65-F5344CB8AC3E}">
        <p14:creationId xmlns:p14="http://schemas.microsoft.com/office/powerpoint/2010/main" val="1758560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42901" y="1616200"/>
            <a:ext cx="8318215" cy="375572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n-US" sz="2400" i="1" dirty="0"/>
              <a:t>Art. 485. (…)</a:t>
            </a:r>
          </a:p>
          <a:p>
            <a:pPr marL="0" indent="0" algn="just">
              <a:buNone/>
              <a:defRPr/>
            </a:pPr>
            <a:r>
              <a:rPr lang="en-US" sz="2400" i="1" dirty="0"/>
              <a:t>VI - </a:t>
            </a:r>
            <a:r>
              <a:rPr lang="en-US" sz="2400" i="1" dirty="0" err="1"/>
              <a:t>verificar</a:t>
            </a:r>
            <a:r>
              <a:rPr lang="en-US" sz="2400" i="1" dirty="0"/>
              <a:t> </a:t>
            </a:r>
            <a:r>
              <a:rPr lang="en-US" sz="2400" i="1" dirty="0" err="1"/>
              <a:t>ausência</a:t>
            </a:r>
            <a:r>
              <a:rPr lang="en-US" sz="2400" i="1" dirty="0"/>
              <a:t> de </a:t>
            </a:r>
            <a:r>
              <a:rPr lang="en-US" sz="2400" i="1" u="sng" dirty="0" err="1"/>
              <a:t>legitimidade</a:t>
            </a:r>
            <a:r>
              <a:rPr lang="en-US" sz="2400" i="1" u="sng" dirty="0"/>
              <a:t> </a:t>
            </a:r>
            <a:r>
              <a:rPr lang="en-US" sz="2400" i="1" u="sng" dirty="0" err="1"/>
              <a:t>ou</a:t>
            </a:r>
            <a:r>
              <a:rPr lang="en-US" sz="2400" i="1" u="sng" dirty="0"/>
              <a:t> de </a:t>
            </a:r>
            <a:r>
              <a:rPr lang="en-US" sz="2400" i="1" u="sng" dirty="0" err="1"/>
              <a:t>interesse</a:t>
            </a:r>
            <a:r>
              <a:rPr lang="en-US" sz="2400" i="1" u="sng" dirty="0"/>
              <a:t> processual</a:t>
            </a:r>
            <a:r>
              <a:rPr lang="en-US" sz="2400" i="1" dirty="0"/>
              <a:t>;</a:t>
            </a:r>
          </a:p>
          <a:p>
            <a:pPr marL="0" indent="0" algn="just">
              <a:buNone/>
              <a:defRPr/>
            </a:pPr>
            <a:r>
              <a:rPr lang="pt-BR" sz="2400" i="1" dirty="0"/>
              <a:t> </a:t>
            </a:r>
            <a:r>
              <a:rPr lang="pt-BR" sz="2400" dirty="0"/>
              <a:t>- condições da ação?</a:t>
            </a:r>
            <a:endParaRPr lang="en-US" sz="2400" dirty="0"/>
          </a:p>
          <a:p>
            <a:pPr marL="0" indent="0" algn="just">
              <a:buNone/>
              <a:defRPr/>
            </a:pPr>
            <a:r>
              <a:rPr lang="en-US" sz="2400" i="1" dirty="0"/>
              <a:t>VII - </a:t>
            </a:r>
            <a:r>
              <a:rPr lang="en-US" sz="2400" i="1" dirty="0" err="1"/>
              <a:t>acolher</a:t>
            </a:r>
            <a:r>
              <a:rPr lang="en-US" sz="2400" i="1" dirty="0"/>
              <a:t> a </a:t>
            </a:r>
            <a:r>
              <a:rPr lang="en-US" sz="2400" i="1" dirty="0" err="1"/>
              <a:t>alegação</a:t>
            </a:r>
            <a:r>
              <a:rPr lang="en-US" sz="2400" i="1" dirty="0"/>
              <a:t> de </a:t>
            </a:r>
            <a:r>
              <a:rPr lang="en-US" sz="2400" i="1" dirty="0" err="1"/>
              <a:t>existência</a:t>
            </a:r>
            <a:r>
              <a:rPr lang="en-US" sz="2400" i="1" dirty="0"/>
              <a:t> de </a:t>
            </a:r>
            <a:r>
              <a:rPr lang="en-US" sz="2400" i="1" dirty="0" err="1"/>
              <a:t>convenção</a:t>
            </a:r>
            <a:r>
              <a:rPr lang="en-US" sz="2400" i="1" dirty="0"/>
              <a:t> de </a:t>
            </a:r>
            <a:r>
              <a:rPr lang="en-US" sz="2400" i="1" u="sng" dirty="0" err="1"/>
              <a:t>arbitragem</a:t>
            </a:r>
            <a:r>
              <a:rPr lang="en-US" sz="2400" i="1" u="sng" dirty="0"/>
              <a:t> </a:t>
            </a:r>
            <a:r>
              <a:rPr lang="en-US" sz="2400" i="1" dirty="0" err="1"/>
              <a:t>ou</a:t>
            </a:r>
            <a:r>
              <a:rPr lang="en-US" sz="2400" i="1" dirty="0"/>
              <a:t> </a:t>
            </a:r>
            <a:r>
              <a:rPr lang="en-US" sz="2400" i="1" dirty="0" err="1"/>
              <a:t>quando</a:t>
            </a:r>
            <a:r>
              <a:rPr lang="en-US" sz="2400" i="1" dirty="0"/>
              <a:t> o </a:t>
            </a:r>
            <a:r>
              <a:rPr lang="en-US" sz="2400" i="1" u="sng" dirty="0" err="1"/>
              <a:t>juízo</a:t>
            </a:r>
            <a:r>
              <a:rPr lang="en-US" sz="2400" i="1" u="sng" dirty="0"/>
              <a:t> arbitral </a:t>
            </a:r>
            <a:r>
              <a:rPr lang="en-US" sz="2400" i="1" u="sng" dirty="0" err="1"/>
              <a:t>reconhecer</a:t>
            </a:r>
            <a:r>
              <a:rPr lang="en-US" sz="2400" i="1" u="sng" dirty="0"/>
              <a:t> </a:t>
            </a:r>
            <a:r>
              <a:rPr lang="en-US" sz="2400" i="1" u="sng" dirty="0" err="1"/>
              <a:t>sua</a:t>
            </a:r>
            <a:r>
              <a:rPr lang="en-US" sz="2400" i="1" u="sng" dirty="0"/>
              <a:t> </a:t>
            </a:r>
            <a:r>
              <a:rPr lang="en-US" sz="2400" i="1" u="sng" dirty="0" err="1"/>
              <a:t>competência</a:t>
            </a:r>
            <a:r>
              <a:rPr lang="en-US" sz="2400" i="1" dirty="0"/>
              <a:t>;</a:t>
            </a:r>
          </a:p>
          <a:p>
            <a:pPr marL="0" indent="0" algn="just">
              <a:buNone/>
              <a:defRPr/>
            </a:pPr>
            <a:r>
              <a:rPr lang="pt-BR" sz="2400" i="1" dirty="0"/>
              <a:t> </a:t>
            </a:r>
            <a:r>
              <a:rPr lang="pt-BR" sz="2400" dirty="0"/>
              <a:t>- há conflito de competência entre árbitro e juiz?</a:t>
            </a:r>
            <a:endParaRPr lang="en-US" sz="2400" dirty="0"/>
          </a:p>
          <a:p>
            <a:pPr marL="0" indent="0" algn="just">
              <a:buNone/>
              <a:defRPr/>
            </a:pPr>
            <a:r>
              <a:rPr lang="en-US" sz="2400" i="1" dirty="0"/>
              <a:t>VIII - </a:t>
            </a:r>
            <a:r>
              <a:rPr lang="en-US" sz="2400" i="1" dirty="0" err="1"/>
              <a:t>homologar</a:t>
            </a:r>
            <a:r>
              <a:rPr lang="en-US" sz="2400" i="1" dirty="0"/>
              <a:t> a </a:t>
            </a:r>
            <a:r>
              <a:rPr lang="en-US" sz="2400" i="1" u="sng" dirty="0" err="1"/>
              <a:t>desistência</a:t>
            </a:r>
            <a:r>
              <a:rPr lang="en-US" sz="2400" i="1" dirty="0"/>
              <a:t> da </a:t>
            </a:r>
            <a:r>
              <a:rPr lang="en-US" sz="2400" i="1" dirty="0" err="1"/>
              <a:t>ação</a:t>
            </a:r>
            <a:r>
              <a:rPr lang="en-US" sz="2400" i="1" dirty="0"/>
              <a:t>;</a:t>
            </a:r>
          </a:p>
          <a:p>
            <a:pPr marL="0" indent="0">
              <a:buNone/>
            </a:pPr>
            <a:r>
              <a:rPr lang="pt-BR" sz="2400" dirty="0"/>
              <a:t> - § 4</a:t>
            </a:r>
            <a:r>
              <a:rPr lang="pt-BR" sz="2400" u="sng" baseline="30000" dirty="0"/>
              <a:t>o</a:t>
            </a:r>
            <a:r>
              <a:rPr lang="pt-BR" sz="2400" dirty="0"/>
              <a:t> </a:t>
            </a:r>
            <a:r>
              <a:rPr lang="pt-BR" sz="2400" u="sng" dirty="0"/>
              <a:t>Oferecida a contestação</a:t>
            </a:r>
            <a:r>
              <a:rPr lang="pt-BR" sz="2400" dirty="0"/>
              <a:t>, o autor não poderá, sem o consentimento do réu, desistir da ação.</a:t>
            </a:r>
          </a:p>
          <a:p>
            <a:pPr marL="0" indent="0">
              <a:buNone/>
            </a:pPr>
            <a:r>
              <a:rPr lang="pt-BR" sz="2400" dirty="0"/>
              <a:t> - § 5</a:t>
            </a:r>
            <a:r>
              <a:rPr lang="pt-BR" sz="2400" u="sng" baseline="30000" dirty="0"/>
              <a:t>o</a:t>
            </a:r>
            <a:r>
              <a:rPr lang="pt-BR" sz="2400" dirty="0"/>
              <a:t> A desistência da ação pode ser </a:t>
            </a:r>
            <a:r>
              <a:rPr lang="pt-BR" sz="2400" u="sng" dirty="0"/>
              <a:t>apresentada até a sentença</a:t>
            </a:r>
            <a:r>
              <a:rPr lang="pt-BR" sz="2400" dirty="0"/>
              <a:t>.</a:t>
            </a:r>
          </a:p>
          <a:p>
            <a:pPr marL="0" indent="0" algn="just">
              <a:buNone/>
              <a:defRPr/>
            </a:pPr>
            <a:endParaRPr lang="en-US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939479"/>
            <a:ext cx="8229600" cy="644869"/>
          </a:xfrm>
        </p:spPr>
        <p:txBody>
          <a:bodyPr/>
          <a:lstStyle/>
          <a:p>
            <a:r>
              <a:rPr lang="pt-BR" sz="2000" dirty="0"/>
              <a:t>Extinção sem resolução do mérito (atípica)</a:t>
            </a:r>
          </a:p>
        </p:txBody>
      </p:sp>
    </p:spTree>
    <p:extLst>
      <p:ext uri="{BB962C8B-B14F-4D97-AF65-F5344CB8AC3E}">
        <p14:creationId xmlns:p14="http://schemas.microsoft.com/office/powerpoint/2010/main" val="2554959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42901" y="1564581"/>
            <a:ext cx="8318215" cy="3755720"/>
          </a:xfrm>
        </p:spPr>
        <p:txBody>
          <a:bodyPr>
            <a:noAutofit/>
          </a:bodyPr>
          <a:lstStyle/>
          <a:p>
            <a:pPr marL="0" indent="0" algn="just">
              <a:buNone/>
              <a:defRPr/>
            </a:pPr>
            <a:r>
              <a:rPr lang="en-US" sz="2000" i="1" dirty="0"/>
              <a:t>Art. 485. (…)</a:t>
            </a:r>
          </a:p>
          <a:p>
            <a:pPr marL="0" indent="0" algn="just">
              <a:buNone/>
              <a:defRPr/>
            </a:pPr>
            <a:r>
              <a:rPr lang="en-US" sz="2000" i="1" dirty="0"/>
              <a:t>IX -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caso</a:t>
            </a:r>
            <a:r>
              <a:rPr lang="en-US" sz="2000" i="1" dirty="0"/>
              <a:t> de </a:t>
            </a:r>
            <a:r>
              <a:rPr lang="en-US" sz="2000" i="1" u="sng" dirty="0" err="1"/>
              <a:t>morte</a:t>
            </a:r>
            <a:r>
              <a:rPr lang="en-US" sz="2000" i="1" u="sng" dirty="0"/>
              <a:t> da parte</a:t>
            </a:r>
            <a:r>
              <a:rPr lang="en-US" sz="2000" i="1" dirty="0"/>
              <a:t>, a </a:t>
            </a:r>
            <a:r>
              <a:rPr lang="en-US" sz="2000" i="1" dirty="0" err="1"/>
              <a:t>ação</a:t>
            </a:r>
            <a:r>
              <a:rPr lang="en-US" sz="2000" i="1" dirty="0"/>
              <a:t> for </a:t>
            </a:r>
            <a:r>
              <a:rPr lang="en-US" sz="2000" i="1" dirty="0" err="1"/>
              <a:t>considerada</a:t>
            </a:r>
            <a:r>
              <a:rPr lang="en-US" sz="2000" i="1" dirty="0"/>
              <a:t> </a:t>
            </a:r>
            <a:r>
              <a:rPr lang="en-US" sz="2000" i="1" u="sng" dirty="0" err="1"/>
              <a:t>intransmissível</a:t>
            </a:r>
            <a:r>
              <a:rPr lang="en-US" sz="2000" i="1" dirty="0"/>
              <a:t> </a:t>
            </a:r>
            <a:r>
              <a:rPr lang="en-US" sz="2000" i="1" dirty="0" err="1"/>
              <a:t>por</a:t>
            </a:r>
            <a:r>
              <a:rPr lang="en-US" sz="2000" i="1" dirty="0"/>
              <a:t> </a:t>
            </a:r>
            <a:r>
              <a:rPr lang="en-US" sz="2000" i="1" dirty="0" err="1"/>
              <a:t>disposição</a:t>
            </a:r>
            <a:r>
              <a:rPr lang="en-US" sz="2000" i="1" dirty="0"/>
              <a:t> legal; e</a:t>
            </a:r>
          </a:p>
          <a:p>
            <a:pPr marL="0" indent="0" algn="just">
              <a:buNone/>
              <a:defRPr/>
            </a:pPr>
            <a:r>
              <a:rPr lang="en-US" sz="2000" i="1" dirty="0"/>
              <a:t>X - </a:t>
            </a:r>
            <a:r>
              <a:rPr lang="en-US" sz="2000" i="1" dirty="0" err="1"/>
              <a:t>nos</a:t>
            </a:r>
            <a:r>
              <a:rPr lang="en-US" sz="2000" i="1" dirty="0"/>
              <a:t> </a:t>
            </a:r>
            <a:r>
              <a:rPr lang="en-US" sz="2000" i="1" dirty="0" err="1"/>
              <a:t>demais</a:t>
            </a:r>
            <a:r>
              <a:rPr lang="en-US" sz="2000" i="1" dirty="0"/>
              <a:t> </a:t>
            </a:r>
            <a:r>
              <a:rPr lang="en-US" sz="2000" i="1" dirty="0" err="1"/>
              <a:t>casos</a:t>
            </a:r>
            <a:r>
              <a:rPr lang="en-US" sz="2000" i="1" dirty="0"/>
              <a:t> </a:t>
            </a:r>
            <a:r>
              <a:rPr lang="en-US" sz="2000" i="1" dirty="0" err="1"/>
              <a:t>prescritos</a:t>
            </a:r>
            <a:r>
              <a:rPr lang="en-US" sz="2000" i="1" dirty="0"/>
              <a:t> </a:t>
            </a:r>
            <a:r>
              <a:rPr lang="en-US" sz="2000" i="1" dirty="0" err="1"/>
              <a:t>neste</a:t>
            </a:r>
            <a:r>
              <a:rPr lang="en-US" sz="2000" i="1" dirty="0"/>
              <a:t> </a:t>
            </a:r>
            <a:r>
              <a:rPr lang="en-US" sz="2000" i="1" dirty="0" err="1"/>
              <a:t>Código</a:t>
            </a:r>
            <a:r>
              <a:rPr lang="en-US" sz="2000" i="1" dirty="0"/>
              <a:t>.</a:t>
            </a:r>
          </a:p>
          <a:p>
            <a:pPr marL="0" indent="0" algn="just">
              <a:buNone/>
              <a:defRPr/>
            </a:pPr>
            <a:r>
              <a:rPr lang="pt-BR" sz="2000" dirty="0"/>
              <a:t> - exclusão do inciso que falava da </a:t>
            </a:r>
            <a:r>
              <a:rPr lang="pt-BR" sz="2000" u="sng" dirty="0"/>
              <a:t>confusão</a:t>
            </a:r>
            <a:endParaRPr lang="en-US" sz="2000" u="sng" dirty="0"/>
          </a:p>
          <a:p>
            <a:pPr marL="0" indent="0" algn="just">
              <a:buNone/>
              <a:defRPr/>
            </a:pPr>
            <a:endParaRPr lang="pt-BR" sz="100" i="1" dirty="0"/>
          </a:p>
          <a:p>
            <a:pPr marL="0" indent="0" algn="just">
              <a:buNone/>
              <a:defRPr/>
            </a:pPr>
            <a:r>
              <a:rPr lang="pt-BR" sz="2000" dirty="0"/>
              <a:t>Juiz conhece de ofício?</a:t>
            </a:r>
          </a:p>
          <a:p>
            <a:pPr marL="0" indent="0" algn="just">
              <a:buNone/>
              <a:defRPr/>
            </a:pPr>
            <a:r>
              <a:rPr lang="pt-BR" sz="2000" dirty="0"/>
              <a:t> - § 3</a:t>
            </a:r>
            <a:r>
              <a:rPr lang="pt-BR" sz="2000" u="sng" baseline="30000" dirty="0"/>
              <a:t>o</a:t>
            </a:r>
            <a:r>
              <a:rPr lang="pt-BR" sz="2000" dirty="0"/>
              <a:t> O juiz conhecerá </a:t>
            </a:r>
            <a:r>
              <a:rPr lang="pt-BR" sz="2000" u="sng" dirty="0"/>
              <a:t>de ofício</a:t>
            </a:r>
            <a:r>
              <a:rPr lang="pt-BR" sz="2000" dirty="0"/>
              <a:t> da matéria constante dos incisos IV, V, VI e IX, em </a:t>
            </a:r>
            <a:r>
              <a:rPr lang="pt-BR" sz="2000" u="sng" dirty="0"/>
              <a:t>qualquer tempo e grau de jurisdição</a:t>
            </a:r>
            <a:r>
              <a:rPr lang="pt-BR" sz="2000" dirty="0"/>
              <a:t>, enquanto </a:t>
            </a:r>
            <a:r>
              <a:rPr lang="pt-BR" sz="2000" u="sng" dirty="0"/>
              <a:t>não ocorrer o trânsito em julgado</a:t>
            </a:r>
            <a:r>
              <a:rPr lang="pt-BR" sz="2000" dirty="0"/>
              <a:t>.</a:t>
            </a:r>
            <a:endParaRPr lang="en-US" sz="2000" dirty="0"/>
          </a:p>
          <a:p>
            <a:pPr marL="0" indent="0" algn="just">
              <a:buNone/>
              <a:defRPr/>
            </a:pPr>
            <a:r>
              <a:rPr lang="pt-BR" sz="2000" dirty="0"/>
              <a:t>Da extinção sem mérito cabe reconsideração?</a:t>
            </a:r>
          </a:p>
          <a:p>
            <a:pPr marL="0" indent="0" algn="just">
              <a:buNone/>
              <a:defRPr/>
            </a:pPr>
            <a:r>
              <a:rPr lang="pt-BR" sz="2000" dirty="0"/>
              <a:t> - § 7</a:t>
            </a:r>
            <a:r>
              <a:rPr lang="pt-BR" sz="2000" u="sng" baseline="30000" dirty="0"/>
              <a:t>o</a:t>
            </a:r>
            <a:r>
              <a:rPr lang="pt-BR" sz="2000" dirty="0"/>
              <a:t> Interposta a </a:t>
            </a:r>
            <a:r>
              <a:rPr lang="pt-BR" sz="2000" u="sng" dirty="0"/>
              <a:t>apelação</a:t>
            </a:r>
            <a:r>
              <a:rPr lang="pt-BR" sz="2000" dirty="0"/>
              <a:t> em qualquer dos casos de que tratam os incisos deste artigo, o juiz terá 5 (cinco) dias para </a:t>
            </a:r>
            <a:r>
              <a:rPr lang="pt-BR" sz="2000" u="sng" dirty="0"/>
              <a:t>retratar-se</a:t>
            </a:r>
            <a:r>
              <a:rPr lang="pt-BR" sz="2000" dirty="0"/>
              <a:t>.</a:t>
            </a:r>
            <a:r>
              <a:rPr lang="pt-BR" sz="2000" i="1" dirty="0"/>
              <a:t> </a:t>
            </a:r>
            <a:endParaRPr lang="en-US" sz="2000" i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865737"/>
            <a:ext cx="8229600" cy="644869"/>
          </a:xfrm>
        </p:spPr>
        <p:txBody>
          <a:bodyPr/>
          <a:lstStyle/>
          <a:p>
            <a:r>
              <a:rPr lang="pt-BR" sz="2000" dirty="0"/>
              <a:t>Extinção sem resolução do mérito (atípica)</a:t>
            </a:r>
          </a:p>
        </p:txBody>
      </p:sp>
    </p:spTree>
    <p:extLst>
      <p:ext uri="{BB962C8B-B14F-4D97-AF65-F5344CB8AC3E}">
        <p14:creationId xmlns:p14="http://schemas.microsoft.com/office/powerpoint/2010/main" val="3076105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42901" y="1848193"/>
            <a:ext cx="8492875" cy="3755720"/>
          </a:xfrm>
        </p:spPr>
        <p:txBody>
          <a:bodyPr>
            <a:noAutofit/>
          </a:bodyPr>
          <a:lstStyle/>
          <a:p>
            <a:pPr>
              <a:buFont typeface="Arial" panose="020B0604020202020204" pitchFamily="34" charset="0"/>
              <a:buChar char="•"/>
              <a:defRPr/>
            </a:pPr>
            <a:r>
              <a:rPr lang="pt-BR" dirty="0"/>
              <a:t> </a:t>
            </a:r>
            <a:r>
              <a:rPr lang="pt-BR" sz="2400" dirty="0"/>
              <a:t>N</a:t>
            </a:r>
            <a:r>
              <a:rPr lang="en-US" sz="2400" dirty="0" err="1"/>
              <a:t>ão</a:t>
            </a:r>
            <a:r>
              <a:rPr lang="en-US" sz="2400" dirty="0"/>
              <a:t> </a:t>
            </a:r>
            <a:r>
              <a:rPr lang="en-US" sz="2400" dirty="0" err="1"/>
              <a:t>são</a:t>
            </a:r>
            <a:r>
              <a:rPr lang="en-US" sz="2400" dirty="0"/>
              <a:t> </a:t>
            </a:r>
            <a:r>
              <a:rPr lang="en-US" sz="2400" dirty="0" err="1"/>
              <a:t>cobertas</a:t>
            </a:r>
            <a:r>
              <a:rPr lang="en-US" sz="2400" dirty="0"/>
              <a:t> pela </a:t>
            </a:r>
            <a:r>
              <a:rPr lang="en-US" sz="2400" dirty="0" err="1"/>
              <a:t>coisa</a:t>
            </a:r>
            <a:r>
              <a:rPr lang="en-US" sz="2400" dirty="0"/>
              <a:t> </a:t>
            </a:r>
            <a:r>
              <a:rPr lang="en-US" sz="2400" dirty="0" err="1"/>
              <a:t>julgada</a:t>
            </a:r>
            <a:r>
              <a:rPr lang="en-US" sz="2400" dirty="0"/>
              <a:t> material</a:t>
            </a:r>
          </a:p>
          <a:p>
            <a:pPr marL="457189" lvl="1" indent="0" algn="just">
              <a:buNone/>
              <a:defRPr/>
            </a:pPr>
            <a:r>
              <a:rPr lang="en-US" sz="2000" i="1" dirty="0"/>
              <a:t>Art. 502.  </a:t>
            </a:r>
            <a:r>
              <a:rPr lang="en-US" sz="2000" i="1" dirty="0" err="1"/>
              <a:t>Denomina</a:t>
            </a:r>
            <a:r>
              <a:rPr lang="en-US" sz="2000" i="1" dirty="0"/>
              <a:t>-se </a:t>
            </a:r>
            <a:r>
              <a:rPr lang="en-US" sz="2000" i="1" u="sng" dirty="0" err="1"/>
              <a:t>coisa</a:t>
            </a:r>
            <a:r>
              <a:rPr lang="en-US" sz="2000" i="1" u="sng" dirty="0"/>
              <a:t> </a:t>
            </a:r>
            <a:r>
              <a:rPr lang="en-US" sz="2000" i="1" u="sng" dirty="0" err="1"/>
              <a:t>julgada</a:t>
            </a:r>
            <a:r>
              <a:rPr lang="en-US" sz="2000" i="1" u="sng" dirty="0"/>
              <a:t> material</a:t>
            </a:r>
            <a:r>
              <a:rPr lang="en-US" sz="2000" i="1" dirty="0"/>
              <a:t> a </a:t>
            </a:r>
            <a:r>
              <a:rPr lang="en-US" sz="2000" i="1" dirty="0" err="1"/>
              <a:t>autoridade</a:t>
            </a:r>
            <a:r>
              <a:rPr lang="en-US" sz="2000" i="1" dirty="0"/>
              <a:t> que </a:t>
            </a:r>
            <a:r>
              <a:rPr lang="en-US" sz="2000" i="1" dirty="0" err="1"/>
              <a:t>torna</a:t>
            </a:r>
            <a:r>
              <a:rPr lang="en-US" sz="2000" i="1" dirty="0"/>
              <a:t> </a:t>
            </a:r>
            <a:r>
              <a:rPr lang="en-US" sz="2000" i="1" dirty="0" err="1"/>
              <a:t>imutável</a:t>
            </a:r>
            <a:r>
              <a:rPr lang="en-US" sz="2000" i="1" dirty="0"/>
              <a:t> e </a:t>
            </a:r>
            <a:r>
              <a:rPr lang="en-US" sz="2000" i="1" dirty="0" err="1"/>
              <a:t>indiscutível</a:t>
            </a:r>
            <a:r>
              <a:rPr lang="en-US" sz="2000" i="1" dirty="0"/>
              <a:t> a </a:t>
            </a:r>
            <a:r>
              <a:rPr lang="en-US" sz="2000" i="1" u="sng" dirty="0" err="1">
                <a:solidFill>
                  <a:schemeClr val="accent6">
                    <a:lumMod val="75000"/>
                  </a:schemeClr>
                </a:solidFill>
              </a:rPr>
              <a:t>decisão</a:t>
            </a:r>
            <a:r>
              <a:rPr lang="en-US" sz="2000" i="1" u="sng" dirty="0">
                <a:solidFill>
                  <a:schemeClr val="accent6">
                    <a:lumMod val="75000"/>
                  </a:schemeClr>
                </a:solidFill>
              </a:rPr>
              <a:t> de </a:t>
            </a:r>
            <a:r>
              <a:rPr lang="en-US" sz="2000" i="1" u="sng" dirty="0" err="1">
                <a:solidFill>
                  <a:schemeClr val="accent6">
                    <a:lumMod val="75000"/>
                  </a:schemeClr>
                </a:solidFill>
              </a:rPr>
              <a:t>mérito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000" i="1" dirty="0" err="1"/>
              <a:t>não</a:t>
            </a:r>
            <a:r>
              <a:rPr lang="en-US" sz="2000" i="1" dirty="0"/>
              <a:t> </a:t>
            </a:r>
            <a:r>
              <a:rPr lang="en-US" sz="2000" i="1" dirty="0" err="1"/>
              <a:t>mais</a:t>
            </a:r>
            <a:r>
              <a:rPr lang="en-US" sz="2000" i="1" dirty="0"/>
              <a:t> </a:t>
            </a:r>
            <a:r>
              <a:rPr lang="en-US" sz="2000" i="1" dirty="0" err="1"/>
              <a:t>sujeita</a:t>
            </a:r>
            <a:r>
              <a:rPr lang="en-US" sz="2000" i="1" dirty="0"/>
              <a:t> a </a:t>
            </a:r>
            <a:r>
              <a:rPr lang="en-US" sz="2000" i="1" dirty="0" err="1"/>
              <a:t>recurso</a:t>
            </a:r>
            <a:r>
              <a:rPr lang="en-US" sz="2000" i="1" dirty="0"/>
              <a:t>.</a:t>
            </a:r>
          </a:p>
          <a:p>
            <a:pPr marL="457189" lvl="1" indent="0">
              <a:buNone/>
              <a:defRPr/>
            </a:pPr>
            <a:endParaRPr lang="en-US" sz="2000" b="1" i="1" dirty="0"/>
          </a:p>
          <a:p>
            <a:pPr>
              <a:buFont typeface="Arial" panose="020B0604020202020204" pitchFamily="34" charset="0"/>
              <a:buChar char="•"/>
              <a:defRPr/>
            </a:pPr>
            <a:r>
              <a:rPr lang="en-US" sz="2400" dirty="0"/>
              <a:t> </a:t>
            </a:r>
            <a:r>
              <a:rPr lang="en-US" sz="2400" dirty="0" err="1"/>
              <a:t>Não</a:t>
            </a:r>
            <a:r>
              <a:rPr lang="en-US" sz="2400" dirty="0"/>
              <a:t> </a:t>
            </a:r>
            <a:r>
              <a:rPr lang="en-US" sz="2400" dirty="0" err="1"/>
              <a:t>impedem</a:t>
            </a:r>
            <a:r>
              <a:rPr lang="en-US" sz="2400" dirty="0"/>
              <a:t>, </a:t>
            </a:r>
            <a:r>
              <a:rPr lang="en-US" sz="2400" dirty="0" err="1"/>
              <a:t>em</a:t>
            </a:r>
            <a:r>
              <a:rPr lang="en-US" sz="2400" dirty="0"/>
              <a:t> </a:t>
            </a:r>
            <a:r>
              <a:rPr lang="en-US" sz="2400" dirty="0" err="1"/>
              <a:t>regra</a:t>
            </a:r>
            <a:r>
              <a:rPr lang="en-US" sz="2400" dirty="0"/>
              <a:t>, a </a:t>
            </a:r>
            <a:r>
              <a:rPr lang="en-US" sz="2400" dirty="0" err="1"/>
              <a:t>repropositura</a:t>
            </a:r>
            <a:endParaRPr lang="en-US" sz="2400" dirty="0"/>
          </a:p>
          <a:p>
            <a:pPr marL="457189" lvl="1" indent="0" algn="just">
              <a:buNone/>
              <a:defRPr/>
            </a:pPr>
            <a:r>
              <a:rPr lang="en-US" sz="2000" i="1" dirty="0"/>
              <a:t>Art. 486.  O </a:t>
            </a:r>
            <a:r>
              <a:rPr lang="en-US" sz="2000" i="1" dirty="0" err="1"/>
              <a:t>pronunciamento</a:t>
            </a:r>
            <a:r>
              <a:rPr lang="en-US" sz="2000" i="1" dirty="0"/>
              <a:t> judicial que </a:t>
            </a:r>
            <a:r>
              <a:rPr lang="en-US" sz="2000" i="1" u="sng" dirty="0" err="1"/>
              <a:t>não</a:t>
            </a:r>
            <a:r>
              <a:rPr lang="en-US" sz="2000" i="1" u="sng" dirty="0"/>
              <a:t> resolve o </a:t>
            </a:r>
            <a:r>
              <a:rPr lang="en-US" sz="2000" i="1" u="sng" dirty="0" err="1"/>
              <a:t>mérito</a:t>
            </a:r>
            <a:r>
              <a:rPr lang="en-US" sz="2000" i="1" dirty="0"/>
              <a:t> </a:t>
            </a:r>
            <a:r>
              <a:rPr lang="en-US" sz="2000" i="1" dirty="0" err="1"/>
              <a:t>não</a:t>
            </a:r>
            <a:r>
              <a:rPr lang="en-US" sz="2000" i="1" dirty="0"/>
              <a:t> </a:t>
            </a:r>
            <a:r>
              <a:rPr lang="en-US" sz="2000" i="1" dirty="0" err="1"/>
              <a:t>obsta</a:t>
            </a:r>
            <a:r>
              <a:rPr lang="en-US" sz="2000" i="1" dirty="0"/>
              <a:t> a que a parte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proponha</a:t>
            </a:r>
            <a:r>
              <a:rPr lang="en-US" sz="2000" i="1" dirty="0">
                <a:solidFill>
                  <a:schemeClr val="accent6">
                    <a:lumMod val="75000"/>
                  </a:schemeClr>
                </a:solidFill>
              </a:rPr>
              <a:t> de novo a </a:t>
            </a:r>
            <a:r>
              <a:rPr lang="en-US" sz="2000" i="1" dirty="0" err="1">
                <a:solidFill>
                  <a:schemeClr val="accent6">
                    <a:lumMod val="75000"/>
                  </a:schemeClr>
                </a:solidFill>
              </a:rPr>
              <a:t>ação</a:t>
            </a:r>
            <a:r>
              <a:rPr lang="en-US" sz="2000" i="1" dirty="0"/>
              <a:t>. </a:t>
            </a:r>
          </a:p>
          <a:p>
            <a:pPr marL="457189" lvl="1" indent="0" algn="just">
              <a:buNone/>
              <a:defRPr/>
            </a:pPr>
            <a:r>
              <a:rPr lang="en-US" sz="2000" i="1" dirty="0"/>
              <a:t>§ 1</a:t>
            </a:r>
            <a:r>
              <a:rPr lang="en-US" sz="2000" i="1" baseline="30000" dirty="0"/>
              <a:t>o</a:t>
            </a:r>
            <a:r>
              <a:rPr lang="en-US" sz="2000" i="1" dirty="0"/>
              <a:t> No </a:t>
            </a:r>
            <a:r>
              <a:rPr lang="en-US" sz="2000" i="1" dirty="0" err="1"/>
              <a:t>caso</a:t>
            </a:r>
            <a:r>
              <a:rPr lang="en-US" sz="2000" i="1" dirty="0"/>
              <a:t> de </a:t>
            </a:r>
            <a:r>
              <a:rPr lang="en-US" sz="2000" i="1" dirty="0" err="1"/>
              <a:t>extinção</a:t>
            </a:r>
            <a:r>
              <a:rPr lang="en-US" sz="2000" i="1" dirty="0"/>
              <a:t> </a:t>
            </a:r>
            <a:r>
              <a:rPr lang="en-US" sz="2000" i="1" dirty="0" err="1"/>
              <a:t>em</a:t>
            </a:r>
            <a:r>
              <a:rPr lang="en-US" sz="2000" i="1" dirty="0"/>
              <a:t> </a:t>
            </a:r>
            <a:r>
              <a:rPr lang="en-US" sz="2000" i="1" dirty="0" err="1"/>
              <a:t>razão</a:t>
            </a:r>
            <a:r>
              <a:rPr lang="en-US" sz="2000" i="1" dirty="0"/>
              <a:t> de </a:t>
            </a:r>
            <a:r>
              <a:rPr lang="en-US" sz="2000" i="1" dirty="0" err="1"/>
              <a:t>litispendência</a:t>
            </a:r>
            <a:r>
              <a:rPr lang="en-US" sz="2000" i="1" dirty="0"/>
              <a:t> e </a:t>
            </a:r>
            <a:r>
              <a:rPr lang="en-US" sz="2000" i="1" dirty="0" err="1"/>
              <a:t>nos</a:t>
            </a:r>
            <a:r>
              <a:rPr lang="en-US" sz="2000" i="1" dirty="0"/>
              <a:t> </a:t>
            </a:r>
            <a:r>
              <a:rPr lang="en-US" sz="2000" i="1" dirty="0" err="1"/>
              <a:t>casos</a:t>
            </a:r>
            <a:r>
              <a:rPr lang="en-US" sz="2000" i="1" dirty="0"/>
              <a:t> dos </a:t>
            </a:r>
            <a:r>
              <a:rPr lang="en-US" sz="2000" i="1" dirty="0" err="1"/>
              <a:t>incisos</a:t>
            </a:r>
            <a:r>
              <a:rPr lang="en-US" sz="2000" i="1" dirty="0"/>
              <a:t> I, IV, VI e VII do art. 485, a </a:t>
            </a:r>
            <a:r>
              <a:rPr lang="en-US" sz="2000" i="1" dirty="0" err="1"/>
              <a:t>propositura</a:t>
            </a:r>
            <a:r>
              <a:rPr lang="en-US" sz="2000" i="1" dirty="0"/>
              <a:t> da nova </a:t>
            </a:r>
            <a:r>
              <a:rPr lang="en-US" sz="2000" i="1" dirty="0" err="1"/>
              <a:t>ação</a:t>
            </a:r>
            <a:r>
              <a:rPr lang="en-US" sz="2000" i="1" dirty="0"/>
              <a:t> </a:t>
            </a:r>
            <a:r>
              <a:rPr lang="en-US" sz="2000" i="1" u="sng" dirty="0" err="1"/>
              <a:t>depende</a:t>
            </a:r>
            <a:r>
              <a:rPr lang="en-US" sz="2000" i="1" u="sng" dirty="0"/>
              <a:t> da </a:t>
            </a:r>
            <a:r>
              <a:rPr lang="en-US" sz="2000" i="1" u="sng" dirty="0" err="1"/>
              <a:t>correção</a:t>
            </a:r>
            <a:r>
              <a:rPr lang="en-US" sz="2000" i="1" u="sng" dirty="0"/>
              <a:t> do </a:t>
            </a:r>
            <a:r>
              <a:rPr lang="en-US" sz="2000" i="1" u="sng" dirty="0" err="1"/>
              <a:t>vício</a:t>
            </a:r>
            <a:r>
              <a:rPr lang="en-US" sz="2000" i="1" dirty="0"/>
              <a:t> que </a:t>
            </a:r>
            <a:r>
              <a:rPr lang="en-US" sz="2000" i="1" dirty="0" err="1"/>
              <a:t>levou</a:t>
            </a:r>
            <a:r>
              <a:rPr lang="en-US" sz="2000" i="1" dirty="0"/>
              <a:t> à </a:t>
            </a:r>
            <a:r>
              <a:rPr lang="en-US" sz="2000" i="1" dirty="0" err="1"/>
              <a:t>sentença</a:t>
            </a:r>
            <a:r>
              <a:rPr lang="en-US" sz="2000" i="1" dirty="0"/>
              <a:t> </a:t>
            </a:r>
            <a:r>
              <a:rPr lang="en-US" sz="2000" i="1" dirty="0" err="1"/>
              <a:t>sem</a:t>
            </a:r>
            <a:r>
              <a:rPr lang="en-US" sz="2000" i="1" dirty="0"/>
              <a:t> </a:t>
            </a:r>
            <a:r>
              <a:rPr lang="en-US" sz="2000" i="1" dirty="0" err="1"/>
              <a:t>resolução</a:t>
            </a:r>
            <a:r>
              <a:rPr lang="en-US" sz="2000" i="1" dirty="0"/>
              <a:t> do </a:t>
            </a:r>
            <a:r>
              <a:rPr lang="en-US" sz="2000" i="1" dirty="0" err="1"/>
              <a:t>mérito</a:t>
            </a:r>
            <a:r>
              <a:rPr lang="en-US" sz="2000" i="1" dirty="0"/>
              <a:t>.</a:t>
            </a:r>
          </a:p>
          <a:p>
            <a:pPr marL="457189" lvl="1" indent="0" algn="just">
              <a:buNone/>
              <a:defRPr/>
            </a:pPr>
            <a:r>
              <a:rPr lang="pt-BR" sz="2000" i="1" dirty="0"/>
              <a:t>§ 2o A petição inicial, todavia, não será despachada </a:t>
            </a:r>
            <a:r>
              <a:rPr lang="pt-BR" sz="2000" i="1" u="sng" dirty="0"/>
              <a:t>sem a prova do pagamento</a:t>
            </a:r>
            <a:r>
              <a:rPr lang="pt-BR" sz="2000" i="1" dirty="0"/>
              <a:t> ou do depósito das </a:t>
            </a:r>
            <a:r>
              <a:rPr lang="pt-BR" sz="2000" i="1" u="sng" dirty="0"/>
              <a:t>custas e dos honorários de advogado</a:t>
            </a:r>
            <a:r>
              <a:rPr lang="pt-BR" sz="2000" i="1" dirty="0"/>
              <a:t>.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Extinção sem resolução do mérito (atípica)</a:t>
            </a:r>
          </a:p>
        </p:txBody>
      </p:sp>
    </p:spTree>
    <p:extLst>
      <p:ext uri="{BB962C8B-B14F-4D97-AF65-F5344CB8AC3E}">
        <p14:creationId xmlns:p14="http://schemas.microsoft.com/office/powerpoint/2010/main" val="2058475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Roteiro da exposição</a:t>
            </a:r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0797" y="3103494"/>
            <a:ext cx="8656004" cy="16858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Formação do processo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Suspensão do processo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-"/>
              <a:tabLst/>
            </a:pPr>
            <a:r>
              <a:rPr kumimoji="0" lang="pt-BR" sz="2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Extinção do processo</a:t>
            </a:r>
          </a:p>
        </p:txBody>
      </p:sp>
    </p:spTree>
    <p:extLst>
      <p:ext uri="{BB962C8B-B14F-4D97-AF65-F5344CB8AC3E}">
        <p14:creationId xmlns:p14="http://schemas.microsoft.com/office/powerpoint/2010/main" val="415343694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342901" y="1956587"/>
            <a:ext cx="8318215" cy="3380194"/>
          </a:xfrm>
        </p:spPr>
        <p:txBody>
          <a:bodyPr>
            <a:noAutofit/>
          </a:bodyPr>
          <a:lstStyle/>
          <a:p>
            <a:pPr marL="0" indent="0" algn="just">
              <a:spcBef>
                <a:spcPct val="0"/>
              </a:spcBef>
              <a:buNone/>
            </a:pPr>
            <a:r>
              <a:rPr lang="pt-BR" altLang="pt-BR" sz="2000" i="1" dirty="0"/>
              <a:t>Art. 487.  </a:t>
            </a:r>
            <a:r>
              <a:rPr lang="pt-BR" altLang="pt-BR" sz="2000" i="1" dirty="0">
                <a:solidFill>
                  <a:srgbClr val="FF0000"/>
                </a:solidFill>
              </a:rPr>
              <a:t>Haverá resolução</a:t>
            </a:r>
            <a:r>
              <a:rPr lang="pt-BR" altLang="pt-BR" sz="2000" i="1" dirty="0"/>
              <a:t> de mérito quando o juiz: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2000" i="1" dirty="0"/>
              <a:t>I - </a:t>
            </a:r>
            <a:r>
              <a:rPr lang="pt-BR" altLang="pt-BR" sz="2000" i="1" u="sng" dirty="0"/>
              <a:t>acolher ou rejeitar</a:t>
            </a:r>
            <a:r>
              <a:rPr lang="pt-BR" altLang="pt-BR" sz="2000" i="1" dirty="0"/>
              <a:t> o pedido formulado na ação ou na reconvenção;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2000" i="1" dirty="0"/>
              <a:t>II - decidir, de ofício ou a requerimento, sobre a ocorrência de </a:t>
            </a:r>
            <a:r>
              <a:rPr lang="pt-BR" altLang="pt-BR" sz="2000" i="1" u="sng" dirty="0"/>
              <a:t>decadência ou prescrição</a:t>
            </a:r>
            <a:r>
              <a:rPr lang="pt-BR" altLang="pt-BR" sz="2000" i="1" dirty="0"/>
              <a:t>;</a:t>
            </a:r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2000" i="1" dirty="0"/>
              <a:t>III - homologar: </a:t>
            </a:r>
          </a:p>
          <a:p>
            <a:pPr marL="457189" indent="-457189" algn="just">
              <a:spcBef>
                <a:spcPct val="0"/>
              </a:spcBef>
              <a:buAutoNum type="alphaLcParenR"/>
            </a:pPr>
            <a:r>
              <a:rPr lang="pt-BR" altLang="pt-BR" sz="2000" i="1" dirty="0"/>
              <a:t>o </a:t>
            </a:r>
            <a:r>
              <a:rPr lang="pt-BR" altLang="pt-BR" sz="2000" i="1" u="sng" dirty="0"/>
              <a:t>reconhecimento da procedência</a:t>
            </a:r>
            <a:r>
              <a:rPr lang="pt-BR" altLang="pt-BR" sz="2000" i="1" dirty="0"/>
              <a:t> do pedido formulado na ação ou na reconvenção; </a:t>
            </a:r>
          </a:p>
          <a:p>
            <a:pPr marL="457189" indent="-457189" algn="just">
              <a:spcBef>
                <a:spcPct val="0"/>
              </a:spcBef>
              <a:buAutoNum type="alphaLcParenR"/>
            </a:pPr>
            <a:r>
              <a:rPr lang="pt-BR" altLang="pt-BR" sz="2000" i="1" dirty="0"/>
              <a:t>a </a:t>
            </a:r>
            <a:r>
              <a:rPr lang="pt-BR" altLang="pt-BR" sz="2000" i="1" u="sng" dirty="0"/>
              <a:t>transação</a:t>
            </a:r>
            <a:r>
              <a:rPr lang="pt-BR" altLang="pt-BR" sz="2000" i="1" dirty="0"/>
              <a:t>; </a:t>
            </a:r>
          </a:p>
          <a:p>
            <a:pPr marL="457189" indent="-457189" algn="just">
              <a:spcBef>
                <a:spcPct val="0"/>
              </a:spcBef>
              <a:buAutoNum type="alphaLcParenR"/>
            </a:pPr>
            <a:r>
              <a:rPr lang="pt-BR" altLang="pt-BR" sz="2000" i="1" dirty="0"/>
              <a:t>a </a:t>
            </a:r>
            <a:r>
              <a:rPr lang="pt-BR" altLang="pt-BR" sz="2000" i="1" u="sng" dirty="0"/>
              <a:t>renúncia</a:t>
            </a:r>
            <a:r>
              <a:rPr lang="pt-BR" altLang="pt-BR" sz="2000" i="1" dirty="0"/>
              <a:t> à pretensão formulada na ação ou na reconvenção.</a:t>
            </a:r>
          </a:p>
          <a:p>
            <a:pPr marL="457189" indent="-457189" algn="just">
              <a:spcBef>
                <a:spcPct val="0"/>
              </a:spcBef>
              <a:buAutoNum type="alphaLcParenR"/>
            </a:pPr>
            <a:endParaRPr lang="pt-BR" altLang="pt-BR" sz="2000" i="1" dirty="0"/>
          </a:p>
          <a:p>
            <a:pPr marL="0" indent="0" algn="just">
              <a:spcBef>
                <a:spcPct val="0"/>
              </a:spcBef>
              <a:buNone/>
            </a:pPr>
            <a:r>
              <a:rPr lang="pt-BR" altLang="pt-BR" sz="2000" dirty="0"/>
              <a:t>A decisão com mérito é coberta pela coisa julgada, o que impede a repropositura (art. 502)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Extinção com resolução do mérito</a:t>
            </a:r>
          </a:p>
        </p:txBody>
      </p:sp>
    </p:spTree>
    <p:extLst>
      <p:ext uri="{BB962C8B-B14F-4D97-AF65-F5344CB8AC3E}">
        <p14:creationId xmlns:p14="http://schemas.microsoft.com/office/powerpoint/2010/main" val="2141633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251520" y="980728"/>
            <a:ext cx="8229600" cy="2890681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b="1" dirty="0" err="1"/>
              <a:t>Propositura</a:t>
            </a:r>
            <a:r>
              <a:rPr lang="en-US" b="1" dirty="0"/>
              <a:t> da </a:t>
            </a:r>
            <a:r>
              <a:rPr lang="en-US" b="1" dirty="0" err="1"/>
              <a:t>demanda</a:t>
            </a:r>
            <a:endParaRPr lang="en-US" b="1" i="1" dirty="0"/>
          </a:p>
          <a:p>
            <a:pPr marL="457189" lvl="1" indent="0" algn="just">
              <a:buNone/>
              <a:defRPr/>
            </a:pPr>
            <a:endParaRPr lang="en-US" sz="2000" i="1" dirty="0"/>
          </a:p>
          <a:p>
            <a:pPr marL="457189" lvl="1" indent="0" algn="ctr">
              <a:buNone/>
              <a:defRPr/>
            </a:pPr>
            <a:r>
              <a:rPr lang="en-US" sz="2000" i="1" dirty="0"/>
              <a:t>Art. 312.  </a:t>
            </a:r>
            <a:r>
              <a:rPr lang="en-US" sz="2000" i="1" dirty="0" err="1"/>
              <a:t>Considera</a:t>
            </a:r>
            <a:r>
              <a:rPr lang="en-US" sz="2000" i="1" dirty="0"/>
              <a:t>-se </a:t>
            </a:r>
            <a:r>
              <a:rPr lang="en-US" sz="2000" i="1" u="sng" dirty="0" err="1">
                <a:solidFill>
                  <a:schemeClr val="accent6">
                    <a:lumMod val="75000"/>
                  </a:schemeClr>
                </a:solidFill>
              </a:rPr>
              <a:t>proposta</a:t>
            </a:r>
            <a:r>
              <a:rPr lang="en-US" sz="2000" i="1" dirty="0"/>
              <a:t> a </a:t>
            </a:r>
            <a:r>
              <a:rPr lang="en-US" sz="2000" i="1" dirty="0" err="1"/>
              <a:t>ação</a:t>
            </a:r>
            <a:r>
              <a:rPr lang="en-US" sz="2000" i="1" dirty="0"/>
              <a:t> </a:t>
            </a:r>
            <a:r>
              <a:rPr lang="en-US" sz="2000" i="1" dirty="0" err="1"/>
              <a:t>quando</a:t>
            </a:r>
            <a:r>
              <a:rPr lang="en-US" sz="2000" i="1" dirty="0"/>
              <a:t> a </a:t>
            </a:r>
            <a:r>
              <a:rPr lang="en-US" sz="2000" i="1" dirty="0" err="1"/>
              <a:t>petição</a:t>
            </a:r>
            <a:r>
              <a:rPr lang="en-US" sz="2000" i="1" dirty="0"/>
              <a:t> </a:t>
            </a:r>
            <a:r>
              <a:rPr lang="en-US" sz="2000" i="1" dirty="0" err="1"/>
              <a:t>inicial</a:t>
            </a:r>
            <a:r>
              <a:rPr lang="en-US" sz="2000" i="1" dirty="0"/>
              <a:t> for </a:t>
            </a:r>
            <a:r>
              <a:rPr lang="en-US" sz="2000" i="1" u="sng" dirty="0" err="1">
                <a:solidFill>
                  <a:schemeClr val="accent6">
                    <a:lumMod val="75000"/>
                  </a:schemeClr>
                </a:solidFill>
              </a:rPr>
              <a:t>protocolada</a:t>
            </a:r>
            <a:r>
              <a:rPr lang="en-US" sz="2000" i="1" dirty="0"/>
              <a:t>, </a:t>
            </a:r>
            <a:r>
              <a:rPr lang="en-US" sz="2000" i="1" dirty="0" err="1"/>
              <a:t>todavia</a:t>
            </a:r>
            <a:r>
              <a:rPr lang="en-US" sz="2000" i="1" dirty="0"/>
              <a:t>, a </a:t>
            </a:r>
            <a:r>
              <a:rPr lang="en-US" sz="2000" i="1" dirty="0" err="1"/>
              <a:t>propositura</a:t>
            </a:r>
            <a:r>
              <a:rPr lang="en-US" sz="2000" i="1" dirty="0"/>
              <a:t> da </a:t>
            </a:r>
            <a:r>
              <a:rPr lang="en-US" sz="2000" i="1" dirty="0" err="1"/>
              <a:t>ação</a:t>
            </a:r>
            <a:r>
              <a:rPr lang="en-US" sz="2000" i="1" dirty="0"/>
              <a:t> </a:t>
            </a:r>
            <a:r>
              <a:rPr lang="en-US" sz="2000" i="1" dirty="0" err="1"/>
              <a:t>só</a:t>
            </a:r>
            <a:r>
              <a:rPr lang="en-US" sz="2000" i="1" dirty="0"/>
              <a:t> </a:t>
            </a:r>
            <a:r>
              <a:rPr lang="en-US" sz="2000" i="1" dirty="0" err="1"/>
              <a:t>produz</a:t>
            </a:r>
            <a:r>
              <a:rPr lang="en-US" sz="2000" i="1" dirty="0"/>
              <a:t> </a:t>
            </a:r>
            <a:r>
              <a:rPr lang="en-US" sz="2000" i="1" dirty="0" err="1"/>
              <a:t>quanto</a:t>
            </a:r>
            <a:r>
              <a:rPr lang="en-US" sz="2000" i="1" dirty="0"/>
              <a:t> </a:t>
            </a:r>
            <a:r>
              <a:rPr lang="en-US" sz="2000" i="1" dirty="0" err="1"/>
              <a:t>ao</a:t>
            </a:r>
            <a:r>
              <a:rPr lang="en-US" sz="2000" i="1" dirty="0"/>
              <a:t> </a:t>
            </a:r>
            <a:r>
              <a:rPr lang="en-US" sz="2000" i="1" dirty="0" err="1"/>
              <a:t>réu</a:t>
            </a:r>
            <a:r>
              <a:rPr lang="en-US" sz="2000" i="1" dirty="0"/>
              <a:t> </a:t>
            </a:r>
            <a:r>
              <a:rPr lang="en-US" sz="2000" i="1" dirty="0" err="1"/>
              <a:t>os</a:t>
            </a:r>
            <a:r>
              <a:rPr lang="en-US" sz="2000" i="1" dirty="0"/>
              <a:t> </a:t>
            </a:r>
            <a:r>
              <a:rPr lang="en-US" sz="2000" i="1" dirty="0" err="1"/>
              <a:t>efeitos</a:t>
            </a:r>
            <a:r>
              <a:rPr lang="en-US" sz="2000" i="1" dirty="0"/>
              <a:t> </a:t>
            </a:r>
            <a:r>
              <a:rPr lang="en-US" sz="2000" i="1" dirty="0" err="1"/>
              <a:t>mencionados</a:t>
            </a:r>
            <a:r>
              <a:rPr lang="en-US" sz="2000" i="1" dirty="0"/>
              <a:t> no art. 240 </a:t>
            </a:r>
            <a:r>
              <a:rPr lang="en-US" sz="2000" i="1" dirty="0" err="1"/>
              <a:t>depois</a:t>
            </a:r>
            <a:r>
              <a:rPr lang="en-US" sz="2000" i="1" dirty="0"/>
              <a:t> que for </a:t>
            </a:r>
            <a:r>
              <a:rPr lang="en-US" sz="2000" i="1" dirty="0" err="1"/>
              <a:t>validamente</a:t>
            </a:r>
            <a:r>
              <a:rPr lang="en-US" sz="2000" i="1" dirty="0"/>
              <a:t> </a:t>
            </a:r>
            <a:r>
              <a:rPr lang="en-US" sz="2000" i="1" dirty="0" err="1"/>
              <a:t>citado</a:t>
            </a:r>
            <a:r>
              <a:rPr lang="en-US" sz="2000" i="1" dirty="0"/>
              <a:t>.</a:t>
            </a:r>
          </a:p>
          <a:p>
            <a:pPr marL="457189" lvl="1" indent="0" algn="ctr">
              <a:buNone/>
              <a:defRPr/>
            </a:pPr>
            <a:endParaRPr lang="pt-BR" sz="2000" i="1" dirty="0"/>
          </a:p>
          <a:p>
            <a:pPr marL="0" indent="0" algn="just">
              <a:buNone/>
            </a:pPr>
            <a:r>
              <a:rPr lang="pt-BR" sz="2400" dirty="0"/>
              <a:t>Nas comarcas onde houver mais de uma vara igualmente competente em razão da matéria: sorteio para verificar qual será o órgão competente (</a:t>
            </a:r>
            <a:r>
              <a:rPr lang="pt-BR" sz="2400" i="1" dirty="0"/>
              <a:t>distribuição</a:t>
            </a:r>
            <a:r>
              <a:rPr lang="pt-BR" sz="2400" dirty="0"/>
              <a:t> – NCPC, art. 284). </a:t>
            </a:r>
          </a:p>
          <a:p>
            <a:pPr marL="0" indent="0" algn="just">
              <a:buNone/>
            </a:pPr>
            <a:r>
              <a:rPr lang="pt-BR" sz="2400" dirty="0"/>
              <a:t>Se houver apenas uma vara, protocolada a inicial: </a:t>
            </a:r>
            <a:r>
              <a:rPr lang="pt-BR" sz="2400" i="1" dirty="0"/>
              <a:t>atribuição</a:t>
            </a:r>
            <a:r>
              <a:rPr lang="pt-BR" sz="2400" dirty="0"/>
              <a:t> à vara. </a:t>
            </a:r>
          </a:p>
          <a:p>
            <a:pPr marL="0" indent="0" algn="just">
              <a:buNone/>
            </a:pPr>
            <a:r>
              <a:rPr lang="pt-BR" sz="2400" dirty="0"/>
              <a:t>Em síntese, há a formação do processo no momento em que a petição inicial é protocolada em juízo.</a:t>
            </a:r>
            <a:endParaRPr lang="en-US" sz="24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229600" cy="644869"/>
          </a:xfrm>
        </p:spPr>
        <p:txBody>
          <a:bodyPr/>
          <a:lstStyle/>
          <a:p>
            <a:r>
              <a:rPr lang="pt-BR" sz="2400" dirty="0"/>
              <a:t>Formação do Processo</a:t>
            </a:r>
          </a:p>
        </p:txBody>
      </p:sp>
    </p:spTree>
    <p:extLst>
      <p:ext uri="{BB962C8B-B14F-4D97-AF65-F5344CB8AC3E}">
        <p14:creationId xmlns:p14="http://schemas.microsoft.com/office/powerpoint/2010/main" val="2515875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27328" y="1999388"/>
            <a:ext cx="8753581" cy="4427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 err="1"/>
              <a:t>Pendência</a:t>
            </a:r>
            <a:r>
              <a:rPr lang="en-US" sz="1800" b="1" dirty="0"/>
              <a:t> do </a:t>
            </a:r>
            <a:r>
              <a:rPr lang="en-US" sz="1800" b="1" dirty="0" err="1"/>
              <a:t>processo</a:t>
            </a:r>
            <a:r>
              <a:rPr lang="en-US" sz="1800" b="1" dirty="0"/>
              <a:t> para o </a:t>
            </a:r>
            <a:r>
              <a:rPr lang="en-US" sz="1800" b="1" dirty="0" err="1"/>
              <a:t>réu</a:t>
            </a:r>
            <a:r>
              <a:rPr lang="en-US" sz="1800" b="1" dirty="0"/>
              <a:t> </a:t>
            </a:r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Formação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395536" y="2564904"/>
            <a:ext cx="7878725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just">
              <a:defRPr/>
            </a:pPr>
            <a:r>
              <a:rPr lang="en-US" sz="1600" i="1" dirty="0"/>
              <a:t>Art. 240.  A </a:t>
            </a:r>
            <a:r>
              <a:rPr lang="en-US" sz="1600" i="1" u="sng" dirty="0" err="1">
                <a:solidFill>
                  <a:schemeClr val="accent6">
                    <a:lumMod val="75000"/>
                  </a:schemeClr>
                </a:solidFill>
              </a:rPr>
              <a:t>citação</a:t>
            </a:r>
            <a:r>
              <a:rPr lang="en-US" sz="1600" i="1" u="sng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1600" i="1" u="sng" dirty="0" err="1">
                <a:solidFill>
                  <a:schemeClr val="accent6">
                    <a:lumMod val="75000"/>
                  </a:schemeClr>
                </a:solidFill>
              </a:rPr>
              <a:t>válida</a:t>
            </a:r>
            <a:r>
              <a:rPr lang="en-US" sz="1600" i="1" dirty="0"/>
              <a:t>, </a:t>
            </a:r>
            <a:r>
              <a:rPr lang="en-US" sz="1600" i="1" dirty="0" err="1"/>
              <a:t>ainda</a:t>
            </a:r>
            <a:r>
              <a:rPr lang="en-US" sz="1600" i="1" dirty="0"/>
              <a:t> </a:t>
            </a:r>
            <a:r>
              <a:rPr lang="en-US" sz="1600" i="1" dirty="0" err="1"/>
              <a:t>quando</a:t>
            </a:r>
            <a:r>
              <a:rPr lang="en-US" sz="1600" i="1" dirty="0"/>
              <a:t> </a:t>
            </a:r>
            <a:r>
              <a:rPr lang="en-US" sz="1600" i="1" dirty="0" err="1"/>
              <a:t>ordenada</a:t>
            </a:r>
            <a:r>
              <a:rPr lang="en-US" sz="1600" i="1" dirty="0"/>
              <a:t> </a:t>
            </a:r>
            <a:r>
              <a:rPr lang="en-US" sz="1600" i="1" dirty="0" err="1"/>
              <a:t>por</a:t>
            </a:r>
            <a:r>
              <a:rPr lang="en-US" sz="1600" i="1" dirty="0"/>
              <a:t> </a:t>
            </a:r>
            <a:r>
              <a:rPr lang="en-US" sz="1600" i="1" dirty="0" err="1"/>
              <a:t>juízo</a:t>
            </a:r>
            <a:r>
              <a:rPr lang="en-US" sz="1600" i="1" dirty="0"/>
              <a:t> </a:t>
            </a:r>
            <a:r>
              <a:rPr lang="en-US" sz="1600" i="1" dirty="0" err="1"/>
              <a:t>incompetente</a:t>
            </a:r>
            <a:r>
              <a:rPr lang="en-US" sz="1600" i="1" dirty="0"/>
              <a:t>, </a:t>
            </a:r>
            <a:r>
              <a:rPr lang="en-US" sz="1600" i="1" dirty="0" err="1"/>
              <a:t>induz</a:t>
            </a:r>
            <a:r>
              <a:rPr lang="en-US" sz="1600" i="1" dirty="0"/>
              <a:t> </a:t>
            </a:r>
            <a:r>
              <a:rPr lang="en-US" sz="1600" i="1" u="sng" dirty="0" err="1"/>
              <a:t>litispendência</a:t>
            </a:r>
            <a:r>
              <a:rPr lang="en-US" sz="1600" i="1" dirty="0"/>
              <a:t>, </a:t>
            </a:r>
            <a:r>
              <a:rPr lang="en-US" sz="1600" dirty="0" err="1"/>
              <a:t>torna</a:t>
            </a:r>
            <a:r>
              <a:rPr lang="en-US" sz="1600" dirty="0"/>
              <a:t> </a:t>
            </a:r>
            <a:r>
              <a:rPr lang="en-US" sz="1600" dirty="0" err="1"/>
              <a:t>litigiosa</a:t>
            </a:r>
            <a:r>
              <a:rPr lang="en-US" sz="1600" i="1" dirty="0"/>
              <a:t> a </a:t>
            </a:r>
            <a:r>
              <a:rPr lang="en-US" sz="1600" i="1" u="sng" dirty="0" err="1"/>
              <a:t>coisa</a:t>
            </a:r>
            <a:r>
              <a:rPr lang="en-US" sz="1600" i="1" u="sng" dirty="0"/>
              <a:t> e </a:t>
            </a:r>
            <a:r>
              <a:rPr lang="en-US" sz="1600" i="1" u="sng" dirty="0" err="1"/>
              <a:t>constitui</a:t>
            </a:r>
            <a:r>
              <a:rPr lang="en-US" sz="1600" i="1" u="sng" dirty="0"/>
              <a:t> </a:t>
            </a:r>
            <a:r>
              <a:rPr lang="en-US" sz="1600" i="1" u="sng" dirty="0" err="1"/>
              <a:t>em</a:t>
            </a:r>
            <a:r>
              <a:rPr lang="en-US" sz="1600" i="1" u="sng" dirty="0"/>
              <a:t> </a:t>
            </a:r>
            <a:r>
              <a:rPr lang="en-US" sz="1600" i="1" u="sng" dirty="0" err="1"/>
              <a:t>mora</a:t>
            </a:r>
            <a:r>
              <a:rPr lang="en-US" sz="1600" i="1" u="sng" dirty="0"/>
              <a:t> o </a:t>
            </a:r>
            <a:r>
              <a:rPr lang="en-US" sz="1600" i="1" u="sng" dirty="0" err="1"/>
              <a:t>devedor</a:t>
            </a:r>
            <a:r>
              <a:rPr lang="en-US" sz="1600" i="1" dirty="0"/>
              <a:t>, </a:t>
            </a:r>
            <a:r>
              <a:rPr lang="en-US" sz="1600" i="1" dirty="0" err="1"/>
              <a:t>ressalvado</a:t>
            </a:r>
            <a:r>
              <a:rPr lang="en-US" sz="1600" i="1" dirty="0"/>
              <a:t> o </a:t>
            </a:r>
            <a:r>
              <a:rPr lang="en-US" sz="1600" i="1" dirty="0" err="1"/>
              <a:t>disposto</a:t>
            </a:r>
            <a:r>
              <a:rPr lang="en-US" sz="1600" i="1" dirty="0"/>
              <a:t> </a:t>
            </a:r>
            <a:r>
              <a:rPr lang="en-US" sz="1600" i="1" dirty="0" err="1"/>
              <a:t>nos</a:t>
            </a:r>
            <a:r>
              <a:rPr lang="en-US" sz="1600" i="1" dirty="0"/>
              <a:t> arts. 397 e 398 da Lei n</a:t>
            </a:r>
            <a:r>
              <a:rPr lang="en-US" sz="1600" i="1" baseline="30000" dirty="0"/>
              <a:t>o</a:t>
            </a:r>
            <a:r>
              <a:rPr lang="en-US" sz="1600" i="1" dirty="0"/>
              <a:t> 10.406, de 10 de </a:t>
            </a:r>
            <a:r>
              <a:rPr lang="en-US" sz="1600" i="1" dirty="0" err="1"/>
              <a:t>janeiro</a:t>
            </a:r>
            <a:r>
              <a:rPr lang="en-US" sz="1600" i="1" dirty="0"/>
              <a:t> de 2002 (</a:t>
            </a:r>
            <a:r>
              <a:rPr lang="en-US" sz="1600" i="1" dirty="0" err="1"/>
              <a:t>Código</a:t>
            </a:r>
            <a:r>
              <a:rPr lang="en-US" sz="1600" i="1" dirty="0"/>
              <a:t> Civil).</a:t>
            </a:r>
          </a:p>
          <a:p>
            <a:pPr lvl="1" algn="just">
              <a:defRPr/>
            </a:pPr>
            <a:r>
              <a:rPr lang="en-US" sz="1600" i="1" dirty="0"/>
              <a:t>§ 1</a:t>
            </a:r>
            <a:r>
              <a:rPr lang="en-US" sz="1600" i="1" baseline="30000" dirty="0"/>
              <a:t>o</a:t>
            </a:r>
            <a:r>
              <a:rPr lang="en-US" sz="1600" i="1" dirty="0"/>
              <a:t> A </a:t>
            </a:r>
            <a:r>
              <a:rPr lang="en-US" sz="1600" i="1" dirty="0" err="1"/>
              <a:t>interrupção</a:t>
            </a:r>
            <a:r>
              <a:rPr lang="en-US" sz="1600" i="1" dirty="0"/>
              <a:t> da </a:t>
            </a:r>
            <a:r>
              <a:rPr lang="en-US" sz="1600" i="1" dirty="0" err="1"/>
              <a:t>prescrição</a:t>
            </a:r>
            <a:r>
              <a:rPr lang="en-US" sz="1600" i="1" dirty="0"/>
              <a:t>, </a:t>
            </a:r>
            <a:r>
              <a:rPr lang="en-US" sz="1600" i="1" dirty="0" err="1"/>
              <a:t>operada</a:t>
            </a:r>
            <a:r>
              <a:rPr lang="en-US" sz="1600" i="1" dirty="0"/>
              <a:t> </a:t>
            </a:r>
            <a:r>
              <a:rPr lang="en-US" sz="1600" i="1" dirty="0" err="1"/>
              <a:t>pelo</a:t>
            </a:r>
            <a:r>
              <a:rPr lang="en-US" sz="1600" i="1" dirty="0"/>
              <a:t> </a:t>
            </a:r>
            <a:r>
              <a:rPr lang="en-US" sz="1600" i="1" dirty="0" err="1"/>
              <a:t>despacho</a:t>
            </a:r>
            <a:r>
              <a:rPr lang="en-US" sz="1600" i="1" dirty="0"/>
              <a:t> </a:t>
            </a:r>
            <a:r>
              <a:rPr lang="en-US" sz="1600" i="1" dirty="0" err="1"/>
              <a:t>que</a:t>
            </a:r>
            <a:r>
              <a:rPr lang="en-US" sz="1600" i="1" dirty="0"/>
              <a:t> </a:t>
            </a:r>
            <a:r>
              <a:rPr lang="en-US" sz="1600" i="1" dirty="0" err="1"/>
              <a:t>ordena</a:t>
            </a:r>
            <a:r>
              <a:rPr lang="en-US" sz="1600" i="1" dirty="0"/>
              <a:t> a </a:t>
            </a:r>
            <a:r>
              <a:rPr lang="en-US" sz="1600" i="1" dirty="0" err="1"/>
              <a:t>citação</a:t>
            </a:r>
            <a:r>
              <a:rPr lang="en-US" sz="1600" i="1" dirty="0"/>
              <a:t>, </a:t>
            </a:r>
            <a:r>
              <a:rPr lang="en-US" sz="1600" i="1" dirty="0" err="1"/>
              <a:t>ainda</a:t>
            </a:r>
            <a:r>
              <a:rPr lang="en-US" sz="1600" i="1" dirty="0"/>
              <a:t> </a:t>
            </a:r>
            <a:r>
              <a:rPr lang="en-US" sz="1600" i="1" dirty="0" err="1"/>
              <a:t>que</a:t>
            </a:r>
            <a:r>
              <a:rPr lang="en-US" sz="1600" i="1" dirty="0"/>
              <a:t> </a:t>
            </a:r>
            <a:r>
              <a:rPr lang="en-US" sz="1600" i="1" dirty="0" err="1"/>
              <a:t>proferido</a:t>
            </a:r>
            <a:r>
              <a:rPr lang="en-US" sz="1600" i="1" dirty="0"/>
              <a:t> </a:t>
            </a:r>
            <a:r>
              <a:rPr lang="en-US" sz="1600" i="1" dirty="0" err="1"/>
              <a:t>por</a:t>
            </a:r>
            <a:r>
              <a:rPr lang="en-US" sz="1600" i="1" dirty="0"/>
              <a:t> </a:t>
            </a:r>
            <a:r>
              <a:rPr lang="en-US" sz="1600" i="1" dirty="0" err="1"/>
              <a:t>juízo</a:t>
            </a:r>
            <a:r>
              <a:rPr lang="en-US" sz="1600" i="1" dirty="0"/>
              <a:t> </a:t>
            </a:r>
            <a:r>
              <a:rPr lang="en-US" sz="1600" i="1" dirty="0" err="1"/>
              <a:t>incompetente</a:t>
            </a:r>
            <a:r>
              <a:rPr lang="en-US" sz="1600" i="1" dirty="0"/>
              <a:t>, </a:t>
            </a:r>
            <a:r>
              <a:rPr lang="en-US" sz="1600" i="1" dirty="0" err="1"/>
              <a:t>retroagirá</a:t>
            </a:r>
            <a:r>
              <a:rPr lang="en-US" sz="1600" i="1" dirty="0"/>
              <a:t> à data de </a:t>
            </a:r>
            <a:r>
              <a:rPr lang="en-US" sz="1600" i="1" dirty="0" err="1"/>
              <a:t>propositura</a:t>
            </a:r>
            <a:r>
              <a:rPr lang="en-US" sz="1600" i="1" dirty="0"/>
              <a:t> da </a:t>
            </a:r>
            <a:r>
              <a:rPr lang="en-US" sz="1600" i="1" dirty="0" err="1"/>
              <a:t>ação</a:t>
            </a:r>
            <a:r>
              <a:rPr lang="en-US" sz="1600" i="1" dirty="0"/>
              <a:t>.</a:t>
            </a:r>
          </a:p>
          <a:p>
            <a:pPr lvl="1" algn="just">
              <a:defRPr/>
            </a:pPr>
            <a:r>
              <a:rPr lang="en-US" sz="1600" i="1" dirty="0"/>
              <a:t>§ 2</a:t>
            </a:r>
            <a:r>
              <a:rPr lang="en-US" sz="1600" i="1" baseline="30000" dirty="0"/>
              <a:t>o</a:t>
            </a:r>
            <a:r>
              <a:rPr lang="en-US" sz="1600" i="1" dirty="0"/>
              <a:t> </a:t>
            </a:r>
            <a:r>
              <a:rPr lang="en-US" sz="1600" i="1" dirty="0" err="1"/>
              <a:t>Incumbe</a:t>
            </a:r>
            <a:r>
              <a:rPr lang="en-US" sz="1600" i="1" dirty="0"/>
              <a:t> </a:t>
            </a:r>
            <a:r>
              <a:rPr lang="en-US" sz="1600" i="1" dirty="0" err="1"/>
              <a:t>ao</a:t>
            </a:r>
            <a:r>
              <a:rPr lang="en-US" sz="1600" i="1" dirty="0"/>
              <a:t> </a:t>
            </a:r>
            <a:r>
              <a:rPr lang="en-US" sz="1600" i="1" dirty="0" err="1"/>
              <a:t>autor</a:t>
            </a:r>
            <a:r>
              <a:rPr lang="en-US" sz="1600" i="1" dirty="0"/>
              <a:t> </a:t>
            </a:r>
            <a:r>
              <a:rPr lang="en-US" sz="1600" i="1" dirty="0" err="1"/>
              <a:t>adotar</a:t>
            </a:r>
            <a:r>
              <a:rPr lang="en-US" sz="1600" i="1" dirty="0"/>
              <a:t>, no </a:t>
            </a:r>
            <a:r>
              <a:rPr lang="en-US" sz="1600" i="1" dirty="0" err="1"/>
              <a:t>prazo</a:t>
            </a:r>
            <a:r>
              <a:rPr lang="en-US" sz="1600" i="1" dirty="0"/>
              <a:t> de 10 (</a:t>
            </a:r>
            <a:r>
              <a:rPr lang="en-US" sz="1600" i="1" dirty="0" err="1"/>
              <a:t>dez</a:t>
            </a:r>
            <a:r>
              <a:rPr lang="en-US" sz="1600" i="1" dirty="0"/>
              <a:t>) </a:t>
            </a:r>
            <a:r>
              <a:rPr lang="en-US" sz="1600" i="1" dirty="0" err="1"/>
              <a:t>dias</a:t>
            </a:r>
            <a:r>
              <a:rPr lang="en-US" sz="1600" i="1" dirty="0"/>
              <a:t>, as </a:t>
            </a:r>
            <a:r>
              <a:rPr lang="en-US" sz="1600" i="1" dirty="0" err="1"/>
              <a:t>providências</a:t>
            </a:r>
            <a:r>
              <a:rPr lang="en-US" sz="1600" i="1" dirty="0"/>
              <a:t> </a:t>
            </a:r>
            <a:r>
              <a:rPr lang="en-US" sz="1600" i="1" dirty="0" err="1"/>
              <a:t>necessárias</a:t>
            </a:r>
            <a:r>
              <a:rPr lang="en-US" sz="1600" i="1" dirty="0"/>
              <a:t> </a:t>
            </a:r>
            <a:r>
              <a:rPr lang="en-US" sz="1600" i="1" dirty="0" err="1"/>
              <a:t>para</a:t>
            </a:r>
            <a:r>
              <a:rPr lang="en-US" sz="1600" i="1" dirty="0"/>
              <a:t> </a:t>
            </a:r>
            <a:r>
              <a:rPr lang="en-US" sz="1600" i="1" dirty="0" err="1"/>
              <a:t>viabilizar</a:t>
            </a:r>
            <a:r>
              <a:rPr lang="en-US" sz="1600" i="1" dirty="0"/>
              <a:t> a </a:t>
            </a:r>
            <a:r>
              <a:rPr lang="en-US" sz="1600" i="1" dirty="0" err="1"/>
              <a:t>citação</a:t>
            </a:r>
            <a:r>
              <a:rPr lang="en-US" sz="1600" i="1" dirty="0"/>
              <a:t>, sob </a:t>
            </a:r>
            <a:r>
              <a:rPr lang="en-US" sz="1600" i="1" dirty="0" err="1"/>
              <a:t>pena</a:t>
            </a:r>
            <a:r>
              <a:rPr lang="en-US" sz="1600" i="1" dirty="0"/>
              <a:t> de </a:t>
            </a:r>
            <a:r>
              <a:rPr lang="en-US" sz="1600" i="1" dirty="0" err="1"/>
              <a:t>não</a:t>
            </a:r>
            <a:r>
              <a:rPr lang="en-US" sz="1600" i="1" dirty="0"/>
              <a:t> se </a:t>
            </a:r>
            <a:r>
              <a:rPr lang="en-US" sz="1600" i="1" dirty="0" err="1"/>
              <a:t>aplicar</a:t>
            </a:r>
            <a:r>
              <a:rPr lang="en-US" sz="1600" i="1" dirty="0"/>
              <a:t> o </a:t>
            </a:r>
            <a:r>
              <a:rPr lang="en-US" sz="1600" i="1" dirty="0" err="1"/>
              <a:t>disposto</a:t>
            </a:r>
            <a:r>
              <a:rPr lang="en-US" sz="1600" i="1" dirty="0"/>
              <a:t> no § 1</a:t>
            </a:r>
            <a:r>
              <a:rPr lang="en-US" sz="1600" i="1" baseline="30000" dirty="0"/>
              <a:t>o</a:t>
            </a:r>
            <a:r>
              <a:rPr lang="en-US" sz="1600" i="1" dirty="0"/>
              <a:t>.</a:t>
            </a:r>
          </a:p>
          <a:p>
            <a:pPr lvl="1" algn="just">
              <a:defRPr/>
            </a:pPr>
            <a:r>
              <a:rPr lang="en-US" sz="1600" i="1" dirty="0"/>
              <a:t>§ 3</a:t>
            </a:r>
            <a:r>
              <a:rPr lang="en-US" sz="1600" i="1" baseline="30000" dirty="0"/>
              <a:t>o</a:t>
            </a:r>
            <a:r>
              <a:rPr lang="en-US" sz="1600" i="1" dirty="0"/>
              <a:t> A parte </a:t>
            </a:r>
            <a:r>
              <a:rPr lang="en-US" sz="1600" i="1" dirty="0" err="1"/>
              <a:t>não</a:t>
            </a:r>
            <a:r>
              <a:rPr lang="en-US" sz="1600" i="1" dirty="0"/>
              <a:t> </a:t>
            </a:r>
            <a:r>
              <a:rPr lang="en-US" sz="1600" i="1" dirty="0" err="1"/>
              <a:t>será</a:t>
            </a:r>
            <a:r>
              <a:rPr lang="en-US" sz="1600" i="1" dirty="0"/>
              <a:t> </a:t>
            </a:r>
            <a:r>
              <a:rPr lang="en-US" sz="1600" i="1" dirty="0" err="1"/>
              <a:t>prejudicada</a:t>
            </a:r>
            <a:r>
              <a:rPr lang="en-US" sz="1600" i="1" dirty="0"/>
              <a:t> </a:t>
            </a:r>
            <a:r>
              <a:rPr lang="en-US" sz="1600" i="1" dirty="0" err="1"/>
              <a:t>pela</a:t>
            </a:r>
            <a:r>
              <a:rPr lang="en-US" sz="1600" i="1" dirty="0"/>
              <a:t> </a:t>
            </a:r>
            <a:r>
              <a:rPr lang="en-US" sz="1600" i="1" dirty="0" err="1"/>
              <a:t>demora</a:t>
            </a:r>
            <a:r>
              <a:rPr lang="en-US" sz="1600" i="1" dirty="0"/>
              <a:t> </a:t>
            </a:r>
            <a:r>
              <a:rPr lang="en-US" sz="1600" i="1" dirty="0" err="1"/>
              <a:t>imputável</a:t>
            </a:r>
            <a:r>
              <a:rPr lang="en-US" sz="1600" i="1" dirty="0"/>
              <a:t> </a:t>
            </a:r>
            <a:r>
              <a:rPr lang="en-US" sz="1600" i="1" dirty="0" err="1"/>
              <a:t>exclusivamente</a:t>
            </a:r>
            <a:r>
              <a:rPr lang="en-US" sz="1600" i="1" dirty="0"/>
              <a:t> </a:t>
            </a:r>
            <a:r>
              <a:rPr lang="en-US" sz="1600" i="1" dirty="0" err="1"/>
              <a:t>ao</a:t>
            </a:r>
            <a:r>
              <a:rPr lang="en-US" sz="1600" i="1" dirty="0"/>
              <a:t> </a:t>
            </a:r>
            <a:r>
              <a:rPr lang="en-US" sz="1600" i="1" dirty="0" err="1"/>
              <a:t>serviço</a:t>
            </a:r>
            <a:r>
              <a:rPr lang="en-US" sz="1600" i="1" dirty="0"/>
              <a:t> </a:t>
            </a:r>
            <a:r>
              <a:rPr lang="en-US" sz="1600" i="1" dirty="0" err="1"/>
              <a:t>judiciário</a:t>
            </a:r>
            <a:r>
              <a:rPr lang="en-US" sz="1600" i="1" dirty="0"/>
              <a:t>.</a:t>
            </a:r>
          </a:p>
          <a:p>
            <a:pPr lvl="1" algn="just">
              <a:defRPr/>
            </a:pPr>
            <a:r>
              <a:rPr lang="en-US" sz="1600" i="1" dirty="0"/>
              <a:t>§ 4</a:t>
            </a:r>
            <a:r>
              <a:rPr lang="en-US" sz="1600" i="1" baseline="30000" dirty="0"/>
              <a:t>o</a:t>
            </a:r>
            <a:r>
              <a:rPr lang="en-US" sz="1600" i="1" dirty="0"/>
              <a:t> O </a:t>
            </a:r>
            <a:r>
              <a:rPr lang="en-US" sz="1600" i="1" dirty="0" err="1"/>
              <a:t>efeito</a:t>
            </a:r>
            <a:r>
              <a:rPr lang="en-US" sz="1600" i="1" dirty="0"/>
              <a:t> </a:t>
            </a:r>
            <a:r>
              <a:rPr lang="en-US" sz="1600" i="1" dirty="0" err="1"/>
              <a:t>retroativo</a:t>
            </a:r>
            <a:r>
              <a:rPr lang="en-US" sz="1600" i="1" dirty="0"/>
              <a:t> a </a:t>
            </a:r>
            <a:r>
              <a:rPr lang="en-US" sz="1600" i="1" dirty="0" err="1"/>
              <a:t>que</a:t>
            </a:r>
            <a:r>
              <a:rPr lang="en-US" sz="1600" i="1" dirty="0"/>
              <a:t> se </a:t>
            </a:r>
            <a:r>
              <a:rPr lang="en-US" sz="1600" i="1" dirty="0" err="1"/>
              <a:t>refere</a:t>
            </a:r>
            <a:r>
              <a:rPr lang="en-US" sz="1600" i="1" dirty="0"/>
              <a:t> o § 1</a:t>
            </a:r>
            <a:r>
              <a:rPr lang="en-US" sz="1600" i="1" baseline="30000" dirty="0"/>
              <a:t>o</a:t>
            </a:r>
            <a:r>
              <a:rPr lang="en-US" sz="1600" i="1" dirty="0"/>
              <a:t> </a:t>
            </a:r>
            <a:r>
              <a:rPr lang="en-US" sz="1600" i="1" dirty="0" err="1"/>
              <a:t>aplica</a:t>
            </a:r>
            <a:r>
              <a:rPr lang="en-US" sz="1600" i="1" dirty="0"/>
              <a:t>-se à </a:t>
            </a:r>
            <a:r>
              <a:rPr lang="en-US" sz="1600" i="1" dirty="0" err="1"/>
              <a:t>decadência</a:t>
            </a:r>
            <a:r>
              <a:rPr lang="en-US" sz="1600" i="1" dirty="0"/>
              <a:t> e </a:t>
            </a:r>
            <a:r>
              <a:rPr lang="en-US" sz="1600" i="1" dirty="0" err="1"/>
              <a:t>aos</a:t>
            </a:r>
            <a:r>
              <a:rPr lang="en-US" sz="1600" i="1" dirty="0"/>
              <a:t> </a:t>
            </a:r>
            <a:r>
              <a:rPr lang="en-US" sz="1600" i="1" dirty="0" err="1"/>
              <a:t>demais</a:t>
            </a:r>
            <a:r>
              <a:rPr lang="en-US" sz="1600" i="1" dirty="0"/>
              <a:t> </a:t>
            </a:r>
            <a:r>
              <a:rPr lang="en-US" sz="1600" i="1" dirty="0" err="1"/>
              <a:t>prazos</a:t>
            </a:r>
            <a:r>
              <a:rPr lang="en-US" sz="1600" i="1" dirty="0"/>
              <a:t> </a:t>
            </a:r>
            <a:r>
              <a:rPr lang="en-US" sz="1600" i="1" dirty="0" err="1"/>
              <a:t>extintivos</a:t>
            </a:r>
            <a:r>
              <a:rPr lang="en-US" sz="1600" i="1" dirty="0"/>
              <a:t> </a:t>
            </a:r>
            <a:r>
              <a:rPr lang="en-US" sz="1600" i="1" dirty="0" err="1"/>
              <a:t>previstos</a:t>
            </a:r>
            <a:r>
              <a:rPr lang="en-US" sz="1600" i="1" dirty="0"/>
              <a:t> </a:t>
            </a:r>
            <a:r>
              <a:rPr lang="en-US" sz="1600" i="1" dirty="0" err="1"/>
              <a:t>em</a:t>
            </a:r>
            <a:r>
              <a:rPr lang="en-US" sz="1600" i="1" dirty="0"/>
              <a:t> lei.</a:t>
            </a:r>
            <a:endParaRPr lang="pt-BR" sz="1600" i="1" dirty="0"/>
          </a:p>
        </p:txBody>
      </p:sp>
    </p:spTree>
    <p:extLst>
      <p:ext uri="{BB962C8B-B14F-4D97-AF65-F5344CB8AC3E}">
        <p14:creationId xmlns:p14="http://schemas.microsoft.com/office/powerpoint/2010/main" val="23384373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idx="1"/>
          </p:nvPr>
        </p:nvSpPr>
        <p:spPr>
          <a:xfrm>
            <a:off x="127328" y="1999388"/>
            <a:ext cx="8753581" cy="442762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n-US" sz="1800" b="1" dirty="0" err="1"/>
              <a:t>Demora</a:t>
            </a:r>
            <a:r>
              <a:rPr lang="en-US" sz="1800" b="1" dirty="0"/>
              <a:t> </a:t>
            </a:r>
            <a:r>
              <a:rPr lang="en-US" sz="1800" b="1" dirty="0" err="1"/>
              <a:t>na</a:t>
            </a:r>
            <a:r>
              <a:rPr lang="en-US" sz="1800" b="1" dirty="0"/>
              <a:t> </a:t>
            </a:r>
            <a:r>
              <a:rPr lang="en-US" sz="1800" b="1" dirty="0" err="1"/>
              <a:t>citação</a:t>
            </a:r>
            <a:endParaRPr lang="en-US" sz="1800" b="1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Formação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768268" y="2442149"/>
            <a:ext cx="7878725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Porém, se o autor protocola a petição inicial antes da prescrição, mas o cartório demora para realizar a efetiva atribuição ou distribuição (ou mesmo a citação), o autor não pode ser prejudicado por isso, não havendo se falar em prescrição.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Assim, a Súmula 106 do STJ aplica-se para a citação, atribuição e distribuição.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Súmula 106/STJ: </a:t>
            </a:r>
            <a:r>
              <a:rPr lang="pt-BR" i="1" dirty="0"/>
              <a:t>Proposta a ação no prazo fixado para o seu exercício, a demora na citação, por motivos inerentes ao mecanismo da Justiça, não justifica o acolhimento da </a:t>
            </a:r>
            <a:r>
              <a:rPr lang="pt-BR" i="1" dirty="0" err="1"/>
              <a:t>argüição</a:t>
            </a:r>
            <a:r>
              <a:rPr lang="pt-BR" i="1" dirty="0"/>
              <a:t> de prescrição ou decadência</a:t>
            </a:r>
            <a:r>
              <a:rPr lang="pt-B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3267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000" dirty="0"/>
              <a:t>Desenvolvimento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693775" y="1948079"/>
            <a:ext cx="7878725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Formado o processo, ele deve prosseguir, via sequência de atos, até chegar à conclusão esperada, isto é, uma decisão que trará a </a:t>
            </a:r>
            <a:r>
              <a:rPr lang="pt-BR" u="sng" dirty="0"/>
              <a:t>solução do litígio</a:t>
            </a:r>
            <a:r>
              <a:rPr lang="pt-BR" dirty="0"/>
              <a:t>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Mas, se no decorrer do processo não houver a observância adequada da forma, se estará diante de uma impossibilidade de desenvolvimento regular do processo.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São diversos os requisitos para o desenvolvimento válido e regular do processo: capacidades das partes, competência do órgão julgador, imparcialidade do juiz etc. 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Ou seja, observância das regras formais previstas na legislação processual (pressupostos processuais).</a:t>
            </a:r>
          </a:p>
          <a:p>
            <a:pPr algn="just"/>
            <a:endParaRPr lang="pt-BR" dirty="0"/>
          </a:p>
          <a:p>
            <a:pPr algn="just"/>
            <a:r>
              <a:rPr lang="pt-BR" dirty="0"/>
              <a:t>E se não houver a observância desses pressupostos?</a:t>
            </a:r>
          </a:p>
        </p:txBody>
      </p:sp>
    </p:spTree>
    <p:extLst>
      <p:ext uri="{BB962C8B-B14F-4D97-AF65-F5344CB8AC3E}">
        <p14:creationId xmlns:p14="http://schemas.microsoft.com/office/powerpoint/2010/main" val="10827181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789040" y="1904385"/>
            <a:ext cx="7514303" cy="32085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dirty="0"/>
              <a:t>A lide debatida no processo deve ser solucionada com a maior brevidade possível. Tanto é assim que nosso sistema consagra o princípio da razoável duração do processo.</a:t>
            </a:r>
            <a:endParaRPr lang="en-US" sz="2100" dirty="0"/>
          </a:p>
          <a:p>
            <a:pPr algn="just"/>
            <a:endParaRPr lang="pt-BR" sz="2100" dirty="0"/>
          </a:p>
          <a:p>
            <a:pPr algn="just"/>
            <a:r>
              <a:rPr lang="pt-BR" sz="2100" dirty="0"/>
              <a:t>Assim, em regra, não é esperado que o trâmite do processo seja suspenso, por qualquer que seja o motivo ou por qualquer período.</a:t>
            </a:r>
            <a:endParaRPr lang="en-US" sz="2100" dirty="0"/>
          </a:p>
          <a:p>
            <a:pPr algn="just"/>
            <a:endParaRPr lang="pt-BR" sz="2100" dirty="0"/>
          </a:p>
          <a:p>
            <a:pPr algn="just"/>
            <a:r>
              <a:rPr lang="pt-BR" sz="2100" dirty="0"/>
              <a:t>Contudo, por vezes é </a:t>
            </a:r>
            <a:r>
              <a:rPr lang="pt-BR" sz="2100" i="1" dirty="0"/>
              <a:t>mais conveniente</a:t>
            </a:r>
            <a:r>
              <a:rPr lang="pt-BR" sz="2100" dirty="0"/>
              <a:t> a suspensão do processo do que outra possibilidade para o andamento do processo.</a:t>
            </a:r>
            <a:endParaRPr lang="en-US" sz="1350" dirty="0"/>
          </a:p>
          <a:p>
            <a:endParaRPr lang="pt-BR" sz="1350" dirty="0"/>
          </a:p>
        </p:txBody>
      </p:sp>
    </p:spTree>
    <p:extLst>
      <p:ext uri="{BB962C8B-B14F-4D97-AF65-F5344CB8AC3E}">
        <p14:creationId xmlns:p14="http://schemas.microsoft.com/office/powerpoint/2010/main" val="2106410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42900" y="1035341"/>
            <a:ext cx="8229600" cy="644869"/>
          </a:xfrm>
        </p:spPr>
        <p:txBody>
          <a:bodyPr/>
          <a:lstStyle/>
          <a:p>
            <a:r>
              <a:rPr lang="pt-BR" sz="2400" dirty="0"/>
              <a:t>Suspensão do Processo</a:t>
            </a:r>
          </a:p>
        </p:txBody>
      </p:sp>
      <p:sp>
        <p:nvSpPr>
          <p:cNvPr id="4" name="Retângulo 3"/>
          <p:cNvSpPr/>
          <p:nvPr/>
        </p:nvSpPr>
        <p:spPr>
          <a:xfrm>
            <a:off x="789040" y="1904386"/>
            <a:ext cx="7514303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dirty="0"/>
              <a:t>Razões para demonstrar como a suspensão se justifica:</a:t>
            </a:r>
          </a:p>
          <a:p>
            <a:pPr algn="just"/>
            <a:endParaRPr lang="en-US" dirty="0"/>
          </a:p>
          <a:p>
            <a:pPr algn="just"/>
            <a:r>
              <a:rPr lang="pt-BR" dirty="0"/>
              <a:t>i)	a suspensão é cabível como alternativa a uma pronta extinção do processo (é certo que, do ponto de vista da solução do conflito, melhor que haja a momentânea paralisação do trâmite processual do que a extinção);</a:t>
            </a:r>
            <a:endParaRPr lang="en-US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ii)	a suspensão foi inserida no sistema para evitar que sejam proferidas decisões contraditórias entre processos que tenham algum ponto em comum (o que acarreta o descrédito do próprio Poder Judiciário);</a:t>
            </a:r>
            <a:endParaRPr lang="en-US" dirty="0"/>
          </a:p>
          <a:p>
            <a:pPr algn="just"/>
            <a:endParaRPr lang="pt-BR" dirty="0"/>
          </a:p>
          <a:p>
            <a:pPr algn="just"/>
            <a:r>
              <a:rPr lang="pt-BR" dirty="0"/>
              <a:t>iii)	a suspensão consta do Código para regular situações de força maior que impedem a adequada realização de um ato processual (basta imaginar um ataque de hackers que suspensa o sistema eletrônico de um determinado tribunal).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4432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2896</Words>
  <Application>Microsoft Office PowerPoint</Application>
  <PresentationFormat>Apresentação na tela (4:3)</PresentationFormat>
  <Paragraphs>241</Paragraphs>
  <Slides>30</Slides>
  <Notes>27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30</vt:i4>
      </vt:variant>
    </vt:vector>
  </HeadingPairs>
  <TitlesOfParts>
    <vt:vector size="35" baseType="lpstr">
      <vt:lpstr>Arial</vt:lpstr>
      <vt:lpstr>Calibri</vt:lpstr>
      <vt:lpstr>Myriad Pro</vt:lpstr>
      <vt:lpstr>Times New Roman</vt:lpstr>
      <vt:lpstr>Tema do Office</vt:lpstr>
      <vt:lpstr>EPD Formação, suspensão e extinção do processo  Prof. Luiz Dellore</vt:lpstr>
      <vt:lpstr>Apresentação do PowerPoint</vt:lpstr>
      <vt:lpstr>Roteiro da exposição</vt:lpstr>
      <vt:lpstr>Formação do Processo</vt:lpstr>
      <vt:lpstr>Formação do Processo</vt:lpstr>
      <vt:lpstr>Formação do Processo</vt:lpstr>
      <vt:lpstr>Desenvolvimento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Processo</vt:lpstr>
      <vt:lpstr>Suspensão do prazo em virtude do corona vírus</vt:lpstr>
      <vt:lpstr>Suspensão do prazo em virtude do corona vírus</vt:lpstr>
      <vt:lpstr>Extinção sem resolução do mérito (atípica)</vt:lpstr>
      <vt:lpstr>Extinção sem resolução do mérito (atípica)</vt:lpstr>
      <vt:lpstr>Extinção sem resolução do mérito (atípica)</vt:lpstr>
      <vt:lpstr>Extinção sem resolução do mérito (atípica)</vt:lpstr>
      <vt:lpstr>Extinção sem resolução do mérito (atípica)</vt:lpstr>
      <vt:lpstr>Extinção sem resolução do mérito (atípica)</vt:lpstr>
      <vt:lpstr>Extinção com resolução do mérito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EPD Formação, suspensão e extinção do processo  Prof. Luiz Dellore</dc:title>
  <dc:creator>Luiz Guilherme  P Dellore</dc:creator>
  <cp:lastModifiedBy>daniel delgado</cp:lastModifiedBy>
  <cp:revision>2</cp:revision>
  <dcterms:created xsi:type="dcterms:W3CDTF">2020-06-06T11:03:00Z</dcterms:created>
  <dcterms:modified xsi:type="dcterms:W3CDTF">2020-08-09T23:34:59Z</dcterms:modified>
</cp:coreProperties>
</file>