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75" r:id="rId2"/>
    <p:sldId id="465" r:id="rId3"/>
    <p:sldId id="277" r:id="rId4"/>
    <p:sldId id="467" r:id="rId5"/>
    <p:sldId id="468" r:id="rId6"/>
    <p:sldId id="469" r:id="rId7"/>
    <p:sldId id="394" r:id="rId8"/>
    <p:sldId id="324" r:id="rId9"/>
    <p:sldId id="435" r:id="rId10"/>
    <p:sldId id="436" r:id="rId11"/>
    <p:sldId id="278" r:id="rId12"/>
    <p:sldId id="331" r:id="rId13"/>
    <p:sldId id="437" r:id="rId14"/>
    <p:sldId id="438" r:id="rId15"/>
    <p:sldId id="439" r:id="rId16"/>
    <p:sldId id="395" r:id="rId17"/>
    <p:sldId id="369" r:id="rId18"/>
    <p:sldId id="470" r:id="rId19"/>
    <p:sldId id="444" r:id="rId20"/>
    <p:sldId id="327" r:id="rId21"/>
    <p:sldId id="375" r:id="rId22"/>
    <p:sldId id="396" r:id="rId23"/>
    <p:sldId id="471" r:id="rId24"/>
    <p:sldId id="377" r:id="rId25"/>
    <p:sldId id="446" r:id="rId26"/>
    <p:sldId id="370" r:id="rId27"/>
    <p:sldId id="451" r:id="rId28"/>
    <p:sldId id="452" r:id="rId29"/>
    <p:sldId id="453" r:id="rId30"/>
    <p:sldId id="371" r:id="rId31"/>
    <p:sldId id="372" r:id="rId32"/>
    <p:sldId id="373" r:id="rId33"/>
    <p:sldId id="448" r:id="rId34"/>
    <p:sldId id="449" r:id="rId35"/>
    <p:sldId id="378" r:id="rId36"/>
    <p:sldId id="466" r:id="rId37"/>
    <p:sldId id="440" r:id="rId38"/>
    <p:sldId id="441" r:id="rId39"/>
    <p:sldId id="456" r:id="rId40"/>
    <p:sldId id="459" r:id="rId41"/>
    <p:sldId id="460" r:id="rId42"/>
    <p:sldId id="461" r:id="rId43"/>
    <p:sldId id="462" r:id="rId44"/>
    <p:sldId id="379" r:id="rId45"/>
    <p:sldId id="380" r:id="rId46"/>
    <p:sldId id="381" r:id="rId47"/>
    <p:sldId id="382" r:id="rId48"/>
    <p:sldId id="383" r:id="rId49"/>
    <p:sldId id="384" r:id="rId50"/>
    <p:sldId id="463" r:id="rId51"/>
    <p:sldId id="464" r:id="rId5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660"/>
  </p:normalViewPr>
  <p:slideViewPr>
    <p:cSldViewPr>
      <p:cViewPr varScale="1">
        <p:scale>
          <a:sx n="82" d="100"/>
          <a:sy n="82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6E733-F0B7-4F88-A167-34706EA7CF7D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82536-5173-4925-8732-BF6B57447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06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2651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346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228DE603-2714-4C1B-8CCA-B5D3D881299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9D257B8-9679-4EDA-92D9-5188A134FBB4}" type="slidenum">
              <a:rPr lang="pt-BR" altLang="en-US"/>
              <a:pPr algn="r" eaLnBrk="1" hangingPunct="1">
                <a:spcBef>
                  <a:spcPct val="0"/>
                </a:spcBef>
              </a:pPr>
              <a:t>24</a:t>
            </a:fld>
            <a:endParaRPr lang="pt-BR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F88FA3D-609A-443E-9E2F-4CA4EA6BB6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767D420-9516-4EEC-8E37-8D35E5713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781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F8B92F1-80B7-453B-AAE9-C9DF6E3ACA2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046DFF4-0F8A-4707-B063-515A0DA7DE5B}" type="slidenum">
              <a:rPr lang="pt-BR" altLang="pt-BR"/>
              <a:pPr algn="r" eaLnBrk="1" hangingPunct="1">
                <a:spcBef>
                  <a:spcPct val="0"/>
                </a:spcBef>
              </a:pPr>
              <a:t>26</a:t>
            </a:fld>
            <a:endParaRPr lang="pt-BR" altLang="pt-BR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49FA447-BA46-4852-8D2F-00D003F039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80726E2-76A1-406F-A864-3D54B4F292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406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451D4764-31B7-43A0-8867-9F4060C9A2B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D852AFA-4A6A-41AA-9145-F28F580701FC}" type="slidenum">
              <a:rPr lang="pt-BR" altLang="pt-BR"/>
              <a:pPr algn="r" eaLnBrk="1" hangingPunct="1">
                <a:spcBef>
                  <a:spcPct val="0"/>
                </a:spcBef>
              </a:pPr>
              <a:t>30</a:t>
            </a:fld>
            <a:endParaRPr lang="pt-BR" altLang="pt-BR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9A9C10D-9852-4D2A-9992-69A0056990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9776AE0-28E5-4427-94E0-3994A4ACA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9247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F5E981BD-BED3-477B-A841-D2B9E2E70DE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A53B90-3665-4E39-AF8C-07673AD45F47}" type="slidenum">
              <a:rPr lang="pt-BR" altLang="pt-BR"/>
              <a:pPr algn="r" eaLnBrk="1" hangingPunct="1">
                <a:spcBef>
                  <a:spcPct val="0"/>
                </a:spcBef>
              </a:pPr>
              <a:t>31</a:t>
            </a:fld>
            <a:endParaRPr lang="pt-BR" altLang="pt-BR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05F9369-BB20-4A4D-9CE0-1DA942A7B2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108CEA00-4A19-418E-82DF-227C8FAFE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09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3AFDA8C4-3270-4F1A-84EC-36ECA8D0B8B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CF44ACB-1A37-4822-8398-3C75F5B092D6}" type="slidenum">
              <a:rPr lang="pt-BR" altLang="pt-BR"/>
              <a:pPr algn="r" eaLnBrk="1" hangingPunct="1">
                <a:spcBef>
                  <a:spcPct val="0"/>
                </a:spcBef>
              </a:pPr>
              <a:t>32</a:t>
            </a:fld>
            <a:endParaRPr lang="pt-BR" altLang="pt-BR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012A683-A7C7-4E56-897C-A9E61C5787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4257A6B-D94D-40AD-98C5-1A3D8CD393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824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BD1B94E3-A3D2-4BF3-94FD-9AC83D1879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4171F8-4964-4366-A565-5A42C13CA5E2}" type="slidenum">
              <a:rPr lang="pt-BR" altLang="en-US" smtClean="0"/>
              <a:pPr>
                <a:spcBef>
                  <a:spcPct val="0"/>
                </a:spcBef>
              </a:pPr>
              <a:t>35</a:t>
            </a:fld>
            <a:endParaRPr lang="pt-BR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C6D7E0E-BDB8-4C4E-8877-D1BD6909E7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A9E0E79-CD71-4F2F-8730-11B52D973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7021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BD1B94E3-A3D2-4BF3-94FD-9AC83D1879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4171F8-4964-4366-A565-5A42C13CA5E2}" type="slidenum">
              <a:rPr lang="pt-BR" altLang="en-US" smtClean="0"/>
              <a:pPr>
                <a:spcBef>
                  <a:spcPct val="0"/>
                </a:spcBef>
              </a:pPr>
              <a:t>36</a:t>
            </a:fld>
            <a:endParaRPr lang="pt-BR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C6D7E0E-BDB8-4C4E-8877-D1BD6909E7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A9E0E79-CD71-4F2F-8730-11B52D973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9303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B4210B97-620D-498E-9E3F-3E9688CD855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7A2FE2-6621-4048-B74C-AF8770337076}" type="slidenum">
              <a:rPr lang="pt-BR" altLang="en-US"/>
              <a:pPr algn="r" eaLnBrk="1" hangingPunct="1">
                <a:spcBef>
                  <a:spcPct val="0"/>
                </a:spcBef>
              </a:pPr>
              <a:t>44</a:t>
            </a:fld>
            <a:endParaRPr lang="pt-BR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F3A8F468-AA12-4CE8-9389-1EA4C78E4B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12E0FF14-1CD1-4330-9A79-46C3F777B2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264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4BAF0CD-E227-4728-836F-588505FEC1F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55DF835-FCDF-4FB8-9395-C4C8534EC812}" type="slidenum">
              <a:rPr lang="pt-BR" altLang="en-US"/>
              <a:pPr algn="r" eaLnBrk="1" hangingPunct="1">
                <a:spcBef>
                  <a:spcPct val="0"/>
                </a:spcBef>
              </a:pPr>
              <a:t>45</a:t>
            </a:fld>
            <a:endParaRPr lang="pt-BR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21680980-8ED9-4ED2-B29E-83050EECAA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B877585-34CD-41FD-9603-88F7A8DDD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967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D22F6126-F6F6-4521-B6D3-C985244DBAB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125D5DF-FA54-445F-B6F8-ABAFECDF5947}" type="slidenum">
              <a:rPr lang="pt-BR" altLang="pt-BR"/>
              <a:pPr algn="r" eaLnBrk="1" hangingPunct="1">
                <a:spcBef>
                  <a:spcPct val="0"/>
                </a:spcBef>
              </a:pPr>
              <a:t>13</a:t>
            </a:fld>
            <a:endParaRPr lang="pt-BR" altLang="pt-BR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033ACFF-C1AB-48CB-8686-9E4328E90E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A7F9C7C-72E3-4890-A723-FEADD473F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2798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B8925C6-084C-45B6-BEE6-F397811418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9BF4AA-7103-464E-8C19-020B76C5C918}" type="slidenum">
              <a:rPr lang="pt-BR" altLang="en-US" smtClean="0"/>
              <a:pPr>
                <a:spcBef>
                  <a:spcPct val="0"/>
                </a:spcBef>
              </a:pPr>
              <a:t>46</a:t>
            </a:fld>
            <a:endParaRPr lang="pt-BR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612B4F3-89B9-4D16-9DA7-8962870E51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E5E2FC6-E3EB-4674-859C-0B832F699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095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D0E02FCC-5B56-4411-96FC-08BDE860DD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4A2A92-D3D7-47BF-9EC3-B40F3990511E}" type="slidenum">
              <a:rPr lang="pt-BR" altLang="en-US" smtClean="0"/>
              <a:pPr>
                <a:spcBef>
                  <a:spcPct val="0"/>
                </a:spcBef>
              </a:pPr>
              <a:t>47</a:t>
            </a:fld>
            <a:endParaRPr lang="pt-BR" altLang="en-US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4A0B9A40-8F3E-4DA6-B481-2793DB72EC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E521882-1D01-4A68-B324-176DEADD4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3827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EF3049A8-F98C-4D79-80A1-489F3AE891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3CD16D-D529-49D2-8B50-EADC0A831A5D}" type="slidenum">
              <a:rPr lang="pt-BR" altLang="en-US" smtClean="0"/>
              <a:pPr>
                <a:spcBef>
                  <a:spcPct val="0"/>
                </a:spcBef>
              </a:pPr>
              <a:t>48</a:t>
            </a:fld>
            <a:endParaRPr lang="pt-BR" altLang="en-US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46F199C-4E65-42D1-B798-146C787CD4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741DE29F-33C5-4C1E-B24C-1B02096B0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6179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263993E2-03F3-434A-8D2D-8E13FD741F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A06DB5-BBA2-4A8B-8F37-1B751E17EFE4}" type="slidenum">
              <a:rPr lang="pt-BR" altLang="en-US" smtClean="0"/>
              <a:pPr>
                <a:spcBef>
                  <a:spcPct val="0"/>
                </a:spcBef>
              </a:pPr>
              <a:t>49</a:t>
            </a:fld>
            <a:endParaRPr lang="pt-BR" altLang="en-US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77B663D1-FE2B-4813-AC87-36B831DB85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E6399C1C-7F55-4147-AF9A-FBC64CD65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008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8D98311B-B36C-4296-8CC5-ECFBAB9DD8A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DB14A4-72FD-4783-9F4C-B88BB892FA75}" type="slidenum">
              <a:rPr lang="pt-BR" altLang="pt-BR"/>
              <a:pPr algn="r" eaLnBrk="1" hangingPunct="1">
                <a:spcBef>
                  <a:spcPct val="0"/>
                </a:spcBef>
              </a:pPr>
              <a:t>14</a:t>
            </a:fld>
            <a:endParaRPr lang="pt-BR" altLang="pt-BR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4E4160B-3FAD-457F-AA62-1D0D082CCD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190F6901-EF74-4EA8-8CEE-F61B85892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00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6C8212C-7BFD-4205-82E0-E38C3E6999A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C331AE8-6428-4487-B40B-AA172296821E}" type="slidenum">
              <a:rPr lang="pt-BR" altLang="pt-BR"/>
              <a:pPr algn="r" eaLnBrk="1" hangingPunct="1">
                <a:spcBef>
                  <a:spcPct val="0"/>
                </a:spcBef>
              </a:pPr>
              <a:t>15</a:t>
            </a:fld>
            <a:endParaRPr lang="pt-BR" altLang="pt-BR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E4D1A29-07C2-4B0E-B081-3D6A5CE67A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8C509D4F-01BE-4BAE-9FEC-81AD3D69B9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216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0235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09094FAA-4630-4361-BEDD-B06DEE13698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B76B7B4-C60F-4D61-9B8E-182E22BFAB1E}" type="slidenum">
              <a:rPr lang="pt-BR" altLang="en-US"/>
              <a:pPr algn="r" eaLnBrk="1" hangingPunct="1">
                <a:spcBef>
                  <a:spcPct val="0"/>
                </a:spcBef>
              </a:pPr>
              <a:t>17</a:t>
            </a:fld>
            <a:endParaRPr lang="pt-BR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D203FBD-8354-4F94-B2FA-E6279B9511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517CB9B-ACE9-4E55-8F00-7B371FAC3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599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09094FAA-4630-4361-BEDD-B06DEE13698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B76B7B4-C60F-4D61-9B8E-182E22BFAB1E}" type="slidenum">
              <a:rPr lang="pt-BR" altLang="en-US"/>
              <a:pPr algn="r" eaLnBrk="1" hangingPunct="1">
                <a:spcBef>
                  <a:spcPct val="0"/>
                </a:spcBef>
              </a:pPr>
              <a:t>18</a:t>
            </a:fld>
            <a:endParaRPr lang="pt-BR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D203FBD-8354-4F94-B2FA-E6279B9511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517CB9B-ACE9-4E55-8F00-7B371FAC3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898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8C2151D-7B4D-42F3-910F-C9C83C94C9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44EA67-48DE-4942-83E1-51B7C0F9A445}" type="slidenum">
              <a:rPr lang="pt-BR" altLang="en-US" smtClean="0"/>
              <a:pPr>
                <a:spcBef>
                  <a:spcPct val="0"/>
                </a:spcBef>
              </a:pPr>
              <a:t>21</a:t>
            </a:fld>
            <a:endParaRPr lang="pt-BR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38905E92-8317-4973-9F54-9C88B1EB61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EF9B59D-83B7-4CE6-BD72-3C678A2B8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12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46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897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30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58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55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79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40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43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pic>
        <p:nvPicPr>
          <p:cNvPr id="6" name="Picture 47" descr="\\192.168.0.9\Marketing\Bruno\2013.1\Outros\logo_epd_online_ok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414" y="6082161"/>
            <a:ext cx="908340" cy="58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16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229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46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03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83047-3E26-4F20-9CE5-6B4F278EEC7D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3"/>
          <p:cNvSpPr/>
          <p:nvPr userDrawn="1"/>
        </p:nvSpPr>
        <p:spPr>
          <a:xfrm>
            <a:off x="3435" y="116632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tângulo 3"/>
          <p:cNvSpPr/>
          <p:nvPr userDrawn="1"/>
        </p:nvSpPr>
        <p:spPr>
          <a:xfrm>
            <a:off x="-830" y="-27384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3"/>
          <p:cNvSpPr/>
          <p:nvPr userDrawn="1"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47" descr="\\192.168.0.9\Marketing\Bruno\2013.1\Outros\logo_epd_online_ok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414" y="6082161"/>
            <a:ext cx="908340" cy="58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05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luizdellore/" TargetMode="External"/><Relationship Id="rId2" Type="http://schemas.openxmlformats.org/officeDocument/2006/relationships/hyperlink" Target="http://www.dellore.com/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5-2018/2015/Lei/L13105.ht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5-2018/2015/Lei/L13105.htm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0832" y="0"/>
            <a:ext cx="9144000" cy="688538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2232248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  <a:br>
              <a:rPr lang="pt-BR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</a:b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Contestação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57200" y="4869160"/>
            <a:ext cx="82912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Prof. Luiz Dellore </a:t>
            </a:r>
          </a:p>
        </p:txBody>
      </p:sp>
      <p:pic>
        <p:nvPicPr>
          <p:cNvPr id="18" name="Picture 47" descr="\\192.168.0.9\Marketing\Bruno\2013.1\Outros\logo_epd_online_o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106" y="2700337"/>
            <a:ext cx="2617787" cy="188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31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tângulo 1"/>
          <p:cNvSpPr>
            <a:spLocks noChangeArrowheads="1"/>
          </p:cNvSpPr>
          <p:nvPr/>
        </p:nvSpPr>
        <p:spPr bwMode="auto">
          <a:xfrm>
            <a:off x="227806" y="203758"/>
            <a:ext cx="8688388" cy="645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 eaLnBrk="1" hangingPunct="1"/>
            <a:r>
              <a:rPr lang="pt-BR" altLang="pt-BR" sz="2400" b="1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PRINCÍPIO DO CONTRADITÓRIO E DA AMPLA DEFESA</a:t>
            </a:r>
          </a:p>
          <a:p>
            <a:pPr marL="114300" indent="-114300" algn="just" eaLnBrk="1" hangingPunct="1"/>
            <a:endParaRPr lang="pt-BR" altLang="pt-BR" sz="2400" dirty="0">
              <a:solidFill>
                <a:srgbClr val="000000"/>
              </a:solidFill>
              <a:latin typeface="HelveticaNeueLT Std Blk Ext"/>
              <a:cs typeface="Times New Roman" pitchFamily="18" charset="0"/>
            </a:endParaRPr>
          </a:p>
          <a:p>
            <a:pPr marL="114300" indent="-114300" algn="just" eaLnBrk="1" hangingPunct="1"/>
            <a:r>
              <a:rPr lang="pt-BR" altLang="pt-BR" sz="2400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- CPC Art. 7º - parte final fala em contraditório.</a:t>
            </a:r>
          </a:p>
          <a:p>
            <a:pPr marL="114300" indent="-114300" algn="just" eaLnBrk="1" hangingPunct="1"/>
            <a:r>
              <a:rPr lang="pt-BR" altLang="pt-BR" sz="2400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 </a:t>
            </a:r>
          </a:p>
          <a:p>
            <a:pPr marL="114300" indent="-114300" algn="just" eaLnBrk="1" hangingPunct="1">
              <a:spcBef>
                <a:spcPts val="450"/>
              </a:spcBef>
            </a:pPr>
            <a:r>
              <a:rPr lang="pt-BR" altLang="pt-BR" sz="2400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- CPC Art. 9º Não se proferirá decisão contra uma das partes sem que ela seja previamente ouvida.</a:t>
            </a:r>
          </a:p>
          <a:p>
            <a:pPr marL="114300" indent="-114300" algn="just" eaLnBrk="1" hangingPunct="1">
              <a:spcBef>
                <a:spcPts val="450"/>
              </a:spcBef>
            </a:pPr>
            <a:r>
              <a:rPr lang="pt-BR" altLang="pt-BR" sz="2400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Parágrafo único. O disposto no </a:t>
            </a:r>
            <a:r>
              <a:rPr lang="pt-BR" altLang="pt-BR" sz="2400" i="1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caput</a:t>
            </a:r>
            <a:r>
              <a:rPr lang="pt-BR" altLang="pt-BR" sz="2400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 não se aplica:</a:t>
            </a:r>
          </a:p>
          <a:p>
            <a:pPr marL="114300" indent="-114300" algn="just" eaLnBrk="1" hangingPunct="1">
              <a:spcBef>
                <a:spcPts val="450"/>
              </a:spcBef>
            </a:pPr>
            <a:r>
              <a:rPr lang="pt-BR" altLang="pt-BR" sz="2400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I – à tutela provisória de urgência;</a:t>
            </a:r>
          </a:p>
          <a:p>
            <a:pPr marL="114300" indent="-114300" algn="just" eaLnBrk="1" hangingPunct="1">
              <a:spcBef>
                <a:spcPts val="450"/>
              </a:spcBef>
            </a:pPr>
            <a:r>
              <a:rPr lang="pt-BR" altLang="pt-BR" sz="2400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II – às hipóteses de tutela da evidência previstas no art. 311, incisos II e III;</a:t>
            </a:r>
          </a:p>
          <a:p>
            <a:pPr marL="114300" indent="-114300" algn="just" eaLnBrk="1" hangingPunct="1">
              <a:spcBef>
                <a:spcPts val="450"/>
              </a:spcBef>
            </a:pPr>
            <a:r>
              <a:rPr lang="pt-BR" altLang="pt-BR" sz="2400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III – à decisão prevista no art. 701.</a:t>
            </a:r>
          </a:p>
          <a:p>
            <a:pPr marL="114300" indent="-114300" algn="just" eaLnBrk="1" hangingPunct="1">
              <a:spcBef>
                <a:spcPts val="450"/>
              </a:spcBef>
            </a:pPr>
            <a:endParaRPr lang="pt-BR" altLang="pt-BR" sz="2400" dirty="0">
              <a:solidFill>
                <a:srgbClr val="000000"/>
              </a:solidFill>
              <a:latin typeface="HelveticaNeueLT Std Blk Ext"/>
              <a:cs typeface="Times New Roman" pitchFamily="18" charset="0"/>
            </a:endParaRPr>
          </a:p>
          <a:p>
            <a:pPr marL="114300" indent="-114300" algn="just" eaLnBrk="1" hangingPunct="1">
              <a:spcBef>
                <a:spcPts val="450"/>
              </a:spcBef>
            </a:pPr>
            <a:r>
              <a:rPr lang="pt-BR" altLang="pt-BR" sz="2400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- CPC Art. 10. O juiz não pode decidir, em grau algum de jurisdição, com base em fundamento a respeito do qual não se tenha dado às partes oportunidade de se manifestar, ainda que se trate de matéria sobre a qual deva decidir de ofício.</a:t>
            </a:r>
          </a:p>
        </p:txBody>
      </p:sp>
    </p:spTree>
    <p:extLst>
      <p:ext uri="{BB962C8B-B14F-4D97-AF65-F5344CB8AC3E}">
        <p14:creationId xmlns:p14="http://schemas.microsoft.com/office/powerpoint/2010/main" val="1356667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54197" y="1268760"/>
            <a:ext cx="698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Exceções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sentença sem oitiva do réu.</a:t>
            </a:r>
          </a:p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(i) Indeferimento liminar - decisão processual (NCPC, 330). </a:t>
            </a:r>
          </a:p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(ii) Improcedência liminar - decisão de mérito (NCPC, 332)</a:t>
            </a:r>
          </a:p>
          <a:p>
            <a:pPr algn="just"/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Nesses 2 casos, decisão é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a favor do réu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decisão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a favor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do autor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sem oitiva do réu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Isso é permitido pelo NCPC?</a:t>
            </a:r>
          </a:p>
          <a:p>
            <a:pPr algn="just"/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2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54197" y="1268760"/>
            <a:ext cx="69847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Art. 311.  A </a:t>
            </a:r>
            <a:r>
              <a:rPr lang="pt-BR" alt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tutela da evidência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 será concedida, independentemente da demonstração de perigo de dano ou de risco ao resultado útil do processo, quando:</a:t>
            </a:r>
          </a:p>
          <a:p>
            <a:pPr algn="just"/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(...)</a:t>
            </a:r>
          </a:p>
          <a:p>
            <a:pPr algn="just"/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II - as alegações de fato puderem ser comprovadas apenas documentalmente e houver </a:t>
            </a:r>
            <a:r>
              <a:rPr lang="pt-BR" alt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tese firmada em julgamento de casos repetitivos ou em súmula vinculante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endParaRPr lang="pt-BR" altLang="pt-B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Decisão de tutela provisória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sem urgência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505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>
            <a:extLst>
              <a:ext uri="{FF2B5EF4-FFF2-40B4-BE49-F238E27FC236}">
                <a16:creationId xmlns:a16="http://schemas.microsoft.com/office/drawing/2014/main" id="{B13147BA-F738-4A96-BB2C-82E38A3C9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9" y="476672"/>
            <a:ext cx="7182892" cy="5382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No CPC/73, podia o </a:t>
            </a:r>
            <a:r>
              <a:rPr lang="pt-BR" altLang="pt-BR" sz="2800" u="sng" dirty="0">
                <a:solidFill>
                  <a:srgbClr val="000000"/>
                </a:solidFill>
                <a:latin typeface="+mj-lt"/>
              </a:rPr>
              <a:t>réu no prazo de resposta</a:t>
            </a: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pt-BR" altLang="pt-BR" sz="2800" dirty="0">
              <a:solidFill>
                <a:srgbClr val="000000"/>
              </a:solidFill>
              <a:latin typeface="+mj-lt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1) Arguir exceção de incompetência, suspeição ou impedimento (CPC, art. 304);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2) Impugnar o valor da causa (CPC, art. 261);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3) Reconvir (CPC, art. 315);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4) Ajuizar ação declaratória incidental (CPC, art. 5</a:t>
            </a:r>
            <a:r>
              <a:rPr lang="pt-BR" altLang="pt-BR" sz="2800" baseline="30000" dirty="0">
                <a:solidFill>
                  <a:srgbClr val="000000"/>
                </a:solidFill>
                <a:latin typeface="+mj-lt"/>
              </a:rPr>
              <a:t>o</a:t>
            </a: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 e 325);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5) Provocar o ingresso de terceiro: nomeando (CPC, art. 62); denunciando (CPC, art. 70) ou chamando (CPC, art. 77);</a:t>
            </a:r>
          </a:p>
        </p:txBody>
      </p:sp>
    </p:spTree>
    <p:extLst>
      <p:ext uri="{BB962C8B-B14F-4D97-AF65-F5344CB8AC3E}">
        <p14:creationId xmlns:p14="http://schemas.microsoft.com/office/powerpoint/2010/main" val="4190907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>
            <a:extLst>
              <a:ext uri="{FF2B5EF4-FFF2-40B4-BE49-F238E27FC236}">
                <a16:creationId xmlns:a16="http://schemas.microsoft.com/office/drawing/2014/main" id="{82A63796-E739-43B8-B77D-05D46F69E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332656"/>
            <a:ext cx="7110885" cy="552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marL="0" lvl="1" algn="just"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6) Na contestação (CPC, art. 300, 301 e 302):</a:t>
            </a:r>
          </a:p>
          <a:p>
            <a:pPr marL="0" lvl="1" algn="just"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a) em preliminar, apresentar defesa processual (CPC, art. 301);</a:t>
            </a:r>
          </a:p>
          <a:p>
            <a:pPr marL="0" lvl="1" algn="just"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b) impugnar o mérito, resistindo ao pedido do autor / apresentando fato impeditivo, modificativo ou extintivo do direito do autor.</a:t>
            </a:r>
          </a:p>
          <a:p>
            <a:pPr algn="just" eaLnBrk="1" hangingPunct="1">
              <a:defRPr/>
            </a:pPr>
            <a:endParaRPr lang="pt-BR" altLang="pt-BR" sz="2800" dirty="0">
              <a:solidFill>
                <a:srgbClr val="000000"/>
              </a:solidFill>
              <a:latin typeface="+mj-lt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7) Se houvesse o deferimento do pedido de gratuidade de justiça, ainda possível apresentar impugnação à justiça gratuita (L. 1.060/50, art. 7º)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pt-BR" altLang="pt-BR" sz="2800" dirty="0">
              <a:solidFill>
                <a:srgbClr val="000000"/>
              </a:solidFill>
              <a:latin typeface="+mj-lt"/>
            </a:endParaRPr>
          </a:p>
          <a:p>
            <a:pPr algn="just"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Por que várias e não uma só peça?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pt-BR" altLang="pt-BR" sz="28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5670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>
            <a:extLst>
              <a:ext uri="{FF2B5EF4-FFF2-40B4-BE49-F238E27FC236}">
                <a16:creationId xmlns:a16="http://schemas.microsoft.com/office/drawing/2014/main" id="{066BBB04-77EE-402F-B670-9C0863A90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9" y="404664"/>
            <a:ext cx="6822852" cy="545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* E no NCPC?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2800" dirty="0">
              <a:solidFill>
                <a:srgbClr val="00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Há importantes modificações.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Simplificação e redução de peças.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2800" dirty="0">
              <a:solidFill>
                <a:srgbClr val="00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2800" dirty="0">
              <a:solidFill>
                <a:srgbClr val="00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Em relação à </a:t>
            </a:r>
            <a:r>
              <a:rPr lang="pt-BR" altLang="pt-BR" sz="2800" u="sng" dirty="0">
                <a:solidFill>
                  <a:srgbClr val="000000"/>
                </a:solidFill>
                <a:latin typeface="+mj-lt"/>
              </a:rPr>
              <a:t>contestação em si, repetição</a:t>
            </a: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 do Código anterior.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- todas as matérias de defesa (art. 336)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- preliminares (art. 337, com mais incisos)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- ônus impugnação específica (art. 341)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5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332627" y="1877976"/>
            <a:ext cx="8369578" cy="383895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 Defesa do réu no NCPC: simplificação e concentração na contestação</a:t>
            </a:r>
          </a:p>
          <a:p>
            <a:pPr marL="0" indent="0">
              <a:buNone/>
              <a:defRPr/>
            </a:pPr>
            <a:r>
              <a:rPr lang="pt-BR" sz="2000" dirty="0"/>
              <a:t>- </a:t>
            </a:r>
            <a:r>
              <a:rPr lang="en-US" altLang="pt-BR" sz="2000" i="1" dirty="0"/>
              <a:t>Art. 343.  </a:t>
            </a:r>
            <a:r>
              <a:rPr lang="pt-BR" altLang="pt-BR" sz="2000" i="1" u="sng" dirty="0"/>
              <a:t>Na contestação</a:t>
            </a:r>
            <a:r>
              <a:rPr lang="pt-BR" altLang="pt-BR" sz="2000" i="1" dirty="0"/>
              <a:t>, é lícito ao réu </a:t>
            </a:r>
            <a:r>
              <a:rPr lang="pt-BR" altLang="pt-BR" sz="2000" i="1" u="sng" dirty="0"/>
              <a:t>propor reconvenção</a:t>
            </a:r>
            <a:r>
              <a:rPr lang="pt-BR" altLang="pt-BR" sz="2000" i="1" dirty="0"/>
              <a:t> para manifestar pretensão própria, conexa com a ação principal ou com o fundamento da defesa.</a:t>
            </a:r>
            <a:endParaRPr lang="pt-BR" sz="2000" dirty="0"/>
          </a:p>
          <a:p>
            <a:pPr marL="0" indent="0">
              <a:buNone/>
              <a:defRPr/>
            </a:pPr>
            <a:endParaRPr lang="pt-BR" sz="2000" dirty="0"/>
          </a:p>
          <a:p>
            <a:pPr marL="0" indent="0">
              <a:buNone/>
              <a:defRPr/>
            </a:pPr>
            <a:r>
              <a:rPr lang="pt-BR" sz="2000" dirty="0"/>
              <a:t>- Única peça apartada da contestação: impedimento  e suspeição</a:t>
            </a:r>
          </a:p>
          <a:p>
            <a:pPr marL="0" indent="0">
              <a:buNone/>
              <a:defRPr/>
            </a:pPr>
            <a:r>
              <a:rPr lang="pt-BR" sz="2000" i="1" dirty="0"/>
              <a:t>Art. 146.  No prazo de 15 (quinze) dias, a contar do conhecimento do fato, a parte </a:t>
            </a:r>
            <a:r>
              <a:rPr lang="pt-BR" sz="2000" i="1" u="sng" dirty="0"/>
              <a:t>alegará o impedimento ou a suspeição</a:t>
            </a:r>
            <a:r>
              <a:rPr lang="pt-BR" sz="2000" i="1" dirty="0"/>
              <a:t>, </a:t>
            </a:r>
            <a:r>
              <a:rPr lang="pt-BR" sz="2000" i="1" u="sng" dirty="0"/>
              <a:t>em petição específica</a:t>
            </a:r>
            <a:r>
              <a:rPr lang="pt-BR" sz="2000" i="1" dirty="0"/>
              <a:t> dirigida ao juiz do processo, na qual indicará o fundamento da recusa, podendo instruí-la com documentos em que se fundar a alegação e com rol de testemunhas.</a:t>
            </a:r>
            <a:endParaRPr lang="pt-BR" sz="2000" dirty="0"/>
          </a:p>
          <a:p>
            <a:pPr marL="0" indent="0">
              <a:buNone/>
              <a:defRPr/>
            </a:pPr>
            <a:endParaRPr lang="pt-BR" sz="1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2626" y="994245"/>
            <a:ext cx="8229600" cy="644869"/>
          </a:xfrm>
        </p:spPr>
        <p:txBody>
          <a:bodyPr/>
          <a:lstStyle/>
          <a:p>
            <a:r>
              <a:rPr lang="pt-BR" sz="2000" dirty="0"/>
              <a:t>Contestação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842582" y="983970"/>
            <a:ext cx="1859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Processo Civil</a:t>
            </a:r>
          </a:p>
        </p:txBody>
      </p:sp>
    </p:spTree>
    <p:extLst>
      <p:ext uri="{BB962C8B-B14F-4D97-AF65-F5344CB8AC3E}">
        <p14:creationId xmlns:p14="http://schemas.microsoft.com/office/powerpoint/2010/main" val="311076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22AA5486-AE8F-490C-BF76-4371893A4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188640"/>
            <a:ext cx="7416824" cy="550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2800" dirty="0">
                <a:solidFill>
                  <a:srgbClr val="000000"/>
                </a:solidFill>
              </a:rPr>
              <a:t>Princípio da </a:t>
            </a:r>
            <a:r>
              <a:rPr lang="pt-BR" altLang="en-US" sz="2800" b="1" dirty="0">
                <a:solidFill>
                  <a:srgbClr val="000000"/>
                </a:solidFill>
              </a:rPr>
              <a:t>eventualidade</a:t>
            </a:r>
            <a:r>
              <a:rPr lang="pt-BR" altLang="en-US" sz="2800" dirty="0">
                <a:solidFill>
                  <a:srgbClr val="000000"/>
                </a:solidFill>
              </a:rPr>
              <a:t>: </a:t>
            </a:r>
            <a:r>
              <a:rPr lang="pt-BR" altLang="en-US" sz="2800" i="1" u="sng" dirty="0">
                <a:solidFill>
                  <a:srgbClr val="000000"/>
                </a:solidFill>
              </a:rPr>
              <a:t>TODA</a:t>
            </a:r>
            <a:r>
              <a:rPr lang="pt-BR" altLang="en-US" sz="2800" i="1" dirty="0">
                <a:solidFill>
                  <a:srgbClr val="000000"/>
                </a:solidFill>
              </a:rPr>
              <a:t> </a:t>
            </a:r>
            <a:r>
              <a:rPr lang="pt-BR" altLang="en-US" sz="2800" dirty="0">
                <a:solidFill>
                  <a:srgbClr val="000000"/>
                </a:solidFill>
              </a:rPr>
              <a:t>a matéria de defesa, ainda que contraditória, sob pena de preclusão (NCPC, 336). </a:t>
            </a:r>
          </a:p>
          <a:p>
            <a:pPr algn="just" eaLnBrk="1" hangingPunct="1">
              <a:lnSpc>
                <a:spcPct val="80000"/>
              </a:lnSpc>
            </a:pPr>
            <a:endParaRPr lang="pt-BR" altLang="en-US" sz="28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pt-BR" altLang="en-US" sz="2800" dirty="0" err="1">
                <a:solidFill>
                  <a:srgbClr val="000000"/>
                </a:solidFill>
              </a:rPr>
              <a:t>Goldschmidt</a:t>
            </a:r>
            <a:r>
              <a:rPr lang="pt-BR" altLang="en-US" sz="2800" dirty="0">
                <a:solidFill>
                  <a:srgbClr val="000000"/>
                </a:solidFill>
              </a:rPr>
              <a:t>, sobre tal </a:t>
            </a:r>
            <a:r>
              <a:rPr lang="pt-BR" altLang="en-US" sz="2800" dirty="0" err="1">
                <a:solidFill>
                  <a:srgbClr val="000000"/>
                </a:solidFill>
              </a:rPr>
              <a:t>princípio:</a:t>
            </a:r>
            <a:r>
              <a:rPr lang="pt-BR" altLang="en-US" sz="2800" i="1" dirty="0" err="1">
                <a:solidFill>
                  <a:srgbClr val="000000"/>
                </a:solidFill>
              </a:rPr>
              <a:t>”Em</a:t>
            </a:r>
            <a:r>
              <a:rPr lang="pt-BR" altLang="en-US" sz="2800" i="1" dirty="0">
                <a:solidFill>
                  <a:srgbClr val="000000"/>
                </a:solidFill>
              </a:rPr>
              <a:t> primeiro lugar, não me deste dinheiro algum; isso não é verdade. Em segundo lugar, se me deste o dinheiro, já devolvi, há um ano. Em terceiro lugar, tu me asseguraste que era um presente. E, finalmente, está prescrito e está pendente o juramento”.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81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22AA5486-AE8F-490C-BF76-4371893A4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188640"/>
            <a:ext cx="7416824" cy="550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en-US" sz="2400" dirty="0">
              <a:solidFill>
                <a:srgbClr val="000000"/>
              </a:solidFill>
            </a:endParaRPr>
          </a:p>
          <a:p>
            <a:r>
              <a:rPr lang="pt-BR" sz="2400" dirty="0">
                <a:latin typeface="HelveticaNeueLT Std Blk Ext" panose="020B0A07040502030204"/>
              </a:rPr>
              <a:t>EXCEÇÃO – </a:t>
            </a:r>
            <a:r>
              <a:rPr lang="pt-BR" sz="2400" b="1" dirty="0">
                <a:latin typeface="HelveticaNeueLT Std Blk Ext" panose="020B0A07040502030204"/>
              </a:rPr>
              <a:t>(NCPC 342)</a:t>
            </a:r>
            <a:r>
              <a:rPr lang="pt-BR" sz="2400" dirty="0">
                <a:latin typeface="HelveticaNeueLT Std Blk Ext" panose="020B0A07040502030204"/>
              </a:rPr>
              <a:t>: possível ao réu apresentar defesas depois da contestação quando:</a:t>
            </a:r>
          </a:p>
          <a:p>
            <a:r>
              <a:rPr lang="pt-BR" sz="2400" i="1" dirty="0">
                <a:latin typeface="HelveticaNeueLT Std Blk Ext" panose="020B0A07040502030204"/>
              </a:rPr>
              <a:t>I - relativas a direito ou a fato superveniente;</a:t>
            </a:r>
          </a:p>
          <a:p>
            <a:r>
              <a:rPr lang="pt-BR" sz="2400" i="1" dirty="0">
                <a:latin typeface="HelveticaNeueLT Std Blk Ext" panose="020B0A07040502030204"/>
              </a:rPr>
              <a:t>II - competir ao juiz conhecer delas de ofício;</a:t>
            </a:r>
          </a:p>
          <a:p>
            <a:r>
              <a:rPr lang="pt-BR" sz="2400" i="1" dirty="0">
                <a:latin typeface="HelveticaNeueLT Std Blk Ext" panose="020B0A07040502030204"/>
              </a:rPr>
              <a:t>III - por expressa autorização legal, puderem ser formuladas em qualquer tempo e grau de jurisdição.</a:t>
            </a:r>
            <a:endParaRPr lang="pt-BR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8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7" y="111396"/>
            <a:ext cx="8208912" cy="6614869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pt-BR" altLang="en-US" sz="2200" dirty="0">
                <a:solidFill>
                  <a:srgbClr val="000000"/>
                </a:solidFill>
                <a:latin typeface="+mj-lt"/>
              </a:rPr>
              <a:t>Ônus da </a:t>
            </a:r>
            <a:r>
              <a:rPr lang="pt-BR" altLang="en-US" sz="2200" b="1" dirty="0">
                <a:solidFill>
                  <a:srgbClr val="000000"/>
                </a:solidFill>
                <a:latin typeface="+mj-lt"/>
              </a:rPr>
              <a:t>impugnação específica</a:t>
            </a:r>
            <a:r>
              <a:rPr lang="pt-BR" altLang="en-US" sz="2200" dirty="0">
                <a:solidFill>
                  <a:srgbClr val="000000"/>
                </a:solidFill>
                <a:latin typeface="+mj-lt"/>
              </a:rPr>
              <a:t>: </a:t>
            </a:r>
            <a:r>
              <a:rPr lang="pt-BR" altLang="en-US" sz="2200" i="1" u="sng" dirty="0">
                <a:solidFill>
                  <a:srgbClr val="000000"/>
                </a:solidFill>
                <a:latin typeface="+mj-lt"/>
              </a:rPr>
              <a:t>não impugnado</a:t>
            </a:r>
            <a:r>
              <a:rPr lang="pt-BR" altLang="en-US" sz="2200" u="sng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altLang="en-US" sz="2200" dirty="0">
                <a:solidFill>
                  <a:srgbClr val="000000"/>
                </a:solidFill>
                <a:latin typeface="+mj-lt"/>
              </a:rPr>
              <a:t>determinado fato narrado na inicial, </a:t>
            </a:r>
            <a:r>
              <a:rPr lang="pt-BR" altLang="en-US" sz="2200" i="1" u="sng" dirty="0">
                <a:solidFill>
                  <a:srgbClr val="000000"/>
                </a:solidFill>
                <a:latin typeface="+mj-lt"/>
              </a:rPr>
              <a:t>presume-se verdadeiro</a:t>
            </a:r>
            <a:r>
              <a:rPr lang="pt-BR" altLang="en-US" sz="2200" dirty="0">
                <a:solidFill>
                  <a:srgbClr val="000000"/>
                </a:solidFill>
                <a:latin typeface="+mj-lt"/>
              </a:rPr>
              <a:t> (NCPC, 341).</a:t>
            </a:r>
          </a:p>
          <a:p>
            <a:pPr marL="0" indent="0">
              <a:spcBef>
                <a:spcPts val="0"/>
              </a:spcBef>
              <a:buNone/>
            </a:pPr>
            <a:endParaRPr lang="pt-BR" sz="2200" dirty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200" dirty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>
                <a:latin typeface="+mj-lt"/>
              </a:rPr>
              <a:t>- EXCEÇÕES: não há presunção de veracidade:</a:t>
            </a:r>
          </a:p>
          <a:p>
            <a:pPr algn="just">
              <a:spcBef>
                <a:spcPts val="0"/>
              </a:spcBef>
            </a:pPr>
            <a:endParaRPr lang="pt-BR" sz="2200" dirty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>
                <a:latin typeface="+mj-lt"/>
              </a:rPr>
              <a:t>a) dos FATOS QUE NÃO ADMITEM CONFISSÃO (sobre os quais o réu não pode dispor. Ex. paternidade);</a:t>
            </a:r>
          </a:p>
          <a:p>
            <a:pPr algn="just">
              <a:spcBef>
                <a:spcPts val="0"/>
              </a:spcBef>
            </a:pPr>
            <a:endParaRPr lang="pt-BR" sz="2200" dirty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>
                <a:latin typeface="+mj-lt"/>
              </a:rPr>
              <a:t>b) quando a petição inicial não estiver acompanhada do INSTRUMENTO PÚBLICO que a lei considera da substância do ato;</a:t>
            </a:r>
          </a:p>
          <a:p>
            <a:pPr algn="just">
              <a:spcBef>
                <a:spcPts val="0"/>
              </a:spcBef>
            </a:pPr>
            <a:endParaRPr lang="pt-BR" sz="2200" dirty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>
                <a:latin typeface="+mj-lt"/>
              </a:rPr>
              <a:t>c) quando o FATO NÃO IMPUGNADO ESTIVER EM CONTRADIÇÃO COM A DEFESA, CONSIDERADA EM SEU CONJUNTO;</a:t>
            </a:r>
          </a:p>
          <a:p>
            <a:pPr algn="just">
              <a:spcBef>
                <a:spcPts val="0"/>
              </a:spcBef>
            </a:pPr>
            <a:endParaRPr lang="pt-BR" sz="2200" dirty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>
                <a:latin typeface="+mj-lt"/>
              </a:rPr>
              <a:t>d) quando o contestante for DEFENSOR PÚBLICO, ADVOGADO DATIVO E CURADOR ESPECIAL (defesa por negativa geral).</a:t>
            </a:r>
          </a:p>
        </p:txBody>
      </p:sp>
    </p:spTree>
    <p:extLst>
      <p:ext uri="{BB962C8B-B14F-4D97-AF65-F5344CB8AC3E}">
        <p14:creationId xmlns:p14="http://schemas.microsoft.com/office/powerpoint/2010/main" val="257616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23528" y="1268760"/>
            <a:ext cx="8712968" cy="530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Prof. Luiz Dellore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Mestre e doutor em Processo Civil (USP)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Mestre em Constitucional (PUC/SP)</a:t>
            </a:r>
          </a:p>
          <a:p>
            <a:pPr algn="ctr">
              <a:spcBef>
                <a:spcPct val="0"/>
              </a:spcBef>
            </a:pPr>
            <a:r>
              <a:rPr lang="pt-BR" altLang="pt-BR" sz="2400" i="1" dirty="0">
                <a:latin typeface="Times New Roman" panose="02020603050405020304" pitchFamily="18" charset="0"/>
              </a:rPr>
              <a:t>Visiting Scholar</a:t>
            </a:r>
            <a:r>
              <a:rPr lang="pt-BR" altLang="pt-BR" sz="2400" dirty="0">
                <a:latin typeface="Times New Roman" panose="02020603050405020304" pitchFamily="18" charset="0"/>
              </a:rPr>
              <a:t> na Syracuse e Cornell </a:t>
            </a:r>
            <a:r>
              <a:rPr lang="pt-BR" altLang="pt-BR" sz="2400" dirty="0" err="1">
                <a:latin typeface="Times New Roman" panose="02020603050405020304" pitchFamily="18" charset="0"/>
              </a:rPr>
              <a:t>Universities</a:t>
            </a:r>
            <a:endParaRPr lang="pt-BR" altLang="pt-BR" sz="2400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Professor da EPD, Mackenzie e outras instituições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Advogado da Caixa Econômica Federal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Ex-assessor de Ministro do STJ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Membro do IBDP e do </a:t>
            </a:r>
            <a:r>
              <a:rPr lang="pt-BR" altLang="pt-BR" sz="2400" dirty="0" err="1">
                <a:latin typeface="Times New Roman" panose="02020603050405020304" pitchFamily="18" charset="0"/>
              </a:rPr>
              <a:t>Ceapro</a:t>
            </a:r>
            <a:r>
              <a:rPr lang="pt-BR" altLang="pt-BR" sz="2400" dirty="0">
                <a:latin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</a:pPr>
            <a:endParaRPr lang="pt-BR" altLang="pt-BR" sz="900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700" dirty="0">
                <a:latin typeface="Times New Roman" panose="02020603050405020304" pitchFamily="18" charset="0"/>
                <a:hlinkClick r:id="rId2"/>
              </a:rPr>
              <a:t>www.dellore.com</a:t>
            </a:r>
            <a:endParaRPr lang="pt-BR" altLang="pt-BR" sz="2700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700" dirty="0">
                <a:latin typeface="Times New Roman" panose="02020603050405020304" pitchFamily="18" charset="0"/>
              </a:rPr>
              <a:t>Instagram: @</a:t>
            </a:r>
            <a:r>
              <a:rPr lang="pt-BR" altLang="pt-BR" sz="2700" dirty="0" err="1">
                <a:latin typeface="Times New Roman" panose="02020603050405020304" pitchFamily="18" charset="0"/>
              </a:rPr>
              <a:t>luizdellore</a:t>
            </a:r>
            <a:endParaRPr lang="pt-BR" altLang="pt-BR" sz="2700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700" dirty="0">
                <a:latin typeface="Times New Roman" panose="02020603050405020304" pitchFamily="18" charset="0"/>
                <a:hlinkClick r:id="rId3"/>
              </a:rPr>
              <a:t>www.facebook.com/luizdellore/</a:t>
            </a:r>
            <a:r>
              <a:rPr lang="pt-BR" altLang="pt-BR" sz="2700" dirty="0">
                <a:latin typeface="Times New Roman" panose="02020603050405020304" pitchFamily="18" charset="0"/>
              </a:rPr>
              <a:t> (</a:t>
            </a:r>
            <a:r>
              <a:rPr lang="pt-BR" altLang="pt-BR" sz="2700" dirty="0" err="1">
                <a:latin typeface="Times New Roman" panose="02020603050405020304" pitchFamily="18" charset="0"/>
              </a:rPr>
              <a:t>Prof</a:t>
            </a:r>
            <a:r>
              <a:rPr lang="pt-BR" altLang="pt-BR" sz="2700" dirty="0">
                <a:latin typeface="Times New Roman" panose="02020603050405020304" pitchFamily="18" charset="0"/>
              </a:rPr>
              <a:t> Luiz Dellore)</a:t>
            </a:r>
          </a:p>
          <a:p>
            <a:pPr algn="ctr">
              <a:spcBef>
                <a:spcPct val="0"/>
              </a:spcBef>
            </a:pPr>
            <a:r>
              <a:rPr lang="pt-BR" altLang="pt-BR" sz="2700" dirty="0">
                <a:latin typeface="Times New Roman" panose="02020603050405020304" pitchFamily="18" charset="0"/>
              </a:rPr>
              <a:t>LinkedIn: Luiz Dellore</a:t>
            </a:r>
          </a:p>
          <a:p>
            <a:pPr algn="ctr">
              <a:spcBef>
                <a:spcPct val="0"/>
              </a:spcBef>
            </a:pPr>
            <a:r>
              <a:rPr lang="pt-BR" altLang="pt-BR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Twitter: @dellore</a:t>
            </a:r>
          </a:p>
        </p:txBody>
      </p:sp>
    </p:spTree>
    <p:extLst>
      <p:ext uri="{BB962C8B-B14F-4D97-AF65-F5344CB8AC3E}">
        <p14:creationId xmlns:p14="http://schemas.microsoft.com/office/powerpoint/2010/main" val="7078379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54197" y="869811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400" dirty="0">
                <a:latin typeface="Trebuchet MS" pitchFamily="34" charset="0"/>
              </a:rPr>
              <a:t>A defesa apresentada pelo réu, na contestação, pode ser de mérito ou processual.</a:t>
            </a:r>
          </a:p>
        </p:txBody>
      </p:sp>
      <p:graphicFrame>
        <p:nvGraphicFramePr>
          <p:cNvPr id="8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170215"/>
              </p:ext>
            </p:extLst>
          </p:nvPr>
        </p:nvGraphicFramePr>
        <p:xfrm>
          <a:off x="119733" y="1917531"/>
          <a:ext cx="8844755" cy="3887733"/>
        </p:xfrm>
        <a:graphic>
          <a:graphicData uri="http://schemas.openxmlformats.org/drawingml/2006/table">
            <a:tbl>
              <a:tblPr/>
              <a:tblGrid>
                <a:gridCol w="1497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0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6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03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Dispositivo Legal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Relação Jurídica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Consequência, no caso de acolhimento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39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NCPC, 337, 485 e 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Processual (pressupostos processuais e condições da ação)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(i) a </a:t>
                      </a:r>
                      <a:r>
                        <a:rPr kumimoji="0" lang="pt-BR" altLang="pt-BR" sz="16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extinção do processo</a:t>
                      </a: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sem resolução de mérito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pt-BR" altLang="pt-B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defesa peremptória.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pt-BR" altLang="pt-B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a possibilidade de </a:t>
                      </a:r>
                      <a:r>
                        <a:rPr kumimoji="0" lang="pt-BR" altLang="pt-BR" sz="16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correção da falha</a:t>
                      </a: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pena de extinção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defesa dilatória potencialmente peremptória.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pt-BR" altLang="pt-B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a </a:t>
                      </a:r>
                      <a:r>
                        <a:rPr kumimoji="0" lang="pt-BR" altLang="pt-BR" sz="16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alteração do juízo</a:t>
                      </a: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que julgará a causa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defesa dilatória.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4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Mérito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NCPC, 336 e 341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Improcedência do pedido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511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EF40184C-BD36-4F93-8A3C-90CE3CED7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214437"/>
            <a:ext cx="6535341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 sz="1875">
                <a:solidFill>
                  <a:srgbClr val="000000"/>
                </a:solidFill>
              </a:rPr>
              <a:t>A defesa pode ser de </a:t>
            </a:r>
            <a:r>
              <a:rPr lang="pt-BR" altLang="en-US" sz="1875" b="1">
                <a:solidFill>
                  <a:srgbClr val="000000"/>
                </a:solidFill>
              </a:rPr>
              <a:t>mérito</a:t>
            </a:r>
            <a:r>
              <a:rPr lang="pt-BR" altLang="en-US" sz="1875">
                <a:solidFill>
                  <a:srgbClr val="000000"/>
                </a:solidFill>
              </a:rPr>
              <a:t> ou </a:t>
            </a:r>
            <a:r>
              <a:rPr lang="pt-BR" altLang="en-US" sz="1875" b="1">
                <a:solidFill>
                  <a:srgbClr val="000000"/>
                </a:solidFill>
              </a:rPr>
              <a:t>processual</a:t>
            </a:r>
            <a:r>
              <a:rPr lang="pt-BR" altLang="en-US" sz="1875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r>
              <a:rPr lang="pt-BR" altLang="en-US" sz="1875">
                <a:solidFill>
                  <a:srgbClr val="000000"/>
                </a:solidFill>
              </a:rPr>
              <a:t>(i) A defesa de </a:t>
            </a:r>
            <a:r>
              <a:rPr lang="pt-BR" altLang="en-US" sz="1875" b="1">
                <a:solidFill>
                  <a:srgbClr val="000000"/>
                </a:solidFill>
              </a:rPr>
              <a:t>mérito</a:t>
            </a:r>
            <a:r>
              <a:rPr lang="pt-BR" altLang="en-US" sz="1875">
                <a:solidFill>
                  <a:srgbClr val="000000"/>
                </a:solidFill>
              </a:rPr>
              <a:t> tem base na relação jurídica de direito material e pode ser: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 sz="1875">
                <a:solidFill>
                  <a:srgbClr val="000000"/>
                </a:solidFill>
              </a:rPr>
              <a:t>a) </a:t>
            </a:r>
            <a:r>
              <a:rPr lang="pt-BR" altLang="en-US" sz="1875" u="sng">
                <a:solidFill>
                  <a:srgbClr val="000000"/>
                </a:solidFill>
              </a:rPr>
              <a:t>direta</a:t>
            </a:r>
            <a:r>
              <a:rPr lang="pt-BR" altLang="en-US" sz="1875">
                <a:solidFill>
                  <a:srgbClr val="000000"/>
                </a:solidFill>
              </a:rPr>
              <a:t>: é a efetiva resistência às alegações da inicial (réu </a:t>
            </a:r>
            <a:r>
              <a:rPr lang="pt-BR" altLang="en-US" sz="1875" i="1">
                <a:solidFill>
                  <a:srgbClr val="000000"/>
                </a:solidFill>
              </a:rPr>
              <a:t>nega o fato </a:t>
            </a:r>
            <a:r>
              <a:rPr lang="pt-BR" altLang="en-US" sz="1875">
                <a:solidFill>
                  <a:srgbClr val="000000"/>
                </a:solidFill>
              </a:rPr>
              <a:t>que dá base ao direito do autor OU admite o fato, mas </a:t>
            </a:r>
            <a:r>
              <a:rPr lang="pt-BR" altLang="en-US" sz="1875" i="1">
                <a:solidFill>
                  <a:srgbClr val="000000"/>
                </a:solidFill>
              </a:rPr>
              <a:t>nega seu efeito jurídico</a:t>
            </a:r>
            <a:r>
              <a:rPr lang="pt-BR" altLang="en-US" sz="1875">
                <a:solidFill>
                  <a:srgbClr val="000000"/>
                </a:solidFill>
              </a:rPr>
              <a:t>).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 sz="1875">
                <a:solidFill>
                  <a:srgbClr val="000000"/>
                </a:solidFill>
              </a:rPr>
              <a:t>b) </a:t>
            </a:r>
            <a:r>
              <a:rPr lang="pt-BR" altLang="en-US" sz="1875" u="sng">
                <a:solidFill>
                  <a:srgbClr val="000000"/>
                </a:solidFill>
              </a:rPr>
              <a:t>indireta</a:t>
            </a:r>
            <a:r>
              <a:rPr lang="pt-BR" altLang="en-US" sz="1875">
                <a:solidFill>
                  <a:srgbClr val="000000"/>
                </a:solidFill>
              </a:rPr>
              <a:t>: os fatos narrados na inicial não são negados, mas </a:t>
            </a:r>
            <a:r>
              <a:rPr lang="pt-BR" altLang="en-US" sz="1875" i="1">
                <a:solidFill>
                  <a:srgbClr val="000000"/>
                </a:solidFill>
              </a:rPr>
              <a:t>outro é trazido pelo réu </a:t>
            </a:r>
            <a:r>
              <a:rPr lang="pt-BR" altLang="en-US" sz="1875">
                <a:solidFill>
                  <a:srgbClr val="000000"/>
                </a:solidFill>
              </a:rPr>
              <a:t>(fato impeditivo, modificativo ou extintivo do direito do autor – NCPC, 350).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1875">
                <a:solidFill>
                  <a:srgbClr val="000000"/>
                </a:solidFill>
              </a:rPr>
              <a:t>A defesa de mérito busca a </a:t>
            </a:r>
            <a:r>
              <a:rPr lang="pt-BR" altLang="en-US" sz="1875" i="1">
                <a:solidFill>
                  <a:srgbClr val="000000"/>
                </a:solidFill>
              </a:rPr>
              <a:t>improcedência do pedido</a:t>
            </a:r>
            <a:r>
              <a:rPr lang="pt-BR" altLang="en-US" sz="1875">
                <a:solidFill>
                  <a:srgbClr val="000000"/>
                </a:solidFill>
              </a:rPr>
              <a:t> (sentença com resolução de mérito – NCPC, 487, I).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en-US" sz="1875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 sz="1875">
                <a:solidFill>
                  <a:srgbClr val="000000"/>
                </a:solidFill>
              </a:rPr>
              <a:t>(ii) A defesa </a:t>
            </a:r>
            <a:r>
              <a:rPr lang="pt-BR" altLang="en-US" sz="1875" b="1">
                <a:solidFill>
                  <a:srgbClr val="000000"/>
                </a:solidFill>
              </a:rPr>
              <a:t>processual</a:t>
            </a:r>
            <a:r>
              <a:rPr lang="pt-BR" altLang="en-US" sz="1875">
                <a:solidFill>
                  <a:srgbClr val="000000"/>
                </a:solidFill>
              </a:rPr>
              <a:t> / preliminar (NCPC, 337, 485 e 330) tem por foco a relação jurídica de direito processual (forma / burocracia – condições da ação e pressupostos processuais).</a:t>
            </a:r>
          </a:p>
        </p:txBody>
      </p:sp>
    </p:spTree>
    <p:extLst>
      <p:ext uri="{BB962C8B-B14F-4D97-AF65-F5344CB8AC3E}">
        <p14:creationId xmlns:p14="http://schemas.microsoft.com/office/powerpoint/2010/main" val="254901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332626" y="759407"/>
            <a:ext cx="8369578" cy="3585681"/>
          </a:xfrm>
        </p:spPr>
        <p:txBody>
          <a:bodyPr>
            <a:noAutofit/>
          </a:bodyPr>
          <a:lstStyle/>
          <a:p>
            <a:pPr marL="457189" lvl="1" indent="0" algn="just">
              <a:buNone/>
              <a:defRPr/>
            </a:pPr>
            <a:r>
              <a:rPr lang="pt-BR" sz="1900" i="1" dirty="0"/>
              <a:t>Art. 337.  Incumbe ao réu, antes de discutir o mérito, alegar:</a:t>
            </a:r>
          </a:p>
          <a:p>
            <a:pPr marL="457189" lvl="1" indent="0" algn="just">
              <a:buNone/>
              <a:defRPr/>
            </a:pPr>
            <a:r>
              <a:rPr lang="pt-BR" sz="1900" i="1" dirty="0"/>
              <a:t>I - inexistência ou nulidade da </a:t>
            </a:r>
            <a:r>
              <a:rPr lang="pt-BR" sz="1900" i="1" u="sng" dirty="0"/>
              <a:t>citação</a:t>
            </a:r>
            <a:r>
              <a:rPr lang="pt-BR" sz="1900" i="1" dirty="0"/>
              <a:t>;</a:t>
            </a:r>
          </a:p>
          <a:p>
            <a:pPr marL="457189" lvl="1" indent="0" algn="just">
              <a:buNone/>
              <a:defRPr/>
            </a:pPr>
            <a:r>
              <a:rPr lang="pt-BR" sz="1900" i="1" dirty="0"/>
              <a:t>II - incompetência </a:t>
            </a:r>
            <a:r>
              <a:rPr lang="pt-BR" sz="1900" i="1" u="sng" dirty="0"/>
              <a:t>absoluta e </a:t>
            </a:r>
            <a:r>
              <a:rPr lang="pt-BR" sz="1900" i="1" u="sng" dirty="0">
                <a:solidFill>
                  <a:schemeClr val="accent6">
                    <a:lumMod val="75000"/>
                  </a:schemeClr>
                </a:solidFill>
              </a:rPr>
              <a:t>relativa</a:t>
            </a:r>
            <a:r>
              <a:rPr lang="pt-BR" sz="1900" i="1" dirty="0"/>
              <a:t>;</a:t>
            </a:r>
          </a:p>
          <a:p>
            <a:pPr marL="457189" lvl="1" indent="0" algn="just">
              <a:buNone/>
              <a:defRPr/>
            </a:pPr>
            <a:r>
              <a:rPr lang="pt-BR" sz="1900" i="1" dirty="0"/>
              <a:t>III - </a:t>
            </a:r>
            <a:r>
              <a:rPr lang="pt-BR" sz="1900" i="1" u="sng" dirty="0"/>
              <a:t>incorreção do </a:t>
            </a:r>
            <a:r>
              <a:rPr lang="pt-BR" sz="1900" i="1" u="sng" dirty="0">
                <a:solidFill>
                  <a:schemeClr val="accent6">
                    <a:lumMod val="75000"/>
                  </a:schemeClr>
                </a:solidFill>
              </a:rPr>
              <a:t>valor da causa</a:t>
            </a:r>
            <a:r>
              <a:rPr lang="pt-BR" sz="1900" i="1" dirty="0"/>
              <a:t>;</a:t>
            </a:r>
          </a:p>
          <a:p>
            <a:pPr marL="457189" lvl="1" indent="0" algn="just">
              <a:buNone/>
              <a:defRPr/>
            </a:pPr>
            <a:r>
              <a:rPr lang="pt-BR" sz="1900" i="1" dirty="0"/>
              <a:t>IV - </a:t>
            </a:r>
            <a:r>
              <a:rPr lang="pt-BR" sz="1900" i="1" u="sng" dirty="0"/>
              <a:t>inépcia</a:t>
            </a:r>
            <a:r>
              <a:rPr lang="pt-BR" sz="1900" i="1" dirty="0"/>
              <a:t> da petição inicial;</a:t>
            </a:r>
          </a:p>
          <a:p>
            <a:pPr marL="457189" lvl="1" indent="0" algn="just">
              <a:buNone/>
              <a:defRPr/>
            </a:pPr>
            <a:r>
              <a:rPr lang="pt-BR" sz="1900" i="1" dirty="0"/>
              <a:t>V - perempção; VI - litispendência; VII - coisa julgada;</a:t>
            </a:r>
            <a:endParaRPr lang="en-US" sz="1900" i="1" dirty="0"/>
          </a:p>
          <a:p>
            <a:pPr marL="457189" lvl="1" indent="0" algn="just">
              <a:buNone/>
              <a:defRPr/>
            </a:pPr>
            <a:r>
              <a:rPr lang="en-US" sz="1900" i="1" dirty="0"/>
              <a:t>VIII – </a:t>
            </a:r>
            <a:r>
              <a:rPr lang="en-US" sz="1900" i="1" dirty="0" err="1"/>
              <a:t>conexão</a:t>
            </a:r>
            <a:r>
              <a:rPr lang="en-US" sz="1900" i="1" dirty="0"/>
              <a:t> (e </a:t>
            </a:r>
            <a:r>
              <a:rPr lang="en-US" sz="1900" i="1" dirty="0" err="1"/>
              <a:t>continência</a:t>
            </a:r>
            <a:r>
              <a:rPr lang="en-US" sz="1900" i="1" dirty="0"/>
              <a:t>)</a:t>
            </a:r>
          </a:p>
          <a:p>
            <a:pPr marL="457189" lvl="1" indent="0" algn="just">
              <a:buNone/>
              <a:defRPr/>
            </a:pPr>
            <a:r>
              <a:rPr lang="en-US" sz="1900" i="1" dirty="0"/>
              <a:t>IX - </a:t>
            </a:r>
            <a:r>
              <a:rPr lang="pt-BR" sz="1900" i="1" u="sng" dirty="0"/>
              <a:t>incapacidade</a:t>
            </a:r>
            <a:r>
              <a:rPr lang="pt-BR" sz="1900" i="1" dirty="0"/>
              <a:t> da parte, defeito de representação ou falta de autorização;</a:t>
            </a:r>
          </a:p>
          <a:p>
            <a:pPr marL="457189" lvl="1" indent="0" algn="just">
              <a:buNone/>
              <a:defRPr/>
            </a:pPr>
            <a:r>
              <a:rPr lang="pt-BR" sz="1900" i="1" dirty="0"/>
              <a:t>X - convenção de </a:t>
            </a:r>
            <a:r>
              <a:rPr lang="pt-BR" sz="1900" i="1" u="sng" dirty="0"/>
              <a:t>arbitragem</a:t>
            </a:r>
            <a:r>
              <a:rPr lang="pt-BR" sz="1900" i="1" dirty="0"/>
              <a:t>;</a:t>
            </a:r>
          </a:p>
          <a:p>
            <a:pPr marL="457189" lvl="1" indent="0" algn="just">
              <a:buNone/>
              <a:defRPr/>
            </a:pPr>
            <a:r>
              <a:rPr lang="pt-BR" sz="1900" i="1" dirty="0"/>
              <a:t>XI - ausência de </a:t>
            </a:r>
            <a:r>
              <a:rPr lang="pt-BR" sz="1900" i="1" u="sng" dirty="0"/>
              <a:t>legitimidade</a:t>
            </a:r>
            <a:r>
              <a:rPr lang="pt-BR" sz="1900" i="1" dirty="0"/>
              <a:t> ou de </a:t>
            </a:r>
            <a:r>
              <a:rPr lang="pt-BR" sz="1900" i="1" u="sng" dirty="0"/>
              <a:t>interesse processual</a:t>
            </a:r>
            <a:r>
              <a:rPr lang="pt-BR" sz="1900" i="1" dirty="0"/>
              <a:t> (carência?);</a:t>
            </a:r>
          </a:p>
          <a:p>
            <a:pPr marL="457189" lvl="1" indent="0" algn="just">
              <a:buNone/>
              <a:defRPr/>
            </a:pPr>
            <a:r>
              <a:rPr lang="pt-BR" sz="1900" i="1" dirty="0"/>
              <a:t>XII - falta de caução ou de outra </a:t>
            </a:r>
            <a:r>
              <a:rPr lang="pt-BR" sz="1900" i="1" u="sng" dirty="0"/>
              <a:t>prestação que a lei exige como preliminar</a:t>
            </a:r>
            <a:r>
              <a:rPr lang="pt-BR" sz="1900" i="1" dirty="0"/>
              <a:t>;</a:t>
            </a:r>
          </a:p>
          <a:p>
            <a:pPr marL="457189" lvl="1" indent="0" algn="just">
              <a:buNone/>
              <a:defRPr/>
            </a:pPr>
            <a:r>
              <a:rPr lang="pt-BR" sz="1900" i="1" dirty="0"/>
              <a:t>XIII - </a:t>
            </a:r>
            <a:r>
              <a:rPr lang="pt-BR" sz="1900" i="1" u="sng" dirty="0"/>
              <a:t>indevida concessão do </a:t>
            </a:r>
            <a:r>
              <a:rPr lang="pt-BR" sz="1900" i="1" u="sng" dirty="0">
                <a:solidFill>
                  <a:schemeClr val="accent6">
                    <a:lumMod val="75000"/>
                  </a:schemeClr>
                </a:solidFill>
              </a:rPr>
              <a:t>benefício de gratuidade de justiça</a:t>
            </a:r>
            <a:r>
              <a:rPr lang="pt-BR" sz="1900" i="1" dirty="0"/>
              <a:t>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2627" y="114538"/>
            <a:ext cx="8229600" cy="644869"/>
          </a:xfrm>
        </p:spPr>
        <p:txBody>
          <a:bodyPr/>
          <a:lstStyle/>
          <a:p>
            <a:r>
              <a:rPr lang="pt-BR" sz="2000" dirty="0"/>
              <a:t>Contestação - </a:t>
            </a:r>
            <a:r>
              <a:rPr lang="pt-BR" sz="2000" dirty="0">
                <a:solidFill>
                  <a:schemeClr val="accent6">
                    <a:lumMod val="75000"/>
                  </a:schemeClr>
                </a:solidFill>
              </a:rPr>
              <a:t>preliminares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842582" y="983970"/>
            <a:ext cx="1859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Processo Civil</a:t>
            </a:r>
          </a:p>
        </p:txBody>
      </p:sp>
    </p:spTree>
    <p:extLst>
      <p:ext uri="{BB962C8B-B14F-4D97-AF65-F5344CB8AC3E}">
        <p14:creationId xmlns:p14="http://schemas.microsoft.com/office/powerpoint/2010/main" val="393424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332626" y="759407"/>
            <a:ext cx="8369578" cy="3585681"/>
          </a:xfrm>
        </p:spPr>
        <p:txBody>
          <a:bodyPr>
            <a:noAutofit/>
          </a:bodyPr>
          <a:lstStyle/>
          <a:p>
            <a:pPr marL="457189" lvl="1" indent="0" algn="just">
              <a:buNone/>
              <a:defRPr/>
            </a:pPr>
            <a:r>
              <a:rPr lang="pt-BR" altLang="pt-BR" sz="2000" dirty="0">
                <a:latin typeface="HelveticaNeueLT Std Blk Ext"/>
              </a:rPr>
              <a:t>ANÁLISE DE OFÍCIO?</a:t>
            </a:r>
          </a:p>
          <a:p>
            <a:pPr marL="457189" lvl="1" indent="0" algn="just">
              <a:buNone/>
              <a:defRPr/>
            </a:pPr>
            <a:r>
              <a:rPr lang="pt-BR" altLang="pt-BR" sz="2000" dirty="0">
                <a:latin typeface="HelveticaNeueLT Std Blk Ext"/>
              </a:rPr>
              <a:t>Todas as preliminares relacionadas no CPC 337, à EXCEÇÃO da INCOMPETÊNCIA RELATIVA e da CONVENÇÃO DE ARBITRAGEM, podem ser apreciadas de OFÍCIO. </a:t>
            </a:r>
          </a:p>
          <a:p>
            <a:pPr marL="457189" lvl="1" indent="0" algn="just">
              <a:buNone/>
              <a:defRPr/>
            </a:pPr>
            <a:endParaRPr lang="pt-BR" altLang="pt-BR" sz="2000" dirty="0">
              <a:latin typeface="HelveticaNeueLT Std Blk Ext"/>
            </a:endParaRPr>
          </a:p>
          <a:p>
            <a:pPr marL="457189" lvl="1" indent="0" algn="just">
              <a:buNone/>
              <a:defRPr/>
            </a:pPr>
            <a:r>
              <a:rPr lang="pt-BR" altLang="pt-BR" sz="2000" dirty="0">
                <a:latin typeface="HelveticaNeueLT Std Blk Ext"/>
              </a:rPr>
              <a:t>Art. 337 (...)</a:t>
            </a:r>
          </a:p>
          <a:p>
            <a:pPr marL="457189" lvl="1" indent="0" algn="just">
              <a:buNone/>
              <a:defRPr/>
            </a:pPr>
            <a:endParaRPr lang="pt-BR" altLang="pt-BR" sz="2000" dirty="0">
              <a:latin typeface="HelveticaNeueLT Std Blk Ext"/>
            </a:endParaRPr>
          </a:p>
          <a:p>
            <a:pPr marL="457189" lvl="1" indent="0" algn="just">
              <a:buNone/>
              <a:defRPr/>
            </a:pPr>
            <a:r>
              <a:rPr lang="pt-BR" altLang="pt-BR" sz="2000" dirty="0">
                <a:latin typeface="HelveticaNeueLT Std Blk Ext"/>
              </a:rPr>
              <a:t>§ 5º Excetuadas a convenção de arbitragem e a incompetência relativa, o juiz conhecerá de ofício das matérias enumeradas neste artigo.</a:t>
            </a:r>
          </a:p>
          <a:p>
            <a:pPr marL="457189" lvl="1" indent="0" algn="just">
              <a:buNone/>
              <a:defRPr/>
            </a:pPr>
            <a:endParaRPr lang="pt-BR" altLang="pt-BR" sz="2000" dirty="0">
              <a:latin typeface="HelveticaNeueLT Std Blk Ext"/>
            </a:endParaRPr>
          </a:p>
          <a:p>
            <a:pPr marL="457189" lvl="1" indent="0" algn="just">
              <a:buNone/>
              <a:defRPr/>
            </a:pPr>
            <a:r>
              <a:rPr lang="pt-BR" altLang="pt-BR" sz="2000" dirty="0">
                <a:latin typeface="HelveticaNeueLT Std Blk Ext"/>
              </a:rPr>
              <a:t>§ 6º A ausência de alegação da existência de convenção de arbitragem, na forma prevista neste Capítulo, implica aceitação da jurisdição estatal e renúncia ao juízo arbitral.</a:t>
            </a:r>
          </a:p>
          <a:p>
            <a:pPr marL="457189" lvl="1" indent="0" algn="just">
              <a:buNone/>
              <a:defRPr/>
            </a:pPr>
            <a:endParaRPr lang="pt-BR" sz="1900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2627" y="114538"/>
            <a:ext cx="8229600" cy="644869"/>
          </a:xfrm>
        </p:spPr>
        <p:txBody>
          <a:bodyPr/>
          <a:lstStyle/>
          <a:p>
            <a:r>
              <a:rPr lang="pt-BR" sz="2000" dirty="0"/>
              <a:t>Contestação - </a:t>
            </a:r>
            <a:r>
              <a:rPr lang="pt-BR" sz="2000" dirty="0">
                <a:solidFill>
                  <a:schemeClr val="accent6">
                    <a:lumMod val="75000"/>
                  </a:schemeClr>
                </a:solidFill>
              </a:rPr>
              <a:t>preliminares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842582" y="983970"/>
            <a:ext cx="1859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Processo Civil</a:t>
            </a:r>
          </a:p>
        </p:txBody>
      </p:sp>
    </p:spTree>
    <p:extLst>
      <p:ext uri="{BB962C8B-B14F-4D97-AF65-F5344CB8AC3E}">
        <p14:creationId xmlns:p14="http://schemas.microsoft.com/office/powerpoint/2010/main" val="52783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6B15E19F-658E-4378-9035-CAA8506A3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322786"/>
            <a:ext cx="6535341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 b="1">
                <a:solidFill>
                  <a:srgbClr val="000000"/>
                </a:solidFill>
              </a:rPr>
              <a:t>Consequências</a:t>
            </a:r>
            <a:r>
              <a:rPr lang="pt-BR" altLang="en-US">
                <a:solidFill>
                  <a:srgbClr val="000000"/>
                </a:solidFill>
              </a:rPr>
              <a:t> da alegação de uma defesa processual: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pt-BR" altLang="en-US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>
                <a:solidFill>
                  <a:srgbClr val="000000"/>
                </a:solidFill>
              </a:rPr>
              <a:t>(i) </a:t>
            </a:r>
            <a:r>
              <a:rPr lang="pt-BR" altLang="en-US" i="1" u="sng">
                <a:solidFill>
                  <a:srgbClr val="000000"/>
                </a:solidFill>
              </a:rPr>
              <a:t>extinção do processo sem resolução do mérito</a:t>
            </a:r>
            <a:r>
              <a:rPr lang="pt-BR" altLang="en-US">
                <a:solidFill>
                  <a:srgbClr val="000000"/>
                </a:solidFill>
              </a:rPr>
              <a:t>, desde que haja previsão no NCPC, 485 (ex. condição da ação: NCPC, 337, XI e 485, VI)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pt-BR" altLang="en-US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>
                <a:solidFill>
                  <a:srgbClr val="000000"/>
                </a:solidFill>
              </a:rPr>
              <a:t>(ii) sendo vício sanável, a possibilidade de </a:t>
            </a:r>
            <a:r>
              <a:rPr lang="pt-BR" altLang="en-US" i="1" u="sng">
                <a:solidFill>
                  <a:srgbClr val="000000"/>
                </a:solidFill>
              </a:rPr>
              <a:t>correção da falha, sob pena de extinção </a:t>
            </a:r>
            <a:r>
              <a:rPr lang="pt-BR" altLang="en-US">
                <a:solidFill>
                  <a:srgbClr val="000000"/>
                </a:solidFill>
              </a:rPr>
              <a:t>(ex. incapacidade da parte: NCPC, 337, IX e 76)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pt-BR" altLang="en-US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>
                <a:solidFill>
                  <a:srgbClr val="000000"/>
                </a:solidFill>
              </a:rPr>
              <a:t>(iii) </a:t>
            </a:r>
            <a:r>
              <a:rPr lang="pt-BR" altLang="en-US" i="1" u="sng">
                <a:solidFill>
                  <a:srgbClr val="000000"/>
                </a:solidFill>
              </a:rPr>
              <a:t>alteração do juízo </a:t>
            </a:r>
            <a:r>
              <a:rPr lang="pt-BR" altLang="en-US">
                <a:solidFill>
                  <a:srgbClr val="000000"/>
                </a:solidFill>
              </a:rPr>
              <a:t>(ex. incompetência absoluta: NCPC, 337, II e 64 § 3º)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>
                <a:solidFill>
                  <a:srgbClr val="000000"/>
                </a:solidFill>
              </a:rPr>
              <a:t>* no JEC, a incompetência acarreta a extinção (L. 9099, 51, III)</a:t>
            </a:r>
          </a:p>
        </p:txBody>
      </p:sp>
    </p:spTree>
    <p:extLst>
      <p:ext uri="{BB962C8B-B14F-4D97-AF65-F5344CB8AC3E}">
        <p14:creationId xmlns:p14="http://schemas.microsoft.com/office/powerpoint/2010/main" val="326903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20812"/>
            <a:ext cx="8835759" cy="6512463"/>
          </a:xfrm>
        </p:spPr>
        <p:txBody>
          <a:bodyPr>
            <a:normAutofit fontScale="85000" lnSpcReduction="10000"/>
          </a:bodyPr>
          <a:lstStyle/>
          <a:p>
            <a:r>
              <a:rPr lang="pt-BR" dirty="0">
                <a:latin typeface="HelveticaNeueLT Std Blk Ext"/>
              </a:rPr>
              <a:t>INÉPCIA DA INICIAL</a:t>
            </a:r>
          </a:p>
          <a:p>
            <a:endParaRPr lang="pt-BR" dirty="0">
              <a:latin typeface="HelveticaNeueLT Std Blk Ext"/>
            </a:endParaRPr>
          </a:p>
          <a:p>
            <a:pPr marL="0" indent="0">
              <a:buNone/>
            </a:pPr>
            <a:r>
              <a:rPr lang="pt-BR" dirty="0">
                <a:latin typeface="HelveticaNeueLT Std Blk Ext"/>
              </a:rPr>
              <a:t>Art. 330.  A petição inicial será indeferida quando:</a:t>
            </a:r>
          </a:p>
          <a:p>
            <a:pPr marL="0" indent="0">
              <a:buNone/>
            </a:pPr>
            <a:r>
              <a:rPr lang="pt-BR" dirty="0">
                <a:latin typeface="HelveticaNeueLT Std Blk Ext"/>
              </a:rPr>
              <a:t>I - for inepta;</a:t>
            </a:r>
          </a:p>
          <a:p>
            <a:pPr marL="0" indent="0">
              <a:buNone/>
            </a:pPr>
            <a:r>
              <a:rPr lang="pt-BR" dirty="0">
                <a:latin typeface="HelveticaNeueLT Std Blk Ext"/>
              </a:rPr>
              <a:t>II - a parte for manifestamente ilegítima;</a:t>
            </a:r>
          </a:p>
          <a:p>
            <a:pPr marL="0" indent="0">
              <a:buNone/>
            </a:pPr>
            <a:r>
              <a:rPr lang="pt-BR" dirty="0">
                <a:latin typeface="HelveticaNeueLT Std Blk Ext"/>
              </a:rPr>
              <a:t>III - o autor carecer de interesse processual;</a:t>
            </a:r>
          </a:p>
          <a:p>
            <a:pPr marL="0" indent="0">
              <a:buNone/>
            </a:pPr>
            <a:r>
              <a:rPr lang="pt-BR" dirty="0">
                <a:latin typeface="HelveticaNeueLT Std Blk Ext"/>
              </a:rPr>
              <a:t>IV - não atendidas as prescrições dos </a:t>
            </a:r>
            <a:r>
              <a:rPr lang="pt-BR" dirty="0" err="1">
                <a:latin typeface="HelveticaNeueLT Std Blk Ext"/>
                <a:hlinkClick r:id="rId2"/>
              </a:rPr>
              <a:t>arts</a:t>
            </a:r>
            <a:r>
              <a:rPr lang="pt-BR" dirty="0">
                <a:latin typeface="HelveticaNeueLT Std Blk Ext"/>
                <a:hlinkClick r:id="rId2"/>
              </a:rPr>
              <a:t>. 106</a:t>
            </a:r>
            <a:r>
              <a:rPr lang="pt-BR" dirty="0">
                <a:latin typeface="HelveticaNeueLT Std Blk Ext"/>
              </a:rPr>
              <a:t> e </a:t>
            </a:r>
            <a:r>
              <a:rPr lang="pt-BR" dirty="0">
                <a:latin typeface="HelveticaNeueLT Std Blk Ext"/>
                <a:hlinkClick r:id="rId2"/>
              </a:rPr>
              <a:t>321</a:t>
            </a:r>
            <a:r>
              <a:rPr lang="pt-BR" dirty="0">
                <a:latin typeface="HelveticaNeueLT Std Blk Ext"/>
              </a:rPr>
              <a:t>.</a:t>
            </a:r>
          </a:p>
          <a:p>
            <a:pPr marL="0" indent="0">
              <a:buNone/>
            </a:pPr>
            <a:r>
              <a:rPr lang="pt-BR" dirty="0">
                <a:latin typeface="HelveticaNeueLT Std Blk Ext"/>
              </a:rPr>
              <a:t>§ 1</a:t>
            </a:r>
            <a:r>
              <a:rPr lang="pt-BR" u="sng" baseline="30000" dirty="0">
                <a:latin typeface="HelveticaNeueLT Std Blk Ext"/>
              </a:rPr>
              <a:t>o</a:t>
            </a:r>
            <a:r>
              <a:rPr lang="pt-BR" dirty="0">
                <a:latin typeface="HelveticaNeueLT Std Blk Ext"/>
              </a:rPr>
              <a:t> Considera-se inepta a petição inicial quando:</a:t>
            </a:r>
          </a:p>
          <a:p>
            <a:pPr marL="0" indent="0">
              <a:buNone/>
            </a:pPr>
            <a:r>
              <a:rPr lang="pt-BR" dirty="0">
                <a:latin typeface="HelveticaNeueLT Std Blk Ext"/>
              </a:rPr>
              <a:t>I - lhe faltar pedido ou causa de pedir;</a:t>
            </a:r>
          </a:p>
          <a:p>
            <a:pPr marL="0" indent="0">
              <a:buNone/>
            </a:pPr>
            <a:r>
              <a:rPr lang="pt-BR" dirty="0">
                <a:latin typeface="HelveticaNeueLT Std Blk Ext"/>
              </a:rPr>
              <a:t>II - o pedido for indeterminado, ressalvadas as hipóteses legais em que se permite o pedido genérico;</a:t>
            </a:r>
          </a:p>
          <a:p>
            <a:pPr marL="0" indent="0">
              <a:buNone/>
            </a:pPr>
            <a:r>
              <a:rPr lang="pt-BR" dirty="0">
                <a:latin typeface="HelveticaNeueLT Std Blk Ext"/>
              </a:rPr>
              <a:t>III - da narração dos fatos não decorrer logicamente a conclusão;</a:t>
            </a:r>
          </a:p>
          <a:p>
            <a:pPr marL="0" indent="0">
              <a:buNone/>
            </a:pPr>
            <a:r>
              <a:rPr lang="pt-BR" dirty="0">
                <a:latin typeface="HelveticaNeueLT Std Blk Ext"/>
              </a:rPr>
              <a:t>IV - contiver pedidos incompatíveis entre si.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52479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>
            <a:extLst>
              <a:ext uri="{FF2B5EF4-FFF2-40B4-BE49-F238E27FC236}">
                <a16:creationId xmlns:a16="http://schemas.microsoft.com/office/drawing/2014/main" id="{03E3B8A0-B430-4FE0-A2AF-6301DBDD4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9" y="620688"/>
            <a:ext cx="6822852" cy="523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i="1" dirty="0">
                <a:solidFill>
                  <a:srgbClr val="000000"/>
                </a:solidFill>
                <a:latin typeface="+mj-lt"/>
              </a:rPr>
              <a:t>E as intervenções de terceiro?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900" dirty="0">
              <a:solidFill>
                <a:srgbClr val="00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dirty="0">
                <a:solidFill>
                  <a:srgbClr val="000000"/>
                </a:solidFill>
                <a:latin typeface="+mj-lt"/>
              </a:rPr>
              <a:t>- Nomeação é </a:t>
            </a:r>
            <a:r>
              <a:rPr lang="pt-BR" altLang="pt-BR" u="sng" dirty="0">
                <a:solidFill>
                  <a:srgbClr val="000000"/>
                </a:solidFill>
                <a:latin typeface="+mj-lt"/>
              </a:rPr>
              <a:t>extinta</a:t>
            </a:r>
            <a:r>
              <a:rPr lang="pt-BR" altLang="pt-BR" dirty="0">
                <a:solidFill>
                  <a:srgbClr val="000000"/>
                </a:solidFill>
                <a:latin typeface="+mj-lt"/>
              </a:rPr>
              <a:t>. No lugar, </a:t>
            </a:r>
            <a:r>
              <a:rPr lang="pt-BR" altLang="pt-BR" dirty="0" err="1">
                <a:solidFill>
                  <a:srgbClr val="000000"/>
                </a:solidFill>
                <a:latin typeface="+mj-lt"/>
              </a:rPr>
              <a:t>arts</a:t>
            </a:r>
            <a:r>
              <a:rPr lang="pt-BR" altLang="pt-BR" dirty="0">
                <a:solidFill>
                  <a:srgbClr val="000000"/>
                </a:solidFill>
                <a:latin typeface="+mj-lt"/>
              </a:rPr>
              <a:t>. 338 e 339.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1800" i="1" dirty="0">
                <a:solidFill>
                  <a:srgbClr val="000000"/>
                </a:solidFill>
                <a:latin typeface="+mj-lt"/>
              </a:rPr>
              <a:t>Art. 338.  Alegando o réu, na contestação, ser parte ilegítima ou não ser o responsável pelo prejuízo invocado, o juiz facultará ao autor, em 15 (quinze) dias, a alteração da petição inicial para substituição do réu. (...)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1800" i="1" dirty="0">
                <a:solidFill>
                  <a:srgbClr val="000000"/>
                </a:solidFill>
                <a:latin typeface="+mj-lt"/>
              </a:rPr>
              <a:t>Art. 339.  Quando alegar sua ilegitimidade, incumbe ao réu indicar o sujeito passivo da relação jurídica discutida sempre que tiver conhecimento, sob pena de arcar com as despesas processuais e de indenizar o autor pelos prejuízos decorrentes da falta de indicação.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dirty="0">
                <a:solidFill>
                  <a:srgbClr val="000000"/>
                </a:solidFill>
                <a:latin typeface="+mj-lt"/>
              </a:rPr>
              <a:t>- Oposição passa a ser procedimento especial.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dirty="0">
                <a:solidFill>
                  <a:srgbClr val="000000"/>
                </a:solidFill>
                <a:latin typeface="+mj-lt"/>
              </a:rPr>
              <a:t>- Denunciação mantida.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dirty="0">
                <a:solidFill>
                  <a:srgbClr val="000000"/>
                </a:solidFill>
                <a:latin typeface="+mj-lt"/>
              </a:rPr>
              <a:t>- Chamamento mantido.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dirty="0">
                <a:solidFill>
                  <a:srgbClr val="000000"/>
                </a:solidFill>
                <a:latin typeface="+mj-lt"/>
              </a:rPr>
              <a:t>- IDPJ criado.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dirty="0">
                <a:solidFill>
                  <a:srgbClr val="000000"/>
                </a:solidFill>
                <a:latin typeface="+mj-lt"/>
              </a:rPr>
              <a:t>- </a:t>
            </a:r>
            <a:r>
              <a:rPr lang="pt-BR" altLang="pt-BR" i="1" dirty="0" err="1">
                <a:solidFill>
                  <a:srgbClr val="000000"/>
                </a:solidFill>
                <a:latin typeface="+mj-lt"/>
              </a:rPr>
              <a:t>Amicus</a:t>
            </a:r>
            <a:r>
              <a:rPr lang="pt-BR" altLang="pt-BR" i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altLang="pt-BR" i="1" dirty="0" err="1">
                <a:solidFill>
                  <a:srgbClr val="000000"/>
                </a:solidFill>
                <a:latin typeface="+mj-lt"/>
              </a:rPr>
              <a:t>curiae</a:t>
            </a:r>
            <a:r>
              <a:rPr lang="pt-BR" altLang="pt-BR" i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altLang="pt-BR" dirty="0">
                <a:solidFill>
                  <a:srgbClr val="000000"/>
                </a:solidFill>
                <a:latin typeface="+mj-lt"/>
              </a:rPr>
              <a:t>regulamentado.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1725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680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1"/>
            <a:ext cx="8229600" cy="490537"/>
          </a:xfrm>
        </p:spPr>
        <p:txBody>
          <a:bodyPr/>
          <a:lstStyle/>
          <a:p>
            <a:r>
              <a:rPr lang="pt-BR" altLang="pt-BR" sz="2400" dirty="0"/>
              <a:t>FORMA DE DENUNCIAÇÃO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721"/>
            <a:ext cx="8713788" cy="5760368"/>
          </a:xfrm>
        </p:spPr>
        <p:txBody>
          <a:bodyPr/>
          <a:lstStyle/>
          <a:p>
            <a:pPr algn="just">
              <a:defRPr/>
            </a:pPr>
            <a:r>
              <a:rPr lang="pt-BR" altLang="pt-BR" sz="2400" dirty="0"/>
              <a:t>- QUEM: tanto AUTOR como o RÉU podem fazer a denunciação.</a:t>
            </a:r>
          </a:p>
          <a:p>
            <a:pPr algn="just">
              <a:defRPr/>
            </a:pPr>
            <a:endParaRPr lang="pt-BR" altLang="pt-BR" sz="2400" dirty="0"/>
          </a:p>
          <a:p>
            <a:pPr algn="just">
              <a:defRPr/>
            </a:pPr>
            <a:r>
              <a:rPr lang="pt-BR" altLang="pt-BR" sz="2400" dirty="0"/>
              <a:t>- DENUNCIAÇÃO PELO AUTOR: a denunciação pelo AUTOR deve ser feita na PETIÇÃO INICIAL.</a:t>
            </a:r>
          </a:p>
          <a:p>
            <a:pPr marL="0" indent="0" algn="just">
              <a:buNone/>
              <a:defRPr/>
            </a:pPr>
            <a:endParaRPr lang="pt-BR" altLang="pt-BR" sz="2400" dirty="0"/>
          </a:p>
          <a:p>
            <a:pPr>
              <a:defRPr/>
            </a:pPr>
            <a:r>
              <a:rPr lang="pt-BR" sz="2400" b="1" dirty="0"/>
              <a:t>NOVO CPC FALA CLARAMENTE QUE A DENUNCIAÇÃO PELO RÉU SERÁ FEITA NA CONTESTAÇÃO, E NÃO APENAS NO PRAZO PARA CONTESTAR:</a:t>
            </a:r>
          </a:p>
          <a:p>
            <a:pPr marL="0" indent="0">
              <a:buFontTx/>
              <a:buNone/>
              <a:defRPr/>
            </a:pPr>
            <a:endParaRPr lang="pt-BR" sz="2400" dirty="0"/>
          </a:p>
          <a:p>
            <a:pPr>
              <a:defRPr/>
            </a:pPr>
            <a:r>
              <a:rPr lang="pt-BR" sz="2400" b="1" dirty="0"/>
              <a:t>Art. 126. A citação do denunciado será requerida na petição inicial, se o denunciante for autor, ou na contestação, se o denunciante for réu, devendo ser realizada na forma e nos prazos previstos no art. 131.</a:t>
            </a:r>
            <a:endParaRPr lang="pt-BR" sz="2400" dirty="0"/>
          </a:p>
          <a:p>
            <a:pPr algn="just">
              <a:defRPr/>
            </a:pP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20237756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pt-BR" altLang="zh-CN" sz="2400" b="1">
                <a:ea typeface="SimSun" pitchFamily="2" charset="-122"/>
              </a:rPr>
              <a:t>DO CHAMAMENTO AO PROCESSO NO NOVO CPC</a:t>
            </a:r>
            <a:endParaRPr lang="pt-BR" altLang="pt-BR" sz="2400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altLang="zh-CN" sz="2400" b="1">
                <a:ea typeface="SimSun" pitchFamily="2" charset="-122"/>
              </a:rPr>
              <a:t>	Art. 130.  É admissível o chamamento ao processo, requerido pelo réu:</a:t>
            </a:r>
          </a:p>
          <a:p>
            <a:pPr>
              <a:lnSpc>
                <a:spcPct val="90000"/>
              </a:lnSpc>
            </a:pPr>
            <a:r>
              <a:rPr lang="pt-BR" altLang="zh-CN" sz="2400" b="1">
                <a:ea typeface="SimSun" pitchFamily="2" charset="-122"/>
              </a:rPr>
              <a:t>I - do afiançado, na ação em que o fiador for réu;</a:t>
            </a:r>
          </a:p>
          <a:p>
            <a:pPr>
              <a:lnSpc>
                <a:spcPct val="90000"/>
              </a:lnSpc>
            </a:pPr>
            <a:r>
              <a:rPr lang="pt-BR" altLang="zh-CN" sz="2400" b="1">
                <a:ea typeface="SimSun" pitchFamily="2" charset="-122"/>
              </a:rPr>
              <a:t>II - dos demais fiadores, na ação proposta contra um ou alguns deles;</a:t>
            </a:r>
          </a:p>
          <a:p>
            <a:pPr>
              <a:lnSpc>
                <a:spcPct val="90000"/>
              </a:lnSpc>
            </a:pPr>
            <a:r>
              <a:rPr lang="pt-BR" altLang="zh-CN" sz="2400" b="1">
                <a:ea typeface="SimSun" pitchFamily="2" charset="-122"/>
              </a:rPr>
              <a:t>III - dos demais devedores solidários, quando o credor exigir de um ou de alguns o pagamento da dívida comum.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altLang="zh-CN" sz="2400">
              <a:ea typeface="SimSun" pitchFamily="2" charset="-122"/>
            </a:endParaRPr>
          </a:p>
          <a:p>
            <a:pPr algn="just">
              <a:lnSpc>
                <a:spcPct val="90000"/>
              </a:lnSpc>
            </a:pPr>
            <a:r>
              <a:rPr lang="pt-BR" altLang="zh-CN" sz="2400">
                <a:ea typeface="SimSun" pitchFamily="2" charset="-122"/>
              </a:rPr>
              <a:t>- NOVO CPC: NÃO HOUVE ALTERAÇÃO DE CONTEÚDO, MAS APRIMORAMENTE DO REDAÇÃO.</a:t>
            </a:r>
            <a:endParaRPr lang="pt-BR" altLang="pt-BR" sz="2400"/>
          </a:p>
        </p:txBody>
      </p:sp>
    </p:spTree>
    <p:extLst>
      <p:ext uri="{BB962C8B-B14F-4D97-AF65-F5344CB8AC3E}">
        <p14:creationId xmlns:p14="http://schemas.microsoft.com/office/powerpoint/2010/main" val="14270932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algn="just"/>
            <a:r>
              <a:rPr lang="pt-BR" altLang="pt-BR" sz="2400" b="1"/>
              <a:t>Art. 131. A citação daqueles que devam figurar em litisconsórcio passivo será requerida pelo réu na contestação e deve ser promovida no prazo de 30 (trinta) dias, sob pena de ficar sem efeito o chamamento.</a:t>
            </a:r>
          </a:p>
          <a:p>
            <a:pPr algn="just"/>
            <a:r>
              <a:rPr lang="pt-BR" altLang="pt-BR" sz="2400" b="1"/>
              <a:t>Parágrafo único. Se o chamado residir em outra comarca, seção ou subseção judiciárias, ou em lugar incerto, o prazo será de 2 (dois) meses.</a:t>
            </a:r>
          </a:p>
          <a:p>
            <a:pPr algn="just"/>
            <a:endParaRPr lang="pt-BR" altLang="pt-BR" sz="2400"/>
          </a:p>
          <a:p>
            <a:pPr algn="just"/>
            <a:r>
              <a:rPr lang="pt-BR" altLang="pt-BR" sz="2400"/>
              <a:t>- CONTESTAÇÃO: NO NCPC, O CHAMAMENTO AO PROCESSO DEVERÁ SER FEITO NA PRÓPRIA CONTESTAÇÃO, EM TÓPICO PRÓPRIO, DEMONSTRANDO O RÉU O SEU CABIMENTO.</a:t>
            </a:r>
          </a:p>
        </p:txBody>
      </p:sp>
    </p:spTree>
    <p:extLst>
      <p:ext uri="{BB962C8B-B14F-4D97-AF65-F5344CB8AC3E}">
        <p14:creationId xmlns:p14="http://schemas.microsoft.com/office/powerpoint/2010/main" val="35236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7" y="908720"/>
            <a:ext cx="715816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Roteiro da exposição: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Introdução;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Defesa do réu;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Objetivo e matérias da contestação;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Intervenção de terceiros provocada pelo réu.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270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>
            <a:extLst>
              <a:ext uri="{FF2B5EF4-FFF2-40B4-BE49-F238E27FC236}">
                <a16:creationId xmlns:a16="http://schemas.microsoft.com/office/drawing/2014/main" id="{F894D750-E585-453B-96E9-498C8A69C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322786"/>
            <a:ext cx="6535341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1875" i="1" dirty="0">
                <a:solidFill>
                  <a:srgbClr val="000000"/>
                </a:solidFill>
                <a:latin typeface="+mj-lt"/>
              </a:rPr>
              <a:t>E a reconvenção?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1875" dirty="0">
                <a:solidFill>
                  <a:srgbClr val="000000"/>
                </a:solidFill>
                <a:latin typeface="+mj-lt"/>
              </a:rPr>
              <a:t>Art. 343. </a:t>
            </a:r>
            <a:r>
              <a:rPr lang="pt-BR" altLang="pt-BR" sz="1875" u="sng" dirty="0">
                <a:solidFill>
                  <a:srgbClr val="000000"/>
                </a:solidFill>
                <a:latin typeface="+mj-lt"/>
              </a:rPr>
              <a:t>Na contestação, é lícito ao réu propor reconvenção</a:t>
            </a:r>
            <a:r>
              <a:rPr lang="pt-BR" altLang="pt-BR" sz="1875" dirty="0">
                <a:solidFill>
                  <a:srgbClr val="000000"/>
                </a:solidFill>
                <a:latin typeface="+mj-lt"/>
              </a:rPr>
              <a:t> para manifestar pretensão própria, conexa com a ação principal ou com o fundamento da defesa.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1875" dirty="0">
              <a:solidFill>
                <a:srgbClr val="00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1875" i="1" dirty="0">
                <a:solidFill>
                  <a:srgbClr val="000000"/>
                </a:solidFill>
                <a:latin typeface="+mj-lt"/>
              </a:rPr>
              <a:t>E a exceção de incompetência relativa?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1875" dirty="0">
                <a:solidFill>
                  <a:srgbClr val="000000"/>
                </a:solidFill>
                <a:latin typeface="+mj-lt"/>
              </a:rPr>
              <a:t>Art. 337. Incumbe ao réu, </a:t>
            </a:r>
            <a:r>
              <a:rPr lang="pt-BR" altLang="pt-BR" sz="1875" u="sng" dirty="0">
                <a:solidFill>
                  <a:srgbClr val="000000"/>
                </a:solidFill>
                <a:latin typeface="+mj-lt"/>
              </a:rPr>
              <a:t>antes de discutir o mérito</a:t>
            </a:r>
            <a:r>
              <a:rPr lang="pt-BR" altLang="pt-BR" sz="1875" dirty="0">
                <a:solidFill>
                  <a:srgbClr val="000000"/>
                </a:solidFill>
                <a:latin typeface="+mj-lt"/>
              </a:rPr>
              <a:t>, alegar: [...] II – incompetência absoluta e </a:t>
            </a:r>
            <a:r>
              <a:rPr lang="pt-BR" altLang="pt-BR" sz="1875" u="sng" dirty="0">
                <a:solidFill>
                  <a:srgbClr val="000000"/>
                </a:solidFill>
                <a:latin typeface="+mj-lt"/>
              </a:rPr>
              <a:t>relativa</a:t>
            </a:r>
            <a:r>
              <a:rPr lang="pt-BR" altLang="pt-BR" sz="1875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1875" dirty="0">
              <a:solidFill>
                <a:srgbClr val="00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1875" i="1" dirty="0">
                <a:solidFill>
                  <a:srgbClr val="000000"/>
                </a:solidFill>
                <a:latin typeface="+mj-lt"/>
              </a:rPr>
              <a:t>E a exceção de impedimento / suspeição?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1875" dirty="0">
                <a:solidFill>
                  <a:srgbClr val="000000"/>
                </a:solidFill>
                <a:latin typeface="+mj-lt"/>
              </a:rPr>
              <a:t>Art. 146. No prazo de 15 (quinze) dias, a contar do conhecimento do fato, </a:t>
            </a:r>
            <a:r>
              <a:rPr lang="pt-BR" altLang="pt-BR" sz="1875" u="sng" dirty="0">
                <a:solidFill>
                  <a:srgbClr val="000000"/>
                </a:solidFill>
                <a:latin typeface="+mj-lt"/>
              </a:rPr>
              <a:t>a parte alegará o impedimento ou a suspeição, em petição específica</a:t>
            </a:r>
            <a:r>
              <a:rPr lang="pt-BR" altLang="pt-BR" sz="1875" dirty="0">
                <a:solidFill>
                  <a:srgbClr val="000000"/>
                </a:solidFill>
                <a:latin typeface="+mj-lt"/>
              </a:rPr>
              <a:t> dirigida ao juiz do processo, (...)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2025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593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>
            <a:extLst>
              <a:ext uri="{FF2B5EF4-FFF2-40B4-BE49-F238E27FC236}">
                <a16:creationId xmlns:a16="http://schemas.microsoft.com/office/drawing/2014/main" id="{4E63F603-7496-4C6B-8EBD-B62C45D5D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322786"/>
            <a:ext cx="6535341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025" i="1" dirty="0">
                <a:solidFill>
                  <a:srgbClr val="000000"/>
                </a:solidFill>
                <a:latin typeface="+mj-lt"/>
              </a:rPr>
              <a:t>E a ação declaratória incidental?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025" dirty="0">
                <a:solidFill>
                  <a:srgbClr val="000000"/>
                </a:solidFill>
                <a:latin typeface="+mj-lt"/>
              </a:rPr>
              <a:t>Art. 503.  A decisão que julgar total ou parcialmente o mérito tem força de lei nos limites da questão principal expressamente decidida.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025" dirty="0">
                <a:solidFill>
                  <a:srgbClr val="000000"/>
                </a:solidFill>
                <a:latin typeface="+mj-lt"/>
              </a:rPr>
              <a:t>§ 1° O disposto no caput aplica-se à </a:t>
            </a:r>
            <a:r>
              <a:rPr lang="pt-BR" altLang="pt-BR" sz="2025" u="sng" dirty="0">
                <a:solidFill>
                  <a:srgbClr val="000000"/>
                </a:solidFill>
                <a:latin typeface="+mj-lt"/>
              </a:rPr>
              <a:t>resolução de questão prejudicial</a:t>
            </a:r>
            <a:r>
              <a:rPr lang="pt-BR" altLang="pt-BR" sz="2025" dirty="0">
                <a:solidFill>
                  <a:srgbClr val="000000"/>
                </a:solidFill>
                <a:latin typeface="+mj-lt"/>
              </a:rPr>
              <a:t>, decidida expressa e incidentemente no processo, se: (...)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2025" dirty="0">
              <a:solidFill>
                <a:srgbClr val="00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025" i="1" dirty="0">
                <a:solidFill>
                  <a:srgbClr val="000000"/>
                </a:solidFill>
                <a:latin typeface="+mj-lt"/>
              </a:rPr>
              <a:t>E a impugnação ao valor da causa?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025" dirty="0">
                <a:solidFill>
                  <a:srgbClr val="000000"/>
                </a:solidFill>
                <a:latin typeface="+mj-lt"/>
              </a:rPr>
              <a:t>Art. 293. O réu poderá </a:t>
            </a:r>
            <a:r>
              <a:rPr lang="pt-BR" altLang="pt-BR" sz="2025" u="sng" dirty="0">
                <a:solidFill>
                  <a:srgbClr val="000000"/>
                </a:solidFill>
                <a:latin typeface="+mj-lt"/>
              </a:rPr>
              <a:t>impugnar, em preliminar da contestação</a:t>
            </a:r>
            <a:r>
              <a:rPr lang="pt-BR" altLang="pt-BR" sz="2025" dirty="0">
                <a:solidFill>
                  <a:srgbClr val="000000"/>
                </a:solidFill>
                <a:latin typeface="+mj-lt"/>
              </a:rPr>
              <a:t>, o </a:t>
            </a:r>
            <a:r>
              <a:rPr lang="pt-BR" altLang="pt-BR" sz="2025" u="sng" dirty="0">
                <a:solidFill>
                  <a:srgbClr val="000000"/>
                </a:solidFill>
                <a:latin typeface="+mj-lt"/>
              </a:rPr>
              <a:t>valor atribuído à causa pelo autor</a:t>
            </a:r>
            <a:r>
              <a:rPr lang="pt-BR" altLang="pt-BR" sz="2025" dirty="0">
                <a:solidFill>
                  <a:srgbClr val="000000"/>
                </a:solidFill>
                <a:latin typeface="+mj-lt"/>
              </a:rPr>
              <a:t>, sob pena de preclusão, e o juiz decidirá a respeito, impondo, se for o caso, a complementação das custas.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2025" dirty="0">
              <a:solidFill>
                <a:srgbClr val="00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2025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359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>
            <a:extLst>
              <a:ext uri="{FF2B5EF4-FFF2-40B4-BE49-F238E27FC236}">
                <a16:creationId xmlns:a16="http://schemas.microsoft.com/office/drawing/2014/main" id="{0E6C5752-52D3-4126-98E0-2A4A472DE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322786"/>
            <a:ext cx="6535341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025" i="1" dirty="0">
                <a:solidFill>
                  <a:srgbClr val="000000"/>
                </a:solidFill>
                <a:latin typeface="+mj-lt"/>
              </a:rPr>
              <a:t>E a impugnação à justiça gratuita?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025" dirty="0">
                <a:solidFill>
                  <a:srgbClr val="000000"/>
                </a:solidFill>
                <a:latin typeface="+mj-lt"/>
              </a:rPr>
              <a:t>Art. 100.  Deferido o pedido, a parte contrária poderá oferecer </a:t>
            </a:r>
            <a:r>
              <a:rPr lang="pt-BR" altLang="pt-BR" sz="2025" u="sng" dirty="0">
                <a:solidFill>
                  <a:srgbClr val="000000"/>
                </a:solidFill>
                <a:latin typeface="+mj-lt"/>
              </a:rPr>
              <a:t>impugnação na contestação, na réplica, nas contrarrazões de recurso</a:t>
            </a:r>
            <a:r>
              <a:rPr lang="pt-BR" altLang="pt-BR" sz="2025" dirty="0">
                <a:solidFill>
                  <a:srgbClr val="000000"/>
                </a:solidFill>
                <a:latin typeface="+mj-lt"/>
              </a:rPr>
              <a:t> ou, nos casos de pedido superveniente ou formulado por terceiro, por meio de </a:t>
            </a:r>
            <a:r>
              <a:rPr lang="pt-BR" altLang="pt-BR" sz="2025" u="sng" dirty="0">
                <a:solidFill>
                  <a:srgbClr val="000000"/>
                </a:solidFill>
                <a:latin typeface="+mj-lt"/>
              </a:rPr>
              <a:t>petição simples</a:t>
            </a:r>
            <a:r>
              <a:rPr lang="pt-BR" altLang="pt-BR" sz="2025" dirty="0">
                <a:solidFill>
                  <a:srgbClr val="000000"/>
                </a:solidFill>
                <a:latin typeface="+mj-lt"/>
              </a:rPr>
              <a:t>, a ser apresentada no prazo de 15 (quinze) dias, nos autos do próprio processo, sem suspensão de seu curso.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2025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79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3" y="185738"/>
            <a:ext cx="8782050" cy="6443662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pt-BR" sz="2400" dirty="0">
                <a:latin typeface="HelveticaNeueLT Std Blk Ext"/>
              </a:rPr>
              <a:t>MOMENTO PARA REQUERER O BENEFÍCIO E INDEFERIMENTO</a:t>
            </a:r>
            <a:br>
              <a:rPr lang="pt-BR" sz="2400" dirty="0">
                <a:latin typeface="HelveticaNeueLT Std Blk Ext"/>
              </a:rPr>
            </a:br>
            <a:br>
              <a:rPr lang="pt-BR" sz="2400" dirty="0">
                <a:latin typeface="HelveticaNeueLT Std Blk Ext"/>
              </a:rPr>
            </a:br>
            <a:r>
              <a:rPr lang="pt-BR" sz="2400" dirty="0">
                <a:latin typeface="HelveticaNeueLT Std Blk Ext"/>
              </a:rPr>
              <a:t>“CPC Art. 99.  O pedido de gratuidade da justiça pode ser formulado na </a:t>
            </a:r>
            <a:r>
              <a:rPr lang="pt-BR" sz="2400" u="sng" dirty="0">
                <a:latin typeface="HelveticaNeueLT Std Blk Ext"/>
              </a:rPr>
              <a:t>PETIÇÃO INICIAL, na CONTESTAÇÃO, na PETIÇÃO PARA INGRESSO DE TERCEIRO no processo ou em RECURSO</a:t>
            </a:r>
            <a:r>
              <a:rPr lang="pt-BR" sz="2400" dirty="0">
                <a:latin typeface="HelveticaNeueLT Std Blk Ext"/>
              </a:rPr>
              <a:t>.</a:t>
            </a:r>
            <a:br>
              <a:rPr lang="pt-BR" sz="2400" dirty="0">
                <a:latin typeface="HelveticaNeueLT Std Blk Ext"/>
              </a:rPr>
            </a:br>
            <a:br>
              <a:rPr lang="pt-BR" sz="2400" dirty="0">
                <a:latin typeface="HelveticaNeueLT Std Blk Ext"/>
              </a:rPr>
            </a:br>
            <a:r>
              <a:rPr lang="pt-BR" sz="2400" dirty="0">
                <a:latin typeface="HelveticaNeueLT Std Blk Ext"/>
              </a:rPr>
              <a:t>§ 1</a:t>
            </a:r>
            <a:r>
              <a:rPr lang="pt-BR" sz="2400" u="sng" baseline="30000" dirty="0">
                <a:latin typeface="HelveticaNeueLT Std Blk Ext"/>
              </a:rPr>
              <a:t>o</a:t>
            </a:r>
            <a:r>
              <a:rPr lang="pt-BR" sz="2400" dirty="0">
                <a:latin typeface="HelveticaNeueLT Std Blk Ext"/>
              </a:rPr>
              <a:t> SE SUPERVENIENTE À PRIMEIRA MANIFESTAÇÃO da parte na instância, </a:t>
            </a:r>
            <a:r>
              <a:rPr lang="pt-BR" sz="2400" u="sng" dirty="0">
                <a:latin typeface="HelveticaNeueLT Std Blk Ext"/>
              </a:rPr>
              <a:t>O PEDIDO PODERÁ SER FORMULADO POR PETIÇÃO SIMPLES</a:t>
            </a:r>
            <a:r>
              <a:rPr lang="pt-BR" sz="2400" dirty="0">
                <a:latin typeface="HelveticaNeueLT Std Blk Ext"/>
              </a:rPr>
              <a:t>, nos autos do próprio processo, e não suspenderá seu curso.</a:t>
            </a:r>
            <a:br>
              <a:rPr lang="pt-BR" sz="2400" dirty="0">
                <a:latin typeface="HelveticaNeueLT Std Blk Ext"/>
              </a:rPr>
            </a:br>
            <a:br>
              <a:rPr lang="pt-BR" sz="2400" dirty="0">
                <a:latin typeface="HelveticaNeueLT Std Blk Ext"/>
              </a:rPr>
            </a:br>
            <a:r>
              <a:rPr lang="pt-BR" sz="2400" dirty="0">
                <a:latin typeface="HelveticaNeueLT Std Blk Ext"/>
              </a:rPr>
              <a:t>§ 2</a:t>
            </a:r>
            <a:r>
              <a:rPr lang="pt-BR" sz="2400" u="sng" baseline="30000" dirty="0">
                <a:latin typeface="HelveticaNeueLT Std Blk Ext"/>
              </a:rPr>
              <a:t>o</a:t>
            </a:r>
            <a:r>
              <a:rPr lang="pt-BR" sz="2400" dirty="0">
                <a:latin typeface="HelveticaNeueLT Std Blk Ext"/>
              </a:rPr>
              <a:t> </a:t>
            </a:r>
            <a:r>
              <a:rPr lang="pt-BR" sz="2400" u="sng" dirty="0">
                <a:latin typeface="HelveticaNeueLT Std Blk Ext"/>
              </a:rPr>
              <a:t>O juiz somente poderá indeferir o pedido se houver nos autos elementos que evidenciem a falta dos pressupostos legais para a concessão de gratuidade</a:t>
            </a:r>
            <a:r>
              <a:rPr lang="pt-BR" sz="2400" dirty="0">
                <a:latin typeface="HelveticaNeueLT Std Blk Ext"/>
              </a:rPr>
              <a:t>, devendo, antes de indeferir o pedido, determinar à parte a comprovação do preenchimento dos referidos pressupostos.</a:t>
            </a:r>
            <a:br>
              <a:rPr lang="pt-BR" sz="2700" dirty="0"/>
            </a:b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24766618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3" y="130175"/>
            <a:ext cx="8851900" cy="6543675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pt-BR" sz="2400" dirty="0">
                <a:latin typeface="HelveticaNeueLT Std Blk Ext" panose="020B0A07040502030204"/>
              </a:rPr>
              <a:t>IMPUGNAÇÃO PELA PARTE CONTRÁRIA</a:t>
            </a:r>
            <a:br>
              <a:rPr lang="pt-BR" sz="2400" dirty="0">
                <a:latin typeface="HelveticaNeueLT Std Blk Ext" panose="020B0A07040502030204"/>
              </a:rPr>
            </a:br>
            <a:br>
              <a:rPr lang="pt-BR" sz="2400" dirty="0">
                <a:latin typeface="HelveticaNeueLT Std Blk Ext" panose="020B0A07040502030204"/>
              </a:rPr>
            </a:br>
            <a:r>
              <a:rPr lang="pt-BR" sz="2400" dirty="0">
                <a:latin typeface="HelveticaNeueLT Std Blk Ext" panose="020B0A07040502030204"/>
              </a:rPr>
              <a:t>- DEPENDE DO MOMENTO DA CONCESSÃO:</a:t>
            </a:r>
            <a:br>
              <a:rPr lang="pt-BR" sz="2400" dirty="0">
                <a:latin typeface="HelveticaNeueLT Std Blk Ext" panose="020B0A07040502030204"/>
              </a:rPr>
            </a:br>
            <a:r>
              <a:rPr lang="pt-BR" sz="2400" dirty="0">
                <a:latin typeface="HelveticaNeueLT Std Blk Ext" panose="020B0A07040502030204"/>
              </a:rPr>
              <a:t>- CONTESTAÇÃO (CONCENTRAÇÃO DA DEFESA)</a:t>
            </a:r>
            <a:br>
              <a:rPr lang="pt-BR" sz="2400" dirty="0">
                <a:latin typeface="HelveticaNeueLT Std Blk Ext" panose="020B0A07040502030204"/>
              </a:rPr>
            </a:br>
            <a:r>
              <a:rPr lang="pt-BR" sz="2400" dirty="0">
                <a:latin typeface="HelveticaNeueLT Std Blk Ext" panose="020B0A07040502030204"/>
              </a:rPr>
              <a:t>- RÉPLICA</a:t>
            </a:r>
            <a:br>
              <a:rPr lang="pt-BR" sz="2400" dirty="0">
                <a:latin typeface="HelveticaNeueLT Std Blk Ext" panose="020B0A07040502030204"/>
              </a:rPr>
            </a:br>
            <a:r>
              <a:rPr lang="pt-BR" sz="2400" dirty="0">
                <a:latin typeface="HelveticaNeueLT Std Blk Ext" panose="020B0A07040502030204"/>
              </a:rPr>
              <a:t>- CONTRARRAZÕES RECURSAIS</a:t>
            </a:r>
            <a:br>
              <a:rPr lang="pt-BR" sz="2400" dirty="0">
                <a:latin typeface="HelveticaNeueLT Std Blk Ext" panose="020B0A07040502030204"/>
              </a:rPr>
            </a:br>
            <a:r>
              <a:rPr lang="pt-BR" sz="2400" dirty="0">
                <a:latin typeface="HelveticaNeueLT Std Blk Ext" panose="020B0A07040502030204"/>
              </a:rPr>
              <a:t>- PETIÇÃO SIMPLES</a:t>
            </a:r>
            <a:br>
              <a:rPr lang="pt-BR" sz="2400" dirty="0">
                <a:latin typeface="HelveticaNeueLT Std Blk Ext" panose="020B0A07040502030204"/>
              </a:rPr>
            </a:br>
            <a:br>
              <a:rPr lang="pt-BR" sz="2400" dirty="0">
                <a:latin typeface="HelveticaNeueLT Std Blk Ext" panose="020B0A07040502030204"/>
              </a:rPr>
            </a:br>
            <a:r>
              <a:rPr lang="pt-BR" sz="2400" dirty="0">
                <a:latin typeface="HelveticaNeueLT Std Blk Ext" panose="020B0A07040502030204"/>
              </a:rPr>
              <a:t>Art. 100.  Deferido o pedido, a parte contrária poderá oferecer impugnação na contestação, na réplica, nas contrarrazões de recurso ou, nos casos de pedido superveniente ou formulado por terceiro, por meio de petição simples, a ser apresentada no prazo de 15 (quinze) dias, nos autos do próprio processo, sem suspensão de seu curso.</a:t>
            </a:r>
            <a:br>
              <a:rPr lang="pt-BR" sz="2400" dirty="0">
                <a:latin typeface="HelveticaNeueLT Std Blk Ext" panose="020B0A07040502030204"/>
              </a:rPr>
            </a:br>
            <a:r>
              <a:rPr lang="pt-BR" sz="2400" dirty="0">
                <a:latin typeface="HelveticaNeueLT Std Blk Ext" panose="020B0A07040502030204"/>
              </a:rPr>
              <a:t>Parágrafo único.  Revogado o benefício, a parte arcará com as despesas processuais que tiver deixado de adiantar e pagará, em caso de má-fé, até o décuplo de seu valor a título de multa, que será revertida em benefício da Fazenda Pública estadual ou federal e poderá ser inscrita em dívida ativa.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97911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2E984DF6-742D-4048-A059-13ADD2154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214439"/>
            <a:ext cx="6535341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025" b="1" dirty="0">
                <a:solidFill>
                  <a:srgbClr val="000000"/>
                </a:solidFill>
              </a:rPr>
              <a:t>Em síntese</a:t>
            </a:r>
            <a:r>
              <a:rPr lang="pt-BR" altLang="pt-BR" sz="2025" dirty="0">
                <a:solidFill>
                  <a:srgbClr val="000000"/>
                </a:solidFill>
              </a:rPr>
              <a:t>: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2025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025" dirty="0">
                <a:solidFill>
                  <a:srgbClr val="000000"/>
                </a:solidFill>
              </a:rPr>
              <a:t>Contestação (praticamente tudo) +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2025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025" dirty="0">
                <a:solidFill>
                  <a:srgbClr val="000000"/>
                </a:solidFill>
              </a:rPr>
              <a:t>petição específica de impedimento / suspeição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en-US" sz="202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0473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2E984DF6-742D-4048-A059-13ADD2154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214439"/>
            <a:ext cx="6535341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025" b="1">
                <a:solidFill>
                  <a:srgbClr val="000000"/>
                </a:solidFill>
              </a:rPr>
              <a:t>Forma.</a:t>
            </a:r>
            <a:r>
              <a:rPr lang="pt-BR" altLang="en-US" sz="2025">
                <a:solidFill>
                  <a:srgbClr val="000000"/>
                </a:solidFill>
              </a:rPr>
              <a:t> A contestação deve trazer (base: NCPC, 319):</a:t>
            </a:r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en-US" sz="2025">
                <a:solidFill>
                  <a:srgbClr val="000000"/>
                </a:solidFill>
              </a:rPr>
              <a:t> endereçamento (I);</a:t>
            </a:r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en-US" sz="2025">
                <a:solidFill>
                  <a:srgbClr val="000000"/>
                </a:solidFill>
              </a:rPr>
              <a:t> nome das partes (II – qualificação);</a:t>
            </a:r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en-US" sz="2025">
                <a:solidFill>
                  <a:srgbClr val="000000"/>
                </a:solidFill>
              </a:rPr>
              <a:t> argumentos de defesa (III – preliminar e mérito);</a:t>
            </a:r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en-US" sz="2025">
                <a:solidFill>
                  <a:srgbClr val="000000"/>
                </a:solidFill>
              </a:rPr>
              <a:t> requerimento de provas (VI, e art. 336, parte final);</a:t>
            </a:r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en-US" sz="2025">
                <a:solidFill>
                  <a:srgbClr val="000000"/>
                </a:solidFill>
              </a:rPr>
              <a:t> conclusão (IV – pela extinção / emenda / remessa dos autos / improcedência do pedido; condenação no ônus da sucumbência);</a:t>
            </a:r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en-US" sz="2025">
                <a:solidFill>
                  <a:srgbClr val="000000"/>
                </a:solidFill>
              </a:rPr>
              <a:t> requerimento de juntada de procuração / custas.</a:t>
            </a:r>
          </a:p>
        </p:txBody>
      </p:sp>
    </p:spTree>
    <p:extLst>
      <p:ext uri="{BB962C8B-B14F-4D97-AF65-F5344CB8AC3E}">
        <p14:creationId xmlns:p14="http://schemas.microsoft.com/office/powerpoint/2010/main" val="33169389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0"/>
            <a:ext cx="8745651" cy="6340521"/>
          </a:xfrm>
        </p:spPr>
        <p:txBody>
          <a:bodyPr>
            <a:noAutofit/>
          </a:bodyPr>
          <a:lstStyle/>
          <a:p>
            <a:pPr algn="justLow">
              <a:lnSpc>
                <a:spcPct val="100000"/>
              </a:lnSpc>
              <a:spcBef>
                <a:spcPts val="0"/>
              </a:spcBef>
              <a:defRPr/>
            </a:pPr>
            <a:r>
              <a:rPr lang="pt-BR" altLang="pt-BR" sz="2200" b="1" dirty="0">
                <a:latin typeface="HelveticaNeueLT Std Blk Ext" panose="020B0A07040502030204"/>
              </a:rPr>
              <a:t>CONTESTAÇÃO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pt-BR" altLang="pt-BR" sz="2200" b="1" dirty="0">
              <a:latin typeface="HelveticaNeueLT Std Blk Ext" panose="020B0A07040502030204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t-BR" altLang="pt-BR" sz="2200" dirty="0">
                <a:latin typeface="HelveticaNeueLT Std Blk Ext" panose="020B0A07040502030204"/>
              </a:rPr>
              <a:t>- DEFINIÇÃO: CONTRAPOSIÇÃO AO PEDIDO INICIAL DO AUTOR, exteriorizando o exercício do DIREITO DE DEFESA.</a:t>
            </a:r>
          </a:p>
          <a:p>
            <a:pPr algn="justLow">
              <a:lnSpc>
                <a:spcPct val="100000"/>
              </a:lnSpc>
              <a:spcBef>
                <a:spcPts val="0"/>
              </a:spcBef>
              <a:defRPr/>
            </a:pPr>
            <a:endParaRPr lang="pt-BR" sz="2200" dirty="0">
              <a:latin typeface="HelveticaNeueLT Std Blk Ext" panose="020B0A07040502030204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t-BR" sz="2200" dirty="0">
                <a:latin typeface="HelveticaNeueLT Std Blk Ext" panose="020B0A07040502030204"/>
              </a:rPr>
              <a:t>- FORMA AMPLA: contestação é a forma mais AMPLA DE DEFESA DO RÉU, onde deve trazer TODAS AS ALEGAÇÕES, MATERIAIS OU PROCESSUAIS, contra a pretensão do autor.</a:t>
            </a:r>
          </a:p>
          <a:p>
            <a:pPr algn="justLow">
              <a:lnSpc>
                <a:spcPct val="100000"/>
              </a:lnSpc>
              <a:spcBef>
                <a:spcPts val="0"/>
              </a:spcBef>
              <a:defRPr/>
            </a:pPr>
            <a:endParaRPr lang="pt-BR" sz="2200" dirty="0">
              <a:latin typeface="HelveticaNeueLT Std Blk Ext" panose="020B0A07040502030204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t-BR" sz="2200" dirty="0">
                <a:latin typeface="HelveticaNeueLT Std Blk Ext" panose="020B0A07040502030204"/>
              </a:rPr>
              <a:t>REQUERIMENTO DE PROVAS: CPC 336</a:t>
            </a:r>
          </a:p>
          <a:p>
            <a:pPr algn="justLow">
              <a:lnSpc>
                <a:spcPct val="100000"/>
              </a:lnSpc>
              <a:spcBef>
                <a:spcPts val="0"/>
              </a:spcBef>
              <a:defRPr/>
            </a:pPr>
            <a:endParaRPr lang="pt-BR" altLang="pt-BR" sz="2200" dirty="0">
              <a:latin typeface="HelveticaNeueLT Std Blk Ext" panose="020B0A07040502030204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t-BR" altLang="pt-BR" sz="2200" dirty="0">
                <a:latin typeface="HelveticaNeueLT Std Blk Ext" panose="020B0A07040502030204"/>
              </a:rPr>
              <a:t>- JUNTADA DE DOCUMENTOS: é na contestação que o réu deve produzir toda a PROVA DOCUMENTAL que dispuser. Juntada posterior deve ser admitida apenas quanto a DOCUMENTOS NOVOS.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pt-BR" altLang="pt-BR" sz="2200" dirty="0">
              <a:latin typeface="HelveticaNeueLT Std Blk Ext" panose="020B0A07040502030204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t-BR" altLang="pt-BR" sz="2200" dirty="0">
                <a:latin typeface="HelveticaNeueLT Std Blk Ext" panose="020B0A07040502030204"/>
              </a:rPr>
              <a:t>- DEFESAS: na contestação o réu pode trazer defesas no plano do DIREITO MATERIAL e de NATUREZA PROCESSUAL.</a:t>
            </a:r>
          </a:p>
        </p:txBody>
      </p:sp>
    </p:spTree>
    <p:extLst>
      <p:ext uri="{BB962C8B-B14F-4D97-AF65-F5344CB8AC3E}">
        <p14:creationId xmlns:p14="http://schemas.microsoft.com/office/powerpoint/2010/main" val="22241149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0C075B-8169-4286-B0A5-DA675A440C27}"/>
              </a:ext>
            </a:extLst>
          </p:cNvPr>
          <p:cNvSpPr/>
          <p:nvPr/>
        </p:nvSpPr>
        <p:spPr>
          <a:xfrm>
            <a:off x="251520" y="476672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HelveticaNeueLT Std Blk Ext" panose="020B0A07040502030204"/>
              </a:rPr>
              <a:t>MOMENTO DE PRODUÇÃO DE PROVA DOCUMENTAL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HelveticaNeueLT Std Blk Ext" panose="020B0A07040502030204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HelveticaNeueLT Std Blk Ext" panose="020B0A07040502030204"/>
              </a:rPr>
              <a:t>Art. 434. Incumbe à parte instruir a petição inicial ou a contestação com os documentos destinados a provar suas alegações. 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HelveticaNeueLT Std Blk Ext" panose="020B0A07040502030204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HelveticaNeueLT Std Blk Ext" panose="020B0A07040502030204"/>
              </a:rPr>
              <a:t>CPC 320 – docs. Indispensáveis com a inicial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HelveticaNeueLT Std Blk Ext" panose="020B0A07040502030204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HelveticaNeueLT Std Blk Ext" panose="020B0A07040502030204"/>
              </a:rPr>
              <a:t>JUNTADA POSTERIOR DE DOCUMENTOS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HelveticaNeueLT Std Blk Ext" panose="020B0A07040502030204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HelveticaNeueLT Std Blk Ext" panose="020B0A07040502030204"/>
              </a:rPr>
              <a:t>Art. 435. É lícito às partes, em qualquer tempo, juntar aos autos documentos novos, quando destinados a fazer prova de fatos ocorridos depois dos articulados ou para contrapô-los aos que foram produzidos nos autos. </a:t>
            </a:r>
          </a:p>
        </p:txBody>
      </p:sp>
    </p:spTree>
    <p:extLst>
      <p:ext uri="{BB962C8B-B14F-4D97-AF65-F5344CB8AC3E}">
        <p14:creationId xmlns:p14="http://schemas.microsoft.com/office/powerpoint/2010/main" val="39784053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3" y="170481"/>
            <a:ext cx="8730936" cy="654028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400" dirty="0">
                <a:latin typeface="HelveticaNeueLT Std Blk Ext"/>
              </a:rPr>
              <a:t>PRAZO PARA CONTESTAÇÃO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2400" dirty="0">
              <a:latin typeface="HelveticaNeueLT Std Blk Ext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MANDADO DE CITAÇÃO TEM QUE ESPECIFICAR: isso porque o mandado de citação é recebido pela parte, que não tem conhecimento desses prazos.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2400" b="1" dirty="0">
              <a:latin typeface="HelveticaNeueLT Std Blk Ext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- PRAZO PARA CONTESTAR – CPC 335 – 15 DIAS, A CONTAR:</a:t>
            </a:r>
          </a:p>
          <a:p>
            <a:pPr marL="0" indent="0" algn="just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I – </a:t>
            </a:r>
            <a:r>
              <a:rPr lang="pt-BR" sz="2400" u="sng" dirty="0">
                <a:latin typeface="HelveticaNeueLT Std Blk Ext"/>
              </a:rPr>
              <a:t>da audiência de conciliação ou mediação</a:t>
            </a:r>
            <a:r>
              <a:rPr lang="pt-BR" sz="2400" dirty="0">
                <a:latin typeface="HelveticaNeueLT Std Blk Ext"/>
              </a:rPr>
              <a:t>, quando uma das partes não comparecer ou não houver acordo. </a:t>
            </a:r>
          </a:p>
          <a:p>
            <a:pPr marL="0" indent="0" algn="just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II – do </a:t>
            </a:r>
            <a:r>
              <a:rPr lang="pt-BR" sz="2400" u="sng" dirty="0">
                <a:latin typeface="HelveticaNeueLT Std Blk Ext"/>
              </a:rPr>
              <a:t>protocolo do pedido de cancelamento da audiência de conciliação ou de mediação apresentado pelo réu</a:t>
            </a:r>
            <a:r>
              <a:rPr lang="pt-BR" sz="2400" dirty="0">
                <a:latin typeface="HelveticaNeueLT Std Blk Ext"/>
              </a:rPr>
              <a:t>, quando ocorrer a hipótese do art. 334, § 4º, inciso I;</a:t>
            </a:r>
          </a:p>
          <a:p>
            <a:pPr marL="0" indent="0" algn="just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III – prevista no art. 231, de acordo com o modo como foi feita a citação, </a:t>
            </a:r>
            <a:r>
              <a:rPr lang="pt-BR" sz="2400" u="sng" dirty="0">
                <a:latin typeface="HelveticaNeueLT Std Blk Ext"/>
              </a:rPr>
              <a:t>nos demais casos</a:t>
            </a:r>
            <a:r>
              <a:rPr lang="pt-BR" sz="2400" dirty="0">
                <a:latin typeface="HelveticaNeueLT Std Blk Ext"/>
              </a:rPr>
              <a:t>.</a:t>
            </a:r>
          </a:p>
          <a:p>
            <a:pPr marL="0" indent="0" algn="just" hangingPunc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>
              <a:latin typeface="HelveticaNeueLT Std Blk Ext"/>
            </a:endParaRPr>
          </a:p>
          <a:p>
            <a:pPr marL="0" indent="0" algn="just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E se for o inciso II mas quando o autor tiver dito que quer a </a:t>
            </a:r>
            <a:r>
              <a:rPr lang="pt-BR" sz="2400" dirty="0" err="1">
                <a:latin typeface="HelveticaNeueLT Std Blk Ext"/>
              </a:rPr>
              <a:t>aud</a:t>
            </a:r>
            <a:r>
              <a:rPr lang="pt-BR" sz="2400" dirty="0">
                <a:latin typeface="HelveticaNeueLT Std Blk Ex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1815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7" y="908720"/>
            <a:ext cx="715816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Pesquisa 1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Você prefere: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Elaborar petição inicial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Elaborar uma contestação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1519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870531" cy="64446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>
                <a:latin typeface="HelveticaNeueLT Std Blk Ext"/>
              </a:rPr>
              <a:t>PRAZOS PARA CONTESTAR E LITISCONSORTES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BR" sz="2400" dirty="0">
              <a:latin typeface="HelveticaNeueLT Std Blk Ex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PRAZO SE CONTA DA JUNTADA DO ÚLTIMO MANDADO CUMPRIDO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Art. 231.  Salvo disposição em sentido diverso, considera-se dia do começo do prazo: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§ 1</a:t>
            </a:r>
            <a:r>
              <a:rPr lang="pt-BR" sz="2400" u="sng" baseline="30000" dirty="0">
                <a:latin typeface="HelveticaNeueLT Std Blk Ext"/>
              </a:rPr>
              <a:t>o</a:t>
            </a:r>
            <a:r>
              <a:rPr lang="pt-BR" sz="2400" dirty="0">
                <a:latin typeface="HelveticaNeueLT Std Blk Ext"/>
              </a:rPr>
              <a:t> Quando houver mais de um réu, o dia do começo do prazo para contestar corresponderá à </a:t>
            </a:r>
            <a:r>
              <a:rPr lang="pt-BR" sz="2400" u="sng" dirty="0">
                <a:latin typeface="HelveticaNeueLT Std Blk Ext"/>
              </a:rPr>
              <a:t>última das datas a que se referem os incisos I a VI do caput</a:t>
            </a:r>
            <a:r>
              <a:rPr lang="pt-BR" sz="2400" dirty="0">
                <a:latin typeface="HelveticaNeueLT Std Blk Ext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BR" sz="2400" dirty="0">
              <a:latin typeface="HelveticaNeueLT Std Blk Ex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PEDIDO DE CANCELAMENTO DA AUDIÊNCIA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CPC 335 § 1</a:t>
            </a:r>
            <a:r>
              <a:rPr lang="pt-BR" sz="2400" u="sng" baseline="30000" dirty="0">
                <a:latin typeface="HelveticaNeueLT Std Blk Ext"/>
              </a:rPr>
              <a:t>o</a:t>
            </a:r>
            <a:r>
              <a:rPr lang="pt-BR" sz="2400" dirty="0">
                <a:latin typeface="HelveticaNeueLT Std Blk Ext"/>
              </a:rPr>
              <a:t> No caso de litisconsórcio passivo, ocorrendo a hipótese do </a:t>
            </a:r>
            <a:r>
              <a:rPr lang="pt-BR" sz="2400" dirty="0">
                <a:latin typeface="HelveticaNeueLT Std Blk Ext"/>
                <a:hlinkClick r:id="rId2"/>
              </a:rPr>
              <a:t>art. 334, § 6</a:t>
            </a:r>
            <a:r>
              <a:rPr lang="pt-BR" sz="2400" u="sng" baseline="30000" dirty="0">
                <a:latin typeface="HelveticaNeueLT Std Blk Ext"/>
                <a:hlinkClick r:id="rId2"/>
              </a:rPr>
              <a:t>o</a:t>
            </a:r>
            <a:r>
              <a:rPr lang="pt-BR" sz="2400" dirty="0">
                <a:latin typeface="HelveticaNeueLT Std Blk Ext"/>
              </a:rPr>
              <a:t>, o termo inicial previsto no inciso II </a:t>
            </a:r>
            <a:r>
              <a:rPr lang="pt-BR" sz="2400" u="sng" dirty="0">
                <a:latin typeface="HelveticaNeueLT Std Blk Ext"/>
              </a:rPr>
              <a:t>será, para cada um dos réus, a data de apresentação de seu respectivo pedido de cancelamento da audiência</a:t>
            </a:r>
            <a:r>
              <a:rPr lang="pt-BR" sz="2400" dirty="0">
                <a:latin typeface="HelveticaNeueLT Std Blk Ex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10855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200187"/>
            <a:ext cx="8817355" cy="6495081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400" dirty="0">
                <a:latin typeface="HelveticaNeueLT Std Blk Ext"/>
              </a:rPr>
              <a:t>LITISCONSORTES COM VÁRIOS PROCURADORES NO NCPC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>
              <a:latin typeface="HelveticaNeueLT Std Blk Ex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>
              <a:latin typeface="HelveticaNeueLT Std Blk Ext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Art. 229. Os litisconsortes que tiverem diferentes procuradores, de escritórios de advocacia distintos, terão prazos contados em dobro para todas as suas manifestações, em qualquer juízo ou tribunal, independentemente de requerimento.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§ 1º Cessa a contagem do prazo em dobro se, havendo apenas 2 (dois) réus, é oferecida defesa por apenas um deles.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§ 2º Não se aplica o disposto no caput aos processos em autos eletrônicos.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08108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96312"/>
            <a:ext cx="8794107" cy="651445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pt-BR" sz="2400" dirty="0">
                <a:latin typeface="HelveticaNeueLT Std Blk Ext" panose="020B0A07040502030204"/>
              </a:rPr>
              <a:t>APRESENTAÇÃO DA CONTESTAÇÃO AO JUIZ DA CAUSA - REGRA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pt-BR" sz="2400" dirty="0">
              <a:latin typeface="HelveticaNeueLT Std Blk Ext" panose="020B0A07040502030204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 panose="020B0A07040502030204"/>
              </a:rPr>
              <a:t>- JUIZO DA CAUSA: é perante ele que, em regra, a contestação é apresentada.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pt-BR" sz="2400" dirty="0">
              <a:latin typeface="HelveticaNeueLT Std Blk Ext" panose="020B0A07040502030204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 panose="020B0A07040502030204"/>
              </a:rPr>
              <a:t>- ALEGAÇÃO DE INCOMPETÊNCIA: havendo alegação de incompetência pelo RÉU, seja RELATIVA OU ABSOLUTA, CONTESTAÇÃO pode ser apresentada no foro do DOMICÍLIO DO RÉU, sendo certo que o JUIZ DA CAUSA será IMEDIATAMENTE COMUNICADO, preferencialmente por MEIO ELETRÔNICO.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pt-BR" sz="2400" dirty="0">
              <a:latin typeface="HelveticaNeueLT Std Blk Ext" panose="020B0A07040502030204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 panose="020B0A07040502030204"/>
              </a:rPr>
              <a:t>- AUDIÊNCIA DESIGNADA: optando o réu por apresentar a CONTESTAÇÃO EM OUTRO JUÍZO, SUSPENDE-SE a realização de AUDIÊNCIA DE CONCILIAÇÃO/MEDIAÇÃO eventualmente designada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pt-BR" sz="2400" dirty="0">
              <a:latin typeface="HelveticaNeueLT Std Blk Ext" panose="020B0A07040502030204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 panose="020B0A07040502030204"/>
              </a:rPr>
              <a:t>- JUÍZO COMPETENTE: cabendo, após definição, AO JUIZ DESIGNAR NOVAMENTE A AUDIÊNCIA, se for o caso.</a:t>
            </a:r>
          </a:p>
        </p:txBody>
      </p:sp>
    </p:spTree>
    <p:extLst>
      <p:ext uri="{BB962C8B-B14F-4D97-AF65-F5344CB8AC3E}">
        <p14:creationId xmlns:p14="http://schemas.microsoft.com/office/powerpoint/2010/main" val="32188152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84690"/>
            <a:ext cx="8734293" cy="6510578"/>
          </a:xfrm>
        </p:spPr>
        <p:txBody>
          <a:bodyPr>
            <a:normAutofit fontScale="92500" lnSpcReduction="10000"/>
          </a:bodyPr>
          <a:lstStyle/>
          <a:p>
            <a:pPr algn="just" hangingPunct="0">
              <a:lnSpc>
                <a:spcPct val="110000"/>
              </a:lnSpc>
              <a:spcBef>
                <a:spcPts val="0"/>
              </a:spcBef>
            </a:pPr>
            <a:r>
              <a:rPr lang="pt-BR" sz="2400" dirty="0">
                <a:latin typeface="HelveticaNeueLT Std Blk Ext" panose="020B0A07040502030204"/>
              </a:rPr>
              <a:t>ALEGAÇÃO DE INCOMPETÊNCIA</a:t>
            </a:r>
          </a:p>
          <a:p>
            <a:pPr algn="just" hangingPunct="0">
              <a:lnSpc>
                <a:spcPct val="110000"/>
              </a:lnSpc>
              <a:spcBef>
                <a:spcPts val="0"/>
              </a:spcBef>
            </a:pPr>
            <a:endParaRPr lang="pt-BR" sz="2400" dirty="0">
              <a:latin typeface="HelveticaNeueLT Std Blk Ext" panose="020B0A07040502030204"/>
            </a:endParaRPr>
          </a:p>
          <a:p>
            <a:pPr marL="0" indent="0" algn="just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 panose="020B0A07040502030204"/>
              </a:rPr>
              <a:t>CPC Art. 340. Havendo alegação de incompetência relativa ou absoluta, a contestação poderá ser protocolada no foro de domicílio do réu, fato que será imediatamente comunicado ao juiz da causa, preferencialmente por meio eletrônico.</a:t>
            </a:r>
          </a:p>
          <a:p>
            <a:pPr marL="0" indent="0" algn="just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 panose="020B0A07040502030204"/>
              </a:rPr>
              <a:t>§ 1º A contestação será submetida a livre distribuição ou, se o réu houver sido citado por meio de carta precatória, juntada aos autos dessa carta, seguindo-se a sua imediata remessa para o juízo da causa.</a:t>
            </a:r>
          </a:p>
          <a:p>
            <a:pPr marL="0" indent="0" algn="just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 panose="020B0A07040502030204"/>
              </a:rPr>
              <a:t>§ 2º Reconhecida a competência do foro indicado pelo réu, o juízo para o qual for distribuída a contestação ou a carta precatória será considerado prevento.</a:t>
            </a:r>
          </a:p>
          <a:p>
            <a:pPr marL="0" indent="0" algn="just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 panose="020B0A07040502030204"/>
              </a:rPr>
              <a:t>§ 3º Alegada a incompetência nos termos do </a:t>
            </a:r>
            <a:r>
              <a:rPr lang="pt-BR" sz="2400" i="1" dirty="0">
                <a:latin typeface="HelveticaNeueLT Std Blk Ext" panose="020B0A07040502030204"/>
              </a:rPr>
              <a:t>caput</a:t>
            </a:r>
            <a:r>
              <a:rPr lang="pt-BR" sz="2400" dirty="0">
                <a:latin typeface="HelveticaNeueLT Std Blk Ext" panose="020B0A07040502030204"/>
              </a:rPr>
              <a:t>, será suspensa a realização da audiência de conciliação ou de mediação, se tiver sido designada.</a:t>
            </a:r>
          </a:p>
          <a:p>
            <a:pPr marL="0" indent="0" algn="just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 panose="020B0A07040502030204"/>
              </a:rPr>
              <a:t>§ 4º Definida a competência, o juízo competente designará nova data para a audiência de conciliação ou de mediação.</a:t>
            </a:r>
          </a:p>
        </p:txBody>
      </p:sp>
    </p:spTree>
    <p:extLst>
      <p:ext uri="{BB962C8B-B14F-4D97-AF65-F5344CB8AC3E}">
        <p14:creationId xmlns:p14="http://schemas.microsoft.com/office/powerpoint/2010/main" val="39014378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>
            <a:extLst>
              <a:ext uri="{FF2B5EF4-FFF2-40B4-BE49-F238E27FC236}">
                <a16:creationId xmlns:a16="http://schemas.microsoft.com/office/drawing/2014/main" id="{1933AA60-9436-407C-B734-BF28FDDA3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269208"/>
            <a:ext cx="6535341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100" dirty="0">
                <a:solidFill>
                  <a:srgbClr val="000000"/>
                </a:solidFill>
              </a:rPr>
              <a:t>Distinção entre </a:t>
            </a:r>
            <a:r>
              <a:rPr lang="pt-BR" altLang="en-US" sz="2100" u="sng" dirty="0">
                <a:solidFill>
                  <a:srgbClr val="000000"/>
                </a:solidFill>
              </a:rPr>
              <a:t>preliminares e mérito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en-US" sz="2100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 sz="2100" dirty="0">
                <a:solidFill>
                  <a:srgbClr val="FF0000"/>
                </a:solidFill>
              </a:rPr>
              <a:t>Exemplo 1</a:t>
            </a:r>
            <a:r>
              <a:rPr lang="pt-BR" altLang="en-US" sz="2100" dirty="0">
                <a:solidFill>
                  <a:srgbClr val="000000"/>
                </a:solidFill>
              </a:rPr>
              <a:t>: Ação de alimentos da filha, representada pela mãe, em face do pai: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en-US" sz="2100" dirty="0">
                <a:solidFill>
                  <a:srgbClr val="000000"/>
                </a:solidFill>
              </a:rPr>
              <a:t>a) ausência de procuração;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2100" dirty="0">
                <a:solidFill>
                  <a:srgbClr val="000000"/>
                </a:solidFill>
              </a:rPr>
              <a:t>b) citação inválida;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2100" dirty="0">
                <a:solidFill>
                  <a:srgbClr val="000000"/>
                </a:solidFill>
              </a:rPr>
              <a:t>c) desemprego do pai;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2100" dirty="0">
                <a:solidFill>
                  <a:srgbClr val="000000"/>
                </a:solidFill>
              </a:rPr>
              <a:t>d) ajuizamento anterior de outra ação de alimentos, ainda em trâmite;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2100" dirty="0">
                <a:solidFill>
                  <a:srgbClr val="000000"/>
                </a:solidFill>
              </a:rPr>
              <a:t>e) pagamento da escola da filha, pelo pai;</a:t>
            </a:r>
            <a:endParaRPr lang="pt-BR" altLang="en-US" sz="21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5710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3495518B-5D97-4A4D-A010-ECB4174C1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214439"/>
            <a:ext cx="6535341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1950" dirty="0">
                <a:solidFill>
                  <a:srgbClr val="000000"/>
                </a:solidFill>
              </a:rPr>
              <a:t>Distinção entre </a:t>
            </a:r>
            <a:r>
              <a:rPr lang="pt-BR" altLang="en-US" sz="1950" u="sng" dirty="0">
                <a:solidFill>
                  <a:srgbClr val="000000"/>
                </a:solidFill>
              </a:rPr>
              <a:t>preliminares e mérito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en-US" sz="1950" u="sng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 sz="1950" dirty="0">
                <a:solidFill>
                  <a:srgbClr val="FF0000"/>
                </a:solidFill>
              </a:rPr>
              <a:t>Exemplo 1</a:t>
            </a:r>
            <a:r>
              <a:rPr lang="pt-BR" altLang="en-US" sz="1950" dirty="0">
                <a:solidFill>
                  <a:srgbClr val="000000"/>
                </a:solidFill>
              </a:rPr>
              <a:t>: Ação de alimentos da filha, representada pela mãe, em face do pai: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 sz="1950" dirty="0">
                <a:solidFill>
                  <a:srgbClr val="000000"/>
                </a:solidFill>
              </a:rPr>
              <a:t>a) ausência de procuração </a:t>
            </a:r>
            <a:r>
              <a:rPr lang="pt-BR" altLang="en-US" sz="1950" i="1" dirty="0">
                <a:solidFill>
                  <a:srgbClr val="000000"/>
                </a:solidFill>
              </a:rPr>
              <a:t>(</a:t>
            </a:r>
            <a:r>
              <a:rPr lang="pt-BR" altLang="en-US" sz="1950" i="1" u="sng" dirty="0">
                <a:solidFill>
                  <a:srgbClr val="000000"/>
                </a:solidFill>
              </a:rPr>
              <a:t>preliminar</a:t>
            </a:r>
            <a:r>
              <a:rPr lang="pt-BR" altLang="en-US" sz="1950" i="1" dirty="0">
                <a:solidFill>
                  <a:srgbClr val="000000"/>
                </a:solidFill>
              </a:rPr>
              <a:t> – defeito de representação; 337, IX);</a:t>
            </a:r>
            <a:endParaRPr lang="pt-BR" altLang="en-US" sz="195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1950" dirty="0">
                <a:solidFill>
                  <a:srgbClr val="000000"/>
                </a:solidFill>
              </a:rPr>
              <a:t>b) citação inválida </a:t>
            </a:r>
            <a:r>
              <a:rPr lang="pt-BR" altLang="en-US" sz="1950" i="1" dirty="0">
                <a:solidFill>
                  <a:srgbClr val="000000"/>
                </a:solidFill>
              </a:rPr>
              <a:t>(</a:t>
            </a:r>
            <a:r>
              <a:rPr lang="pt-BR" altLang="en-US" sz="1950" i="1" u="sng" dirty="0">
                <a:solidFill>
                  <a:srgbClr val="000000"/>
                </a:solidFill>
              </a:rPr>
              <a:t>preliminar </a:t>
            </a:r>
            <a:r>
              <a:rPr lang="pt-BR" altLang="en-US" sz="1950" i="1" dirty="0">
                <a:solidFill>
                  <a:srgbClr val="000000"/>
                </a:solidFill>
              </a:rPr>
              <a:t>– nulidade de citação; 337, I)</a:t>
            </a:r>
            <a:r>
              <a:rPr lang="pt-BR" altLang="en-US" sz="1950" dirty="0">
                <a:solidFill>
                  <a:srgbClr val="000000"/>
                </a:solidFill>
              </a:rPr>
              <a:t>;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1950" dirty="0">
                <a:solidFill>
                  <a:srgbClr val="000000"/>
                </a:solidFill>
              </a:rPr>
              <a:t>c) desemprego do pai </a:t>
            </a:r>
            <a:r>
              <a:rPr lang="pt-BR" altLang="en-US" sz="1950" i="1" dirty="0">
                <a:solidFill>
                  <a:srgbClr val="000000"/>
                </a:solidFill>
              </a:rPr>
              <a:t>(</a:t>
            </a:r>
            <a:r>
              <a:rPr lang="pt-BR" altLang="en-US" sz="1950" i="1" u="sng" dirty="0">
                <a:solidFill>
                  <a:srgbClr val="000000"/>
                </a:solidFill>
              </a:rPr>
              <a:t>mérito</a:t>
            </a:r>
            <a:r>
              <a:rPr lang="pt-BR" altLang="en-US" sz="1950" i="1" dirty="0">
                <a:solidFill>
                  <a:srgbClr val="000000"/>
                </a:solidFill>
              </a:rPr>
              <a:t>);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1950" dirty="0">
                <a:solidFill>
                  <a:srgbClr val="000000"/>
                </a:solidFill>
              </a:rPr>
              <a:t>d) ajuizamento anterior de outra ação de alimentos, ainda em trâmite </a:t>
            </a:r>
            <a:r>
              <a:rPr lang="pt-BR" altLang="en-US" sz="1950" i="1" dirty="0">
                <a:solidFill>
                  <a:srgbClr val="000000"/>
                </a:solidFill>
              </a:rPr>
              <a:t>(</a:t>
            </a:r>
            <a:r>
              <a:rPr lang="pt-BR" altLang="en-US" sz="1950" i="1" u="sng" dirty="0">
                <a:solidFill>
                  <a:srgbClr val="000000"/>
                </a:solidFill>
              </a:rPr>
              <a:t>preliminar </a:t>
            </a:r>
            <a:r>
              <a:rPr lang="pt-BR" altLang="en-US" sz="1950" i="1" dirty="0">
                <a:solidFill>
                  <a:srgbClr val="000000"/>
                </a:solidFill>
              </a:rPr>
              <a:t>– litispendência; 337, VI);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1950" dirty="0">
                <a:solidFill>
                  <a:srgbClr val="000000"/>
                </a:solidFill>
              </a:rPr>
              <a:t>e) pagamento da escola da filha, pelo pai </a:t>
            </a:r>
            <a:r>
              <a:rPr lang="pt-BR" altLang="en-US" sz="1950" i="1" dirty="0">
                <a:solidFill>
                  <a:srgbClr val="000000"/>
                </a:solidFill>
              </a:rPr>
              <a:t>(</a:t>
            </a:r>
            <a:r>
              <a:rPr lang="pt-BR" altLang="en-US" sz="1950" i="1" u="sng" dirty="0">
                <a:solidFill>
                  <a:srgbClr val="000000"/>
                </a:solidFill>
              </a:rPr>
              <a:t>mérito</a:t>
            </a:r>
            <a:r>
              <a:rPr lang="pt-BR" altLang="en-US" sz="1950" i="1" dirty="0">
                <a:solidFill>
                  <a:srgbClr val="000000"/>
                </a:solidFill>
              </a:rPr>
              <a:t>)</a:t>
            </a:r>
            <a:r>
              <a:rPr lang="pt-BR" altLang="en-US" sz="1950" dirty="0">
                <a:solidFill>
                  <a:srgbClr val="000000"/>
                </a:solidFill>
              </a:rPr>
              <a:t>.</a:t>
            </a:r>
            <a:endParaRPr lang="pt-BR" altLang="en-US" sz="195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13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>
            <a:extLst>
              <a:ext uri="{FF2B5EF4-FFF2-40B4-BE49-F238E27FC236}">
                <a16:creationId xmlns:a16="http://schemas.microsoft.com/office/drawing/2014/main" id="{809F7E7B-E316-4F20-BF5D-B9834C704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214437"/>
            <a:ext cx="6535341" cy="464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pt-BR" altLang="en-US" sz="2025" dirty="0">
                <a:solidFill>
                  <a:srgbClr val="FF0000"/>
                </a:solidFill>
              </a:rPr>
              <a:t>Exemplo 2</a:t>
            </a:r>
            <a:r>
              <a:rPr lang="pt-BR" altLang="en-US" sz="2025" dirty="0">
                <a:solidFill>
                  <a:srgbClr val="000000"/>
                </a:solidFill>
              </a:rPr>
              <a:t>: Indenizatória decorrente de acidente de trânsito, proposta por </a:t>
            </a:r>
            <a:r>
              <a:rPr lang="pt-BR" altLang="en-US" sz="2025" dirty="0" err="1">
                <a:solidFill>
                  <a:srgbClr val="000000"/>
                </a:solidFill>
              </a:rPr>
              <a:t>Tício</a:t>
            </a:r>
            <a:r>
              <a:rPr lang="pt-BR" altLang="en-US" sz="2025" dirty="0">
                <a:solidFill>
                  <a:srgbClr val="000000"/>
                </a:solidFill>
              </a:rPr>
              <a:t> em face de Caio.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2025" dirty="0">
                <a:solidFill>
                  <a:srgbClr val="000000"/>
                </a:solidFill>
              </a:rPr>
              <a:t>a) possibilidade de ocorrência de prescrição;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2025" dirty="0">
                <a:solidFill>
                  <a:srgbClr val="000000"/>
                </a:solidFill>
              </a:rPr>
              <a:t>b) na petição inicial, da narração dos fatos não decorre logicamente a conclusão do que alega </a:t>
            </a:r>
            <a:r>
              <a:rPr lang="pt-BR" altLang="en-US" sz="2025" dirty="0" err="1">
                <a:solidFill>
                  <a:srgbClr val="000000"/>
                </a:solidFill>
              </a:rPr>
              <a:t>Tício</a:t>
            </a:r>
            <a:r>
              <a:rPr lang="pt-BR" altLang="en-US" sz="2025" dirty="0">
                <a:solidFill>
                  <a:srgbClr val="000000"/>
                </a:solidFill>
              </a:rPr>
              <a:t>;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2025" dirty="0">
                <a:solidFill>
                  <a:srgbClr val="000000"/>
                </a:solidFill>
              </a:rPr>
              <a:t>c) os orçamentos de conserto do automóvel são de concessionárias notórias por apresentarem os preços mais elevados da cidade;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2025" dirty="0">
                <a:solidFill>
                  <a:srgbClr val="000000"/>
                </a:solidFill>
              </a:rPr>
              <a:t>d) Caio não estava dirigindo nem é dono do carro;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2025" dirty="0">
                <a:solidFill>
                  <a:srgbClr val="000000"/>
                </a:solidFill>
              </a:rPr>
              <a:t>e) não recolhimento das custas iniciais.</a:t>
            </a:r>
          </a:p>
        </p:txBody>
      </p:sp>
    </p:spTree>
    <p:extLst>
      <p:ext uri="{BB962C8B-B14F-4D97-AF65-F5344CB8AC3E}">
        <p14:creationId xmlns:p14="http://schemas.microsoft.com/office/powerpoint/2010/main" val="3469376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DBEDD699-DE9A-463A-8C86-5E8B1CB5C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214437"/>
            <a:ext cx="6535341" cy="464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 sz="1875" dirty="0">
                <a:solidFill>
                  <a:srgbClr val="FF0000"/>
                </a:solidFill>
              </a:rPr>
              <a:t>Exemplo 2</a:t>
            </a:r>
            <a:r>
              <a:rPr lang="pt-BR" altLang="en-US" sz="1875" dirty="0">
                <a:solidFill>
                  <a:srgbClr val="000000"/>
                </a:solidFill>
              </a:rPr>
              <a:t>: </a:t>
            </a:r>
            <a:r>
              <a:rPr lang="pt-BR" altLang="en-US" dirty="0">
                <a:solidFill>
                  <a:srgbClr val="000000"/>
                </a:solidFill>
              </a:rPr>
              <a:t>Indenizatória decorrente de acidente de trânsito, proposta por </a:t>
            </a:r>
            <a:r>
              <a:rPr lang="pt-BR" altLang="en-US" dirty="0" err="1">
                <a:solidFill>
                  <a:srgbClr val="000000"/>
                </a:solidFill>
              </a:rPr>
              <a:t>Tício</a:t>
            </a:r>
            <a:r>
              <a:rPr lang="pt-BR" altLang="en-US" dirty="0">
                <a:solidFill>
                  <a:srgbClr val="000000"/>
                </a:solidFill>
              </a:rPr>
              <a:t> em face de Caio.</a:t>
            </a:r>
          </a:p>
          <a:p>
            <a:pPr algn="just" eaLnBrk="1" hangingPunct="1">
              <a:lnSpc>
                <a:spcPct val="120000"/>
              </a:lnSpc>
              <a:buFont typeface="Wingdings" panose="05000000000000000000" pitchFamily="2" charset="2"/>
              <a:buAutoNum type="alphaLcParenR"/>
            </a:pPr>
            <a:r>
              <a:rPr lang="pt-BR" altLang="en-US" sz="1725" dirty="0">
                <a:solidFill>
                  <a:srgbClr val="000000"/>
                </a:solidFill>
              </a:rPr>
              <a:t> possibilidade de ocorrência de prescrição </a:t>
            </a:r>
            <a:r>
              <a:rPr lang="pt-BR" altLang="en-US" sz="1725" i="1" dirty="0">
                <a:solidFill>
                  <a:srgbClr val="000000"/>
                </a:solidFill>
              </a:rPr>
              <a:t>(</a:t>
            </a:r>
            <a:r>
              <a:rPr lang="pt-BR" altLang="en-US" sz="1725" i="1" u="sng" dirty="0">
                <a:solidFill>
                  <a:srgbClr val="000000"/>
                </a:solidFill>
              </a:rPr>
              <a:t>mérito</a:t>
            </a:r>
            <a:r>
              <a:rPr lang="pt-BR" altLang="en-US" sz="1725" i="1" dirty="0">
                <a:solidFill>
                  <a:srgbClr val="000000"/>
                </a:solidFill>
              </a:rPr>
              <a:t> - prejudicial ; 487, II)</a:t>
            </a:r>
            <a:r>
              <a:rPr lang="pt-BR" altLang="en-US" sz="1725" dirty="0">
                <a:solidFill>
                  <a:srgbClr val="000000"/>
                </a:solidFill>
              </a:rPr>
              <a:t>;</a:t>
            </a:r>
          </a:p>
          <a:p>
            <a:pPr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pt-BR" altLang="en-US" sz="1725" dirty="0">
                <a:solidFill>
                  <a:srgbClr val="000000"/>
                </a:solidFill>
              </a:rPr>
              <a:t>b) na petição inicial, da narração dos fatos não decorre logicamente a conclusão do que alega </a:t>
            </a:r>
            <a:r>
              <a:rPr lang="pt-BR" altLang="en-US" sz="1725" dirty="0" err="1">
                <a:solidFill>
                  <a:srgbClr val="000000"/>
                </a:solidFill>
              </a:rPr>
              <a:t>Tício</a:t>
            </a:r>
            <a:r>
              <a:rPr lang="pt-BR" altLang="en-US" sz="1725" dirty="0">
                <a:solidFill>
                  <a:srgbClr val="000000"/>
                </a:solidFill>
              </a:rPr>
              <a:t> (</a:t>
            </a:r>
            <a:r>
              <a:rPr lang="pt-BR" altLang="en-US" sz="1725" i="1" u="sng" dirty="0">
                <a:solidFill>
                  <a:srgbClr val="000000"/>
                </a:solidFill>
              </a:rPr>
              <a:t>preliminar </a:t>
            </a:r>
            <a:r>
              <a:rPr lang="pt-BR" altLang="en-US" sz="1725" i="1" dirty="0">
                <a:solidFill>
                  <a:srgbClr val="000000"/>
                </a:solidFill>
              </a:rPr>
              <a:t>– inépcia da inicial; 337, IV e 330, § 1º, III);</a:t>
            </a:r>
          </a:p>
          <a:p>
            <a:pPr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pt-BR" altLang="en-US" sz="1725" dirty="0">
                <a:solidFill>
                  <a:srgbClr val="000000"/>
                </a:solidFill>
              </a:rPr>
              <a:t>c) os orçamentos de conserto do automóvel são de concessionárias notórias por apresentarem os preços mais elevados da cidade </a:t>
            </a:r>
            <a:r>
              <a:rPr lang="pt-BR" altLang="en-US" sz="1725" i="1" dirty="0">
                <a:solidFill>
                  <a:srgbClr val="000000"/>
                </a:solidFill>
              </a:rPr>
              <a:t>(</a:t>
            </a:r>
            <a:r>
              <a:rPr lang="pt-BR" altLang="en-US" sz="1725" i="1" u="sng" dirty="0">
                <a:solidFill>
                  <a:srgbClr val="000000"/>
                </a:solidFill>
              </a:rPr>
              <a:t>mérito</a:t>
            </a:r>
            <a:r>
              <a:rPr lang="pt-BR" altLang="en-US" sz="1725" i="1" dirty="0">
                <a:solidFill>
                  <a:srgbClr val="000000"/>
                </a:solidFill>
              </a:rPr>
              <a:t>)</a:t>
            </a:r>
            <a:r>
              <a:rPr lang="pt-BR" altLang="en-US" sz="1725" dirty="0">
                <a:solidFill>
                  <a:srgbClr val="000000"/>
                </a:solidFill>
              </a:rPr>
              <a:t>;</a:t>
            </a:r>
          </a:p>
          <a:p>
            <a:pPr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pt-BR" altLang="en-US" sz="1725" dirty="0">
                <a:solidFill>
                  <a:srgbClr val="000000"/>
                </a:solidFill>
              </a:rPr>
              <a:t>d) Caio não estava dirigindo nem é dono do carro </a:t>
            </a:r>
            <a:r>
              <a:rPr lang="pt-BR" altLang="en-US" sz="1725" i="1" dirty="0">
                <a:solidFill>
                  <a:srgbClr val="000000"/>
                </a:solidFill>
              </a:rPr>
              <a:t>(</a:t>
            </a:r>
            <a:r>
              <a:rPr lang="pt-BR" altLang="en-US" sz="1725" i="1" u="sng" dirty="0">
                <a:solidFill>
                  <a:srgbClr val="000000"/>
                </a:solidFill>
              </a:rPr>
              <a:t>preliminar</a:t>
            </a:r>
            <a:r>
              <a:rPr lang="pt-BR" altLang="en-US" sz="1725" i="1" dirty="0">
                <a:solidFill>
                  <a:srgbClr val="000000"/>
                </a:solidFill>
              </a:rPr>
              <a:t> – ilegitimidade; 337, XI; indicar quem deve figurar no polo passivo?)</a:t>
            </a:r>
          </a:p>
          <a:p>
            <a:pPr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pt-BR" altLang="en-US" sz="1725" dirty="0">
                <a:solidFill>
                  <a:srgbClr val="000000"/>
                </a:solidFill>
              </a:rPr>
              <a:t>e) não recolhimento das custas iniciais (</a:t>
            </a:r>
            <a:r>
              <a:rPr lang="pt-BR" altLang="en-US" sz="1725" i="1" dirty="0">
                <a:solidFill>
                  <a:srgbClr val="000000"/>
                </a:solidFill>
              </a:rPr>
              <a:t>falta de prestação que a lei exige como</a:t>
            </a:r>
            <a:r>
              <a:rPr lang="pt-BR" altLang="en-US" sz="1725" i="1" u="sng" dirty="0">
                <a:solidFill>
                  <a:srgbClr val="000000"/>
                </a:solidFill>
              </a:rPr>
              <a:t> preliminar</a:t>
            </a:r>
            <a:r>
              <a:rPr lang="pt-BR" altLang="en-US" sz="1725" i="1" dirty="0">
                <a:solidFill>
                  <a:srgbClr val="000000"/>
                </a:solidFill>
              </a:rPr>
              <a:t> (337, XII).</a:t>
            </a:r>
            <a:endParaRPr lang="pt-BR" altLang="en-US" sz="172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6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07F49B1D-D883-4CCF-9243-900A2A2B0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107283"/>
            <a:ext cx="6535341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en-US" sz="3000">
                <a:solidFill>
                  <a:srgbClr val="000000"/>
                </a:solidFill>
              </a:rPr>
              <a:t>Perguntas (petição inicial):</a:t>
            </a:r>
          </a:p>
          <a:p>
            <a:pPr algn="just" eaLnBrk="1" hangingPunct="1"/>
            <a:endParaRPr lang="pt-BR" altLang="en-US" sz="3000" b="1" i="1">
              <a:solidFill>
                <a:srgbClr val="000000"/>
              </a:solidFill>
            </a:endParaRP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QUEM? (legitimidade ativa)</a:t>
            </a:r>
            <a:endParaRPr lang="pt-BR" altLang="en-US" sz="3000" b="1" i="1">
              <a:solidFill>
                <a:srgbClr val="000000"/>
              </a:solidFill>
            </a:endParaRP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O QUE QUER? (pedido a ser formulado)</a:t>
            </a:r>
            <a:endParaRPr lang="pt-BR" altLang="en-US" sz="3000" b="1" i="1">
              <a:solidFill>
                <a:srgbClr val="000000"/>
              </a:solidFill>
            </a:endParaRP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CONTRA QUEM? (legitimidade passiva)</a:t>
            </a:r>
            <a:endParaRPr lang="pt-BR" altLang="en-US" sz="3000" b="1" i="1">
              <a:solidFill>
                <a:srgbClr val="000000"/>
              </a:solidFill>
            </a:endParaRP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POR QUÊ? (causa de pedir)</a:t>
            </a:r>
            <a:endParaRPr lang="pt-BR" altLang="en-US" sz="3000" b="1" i="1">
              <a:solidFill>
                <a:srgbClr val="000000"/>
              </a:solidFill>
            </a:endParaRP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COMO? (processo / procedimento)</a:t>
            </a:r>
            <a:endParaRPr lang="pt-BR" altLang="en-US" sz="3000" b="1" i="1">
              <a:solidFill>
                <a:srgbClr val="000000"/>
              </a:solidFill>
            </a:endParaRP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ONDE? (competência)</a:t>
            </a:r>
          </a:p>
        </p:txBody>
      </p:sp>
    </p:spTree>
    <p:extLst>
      <p:ext uri="{BB962C8B-B14F-4D97-AF65-F5344CB8AC3E}">
        <p14:creationId xmlns:p14="http://schemas.microsoft.com/office/powerpoint/2010/main" val="183282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C4FC8303-81EE-4F8C-B1EB-7EE1A5057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107283"/>
            <a:ext cx="6535341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en-US" sz="3000">
                <a:solidFill>
                  <a:srgbClr val="000000"/>
                </a:solidFill>
              </a:rPr>
              <a:t>Perguntas (contestação):</a:t>
            </a:r>
          </a:p>
          <a:p>
            <a:pPr algn="just" eaLnBrk="1" hangingPunct="1"/>
            <a:endParaRPr lang="pt-BR" altLang="en-US" sz="3000" b="1" i="1">
              <a:solidFill>
                <a:srgbClr val="000000"/>
              </a:solidFill>
            </a:endParaRP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Quem são as partes?</a:t>
            </a: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Qual o endereçamento?</a:t>
            </a: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Quais os argumentos de defesa?</a:t>
            </a: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Preliminar ou mérito?</a:t>
            </a: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Qual a conclusão da peça?</a:t>
            </a: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Quais formalidades não devem ser esquecidas?</a:t>
            </a:r>
          </a:p>
        </p:txBody>
      </p:sp>
    </p:spTree>
    <p:extLst>
      <p:ext uri="{BB962C8B-B14F-4D97-AF65-F5344CB8AC3E}">
        <p14:creationId xmlns:p14="http://schemas.microsoft.com/office/powerpoint/2010/main" val="231028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7" y="908720"/>
            <a:ext cx="715816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Pesquisa 1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Você prefere: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Elaborar petição inicial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Elaborar uma contestação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0306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3" y="116632"/>
            <a:ext cx="8793038" cy="662473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2400" dirty="0">
                <a:latin typeface="HelveticaNeueLT Std Blk Ext"/>
              </a:rPr>
              <a:t>RESPOSTA DO RÉU NOS </a:t>
            </a:r>
            <a:r>
              <a:rPr lang="pt-BR" sz="2400" dirty="0" err="1">
                <a:latin typeface="HelveticaNeueLT Std Blk Ext"/>
              </a:rPr>
              <a:t>JECs</a:t>
            </a:r>
            <a:endParaRPr lang="pt-BR" sz="2400" dirty="0">
              <a:latin typeface="HelveticaNeueLT Std Blk Ext"/>
            </a:endParaRPr>
          </a:p>
          <a:p>
            <a:pPr>
              <a:spcBef>
                <a:spcPts val="0"/>
              </a:spcBef>
            </a:pPr>
            <a:endParaRPr lang="pt-BR" sz="2400" dirty="0">
              <a:latin typeface="HelveticaNeueLT Std Blk Ex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- AUDIÊNCIA DE INSTRUÇÃO: não obtida a conciliação, O RÉU APRESENTARÁ A SUA RESPOSTA AO PEDIDO INICIAL (Sempre assim?).</a:t>
            </a:r>
          </a:p>
          <a:p>
            <a:pPr marL="0" indent="0">
              <a:spcBef>
                <a:spcPts val="0"/>
              </a:spcBef>
              <a:buNone/>
            </a:pPr>
            <a:endParaRPr lang="pt-BR" sz="2400" dirty="0">
              <a:latin typeface="HelveticaNeueLT Std Blk Ex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- FONAJE 10: A CONTESTAÇÃO PODE SER APRESENTADA ATÉ A AUDIÊNCIA DE INSTRUÇÃO E JULGAMENTO.</a:t>
            </a:r>
          </a:p>
          <a:p>
            <a:pPr marL="0" indent="0">
              <a:spcBef>
                <a:spcPts val="0"/>
              </a:spcBef>
              <a:buNone/>
            </a:pPr>
            <a:endParaRPr lang="pt-BR" sz="2400" dirty="0">
              <a:latin typeface="HelveticaNeueLT Std Blk Ex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- NÃO CABE RECONVENÇÃO, MAS PEDIDO CONTRAPOSTO.</a:t>
            </a:r>
          </a:p>
          <a:p>
            <a:pPr>
              <a:spcBef>
                <a:spcPts val="0"/>
              </a:spcBef>
            </a:pPr>
            <a:endParaRPr lang="pt-BR" sz="2400" dirty="0">
              <a:latin typeface="HelveticaNeueLT Std Blk Ex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- CONTESTAÇÃO: ORAL OU ESCRITA, deve conter toda matéria de defesa.</a:t>
            </a:r>
            <a:endParaRPr lang="pt-BR" sz="2400" b="1" dirty="0">
              <a:latin typeface="HelveticaNeueLT Std Blk Ext"/>
            </a:endParaRPr>
          </a:p>
        </p:txBody>
      </p:sp>
    </p:spTree>
    <p:extLst>
      <p:ext uri="{BB962C8B-B14F-4D97-AF65-F5344CB8AC3E}">
        <p14:creationId xmlns:p14="http://schemas.microsoft.com/office/powerpoint/2010/main" val="9312579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A8775-1FC3-407C-9501-25ECCE302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620688"/>
            <a:ext cx="8856984" cy="612068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t-BR" sz="2400" dirty="0">
                <a:latin typeface="HelveticaNeueLT Std Blk Ext"/>
              </a:rPr>
              <a:t>PEDIDO CONTRAPOSTO</a:t>
            </a:r>
          </a:p>
          <a:p>
            <a:pPr>
              <a:spcBef>
                <a:spcPts val="0"/>
              </a:spcBef>
            </a:pPr>
            <a:endParaRPr lang="pt-BR" sz="2400" dirty="0">
              <a:latin typeface="HelveticaNeueLT Std Blk Ex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- CABE PEDIDO CONTRAPOSTO- LIMITE: só se admite pedido contraposto se contido nos limites do art. 3º. 9099/95 e deve ser “fundado nos mesmos fatos que constituem objeto da controvérsia”.</a:t>
            </a:r>
          </a:p>
          <a:p>
            <a:pPr>
              <a:spcBef>
                <a:spcPts val="0"/>
              </a:spcBef>
            </a:pPr>
            <a:endParaRPr lang="pt-BR" sz="2400" dirty="0">
              <a:latin typeface="HelveticaNeueLT Std Blk Ex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- PEDIDO CONTRAPOSTO – PESSOA JURÍDICA: pessoa jurídica pode oferecer pedido contraposto, já que não pode propor ação no Juizado? </a:t>
            </a:r>
          </a:p>
          <a:p>
            <a:pPr>
              <a:spcBef>
                <a:spcPts val="0"/>
              </a:spcBef>
            </a:pPr>
            <a:endParaRPr lang="pt-BR" sz="2400" dirty="0">
              <a:latin typeface="HelveticaNeueLT Std Blk Ex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FONAJE 31: É ADMISSÍVEL PEDIDO CONTRAPOSTO NO CASO DE SER A PARTE RÉ </a:t>
            </a:r>
            <a:r>
              <a:rPr lang="pt-BR" sz="2400">
                <a:latin typeface="HelveticaNeueLT Std Blk Ext"/>
              </a:rPr>
              <a:t>PESSOA JURÍDICA. </a:t>
            </a:r>
            <a:endParaRPr lang="pt-BR" sz="2400" dirty="0">
              <a:latin typeface="HelveticaNeueLT Std Blk Ext"/>
            </a:endParaRPr>
          </a:p>
        </p:txBody>
      </p:sp>
    </p:spTree>
    <p:extLst>
      <p:ext uri="{BB962C8B-B14F-4D97-AF65-F5344CB8AC3E}">
        <p14:creationId xmlns:p14="http://schemas.microsoft.com/office/powerpoint/2010/main" val="806016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7" y="908720"/>
            <a:ext cx="715816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Pesquisa 2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Suas contestações: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Sempre têm preliminares (dou um jeito de inserir, que depois alguém diga que “a preliminar se confunde com o mérito”)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Só têm preliminares quando realmente há questões processuais pertinentes a serem levantadas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074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609599" y="1938605"/>
            <a:ext cx="8174805" cy="1798727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pt-BR" altLang="pt-BR" sz="3600" dirty="0">
                <a:latin typeface="+mj-lt"/>
              </a:rPr>
              <a:t>1) Inicial 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3600" dirty="0">
                <a:latin typeface="+mj-lt"/>
              </a:rPr>
              <a:t>2) </a:t>
            </a:r>
            <a:r>
              <a:rPr lang="pt-BR" altLang="pt-BR" sz="3600" i="1" dirty="0">
                <a:latin typeface="+mj-lt"/>
              </a:rPr>
              <a:t>Audiência de conciliação ou mediação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3600" dirty="0">
                <a:latin typeface="+mj-lt"/>
              </a:rPr>
              <a:t>3) </a:t>
            </a:r>
            <a:r>
              <a:rPr lang="pt-BR" altLang="pt-BR" sz="3600" i="1" dirty="0">
                <a:latin typeface="+mj-lt"/>
              </a:rPr>
              <a:t>Contestação (e preliminares)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3600" dirty="0">
                <a:latin typeface="+mj-lt"/>
              </a:rPr>
              <a:t>4) </a:t>
            </a:r>
            <a:r>
              <a:rPr lang="pt-BR" altLang="pt-BR" sz="3600" i="1" dirty="0">
                <a:latin typeface="+mj-lt"/>
              </a:rPr>
              <a:t>Réplica (15 dias)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3600" dirty="0">
                <a:latin typeface="+mj-lt"/>
              </a:rPr>
              <a:t>5) Saneamento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3600" dirty="0">
                <a:latin typeface="+mj-lt"/>
              </a:rPr>
              <a:t>6) Audiência de instrução e julgamento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3600" dirty="0">
                <a:latin typeface="+mj-lt"/>
              </a:rPr>
              <a:t>7) Memoriais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3600" dirty="0">
                <a:latin typeface="+mj-lt"/>
              </a:rPr>
              <a:t>8) Sentença</a:t>
            </a:r>
          </a:p>
          <a:p>
            <a:pPr marL="0" indent="0">
              <a:spcBef>
                <a:spcPct val="0"/>
              </a:spcBef>
              <a:buNone/>
            </a:pPr>
            <a:endParaRPr lang="pt-BR" altLang="pt-BR" sz="1800" dirty="0">
              <a:latin typeface="+mj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2626" y="1014793"/>
            <a:ext cx="8229600" cy="706513"/>
          </a:xfrm>
        </p:spPr>
        <p:txBody>
          <a:bodyPr>
            <a:normAutofit fontScale="90000"/>
          </a:bodyPr>
          <a:lstStyle/>
          <a:p>
            <a:r>
              <a:rPr lang="pt-BR" altLang="pt-BR" dirty="0">
                <a:solidFill>
                  <a:srgbClr val="FF0000"/>
                </a:solidFill>
              </a:rPr>
              <a:t>Procedimento comum</a:t>
            </a:r>
            <a:endParaRPr lang="pt-B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84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54196" y="620688"/>
            <a:ext cx="70141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alt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spcBef>
                <a:spcPct val="0"/>
              </a:spcBef>
            </a:pPr>
            <a:r>
              <a:rPr lang="pt-BR" alt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Regra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juiz não pode decidir o conflito somente a partir das alegações do autor (petição inicial). </a:t>
            </a:r>
          </a:p>
          <a:p>
            <a:pPr algn="just">
              <a:spcBef>
                <a:spcPct val="0"/>
              </a:spcBef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Isto porque o processo é instrumento essencialmente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dialético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ct val="0"/>
              </a:spcBef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Há também as garantias constitucionais (CF, art. 5.º, LV): </a:t>
            </a:r>
          </a:p>
          <a:p>
            <a:pPr algn="just">
              <a:spcBef>
                <a:spcPct val="0"/>
              </a:spcBef>
            </a:pP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(i)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contraditório e </a:t>
            </a: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(ii)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ampla defesa</a:t>
            </a:r>
          </a:p>
          <a:p>
            <a:pPr algn="just">
              <a:spcBef>
                <a:spcPct val="0"/>
              </a:spcBef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86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9" y="428604"/>
            <a:ext cx="8463313" cy="6158176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 panose="020B0A07040502030204"/>
              </a:rPr>
              <a:t>DIREITO À AMPLA DEFESA – CONSAGRADO NA CF 5º. LV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2400" dirty="0">
              <a:latin typeface="HelveticaNeueLT Std Blk Ext" panose="020B0A07040502030204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400" dirty="0">
                <a:latin typeface="HelveticaNeueLT Std Blk Ext" panose="020B0A07040502030204"/>
              </a:rPr>
              <a:t>- CF 5º. LV: “AOS LITIGANTES, EM PROCESSO JUDICIAL OU ADMINISTRATIVO, E AOS ACUSADOS EM GERAL SÃO ASSEGURADOS O CONTRADITÓRIO E A AMPLA DEFESA, COM OS MEIOS E RECURSOS A ELA INERENTES”.</a:t>
            </a:r>
          </a:p>
        </p:txBody>
      </p:sp>
    </p:spTree>
    <p:extLst>
      <p:ext uri="{BB962C8B-B14F-4D97-AF65-F5344CB8AC3E}">
        <p14:creationId xmlns:p14="http://schemas.microsoft.com/office/powerpoint/2010/main" val="5140329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6703</TotalTime>
  <Words>4493</Words>
  <Application>Microsoft Office PowerPoint</Application>
  <PresentationFormat>Apresentação na tela (4:3)</PresentationFormat>
  <Paragraphs>410</Paragraphs>
  <Slides>51</Slides>
  <Notes>23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51</vt:i4>
      </vt:variant>
    </vt:vector>
  </HeadingPairs>
  <TitlesOfParts>
    <vt:vector size="62" baseType="lpstr">
      <vt:lpstr>Arial</vt:lpstr>
      <vt:lpstr>Calibri</vt:lpstr>
      <vt:lpstr>Century Schoolbook</vt:lpstr>
      <vt:lpstr>HelveticaNeueLT Std Blk Ext</vt:lpstr>
      <vt:lpstr>Myriad Pro</vt:lpstr>
      <vt:lpstr>Tahoma</vt:lpstr>
      <vt:lpstr>Times New Roman</vt:lpstr>
      <vt:lpstr>Trebuchet MS</vt:lpstr>
      <vt:lpstr>Wingdings</vt:lpstr>
      <vt:lpstr>Wingdings 2</vt:lpstr>
      <vt:lpstr>Tema do Office</vt:lpstr>
      <vt:lpstr>Pós-Graduação Contestação</vt:lpstr>
      <vt:lpstr>Pós-Graduação</vt:lpstr>
      <vt:lpstr>Pós-Graduação</vt:lpstr>
      <vt:lpstr>Pós-Graduação</vt:lpstr>
      <vt:lpstr>Pós-Graduação</vt:lpstr>
      <vt:lpstr>Pós-Graduação</vt:lpstr>
      <vt:lpstr>Procedimento comum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Contestação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Contestação - preliminares</vt:lpstr>
      <vt:lpstr>Contestação - preliminares</vt:lpstr>
      <vt:lpstr>Apresentação do PowerPoint</vt:lpstr>
      <vt:lpstr>Apresentação do PowerPoint</vt:lpstr>
      <vt:lpstr>Apresentação do PowerPoint</vt:lpstr>
      <vt:lpstr>FORMA DE DENUNCIAÇÃO</vt:lpstr>
      <vt:lpstr>DO CHAMAMENTO AO PROCESSO NO NOVO CPC</vt:lpstr>
      <vt:lpstr>Apresentação do PowerPoint</vt:lpstr>
      <vt:lpstr>Apresentação do PowerPoint</vt:lpstr>
      <vt:lpstr>Apresentação do PowerPoint</vt:lpstr>
      <vt:lpstr>Apresentação do PowerPoint</vt:lpstr>
      <vt:lpstr>MOMENTO PARA REQUERER O BENEFÍCIO E INDEFERIMENTO  “CPC Art. 99.  O pedido de gratuidade da justiça pode ser formulado na PETIÇÃO INICIAL, na CONTESTAÇÃO, na PETIÇÃO PARA INGRESSO DE TERCEIRO no processo ou em RECURSO.  § 1o SE SUPERVENIENTE À PRIMEIRA MANIFESTAÇÃO da parte na instância, O PEDIDO PODERÁ SER FORMULADO POR PETIÇÃO SIMPLES, nos autos do próprio processo, e não suspenderá seu curso.  § 2o O juiz somente poderá indeferir o pedido se houver nos autos elementos que evidenciem a falta dos pressupostos legais para a concessão de gratuidade, devendo, antes de indeferir o pedido, determinar à parte a comprovação do preenchimento dos referidos pressupostos. </vt:lpstr>
      <vt:lpstr>IMPUGNAÇÃO PELA PARTE CONTRÁRIA  - DEPENDE DO MOMENTO DA CONCESSÃO: - CONTESTAÇÃO (CONCENTRAÇÃO DA DEFESA) - RÉPLICA - CONTRARRAZÕES RECURSAIS - PETIÇÃO SIMPLES  Art. 100.  Deferido o pedido, a parte contrária poderá oferecer impugnação na contestação, na réplica, nas contrarrazões de recurso ou, nos casos de pedido superveniente ou formulado por terceiro, por meio de petição simples, a ser apresentada no prazo de 15 (quinze) dias, nos autos do próprio processo, sem suspensão de seu curso. Parágrafo único.  Revogado o benefício, a parte arcará com as despesas processuais que tiver deixado de adiantar e pagará, em caso de má-fé, até o décuplo de seu valor a título de multa, que será revertida em benefício da Fazenda Pública estadual ou federal e poderá ser inscrita em dívida ativa.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Campanha de Divulgação Pós Graduação</dc:title>
  <dc:creator>marketing</dc:creator>
  <cp:lastModifiedBy>daniel delgado</cp:lastModifiedBy>
  <cp:revision>232</cp:revision>
  <dcterms:created xsi:type="dcterms:W3CDTF">2012-10-26T18:35:06Z</dcterms:created>
  <dcterms:modified xsi:type="dcterms:W3CDTF">2020-08-09T23:33:22Z</dcterms:modified>
</cp:coreProperties>
</file>