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75" r:id="rId2"/>
    <p:sldId id="276" r:id="rId3"/>
    <p:sldId id="277" r:id="rId4"/>
    <p:sldId id="278" r:id="rId5"/>
    <p:sldId id="287" r:id="rId6"/>
    <p:sldId id="279" r:id="rId7"/>
    <p:sldId id="388" r:id="rId8"/>
    <p:sldId id="389" r:id="rId9"/>
    <p:sldId id="280" r:id="rId10"/>
    <p:sldId id="288" r:id="rId11"/>
    <p:sldId id="296" r:id="rId12"/>
    <p:sldId id="281" r:id="rId13"/>
    <p:sldId id="282" r:id="rId14"/>
    <p:sldId id="283" r:id="rId15"/>
    <p:sldId id="284" r:id="rId16"/>
    <p:sldId id="390" r:id="rId17"/>
    <p:sldId id="392" r:id="rId18"/>
    <p:sldId id="395" r:id="rId19"/>
    <p:sldId id="393" r:id="rId20"/>
    <p:sldId id="394" r:id="rId21"/>
    <p:sldId id="396" r:id="rId22"/>
    <p:sldId id="292" r:id="rId23"/>
    <p:sldId id="293" r:id="rId24"/>
    <p:sldId id="397" r:id="rId25"/>
    <p:sldId id="294" r:id="rId26"/>
    <p:sldId id="295" r:id="rId27"/>
    <p:sldId id="323" r:id="rId28"/>
    <p:sldId id="398" r:id="rId29"/>
    <p:sldId id="286" r:id="rId30"/>
    <p:sldId id="289" r:id="rId31"/>
    <p:sldId id="290" r:id="rId32"/>
    <p:sldId id="297" r:id="rId33"/>
    <p:sldId id="298" r:id="rId34"/>
    <p:sldId id="300" r:id="rId35"/>
    <p:sldId id="307" r:id="rId36"/>
    <p:sldId id="301" r:id="rId37"/>
    <p:sldId id="399" r:id="rId38"/>
    <p:sldId id="302" r:id="rId39"/>
    <p:sldId id="303" r:id="rId40"/>
    <p:sldId id="332" r:id="rId41"/>
    <p:sldId id="333" r:id="rId42"/>
    <p:sldId id="404" r:id="rId43"/>
    <p:sldId id="405" r:id="rId44"/>
    <p:sldId id="406" r:id="rId45"/>
    <p:sldId id="408" r:id="rId46"/>
    <p:sldId id="409" r:id="rId47"/>
    <p:sldId id="410" r:id="rId48"/>
    <p:sldId id="407" r:id="rId49"/>
    <p:sldId id="400" r:id="rId50"/>
    <p:sldId id="335" r:id="rId51"/>
    <p:sldId id="336" r:id="rId52"/>
    <p:sldId id="337" r:id="rId53"/>
    <p:sldId id="401" r:id="rId54"/>
    <p:sldId id="338" r:id="rId55"/>
    <p:sldId id="402" r:id="rId56"/>
    <p:sldId id="339" r:id="rId57"/>
    <p:sldId id="403" r:id="rId58"/>
    <p:sldId id="340" r:id="rId59"/>
    <p:sldId id="341" r:id="rId60"/>
    <p:sldId id="342" r:id="rId61"/>
    <p:sldId id="411" r:id="rId62"/>
    <p:sldId id="412" r:id="rId6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94660"/>
  </p:normalViewPr>
  <p:slideViewPr>
    <p:cSldViewPr>
      <p:cViewPr varScale="1">
        <p:scale>
          <a:sx n="82" d="100"/>
          <a:sy n="82" d="100"/>
        </p:scale>
        <p:origin x="15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6993C-254F-406F-A7C8-00F065972C51}" type="datetimeFigureOut">
              <a:rPr lang="pt-BR" smtClean="0"/>
              <a:t>09/08/2020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AC6750-D58B-4D21-AD5C-02BB5213ECB8}" type="slidenum">
              <a:rPr lang="pt-BR" smtClean="0"/>
              <a:t>‹nº›</a:t>
            </a:fld>
            <a:endParaRPr lang="pt-BR"/>
          </a:p>
        </p:txBody>
      </p:sp>
    </p:spTree>
    <p:extLst>
      <p:ext uri="{BB962C8B-B14F-4D97-AF65-F5344CB8AC3E}">
        <p14:creationId xmlns:p14="http://schemas.microsoft.com/office/powerpoint/2010/main" val="3677335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88AC6750-D58B-4D21-AD5C-02BB5213ECB8}" type="slidenum">
              <a:rPr lang="pt-BR" smtClean="0"/>
              <a:t>58</a:t>
            </a:fld>
            <a:endParaRPr lang="pt-BR"/>
          </a:p>
        </p:txBody>
      </p:sp>
    </p:spTree>
    <p:extLst>
      <p:ext uri="{BB962C8B-B14F-4D97-AF65-F5344CB8AC3E}">
        <p14:creationId xmlns:p14="http://schemas.microsoft.com/office/powerpoint/2010/main" val="2749750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88AC6750-D58B-4D21-AD5C-02BB5213ECB8}" type="slidenum">
              <a:rPr lang="pt-BR" smtClean="0"/>
              <a:t>62</a:t>
            </a:fld>
            <a:endParaRPr lang="pt-BR"/>
          </a:p>
        </p:txBody>
      </p:sp>
    </p:spTree>
    <p:extLst>
      <p:ext uri="{BB962C8B-B14F-4D97-AF65-F5344CB8AC3E}">
        <p14:creationId xmlns:p14="http://schemas.microsoft.com/office/powerpoint/2010/main" val="121896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23897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0793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547583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298755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16879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11040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235843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pic>
        <p:nvPicPr>
          <p:cNvPr id="6" name="Picture 47" descr="\\192.168.0.9\Marketing\Bruno\2013.1\Outros\logo_epd_online_o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6414" y="6082161"/>
            <a:ext cx="908340" cy="58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16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95229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25746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1C83047-3E26-4F20-9CE5-6B4F278EEC7D}" type="datetimeFigureOut">
              <a:rPr lang="pt-BR" smtClean="0"/>
              <a:pPr/>
              <a:t>09/08/2020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19803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83047-3E26-4F20-9CE5-6B4F278EEC7D}" type="datetimeFigureOut">
              <a:rPr lang="pt-BR" smtClean="0"/>
              <a:pPr/>
              <a:t>09/08/2020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A9008-F21B-41EC-8523-CCBF59A60558}" type="slidenum">
              <a:rPr lang="pt-BR" smtClean="0"/>
              <a:pPr/>
              <a:t>‹nº›</a:t>
            </a:fld>
            <a:endParaRPr lang="pt-BR"/>
          </a:p>
        </p:txBody>
      </p:sp>
      <p:sp>
        <p:nvSpPr>
          <p:cNvPr id="8" name="Retângulo 3"/>
          <p:cNvSpPr/>
          <p:nvPr userDrawn="1"/>
        </p:nvSpPr>
        <p:spPr>
          <a:xfrm>
            <a:off x="3435" y="116632"/>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7" name="Retângulo 3"/>
          <p:cNvSpPr/>
          <p:nvPr userDrawn="1"/>
        </p:nvSpPr>
        <p:spPr>
          <a:xfrm>
            <a:off x="-830" y="-27384"/>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3"/>
          <p:cNvSpPr/>
          <p:nvPr userDrawn="1"/>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0" name="Picture 47" descr="\\192.168.0.9\Marketing\Bruno\2013.1\Outros\logo_epd_online_ok.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936414" y="6082161"/>
            <a:ext cx="908340" cy="58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05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jota.info/o-novo-cpc-e-os-dispositivos-zumbis"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tudodoncpc.com.br/" TargetMode="External"/><Relationship Id="rId2" Type="http://schemas.openxmlformats.org/officeDocument/2006/relationships/hyperlink" Target="http://www.dellore.com/"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0" y="-27384"/>
            <a:ext cx="9144000" cy="6885384"/>
          </a:xfrm>
          <a:prstGeom prst="rect">
            <a:avLst/>
          </a:prstGeom>
          <a:gradFill flip="none" rotWithShape="1">
            <a:gsLst>
              <a:gs pos="0">
                <a:schemeClr val="bg1"/>
              </a:gs>
              <a:gs pos="100000">
                <a:schemeClr val="bg1">
                  <a:lumMod val="8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1</a:t>
            </a:r>
          </a:p>
        </p:txBody>
      </p:sp>
      <p:sp>
        <p:nvSpPr>
          <p:cNvPr id="5" name="Título 1"/>
          <p:cNvSpPr>
            <a:spLocks noGrp="1"/>
          </p:cNvSpPr>
          <p:nvPr>
            <p:ph type="title"/>
          </p:nvPr>
        </p:nvSpPr>
        <p:spPr>
          <a:xfrm>
            <a:off x="457200" y="-27384"/>
            <a:ext cx="8229600" cy="2232248"/>
          </a:xfrm>
        </p:spPr>
        <p:txBody>
          <a:bodyPr>
            <a:normAutofit/>
          </a:bodyPr>
          <a:lstStyle/>
          <a:p>
            <a:r>
              <a:rPr lang="pt-BR" sz="4000" dirty="0">
                <a:solidFill>
                  <a:schemeClr val="tx1">
                    <a:lumMod val="50000"/>
                    <a:lumOff val="50000"/>
                  </a:schemeClr>
                </a:solidFill>
                <a:latin typeface="Myriad Pro" pitchFamily="34" charset="0"/>
              </a:rPr>
              <a:t>Arresto, sequestro</a:t>
            </a:r>
            <a:br>
              <a:rPr lang="pt-BR" sz="4000" dirty="0">
                <a:solidFill>
                  <a:schemeClr val="tx1">
                    <a:lumMod val="50000"/>
                    <a:lumOff val="50000"/>
                  </a:schemeClr>
                </a:solidFill>
                <a:latin typeface="Myriad Pro" pitchFamily="34" charset="0"/>
              </a:rPr>
            </a:br>
            <a:r>
              <a:rPr lang="pt-BR" sz="4000" dirty="0">
                <a:solidFill>
                  <a:schemeClr val="tx1">
                    <a:lumMod val="50000"/>
                    <a:lumOff val="50000"/>
                  </a:schemeClr>
                </a:solidFill>
                <a:latin typeface="Myriad Pro" pitchFamily="34" charset="0"/>
              </a:rPr>
              <a:t> e arrolamento</a:t>
            </a:r>
          </a:p>
        </p:txBody>
      </p:sp>
      <p:sp>
        <p:nvSpPr>
          <p:cNvPr id="7" name="Título 1"/>
          <p:cNvSpPr txBox="1">
            <a:spLocks/>
          </p:cNvSpPr>
          <p:nvPr/>
        </p:nvSpPr>
        <p:spPr>
          <a:xfrm>
            <a:off x="457200" y="4869160"/>
            <a:ext cx="8291264" cy="1800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200" b="1" dirty="0">
                <a:solidFill>
                  <a:schemeClr val="tx1">
                    <a:lumMod val="50000"/>
                    <a:lumOff val="50000"/>
                  </a:schemeClr>
                </a:solidFill>
                <a:latin typeface="Myriad Pro" pitchFamily="34" charset="0"/>
              </a:rPr>
              <a:t>Prof. Luiz Dellore </a:t>
            </a:r>
          </a:p>
        </p:txBody>
      </p:sp>
    </p:spTree>
    <p:extLst>
      <p:ext uri="{BB962C8B-B14F-4D97-AF65-F5344CB8AC3E}">
        <p14:creationId xmlns:p14="http://schemas.microsoft.com/office/powerpoint/2010/main" val="412231144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678204"/>
          </a:xfrm>
          <a:prstGeom prst="rect">
            <a:avLst/>
          </a:prstGeom>
          <a:noFill/>
        </p:spPr>
        <p:txBody>
          <a:bodyPr wrap="square" rtlCol="0">
            <a:spAutoFit/>
          </a:bodyPr>
          <a:lstStyle/>
          <a:p>
            <a:pPr algn="just"/>
            <a:r>
              <a:rPr lang="pt-BR" altLang="pt-BR" sz="2400" i="1" dirty="0">
                <a:latin typeface="Arial" panose="020B0604020202020204" pitchFamily="34" charset="0"/>
                <a:cs typeface="Arial" panose="020B0604020202020204" pitchFamily="34" charset="0"/>
              </a:rPr>
              <a:t>Gênero</a:t>
            </a:r>
            <a:r>
              <a:rPr lang="pt-BR" altLang="pt-BR" sz="2400" dirty="0">
                <a:latin typeface="Arial" panose="020B0604020202020204" pitchFamily="34" charset="0"/>
                <a:cs typeface="Arial" panose="020B0604020202020204" pitchFamily="34" charset="0"/>
              </a:rPr>
              <a:t>: Tutela provisória</a:t>
            </a:r>
          </a:p>
          <a:p>
            <a:pPr algn="just"/>
            <a:endParaRPr lang="pt-BR" altLang="pt-BR" sz="500" i="1" dirty="0">
              <a:latin typeface="Arial" panose="020B0604020202020204" pitchFamily="34" charset="0"/>
              <a:cs typeface="Arial" panose="020B0604020202020204" pitchFamily="34" charset="0"/>
            </a:endParaRPr>
          </a:p>
          <a:p>
            <a:pPr algn="just"/>
            <a:r>
              <a:rPr lang="pt-BR" altLang="pt-BR" sz="2400" i="1" dirty="0">
                <a:latin typeface="Arial" panose="020B0604020202020204" pitchFamily="34" charset="0"/>
                <a:cs typeface="Arial" panose="020B0604020202020204" pitchFamily="34" charset="0"/>
              </a:rPr>
              <a:t>Espécies</a:t>
            </a:r>
            <a:r>
              <a:rPr lang="pt-BR" altLang="pt-BR" sz="2400" dirty="0">
                <a:latin typeface="Arial" panose="020B0604020202020204" pitchFamily="34" charset="0"/>
                <a:cs typeface="Arial" panose="020B0604020202020204" pitchFamily="34" charset="0"/>
              </a:rPr>
              <a:t>:</a:t>
            </a:r>
          </a:p>
          <a:p>
            <a:pPr algn="just"/>
            <a:r>
              <a:rPr lang="pt-BR" altLang="pt-BR" sz="2400" dirty="0">
                <a:latin typeface="Arial" panose="020B0604020202020204" pitchFamily="34" charset="0"/>
                <a:cs typeface="Arial" panose="020B0604020202020204" pitchFamily="34" charset="0"/>
              </a:rPr>
              <a:t>1) Tutela de urgência </a:t>
            </a:r>
          </a:p>
          <a:p>
            <a:pPr algn="just"/>
            <a:r>
              <a:rPr lang="pt-BR" altLang="pt-BR" sz="2400" dirty="0">
                <a:latin typeface="Arial" panose="020B0604020202020204" pitchFamily="34" charset="0"/>
                <a:cs typeface="Arial" panose="020B0604020202020204" pitchFamily="34" charset="0"/>
              </a:rPr>
              <a:t>2) Tutela de evidência</a:t>
            </a:r>
          </a:p>
          <a:p>
            <a:pPr algn="just"/>
            <a:endParaRPr lang="pt-BR" altLang="pt-BR" sz="500" dirty="0">
              <a:latin typeface="Arial" panose="020B0604020202020204" pitchFamily="34" charset="0"/>
              <a:cs typeface="Arial" panose="020B0604020202020204" pitchFamily="34" charset="0"/>
            </a:endParaRPr>
          </a:p>
          <a:p>
            <a:pPr algn="just"/>
            <a:r>
              <a:rPr lang="pt-BR" altLang="pt-BR" sz="2400" i="1" dirty="0">
                <a:latin typeface="Arial" panose="020B0604020202020204" pitchFamily="34" charset="0"/>
                <a:cs typeface="Arial" panose="020B0604020202020204" pitchFamily="34" charset="0"/>
              </a:rPr>
              <a:t>Subespécies da tutela de urgência:</a:t>
            </a:r>
          </a:p>
          <a:p>
            <a:pPr algn="just"/>
            <a:r>
              <a:rPr lang="pt-BR" altLang="pt-BR" sz="2400" dirty="0">
                <a:latin typeface="Arial" panose="020B0604020202020204" pitchFamily="34" charset="0"/>
                <a:cs typeface="Arial" panose="020B0604020202020204" pitchFamily="34" charset="0"/>
              </a:rPr>
              <a:t>1.1) tutela de urgência de natureza cautelar</a:t>
            </a:r>
          </a:p>
          <a:p>
            <a:pPr algn="just"/>
            <a:r>
              <a:rPr lang="pt-BR" altLang="pt-BR" sz="2400" dirty="0">
                <a:latin typeface="Arial" panose="020B0604020202020204" pitchFamily="34" charset="0"/>
                <a:cs typeface="Arial" panose="020B0604020202020204" pitchFamily="34" charset="0"/>
              </a:rPr>
              <a:t>1.2) tutela de urgência de natureza antecipada</a:t>
            </a:r>
          </a:p>
          <a:p>
            <a:pPr algn="just"/>
            <a:endParaRPr lang="pt-BR" altLang="pt-BR" sz="2400" dirty="0">
              <a:latin typeface="Arial" panose="020B0604020202020204" pitchFamily="34" charset="0"/>
              <a:cs typeface="Arial" panose="020B0604020202020204" pitchFamily="34" charset="0"/>
            </a:endParaRPr>
          </a:p>
          <a:p>
            <a:pPr algn="just"/>
            <a:r>
              <a:rPr lang="pt-BR" altLang="pt-BR" sz="2400" dirty="0">
                <a:latin typeface="Arial" panose="020B0604020202020204" pitchFamily="34" charset="0"/>
                <a:cs typeface="Arial" panose="020B0604020202020204" pitchFamily="34" charset="0"/>
              </a:rPr>
              <a:t>NCPC, Art. 294, p.u.</a:t>
            </a:r>
          </a:p>
          <a:p>
            <a:pPr algn="just"/>
            <a:r>
              <a:rPr lang="pt-BR" altLang="pt-BR" sz="2400" i="1" dirty="0">
                <a:latin typeface="Arial" panose="020B0604020202020204" pitchFamily="34" charset="0"/>
                <a:cs typeface="Arial" panose="020B0604020202020204" pitchFamily="34" charset="0"/>
              </a:rPr>
              <a:t>A tutela provisória de urgência, cautelar ou antecipada, pode ser </a:t>
            </a:r>
            <a:r>
              <a:rPr lang="pt-BR" altLang="pt-BR" sz="2400" i="1" u="sng" dirty="0">
                <a:latin typeface="Arial" panose="020B0604020202020204" pitchFamily="34" charset="0"/>
                <a:cs typeface="Arial" panose="020B0604020202020204" pitchFamily="34" charset="0"/>
              </a:rPr>
              <a:t>concedida em caráter </a:t>
            </a:r>
            <a:r>
              <a:rPr lang="pt-BR" altLang="pt-BR" sz="2400" b="1" i="1" u="sng" dirty="0">
                <a:latin typeface="Arial" panose="020B0604020202020204" pitchFamily="34" charset="0"/>
                <a:cs typeface="Arial" panose="020B0604020202020204" pitchFamily="34" charset="0"/>
              </a:rPr>
              <a:t>antecedente</a:t>
            </a:r>
            <a:r>
              <a:rPr lang="pt-BR" altLang="pt-BR" sz="2400" i="1" u="sng" dirty="0">
                <a:latin typeface="Arial" panose="020B0604020202020204" pitchFamily="34" charset="0"/>
                <a:cs typeface="Arial" panose="020B0604020202020204" pitchFamily="34" charset="0"/>
              </a:rPr>
              <a:t> ou </a:t>
            </a:r>
            <a:r>
              <a:rPr lang="pt-BR" altLang="pt-BR" sz="2400" b="1" i="1" u="sng" dirty="0">
                <a:latin typeface="Arial" panose="020B0604020202020204" pitchFamily="34" charset="0"/>
                <a:cs typeface="Arial" panose="020B0604020202020204" pitchFamily="34" charset="0"/>
              </a:rPr>
              <a:t>incidental</a:t>
            </a:r>
            <a:r>
              <a:rPr lang="pt-BR" altLang="pt-BR" sz="24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981654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124480"/>
          </a:xfrm>
          <a:prstGeom prst="rect">
            <a:avLst/>
          </a:prstGeom>
          <a:noFill/>
        </p:spPr>
        <p:txBody>
          <a:bodyPr wrap="square" rtlCol="0">
            <a:spAutoFit/>
          </a:bodyPr>
          <a:lstStyle/>
          <a:p>
            <a:pPr algn="just"/>
            <a:r>
              <a:rPr lang="pt-BR" altLang="pt-BR" sz="2400" dirty="0">
                <a:latin typeface="Arial" panose="020B0604020202020204" pitchFamily="34" charset="0"/>
                <a:cs typeface="Arial" panose="020B0604020202020204" pitchFamily="34" charset="0"/>
              </a:rPr>
              <a:t>Quando cabe a tutela de urgência?</a:t>
            </a:r>
          </a:p>
          <a:p>
            <a:pPr algn="just"/>
            <a:endParaRPr lang="pt-BR" altLang="pt-BR" sz="1000" dirty="0">
              <a:latin typeface="Arial" panose="020B0604020202020204" pitchFamily="34" charset="0"/>
              <a:cs typeface="Arial" panose="020B0604020202020204" pitchFamily="34" charset="0"/>
            </a:endParaRPr>
          </a:p>
          <a:p>
            <a:pPr algn="just"/>
            <a:r>
              <a:rPr lang="pt-BR" altLang="pt-BR" sz="2400" i="1" dirty="0">
                <a:latin typeface="Arial" panose="020B0604020202020204" pitchFamily="34" charset="0"/>
                <a:cs typeface="Arial" panose="020B0604020202020204" pitchFamily="34" charset="0"/>
              </a:rPr>
              <a:t>Art. 300.  A tutela de urgência será concedida quando houver </a:t>
            </a:r>
            <a:r>
              <a:rPr lang="pt-BR" altLang="pt-BR" sz="2400" i="1" u="sng" dirty="0">
                <a:latin typeface="Arial" panose="020B0604020202020204" pitchFamily="34" charset="0"/>
                <a:cs typeface="Arial" panose="020B0604020202020204" pitchFamily="34" charset="0"/>
              </a:rPr>
              <a:t>elementos que evidenciem a probabilidade do direito e o perigo de dano</a:t>
            </a:r>
            <a:r>
              <a:rPr lang="pt-BR" altLang="pt-BR" sz="2400" i="1" dirty="0">
                <a:latin typeface="Arial" panose="020B0604020202020204" pitchFamily="34" charset="0"/>
                <a:cs typeface="Arial" panose="020B0604020202020204" pitchFamily="34" charset="0"/>
              </a:rPr>
              <a:t> ou o risco ao resultado útil do processo. </a:t>
            </a:r>
          </a:p>
          <a:p>
            <a:endParaRPr lang="pt-BR" altLang="pt-BR" sz="2400" dirty="0">
              <a:latin typeface="Arial" panose="020B0604020202020204" pitchFamily="34" charset="0"/>
              <a:cs typeface="Arial" panose="020B0604020202020204" pitchFamily="34" charset="0"/>
            </a:endParaRPr>
          </a:p>
          <a:p>
            <a:r>
              <a:rPr lang="pt-BR" altLang="pt-BR" sz="2400" dirty="0">
                <a:latin typeface="Arial" panose="020B0604020202020204" pitchFamily="34" charset="0"/>
                <a:cs typeface="Arial" panose="020B0604020202020204" pitchFamily="34" charset="0"/>
              </a:rPr>
              <a:t>Cabe prestação de caução?</a:t>
            </a:r>
          </a:p>
          <a:p>
            <a:pPr algn="just"/>
            <a:endParaRPr lang="pt-BR" altLang="pt-BR" sz="500" dirty="0">
              <a:latin typeface="Arial" panose="020B0604020202020204" pitchFamily="34" charset="0"/>
              <a:cs typeface="Arial" panose="020B0604020202020204" pitchFamily="34" charset="0"/>
            </a:endParaRPr>
          </a:p>
          <a:p>
            <a:pPr algn="just"/>
            <a:r>
              <a:rPr lang="pt-BR" altLang="pt-BR" sz="2400" i="1" dirty="0">
                <a:latin typeface="Arial" panose="020B0604020202020204" pitchFamily="34" charset="0"/>
                <a:cs typeface="Arial" panose="020B0604020202020204" pitchFamily="34" charset="0"/>
              </a:rPr>
              <a:t>§ 1º Para a concessão da tutela de urgência, o juiz </a:t>
            </a:r>
            <a:r>
              <a:rPr lang="pt-BR" altLang="pt-BR" sz="2400" i="1" u="sng" dirty="0">
                <a:latin typeface="Arial" panose="020B0604020202020204" pitchFamily="34" charset="0"/>
                <a:cs typeface="Arial" panose="020B0604020202020204" pitchFamily="34" charset="0"/>
              </a:rPr>
              <a:t>pode, conforme o caso, exigir caução</a:t>
            </a:r>
            <a:r>
              <a:rPr lang="pt-BR" altLang="pt-BR" sz="2400" i="1" dirty="0">
                <a:latin typeface="Arial" panose="020B0604020202020204" pitchFamily="34" charset="0"/>
                <a:cs typeface="Arial" panose="020B0604020202020204" pitchFamily="34" charset="0"/>
              </a:rPr>
              <a:t> real ou fidejussória idônea para ressarcir os danos que a outra parte possa vir a sofrer, podendo a caução ser dispensada se a parte economicamente hipossuficiente não puder oferecê-la. </a:t>
            </a:r>
          </a:p>
        </p:txBody>
      </p:sp>
    </p:spTree>
    <p:extLst>
      <p:ext uri="{BB962C8B-B14F-4D97-AF65-F5344CB8AC3E}">
        <p14:creationId xmlns:p14="http://schemas.microsoft.com/office/powerpoint/2010/main" val="3300822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247590"/>
          </a:xfrm>
          <a:prstGeom prst="rect">
            <a:avLst/>
          </a:prstGeom>
          <a:noFill/>
        </p:spPr>
        <p:txBody>
          <a:bodyPr wrap="square" rtlCol="0">
            <a:spAutoFit/>
          </a:bodyPr>
          <a:lstStyle/>
          <a:p>
            <a:pPr algn="just"/>
            <a:r>
              <a:rPr lang="pt-BR" altLang="pt-BR" sz="2500" dirty="0">
                <a:latin typeface="Arial" panose="020B0604020202020204" pitchFamily="34" charset="0"/>
                <a:cs typeface="Arial" panose="020B0604020202020204" pitchFamily="34" charset="0"/>
              </a:rPr>
              <a:t>Pode haver audiência de justificação prévia?</a:t>
            </a:r>
          </a:p>
          <a:p>
            <a:pPr algn="just"/>
            <a:endParaRPr lang="pt-BR" altLang="pt-BR" sz="500" dirty="0">
              <a:latin typeface="Arial" panose="020B0604020202020204" pitchFamily="34" charset="0"/>
              <a:cs typeface="Arial" panose="020B0604020202020204" pitchFamily="34" charset="0"/>
            </a:endParaRPr>
          </a:p>
          <a:p>
            <a:pPr algn="just"/>
            <a:r>
              <a:rPr lang="pt-BR" altLang="pt-BR" sz="2500" i="1" dirty="0">
                <a:latin typeface="Arial" panose="020B0604020202020204" pitchFamily="34" charset="0"/>
                <a:cs typeface="Arial" panose="020B0604020202020204" pitchFamily="34" charset="0"/>
              </a:rPr>
              <a:t>Art. 300, § 2º A tutela de urgência pode ser concedida liminarmente ou </a:t>
            </a:r>
            <a:r>
              <a:rPr lang="pt-BR" altLang="pt-BR" sz="2500" i="1" u="sng" dirty="0">
                <a:latin typeface="Arial" panose="020B0604020202020204" pitchFamily="34" charset="0"/>
                <a:cs typeface="Arial" panose="020B0604020202020204" pitchFamily="34" charset="0"/>
              </a:rPr>
              <a:t>após justificação prévia</a:t>
            </a:r>
            <a:r>
              <a:rPr lang="pt-BR" altLang="pt-BR" sz="2500" i="1" dirty="0">
                <a:latin typeface="Arial" panose="020B0604020202020204" pitchFamily="34" charset="0"/>
                <a:cs typeface="Arial" panose="020B0604020202020204" pitchFamily="34" charset="0"/>
              </a:rPr>
              <a:t>. </a:t>
            </a:r>
          </a:p>
          <a:p>
            <a:pPr algn="just"/>
            <a:endParaRPr lang="pt-BR" altLang="pt-BR" sz="2500" dirty="0">
              <a:latin typeface="Arial" panose="020B0604020202020204" pitchFamily="34" charset="0"/>
              <a:cs typeface="Arial" panose="020B0604020202020204" pitchFamily="34" charset="0"/>
            </a:endParaRPr>
          </a:p>
          <a:p>
            <a:pPr algn="just"/>
            <a:r>
              <a:rPr lang="pt-BR" altLang="pt-BR" sz="2500" dirty="0">
                <a:latin typeface="Arial" panose="020B0604020202020204" pitchFamily="34" charset="0"/>
                <a:cs typeface="Arial" panose="020B0604020202020204" pitchFamily="34" charset="0"/>
              </a:rPr>
              <a:t>O que se pode pedir como tutela de urgência cautelar?</a:t>
            </a:r>
          </a:p>
          <a:p>
            <a:pPr algn="just"/>
            <a:endParaRPr lang="pt-BR" altLang="pt-BR" sz="500" dirty="0">
              <a:latin typeface="Arial" panose="020B0604020202020204" pitchFamily="34" charset="0"/>
              <a:cs typeface="Arial" panose="020B0604020202020204" pitchFamily="34" charset="0"/>
            </a:endParaRPr>
          </a:p>
          <a:p>
            <a:pPr algn="just"/>
            <a:r>
              <a:rPr lang="pt-BR" altLang="pt-BR" sz="2500" i="1" dirty="0">
                <a:latin typeface="Arial" panose="020B0604020202020204" pitchFamily="34" charset="0"/>
                <a:cs typeface="Arial" panose="020B0604020202020204" pitchFamily="34" charset="0"/>
              </a:rPr>
              <a:t>Art. 301.  A tutela de urgência de natureza cautelar pode ser efetivada mediante </a:t>
            </a:r>
            <a:r>
              <a:rPr lang="pt-BR" altLang="pt-BR" sz="2500" i="1" u="sng" dirty="0">
                <a:latin typeface="Arial" panose="020B0604020202020204" pitchFamily="34" charset="0"/>
                <a:cs typeface="Arial" panose="020B0604020202020204" pitchFamily="34" charset="0"/>
              </a:rPr>
              <a:t>arresto, sequestro, arrolamento de bens</a:t>
            </a:r>
            <a:r>
              <a:rPr lang="pt-BR" altLang="pt-BR" sz="2500" i="1" dirty="0">
                <a:latin typeface="Arial" panose="020B0604020202020204" pitchFamily="34" charset="0"/>
                <a:cs typeface="Arial" panose="020B0604020202020204" pitchFamily="34" charset="0"/>
              </a:rPr>
              <a:t>, registro de </a:t>
            </a:r>
            <a:r>
              <a:rPr lang="pt-BR" altLang="pt-BR" sz="2500" i="1" u="sng" dirty="0">
                <a:latin typeface="Arial" panose="020B0604020202020204" pitchFamily="34" charset="0"/>
                <a:cs typeface="Arial" panose="020B0604020202020204" pitchFamily="34" charset="0"/>
              </a:rPr>
              <a:t>protesto contra alienação de bem</a:t>
            </a:r>
            <a:r>
              <a:rPr lang="pt-BR" altLang="pt-BR" sz="2500" i="1" dirty="0">
                <a:latin typeface="Arial" panose="020B0604020202020204" pitchFamily="34" charset="0"/>
                <a:cs typeface="Arial" panose="020B0604020202020204" pitchFamily="34" charset="0"/>
              </a:rPr>
              <a:t> e </a:t>
            </a:r>
            <a:r>
              <a:rPr lang="pt-BR" altLang="pt-BR" sz="2500" i="1" u="sng" dirty="0">
                <a:latin typeface="Arial" panose="020B0604020202020204" pitchFamily="34" charset="0"/>
                <a:cs typeface="Arial" panose="020B0604020202020204" pitchFamily="34" charset="0"/>
              </a:rPr>
              <a:t>qualquer outra medida idônea para asseguração do direito</a:t>
            </a:r>
            <a:r>
              <a:rPr lang="pt-BR" altLang="pt-BR" sz="25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2862322"/>
          </a:xfrm>
          <a:prstGeom prst="rect">
            <a:avLst/>
          </a:prstGeom>
          <a:noFill/>
        </p:spPr>
        <p:txBody>
          <a:bodyPr wrap="square" rtlCol="0">
            <a:spAutoFit/>
          </a:bodyPr>
          <a:lstStyle/>
          <a:p>
            <a:pPr algn="just"/>
            <a:r>
              <a:rPr lang="pt-BR" altLang="pt-BR" sz="2600" dirty="0">
                <a:latin typeface="Arial" panose="020B0604020202020204" pitchFamily="34" charset="0"/>
                <a:cs typeface="Arial" panose="020B0604020202020204" pitchFamily="34" charset="0"/>
              </a:rPr>
              <a:t>Qual o procedimento?</a:t>
            </a:r>
          </a:p>
          <a:p>
            <a:pPr algn="just"/>
            <a:endParaRPr lang="pt-BR" altLang="pt-BR" sz="2600" dirty="0">
              <a:latin typeface="Arial" panose="020B0604020202020204" pitchFamily="34" charset="0"/>
              <a:cs typeface="Arial" panose="020B0604020202020204" pitchFamily="34" charset="0"/>
            </a:endParaRPr>
          </a:p>
          <a:p>
            <a:pPr algn="just"/>
            <a:r>
              <a:rPr lang="pt-BR" altLang="pt-BR" sz="2600" dirty="0">
                <a:latin typeface="Arial" panose="020B0604020202020204" pitchFamily="34" charset="0"/>
                <a:cs typeface="Arial" panose="020B0604020202020204" pitchFamily="34" charset="0"/>
              </a:rPr>
              <a:t>CAPÍTULO II</a:t>
            </a:r>
          </a:p>
          <a:p>
            <a:pPr algn="just"/>
            <a:r>
              <a:rPr lang="pt-BR" altLang="pt-BR" sz="2600" dirty="0">
                <a:latin typeface="Arial" panose="020B0604020202020204" pitchFamily="34" charset="0"/>
                <a:cs typeface="Arial" panose="020B0604020202020204" pitchFamily="34" charset="0"/>
              </a:rPr>
              <a:t>DO PROCEDIMENTO DA TUTELA ANTECIPADA REQUERIDA EM CARÁTER ANTECEDENTE (art. 303)</a:t>
            </a:r>
          </a:p>
          <a:p>
            <a:pPr algn="just"/>
            <a:endParaRPr lang="pt-BR" alt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493538"/>
          </a:xfrm>
          <a:prstGeom prst="rect">
            <a:avLst/>
          </a:prstGeom>
          <a:noFill/>
        </p:spPr>
        <p:txBody>
          <a:bodyPr wrap="square" rtlCol="0">
            <a:spAutoFit/>
          </a:bodyPr>
          <a:lstStyle/>
          <a:p>
            <a:pPr algn="just"/>
            <a:r>
              <a:rPr lang="pt-BR" altLang="pt-BR" sz="2600" dirty="0">
                <a:latin typeface="Arial" panose="020B0604020202020204" pitchFamily="34" charset="0"/>
                <a:cs typeface="Arial" panose="020B0604020202020204" pitchFamily="34" charset="0"/>
              </a:rPr>
              <a:t>CAPÍTULO III</a:t>
            </a:r>
          </a:p>
          <a:p>
            <a:pPr algn="just"/>
            <a:r>
              <a:rPr lang="pt-BR" altLang="pt-BR" sz="2600" dirty="0">
                <a:latin typeface="Arial" panose="020B0604020202020204" pitchFamily="34" charset="0"/>
                <a:cs typeface="Arial" panose="020B0604020202020204" pitchFamily="34" charset="0"/>
              </a:rPr>
              <a:t>DO PROCEDIMENTO DA TUTELA CAUTELAR REQUERIDA EM CARÁTER ANTECEDENTE </a:t>
            </a:r>
          </a:p>
          <a:p>
            <a:pPr algn="just"/>
            <a:endParaRPr lang="pt-BR" altLang="pt-BR" sz="2600" dirty="0">
              <a:latin typeface="Arial" panose="020B0604020202020204" pitchFamily="34" charset="0"/>
              <a:cs typeface="Arial" panose="020B0604020202020204" pitchFamily="34" charset="0"/>
            </a:endParaRPr>
          </a:p>
          <a:p>
            <a:pPr algn="just"/>
            <a:r>
              <a:rPr lang="pt-BR" altLang="pt-BR" sz="2600" i="1" dirty="0">
                <a:latin typeface="Arial" panose="020B0604020202020204" pitchFamily="34" charset="0"/>
                <a:cs typeface="Arial" panose="020B0604020202020204" pitchFamily="34" charset="0"/>
              </a:rPr>
              <a:t>Art. 305.  A petição inicial da ação que visa à prestação de tutela cautelar em caráter antecedente indicará a lide e seu fundamento, a exposição sumária do direito que se objetiva assegurar e o perigo de dano ou o risco ao resultado útil do processo. </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001095"/>
          </a:xfrm>
          <a:prstGeom prst="rect">
            <a:avLst/>
          </a:prstGeom>
          <a:noFill/>
        </p:spPr>
        <p:txBody>
          <a:bodyPr wrap="square" rtlCol="0">
            <a:spAutoFit/>
          </a:bodyPr>
          <a:lstStyle/>
          <a:p>
            <a:pPr algn="just"/>
            <a:r>
              <a:rPr lang="pt-BR" altLang="pt-BR" sz="2400" dirty="0">
                <a:latin typeface="Arial" panose="020B0604020202020204" pitchFamily="34" charset="0"/>
                <a:cs typeface="Arial" panose="020B0604020202020204" pitchFamily="34" charset="0"/>
              </a:rPr>
              <a:t>E a “ação principal”?</a:t>
            </a:r>
          </a:p>
          <a:p>
            <a:pPr algn="just"/>
            <a:endParaRPr lang="pt-BR" altLang="pt-BR" sz="2300" i="1" dirty="0">
              <a:latin typeface="Arial" panose="020B0604020202020204" pitchFamily="34" charset="0"/>
              <a:cs typeface="Arial" panose="020B0604020202020204" pitchFamily="34" charset="0"/>
            </a:endParaRPr>
          </a:p>
          <a:p>
            <a:pPr algn="just"/>
            <a:r>
              <a:rPr lang="pt-BR" altLang="pt-BR" sz="2300" i="1" dirty="0">
                <a:latin typeface="Arial" panose="020B0604020202020204" pitchFamily="34" charset="0"/>
                <a:cs typeface="Arial" panose="020B0604020202020204" pitchFamily="34" charset="0"/>
              </a:rPr>
              <a:t>Art. 308.  Efetivada a tutela cautelar, </a:t>
            </a:r>
            <a:r>
              <a:rPr lang="pt-BR" altLang="pt-BR" sz="2300" i="1" u="sng" dirty="0">
                <a:latin typeface="Arial" panose="020B0604020202020204" pitchFamily="34" charset="0"/>
                <a:cs typeface="Arial" panose="020B0604020202020204" pitchFamily="34" charset="0"/>
              </a:rPr>
              <a:t>o pedido principal terá de ser formulado pelo autor no prazo de 30 (trinta) dias</a:t>
            </a:r>
            <a:r>
              <a:rPr lang="pt-BR" altLang="pt-BR" sz="2300" i="1" dirty="0">
                <a:latin typeface="Arial" panose="020B0604020202020204" pitchFamily="34" charset="0"/>
                <a:cs typeface="Arial" panose="020B0604020202020204" pitchFamily="34" charset="0"/>
              </a:rPr>
              <a:t>, caso em que </a:t>
            </a:r>
            <a:r>
              <a:rPr lang="pt-BR" altLang="pt-BR" sz="2300" i="1" u="sng" dirty="0">
                <a:latin typeface="Arial" panose="020B0604020202020204" pitchFamily="34" charset="0"/>
                <a:cs typeface="Arial" panose="020B0604020202020204" pitchFamily="34" charset="0"/>
              </a:rPr>
              <a:t>será apresentado nos mesmos autos em que deduzido o pedido de tutela cautelar</a:t>
            </a:r>
            <a:r>
              <a:rPr lang="pt-BR" altLang="pt-BR" sz="2300" i="1" dirty="0">
                <a:latin typeface="Arial" panose="020B0604020202020204" pitchFamily="34" charset="0"/>
                <a:cs typeface="Arial" panose="020B0604020202020204" pitchFamily="34" charset="0"/>
              </a:rPr>
              <a:t>, não dependendo do adiantamento de novas custas processuais.</a:t>
            </a:r>
          </a:p>
          <a:p>
            <a:pPr algn="just"/>
            <a:endParaRPr lang="pt-BR" altLang="pt-BR" sz="2300" i="1" dirty="0">
              <a:latin typeface="Arial" panose="020B0604020202020204" pitchFamily="34" charset="0"/>
              <a:cs typeface="Arial" panose="020B0604020202020204" pitchFamily="34" charset="0"/>
            </a:endParaRPr>
          </a:p>
          <a:p>
            <a:pPr algn="just"/>
            <a:r>
              <a:rPr lang="pt-BR" altLang="pt-BR" sz="2300" i="1" dirty="0">
                <a:latin typeface="Arial" panose="020B0604020202020204" pitchFamily="34" charset="0"/>
                <a:cs typeface="Arial" panose="020B0604020202020204" pitchFamily="34" charset="0"/>
              </a:rPr>
              <a:t>§ 1º O pedido principal </a:t>
            </a:r>
            <a:r>
              <a:rPr lang="pt-BR" altLang="pt-BR" sz="2300" i="1" u="sng" dirty="0">
                <a:latin typeface="Arial" panose="020B0604020202020204" pitchFamily="34" charset="0"/>
                <a:cs typeface="Arial" panose="020B0604020202020204" pitchFamily="34" charset="0"/>
              </a:rPr>
              <a:t>pode ser formulado conjuntamente</a:t>
            </a:r>
            <a:r>
              <a:rPr lang="pt-BR" altLang="pt-BR" sz="2300" i="1" dirty="0">
                <a:latin typeface="Arial" panose="020B0604020202020204" pitchFamily="34" charset="0"/>
                <a:cs typeface="Arial" panose="020B0604020202020204" pitchFamily="34" charset="0"/>
              </a:rPr>
              <a:t> com o pedido de tutela cautelar.</a:t>
            </a:r>
          </a:p>
        </p:txBody>
      </p:sp>
    </p:spTree>
    <p:extLst>
      <p:ext uri="{BB962C8B-B14F-4D97-AF65-F5344CB8AC3E}">
        <p14:creationId xmlns:p14="http://schemas.microsoft.com/office/powerpoint/2010/main" val="901270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524315"/>
          </a:xfrm>
          <a:prstGeom prst="rect">
            <a:avLst/>
          </a:prstGeom>
          <a:noFill/>
        </p:spPr>
        <p:txBody>
          <a:bodyPr wrap="square" rtlCol="0">
            <a:spAutoFit/>
          </a:bodyPr>
          <a:lstStyle/>
          <a:p>
            <a:pPr algn="just"/>
            <a:r>
              <a:rPr lang="pt-BR" altLang="pt-BR" sz="2400" dirty="0">
                <a:latin typeface="Arial" panose="020B0604020202020204" pitchFamily="34" charset="0"/>
                <a:cs typeface="Arial" panose="020B0604020202020204" pitchFamily="34" charset="0"/>
              </a:rPr>
              <a:t>E a “ação principal”?</a:t>
            </a:r>
          </a:p>
          <a:p>
            <a:pPr algn="just"/>
            <a:endParaRPr lang="pt-BR" altLang="pt-BR" sz="2400" i="1" dirty="0">
              <a:latin typeface="Arial" panose="020B0604020202020204" pitchFamily="34" charset="0"/>
              <a:cs typeface="Arial" panose="020B0604020202020204" pitchFamily="34" charset="0"/>
            </a:endParaRPr>
          </a:p>
          <a:p>
            <a:pPr algn="just"/>
            <a:r>
              <a:rPr lang="pt-BR" altLang="pt-BR" sz="2400" i="1" dirty="0">
                <a:latin typeface="Arial" panose="020B0604020202020204" pitchFamily="34" charset="0"/>
                <a:cs typeface="Arial" panose="020B0604020202020204" pitchFamily="34" charset="0"/>
              </a:rPr>
              <a:t>Art. 308.  (...)</a:t>
            </a:r>
          </a:p>
          <a:p>
            <a:pPr algn="just"/>
            <a:endParaRPr lang="pt-BR" altLang="pt-BR" sz="2400" i="1" dirty="0">
              <a:latin typeface="Arial" panose="020B0604020202020204" pitchFamily="34" charset="0"/>
              <a:cs typeface="Arial" panose="020B0604020202020204" pitchFamily="34" charset="0"/>
            </a:endParaRPr>
          </a:p>
          <a:p>
            <a:pPr algn="just"/>
            <a:r>
              <a:rPr lang="pt-BR" altLang="pt-BR" sz="2400" i="1" dirty="0">
                <a:latin typeface="Arial" panose="020B0604020202020204" pitchFamily="34" charset="0"/>
                <a:cs typeface="Arial" panose="020B0604020202020204" pitchFamily="34" charset="0"/>
              </a:rPr>
              <a:t>§ 2º A causa de pedir poderá ser aditada no momento de formulação do pedido principal.</a:t>
            </a:r>
          </a:p>
          <a:p>
            <a:pPr algn="just"/>
            <a:endParaRPr lang="pt-BR" altLang="pt-BR" sz="2400" i="1" dirty="0">
              <a:latin typeface="Arial" panose="020B0604020202020204" pitchFamily="34" charset="0"/>
              <a:cs typeface="Arial" panose="020B0604020202020204" pitchFamily="34" charset="0"/>
            </a:endParaRPr>
          </a:p>
          <a:p>
            <a:pPr algn="just"/>
            <a:r>
              <a:rPr lang="pt-BR" altLang="pt-BR" sz="2400" i="1" dirty="0">
                <a:latin typeface="Arial" panose="020B0604020202020204" pitchFamily="34" charset="0"/>
                <a:cs typeface="Arial" panose="020B0604020202020204" pitchFamily="34" charset="0"/>
              </a:rPr>
              <a:t>§ 3º Apresentado o pedido principal, as partes serão intimadas para a audiência de conciliação ou de mediação, na forma do art. 334, por seus advogados ou pessoalmente, sem necessidade de nova citação do réu.</a:t>
            </a:r>
          </a:p>
        </p:txBody>
      </p:sp>
    </p:spTree>
    <p:extLst>
      <p:ext uri="{BB962C8B-B14F-4D97-AF65-F5344CB8AC3E}">
        <p14:creationId xmlns:p14="http://schemas.microsoft.com/office/powerpoint/2010/main" val="192013216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836712"/>
            <a:ext cx="8254325" cy="5416868"/>
          </a:xfrm>
          <a:prstGeom prst="rect">
            <a:avLst/>
          </a:prstGeom>
          <a:noFill/>
        </p:spPr>
        <p:txBody>
          <a:bodyPr wrap="square" rtlCol="0">
            <a:spAutoFit/>
          </a:bodyPr>
          <a:lstStyle/>
          <a:p>
            <a:r>
              <a:rPr lang="pt-BR" sz="2400" dirty="0">
                <a:latin typeface="Arial" pitchFamily="34" charset="0"/>
                <a:cs typeface="Arial" pitchFamily="34" charset="0"/>
              </a:rPr>
              <a:t>Dúvidas:</a:t>
            </a:r>
          </a:p>
          <a:p>
            <a:endParaRPr lang="pt-BR" sz="2400" dirty="0">
              <a:latin typeface="Arial" pitchFamily="34" charset="0"/>
              <a:cs typeface="Arial" pitchFamily="34" charset="0"/>
            </a:endParaRPr>
          </a:p>
          <a:p>
            <a:r>
              <a:rPr lang="pt-BR" sz="2400" dirty="0">
                <a:latin typeface="Arial" pitchFamily="34" charset="0"/>
                <a:cs typeface="Arial" pitchFamily="34" charset="0"/>
              </a:rPr>
              <a:t>Está mantido o </a:t>
            </a:r>
            <a:r>
              <a:rPr lang="pt-BR" sz="2400" i="1" dirty="0">
                <a:latin typeface="Arial" pitchFamily="34" charset="0"/>
                <a:cs typeface="Arial" pitchFamily="34" charset="0"/>
              </a:rPr>
              <a:t>processo</a:t>
            </a:r>
            <a:r>
              <a:rPr lang="pt-BR" sz="2400" dirty="0">
                <a:latin typeface="Arial" pitchFamily="34" charset="0"/>
                <a:cs typeface="Arial" pitchFamily="34" charset="0"/>
              </a:rPr>
              <a:t> cautelar?</a:t>
            </a:r>
          </a:p>
          <a:p>
            <a:endParaRPr lang="pt-BR" sz="500" dirty="0">
              <a:latin typeface="Arial" pitchFamily="34" charset="0"/>
              <a:cs typeface="Arial" pitchFamily="34" charset="0"/>
            </a:endParaRPr>
          </a:p>
          <a:p>
            <a:r>
              <a:rPr lang="pt-BR" sz="2400" dirty="0">
                <a:latin typeface="Arial" pitchFamily="34" charset="0"/>
                <a:cs typeface="Arial" pitchFamily="34" charset="0"/>
              </a:rPr>
              <a:t>Estão mantidas as </a:t>
            </a:r>
            <a:r>
              <a:rPr lang="pt-BR" sz="2400" i="1" dirty="0">
                <a:latin typeface="Arial" pitchFamily="34" charset="0"/>
                <a:cs typeface="Arial" pitchFamily="34" charset="0"/>
              </a:rPr>
              <a:t>cautelares nominadas</a:t>
            </a:r>
            <a:r>
              <a:rPr lang="pt-BR" sz="2400" dirty="0">
                <a:latin typeface="Arial" pitchFamily="34" charset="0"/>
                <a:cs typeface="Arial" pitchFamily="34" charset="0"/>
              </a:rPr>
              <a:t>?</a:t>
            </a:r>
          </a:p>
          <a:p>
            <a:endParaRPr lang="pt-BR" sz="500" dirty="0">
              <a:latin typeface="Arial" pitchFamily="34" charset="0"/>
              <a:cs typeface="Arial" pitchFamily="34" charset="0"/>
            </a:endParaRPr>
          </a:p>
          <a:p>
            <a:pPr algn="just"/>
            <a:r>
              <a:rPr lang="pt-BR" sz="2400" dirty="0">
                <a:latin typeface="Arial" pitchFamily="34" charset="0"/>
                <a:cs typeface="Arial" pitchFamily="34" charset="0"/>
              </a:rPr>
              <a:t>Qual o </a:t>
            </a:r>
            <a:r>
              <a:rPr lang="pt-BR" sz="2400" u="sng" dirty="0">
                <a:latin typeface="Arial" pitchFamily="34" charset="0"/>
                <a:cs typeface="Arial" pitchFamily="34" charset="0"/>
              </a:rPr>
              <a:t>procedimento</a:t>
            </a:r>
            <a:r>
              <a:rPr lang="pt-BR" sz="2400" dirty="0">
                <a:latin typeface="Arial" pitchFamily="34" charset="0"/>
                <a:cs typeface="Arial" pitchFamily="34" charset="0"/>
              </a:rPr>
              <a:t> / especificidades de cada uma das medidas mencionadas no art. 301 do NCPC?</a:t>
            </a:r>
          </a:p>
          <a:p>
            <a:pPr algn="just"/>
            <a:endParaRPr lang="pt-BR" sz="2400" dirty="0">
              <a:latin typeface="Arial" pitchFamily="34" charset="0"/>
              <a:cs typeface="Arial" pitchFamily="34" charset="0"/>
            </a:endParaRPr>
          </a:p>
          <a:p>
            <a:pPr algn="just"/>
            <a:r>
              <a:rPr lang="pt-BR" sz="2400" dirty="0">
                <a:latin typeface="Arial" pitchFamily="34" charset="0"/>
                <a:cs typeface="Arial" pitchFamily="34" charset="0"/>
              </a:rPr>
              <a:t>Há fungibilidade entre as tutelas provisórias no NCPC?</a:t>
            </a:r>
          </a:p>
          <a:p>
            <a:pPr algn="just"/>
            <a:r>
              <a:rPr lang="pt-BR" sz="2400" i="1" dirty="0">
                <a:latin typeface="Arial" pitchFamily="34" charset="0"/>
                <a:cs typeface="Arial" pitchFamily="34" charset="0"/>
              </a:rPr>
              <a:t>Enunciado 45, CJF: Aplica-se às tutelas provisórias o princípio da fungibilidade, devendo o juiz esclarecer as partes sobre o regime processual a ser observado</a:t>
            </a:r>
          </a:p>
          <a:p>
            <a:pPr algn="just"/>
            <a:endParaRPr lang="pt-BR" sz="2400" dirty="0">
              <a:latin typeface="Arial" pitchFamily="34" charset="0"/>
              <a:cs typeface="Arial" pitchFamily="34" charset="0"/>
            </a:endParaRPr>
          </a:p>
          <a:p>
            <a:pPr algn="just"/>
            <a:r>
              <a:rPr lang="pt-BR" sz="2400" dirty="0">
                <a:latin typeface="Arial" pitchFamily="34" charset="0"/>
                <a:cs typeface="Arial" pitchFamily="34" charset="0"/>
              </a:rPr>
              <a:t>Andre Roque: “dispositivos-zumbi”</a:t>
            </a:r>
          </a:p>
          <a:p>
            <a:pPr algn="just"/>
            <a:r>
              <a:rPr lang="pt-BR" sz="2400" dirty="0">
                <a:latin typeface="Arial" pitchFamily="34" charset="0"/>
                <a:cs typeface="Arial" pitchFamily="34" charset="0"/>
                <a:hlinkClick r:id="rId2"/>
              </a:rPr>
              <a:t>http://jota.info/o-novo-cpc-e-os-dispositivos-zumbis</a:t>
            </a:r>
            <a:endParaRPr lang="pt-BR" sz="2400" dirty="0">
              <a:latin typeface="Arial" pitchFamily="34" charset="0"/>
              <a:cs typeface="Arial" pitchFamily="34" charset="0"/>
            </a:endParaRPr>
          </a:p>
        </p:txBody>
      </p:sp>
    </p:spTree>
    <p:extLst>
      <p:ext uri="{BB962C8B-B14F-4D97-AF65-F5344CB8AC3E}">
        <p14:creationId xmlns:p14="http://schemas.microsoft.com/office/powerpoint/2010/main" val="7907737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23220"/>
          </a:xfrm>
          <a:prstGeom prst="rect">
            <a:avLst/>
          </a:prstGeom>
          <a:noFill/>
        </p:spPr>
        <p:txBody>
          <a:bodyPr wrap="square" rtlCol="0">
            <a:spAutoFit/>
          </a:bodyPr>
          <a:lstStyle/>
          <a:p>
            <a:r>
              <a:rPr lang="pt-BR" sz="2800" dirty="0">
                <a:latin typeface="Arial" pitchFamily="34" charset="0"/>
                <a:cs typeface="Arial" pitchFamily="34" charset="0"/>
              </a:rPr>
              <a:t>2) ARRESTO</a:t>
            </a:r>
          </a:p>
        </p:txBody>
      </p:sp>
    </p:spTree>
    <p:extLst>
      <p:ext uri="{BB962C8B-B14F-4D97-AF65-F5344CB8AC3E}">
        <p14:creationId xmlns:p14="http://schemas.microsoft.com/office/powerpoint/2010/main" val="12775830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154984"/>
          </a:xfrm>
          <a:prstGeom prst="rect">
            <a:avLst/>
          </a:prstGeom>
          <a:noFill/>
        </p:spPr>
        <p:txBody>
          <a:bodyPr wrap="square" rtlCol="0">
            <a:spAutoFit/>
          </a:bodyPr>
          <a:lstStyle/>
          <a:p>
            <a:pPr algn="just">
              <a:spcBef>
                <a:spcPct val="0"/>
              </a:spcBef>
              <a:buFont typeface="Arial" charset="0"/>
              <a:buNone/>
            </a:pPr>
            <a:r>
              <a:rPr lang="pt-BR" altLang="pt-BR" sz="2400" dirty="0">
                <a:latin typeface="Arial" panose="020B0604020202020204" pitchFamily="34" charset="0"/>
                <a:cs typeface="Arial" panose="020B0604020202020204" pitchFamily="34" charset="0"/>
              </a:rPr>
              <a:t>A legislação processual brasileira prevê o arresto nos seguintes diplomas:</a:t>
            </a:r>
          </a:p>
          <a:p>
            <a:pPr marL="342900" indent="-342900" algn="just">
              <a:spcBef>
                <a:spcPct val="0"/>
              </a:spcBef>
              <a:buFontTx/>
              <a:buChar char="-"/>
            </a:pPr>
            <a:endParaRPr lang="pt-BR" altLang="pt-BR" sz="2400" dirty="0">
              <a:latin typeface="Arial" panose="020B0604020202020204" pitchFamily="34" charset="0"/>
              <a:cs typeface="Arial" panose="020B0604020202020204" pitchFamily="34" charset="0"/>
            </a:endParaRPr>
          </a:p>
          <a:p>
            <a:pPr marL="342900" indent="-342900" algn="just">
              <a:spcBef>
                <a:spcPct val="0"/>
              </a:spcBef>
              <a:buFontTx/>
              <a:buChar char="-"/>
            </a:pPr>
            <a:r>
              <a:rPr lang="pt-BR" altLang="pt-BR" sz="2400" dirty="0">
                <a:latin typeface="Arial" panose="020B0604020202020204" pitchFamily="34" charset="0"/>
                <a:cs typeface="Arial" panose="020B0604020202020204" pitchFamily="34" charset="0"/>
              </a:rPr>
              <a:t>Regulamento 737/1850 (causas específicas de cabimento)</a:t>
            </a:r>
          </a:p>
          <a:p>
            <a:pPr marL="342900" indent="-342900" algn="just">
              <a:spcBef>
                <a:spcPct val="0"/>
              </a:spcBef>
              <a:buFontTx/>
              <a:buChar char="-"/>
            </a:pPr>
            <a:endParaRPr lang="pt-BR" altLang="pt-BR" sz="2400" dirty="0">
              <a:latin typeface="Arial" panose="020B0604020202020204" pitchFamily="34" charset="0"/>
              <a:cs typeface="Arial" panose="020B0604020202020204" pitchFamily="34" charset="0"/>
            </a:endParaRPr>
          </a:p>
          <a:p>
            <a:pPr marL="342900" indent="-342900" algn="just">
              <a:spcBef>
                <a:spcPct val="0"/>
              </a:spcBef>
              <a:buFontTx/>
              <a:buChar char="-"/>
            </a:pPr>
            <a:r>
              <a:rPr lang="pt-BR" altLang="pt-BR" sz="2400" dirty="0">
                <a:latin typeface="Arial" panose="020B0604020202020204" pitchFamily="34" charset="0"/>
                <a:cs typeface="Arial" panose="020B0604020202020204" pitchFamily="34" charset="0"/>
              </a:rPr>
              <a:t>CPC 1939 (maior liberdade para concessão)</a:t>
            </a:r>
          </a:p>
          <a:p>
            <a:pPr marL="342900" indent="-342900" algn="just">
              <a:spcBef>
                <a:spcPct val="0"/>
              </a:spcBef>
              <a:buFontTx/>
              <a:buChar char="-"/>
            </a:pPr>
            <a:endParaRPr lang="pt-BR" altLang="pt-BR" sz="2400" dirty="0">
              <a:latin typeface="Arial" panose="020B0604020202020204" pitchFamily="34" charset="0"/>
              <a:cs typeface="Arial" panose="020B0604020202020204" pitchFamily="34" charset="0"/>
            </a:endParaRPr>
          </a:p>
          <a:p>
            <a:pPr marL="342900" indent="-342900" algn="just">
              <a:spcBef>
                <a:spcPct val="0"/>
              </a:spcBef>
              <a:buFontTx/>
              <a:buChar char="-"/>
            </a:pPr>
            <a:r>
              <a:rPr lang="pt-BR" altLang="pt-BR" sz="2400" dirty="0">
                <a:latin typeface="Arial" panose="020B0604020202020204" pitchFamily="34" charset="0"/>
                <a:cs typeface="Arial" panose="020B0604020202020204" pitchFamily="34" charset="0"/>
              </a:rPr>
              <a:t>CPC 1973 (enumeração casuística)</a:t>
            </a:r>
          </a:p>
          <a:p>
            <a:pPr marL="342900" indent="-342900" algn="just">
              <a:spcBef>
                <a:spcPct val="0"/>
              </a:spcBef>
              <a:buFontTx/>
              <a:buChar char="-"/>
            </a:pPr>
            <a:endParaRPr lang="pt-BR" sz="2400" dirty="0">
              <a:latin typeface="Arial" panose="020B0604020202020204" pitchFamily="34" charset="0"/>
              <a:cs typeface="Arial" panose="020B0604020202020204" pitchFamily="34" charset="0"/>
            </a:endParaRPr>
          </a:p>
          <a:p>
            <a:pPr marL="342900" indent="-342900" algn="just">
              <a:spcBef>
                <a:spcPct val="0"/>
              </a:spcBef>
              <a:buFontTx/>
              <a:buChar char="-"/>
            </a:pPr>
            <a:r>
              <a:rPr lang="pt-BR" sz="2400" dirty="0">
                <a:latin typeface="Arial" panose="020B0604020202020204" pitchFamily="34" charset="0"/>
                <a:cs typeface="Arial" panose="020B0604020202020204" pitchFamily="34" charset="0"/>
              </a:rPr>
              <a:t>NCPC (somente 1 menção, art. 301)</a:t>
            </a:r>
          </a:p>
        </p:txBody>
      </p:sp>
    </p:spTree>
    <p:extLst>
      <p:ext uri="{BB962C8B-B14F-4D97-AF65-F5344CB8AC3E}">
        <p14:creationId xmlns:p14="http://schemas.microsoft.com/office/powerpoint/2010/main" val="7907737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1268760"/>
            <a:ext cx="7662219" cy="5226046"/>
          </a:xfrm>
          <a:prstGeom prst="rect">
            <a:avLst/>
          </a:prstGeom>
          <a:noFill/>
        </p:spPr>
        <p:txBody>
          <a:bodyPr wrap="square" rtlCol="0">
            <a:spAutoFit/>
          </a:bodyPr>
          <a:lstStyle/>
          <a:p>
            <a:pPr algn="ctr">
              <a:lnSpc>
                <a:spcPct val="90000"/>
              </a:lnSpc>
              <a:spcBef>
                <a:spcPct val="0"/>
              </a:spcBef>
            </a:pPr>
            <a:r>
              <a:rPr lang="pt-BR" altLang="pt-BR" sz="2400" dirty="0">
                <a:latin typeface="Arial" panose="020B0604020202020204" pitchFamily="34" charset="0"/>
                <a:cs typeface="Arial" panose="020B0604020202020204" pitchFamily="34" charset="0"/>
              </a:rPr>
              <a:t>Prof. Luiz Dellore</a:t>
            </a:r>
          </a:p>
          <a:p>
            <a:pPr algn="ctr">
              <a:spcBef>
                <a:spcPct val="0"/>
              </a:spcBef>
            </a:pPr>
            <a:r>
              <a:rPr lang="pt-BR" altLang="pt-BR" sz="2400" dirty="0">
                <a:latin typeface="Arial" panose="020B0604020202020204" pitchFamily="34" charset="0"/>
                <a:cs typeface="Arial" panose="020B0604020202020204" pitchFamily="34" charset="0"/>
              </a:rPr>
              <a:t>Mestre e doutor em Processo Civil (USP)</a:t>
            </a:r>
          </a:p>
          <a:p>
            <a:pPr algn="ctr">
              <a:spcBef>
                <a:spcPct val="0"/>
              </a:spcBef>
            </a:pPr>
            <a:r>
              <a:rPr lang="pt-BR" altLang="pt-BR" sz="2400" dirty="0">
                <a:latin typeface="Arial" panose="020B0604020202020204" pitchFamily="34" charset="0"/>
                <a:cs typeface="Arial" panose="020B0604020202020204" pitchFamily="34" charset="0"/>
              </a:rPr>
              <a:t>Mestre em Constitucional (PUC/SP)</a:t>
            </a:r>
          </a:p>
          <a:p>
            <a:pPr algn="ctr">
              <a:spcBef>
                <a:spcPct val="0"/>
              </a:spcBef>
            </a:pPr>
            <a:r>
              <a:rPr lang="pt-BR" altLang="pt-BR" sz="2400" dirty="0">
                <a:latin typeface="Arial" panose="020B0604020202020204" pitchFamily="34" charset="0"/>
                <a:cs typeface="Arial" panose="020B0604020202020204" pitchFamily="34" charset="0"/>
              </a:rPr>
              <a:t>Professor da EPD, Mackenzie e outras instituições</a:t>
            </a:r>
          </a:p>
          <a:p>
            <a:pPr algn="ctr">
              <a:spcBef>
                <a:spcPct val="0"/>
              </a:spcBef>
            </a:pPr>
            <a:r>
              <a:rPr lang="pt-BR" altLang="pt-BR" sz="2400" dirty="0">
                <a:latin typeface="Arial" panose="020B0604020202020204" pitchFamily="34" charset="0"/>
                <a:cs typeface="Arial" panose="020B0604020202020204" pitchFamily="34" charset="0"/>
              </a:rPr>
              <a:t>Advogado da Caixa Econômica Federal</a:t>
            </a:r>
          </a:p>
          <a:p>
            <a:pPr algn="ctr">
              <a:spcBef>
                <a:spcPct val="0"/>
              </a:spcBef>
            </a:pPr>
            <a:r>
              <a:rPr lang="pt-BR" altLang="pt-BR" sz="2400" dirty="0">
                <a:latin typeface="Arial" panose="020B0604020202020204" pitchFamily="34" charset="0"/>
                <a:cs typeface="Arial" panose="020B0604020202020204" pitchFamily="34" charset="0"/>
              </a:rPr>
              <a:t>Ex-assessor de Ministro do STJ</a:t>
            </a:r>
          </a:p>
          <a:p>
            <a:pPr algn="ctr">
              <a:spcBef>
                <a:spcPct val="0"/>
              </a:spcBef>
            </a:pPr>
            <a:r>
              <a:rPr lang="pt-BR" altLang="pt-BR" sz="2400" dirty="0">
                <a:latin typeface="Arial" panose="020B0604020202020204" pitchFamily="34" charset="0"/>
                <a:cs typeface="Arial" panose="020B0604020202020204" pitchFamily="34" charset="0"/>
              </a:rPr>
              <a:t>Membro do IBDP e Diretor do </a:t>
            </a:r>
            <a:r>
              <a:rPr lang="pt-BR" altLang="pt-BR" sz="2400" dirty="0" err="1">
                <a:latin typeface="Arial" panose="020B0604020202020204" pitchFamily="34" charset="0"/>
                <a:cs typeface="Arial" panose="020B0604020202020204" pitchFamily="34" charset="0"/>
              </a:rPr>
              <a:t>Ceapro</a:t>
            </a:r>
            <a:r>
              <a:rPr lang="pt-BR" altLang="pt-BR" sz="2400" dirty="0">
                <a:latin typeface="Arial" panose="020B0604020202020204" pitchFamily="34" charset="0"/>
                <a:cs typeface="Arial" panose="020B0604020202020204" pitchFamily="34" charset="0"/>
              </a:rPr>
              <a:t> </a:t>
            </a:r>
          </a:p>
          <a:p>
            <a:pPr algn="ctr">
              <a:spcBef>
                <a:spcPct val="0"/>
              </a:spcBef>
            </a:pPr>
            <a:r>
              <a:rPr lang="pt-BR" altLang="pt-BR" sz="2400" dirty="0">
                <a:latin typeface="Arial" panose="020B0604020202020204" pitchFamily="34" charset="0"/>
                <a:cs typeface="Arial" panose="020B0604020202020204" pitchFamily="34" charset="0"/>
              </a:rPr>
              <a:t>(Centro de Estudos Avançados de Processo)</a:t>
            </a:r>
          </a:p>
          <a:p>
            <a:pPr algn="ctr">
              <a:spcBef>
                <a:spcPct val="0"/>
              </a:spcBef>
            </a:pPr>
            <a:endParaRPr lang="pt-BR" altLang="pt-BR" sz="2400" dirty="0">
              <a:latin typeface="Arial" panose="020B0604020202020204" pitchFamily="34" charset="0"/>
              <a:cs typeface="Arial" panose="020B0604020202020204" pitchFamily="34" charset="0"/>
            </a:endParaRPr>
          </a:p>
          <a:p>
            <a:pPr algn="ctr">
              <a:spcBef>
                <a:spcPct val="0"/>
              </a:spcBef>
            </a:pPr>
            <a:r>
              <a:rPr lang="pt-BR" altLang="pt-BR" sz="2400" dirty="0">
                <a:latin typeface="Arial" panose="020B0604020202020204" pitchFamily="34" charset="0"/>
                <a:cs typeface="Arial" panose="020B0604020202020204" pitchFamily="34" charset="0"/>
                <a:hlinkClick r:id="rId2"/>
              </a:rPr>
              <a:t>www.dellore.com</a:t>
            </a:r>
            <a:r>
              <a:rPr lang="pt-BR" altLang="pt-BR" sz="2400" dirty="0">
                <a:latin typeface="Arial" panose="020B0604020202020204" pitchFamily="34" charset="0"/>
                <a:cs typeface="Arial" panose="020B0604020202020204" pitchFamily="34" charset="0"/>
              </a:rPr>
              <a:t> e </a:t>
            </a:r>
            <a:r>
              <a:rPr lang="pt-BR" altLang="pt-BR" sz="2400" dirty="0">
                <a:latin typeface="Arial" panose="020B0604020202020204" pitchFamily="34" charset="0"/>
                <a:cs typeface="Arial" panose="020B0604020202020204" pitchFamily="34" charset="0"/>
                <a:hlinkClick r:id="rId3"/>
              </a:rPr>
              <a:t>www.tudodoncpc.com.br</a:t>
            </a:r>
            <a:r>
              <a:rPr lang="pt-BR" altLang="pt-BR" sz="2400" dirty="0">
                <a:latin typeface="Arial" panose="020B0604020202020204" pitchFamily="34" charset="0"/>
                <a:cs typeface="Arial" panose="020B0604020202020204" pitchFamily="34" charset="0"/>
              </a:rPr>
              <a:t> </a:t>
            </a:r>
          </a:p>
          <a:p>
            <a:pPr algn="ctr">
              <a:spcBef>
                <a:spcPct val="0"/>
              </a:spcBef>
            </a:pPr>
            <a:r>
              <a:rPr lang="pt-BR" altLang="pt-BR" sz="2400" dirty="0" err="1">
                <a:latin typeface="Arial" panose="020B0604020202020204" pitchFamily="34" charset="0"/>
                <a:cs typeface="Arial" panose="020B0604020202020204" pitchFamily="34" charset="0"/>
              </a:rPr>
              <a:t>Twitter</a:t>
            </a:r>
            <a:r>
              <a:rPr lang="pt-BR" altLang="pt-BR" sz="2400" dirty="0">
                <a:latin typeface="Arial" panose="020B0604020202020204" pitchFamily="34" charset="0"/>
                <a:cs typeface="Arial" panose="020B0604020202020204" pitchFamily="34" charset="0"/>
              </a:rPr>
              <a:t>: @</a:t>
            </a:r>
            <a:r>
              <a:rPr lang="pt-BR" altLang="pt-BR" sz="2400" dirty="0" err="1">
                <a:latin typeface="Arial" panose="020B0604020202020204" pitchFamily="34" charset="0"/>
                <a:cs typeface="Arial" panose="020B0604020202020204" pitchFamily="34" charset="0"/>
              </a:rPr>
              <a:t>dellore</a:t>
            </a:r>
            <a:endParaRPr lang="pt-BR" altLang="pt-BR" sz="2400" dirty="0">
              <a:latin typeface="Arial" panose="020B0604020202020204" pitchFamily="34" charset="0"/>
              <a:cs typeface="Arial" panose="020B0604020202020204" pitchFamily="34" charset="0"/>
            </a:endParaRPr>
          </a:p>
          <a:p>
            <a:pPr algn="ctr">
              <a:spcBef>
                <a:spcPct val="0"/>
              </a:spcBef>
            </a:pPr>
            <a:r>
              <a:rPr lang="pt-BR" altLang="pt-BR" sz="2400" dirty="0" err="1">
                <a:latin typeface="Arial" panose="020B0604020202020204" pitchFamily="34" charset="0"/>
                <a:cs typeface="Arial" panose="020B0604020202020204" pitchFamily="34" charset="0"/>
              </a:rPr>
              <a:t>Facebook</a:t>
            </a:r>
            <a:r>
              <a:rPr lang="pt-BR" altLang="pt-BR" sz="2400" dirty="0">
                <a:latin typeface="Arial" panose="020B0604020202020204" pitchFamily="34" charset="0"/>
                <a:cs typeface="Arial" panose="020B0604020202020204" pitchFamily="34" charset="0"/>
              </a:rPr>
              <a:t>: Luiz Dellore II</a:t>
            </a:r>
          </a:p>
          <a:p>
            <a:pPr algn="ctr">
              <a:spcBef>
                <a:spcPct val="0"/>
              </a:spcBef>
            </a:pPr>
            <a:r>
              <a:rPr lang="pt-BR" altLang="pt-BR" sz="2400" dirty="0" err="1">
                <a:latin typeface="Arial" panose="020B0604020202020204" pitchFamily="34" charset="0"/>
                <a:cs typeface="Arial" panose="020B0604020202020204" pitchFamily="34" charset="0"/>
              </a:rPr>
              <a:t>LinkedIn</a:t>
            </a:r>
            <a:r>
              <a:rPr lang="pt-BR" altLang="pt-BR" sz="2400" dirty="0">
                <a:latin typeface="Arial" panose="020B0604020202020204" pitchFamily="34" charset="0"/>
                <a:cs typeface="Arial" panose="020B0604020202020204" pitchFamily="34" charset="0"/>
              </a:rPr>
              <a:t>: Luiz Dellore</a:t>
            </a:r>
          </a:p>
          <a:p>
            <a:pPr algn="ctr">
              <a:spcBef>
                <a:spcPct val="0"/>
              </a:spcBef>
            </a:pPr>
            <a:r>
              <a:rPr lang="pt-BR" sz="2400" dirty="0" err="1">
                <a:latin typeface="Arial" panose="020B0604020202020204" pitchFamily="34" charset="0"/>
                <a:cs typeface="Arial" panose="020B0604020202020204" pitchFamily="34" charset="0"/>
              </a:rPr>
              <a:t>Instagram</a:t>
            </a:r>
            <a:r>
              <a:rPr lang="pt-BR" sz="2400" dirty="0">
                <a:latin typeface="Arial" panose="020B0604020202020204" pitchFamily="34" charset="0"/>
                <a:cs typeface="Arial" panose="020B0604020202020204" pitchFamily="34" charset="0"/>
              </a:rPr>
              <a:t>: @</a:t>
            </a:r>
            <a:r>
              <a:rPr lang="pt-BR" sz="2400" dirty="0" err="1">
                <a:latin typeface="Arial" panose="020B0604020202020204" pitchFamily="34" charset="0"/>
                <a:cs typeface="Arial" panose="020B0604020202020204" pitchFamily="34" charset="0"/>
              </a:rPr>
              <a:t>luizdellore</a:t>
            </a:r>
            <a:endParaRPr lang="pt-BR" sz="2400" dirty="0">
              <a:latin typeface="Arial" pitchFamily="34" charset="0"/>
              <a:cs typeface="Arial" pitchFamily="34" charset="0"/>
            </a:endParaRPr>
          </a:p>
        </p:txBody>
      </p:sp>
    </p:spTree>
    <p:extLst>
      <p:ext uri="{BB962C8B-B14F-4D97-AF65-F5344CB8AC3E}">
        <p14:creationId xmlns:p14="http://schemas.microsoft.com/office/powerpoint/2010/main" val="176981726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893647"/>
          </a:xfrm>
          <a:prstGeom prst="rect">
            <a:avLst/>
          </a:prstGeom>
          <a:noFill/>
        </p:spPr>
        <p:txBody>
          <a:bodyPr wrap="square" rtlCol="0">
            <a:spAutoFit/>
          </a:bodyPr>
          <a:lstStyle/>
          <a:p>
            <a:pPr algn="just" fontAlgn="auto">
              <a:spcAft>
                <a:spcPts val="0"/>
              </a:spcAft>
              <a:buFont typeface="Arial" pitchFamily="34" charset="0"/>
              <a:buNone/>
              <a:defRPr/>
            </a:pPr>
            <a:r>
              <a:rPr lang="pt-BR" sz="2400" dirty="0">
                <a:latin typeface="Arial" panose="020B0604020202020204" pitchFamily="34" charset="0"/>
                <a:cs typeface="Arial" panose="020B0604020202020204" pitchFamily="34" charset="0"/>
              </a:rPr>
              <a:t>É cabível (CPC73, art. 813):</a:t>
            </a:r>
          </a:p>
          <a:p>
            <a:pPr algn="just" fontAlgn="auto">
              <a:spcAft>
                <a:spcPts val="0"/>
              </a:spcAft>
              <a:buFont typeface="Arial" pitchFamily="34" charset="0"/>
              <a:buNone/>
              <a:defRPr/>
            </a:pPr>
            <a:r>
              <a:rPr lang="pt-BR" sz="2400" dirty="0">
                <a:latin typeface="Arial" panose="020B0604020202020204" pitchFamily="34" charset="0"/>
                <a:cs typeface="Arial" panose="020B0604020202020204" pitchFamily="34" charset="0"/>
              </a:rPr>
              <a:t>(i) devedor </a:t>
            </a:r>
            <a:r>
              <a:rPr lang="pt-BR" sz="2400" u="sng" dirty="0">
                <a:latin typeface="Arial" panose="020B0604020202020204" pitchFamily="34" charset="0"/>
                <a:cs typeface="Arial" panose="020B0604020202020204" pitchFamily="34" charset="0"/>
              </a:rPr>
              <a:t>sem domicílio certo</a:t>
            </a:r>
            <a:r>
              <a:rPr lang="pt-BR" sz="2400" dirty="0">
                <a:latin typeface="Arial" panose="020B0604020202020204" pitchFamily="34" charset="0"/>
                <a:cs typeface="Arial" panose="020B0604020202020204" pitchFamily="34" charset="0"/>
              </a:rPr>
              <a:t>: (a) tenta ausentar-se ou alienar bens; ou (b) deixa de pagar obrigação no prazo;</a:t>
            </a:r>
          </a:p>
          <a:p>
            <a:pPr algn="just">
              <a:defRPr/>
            </a:pPr>
            <a:r>
              <a:rPr lang="pt-BR" sz="2400" dirty="0">
                <a:latin typeface="Arial" panose="020B0604020202020204" pitchFamily="34" charset="0"/>
                <a:cs typeface="Arial" panose="020B0604020202020204" pitchFamily="34" charset="0"/>
              </a:rPr>
              <a:t>(ii) devedor com domicílio certo: (a) </a:t>
            </a:r>
            <a:r>
              <a:rPr lang="pt-BR" sz="2400" u="sng" dirty="0">
                <a:latin typeface="Arial" panose="020B0604020202020204" pitchFamily="34" charset="0"/>
                <a:cs typeface="Arial" panose="020B0604020202020204" pitchFamily="34" charset="0"/>
              </a:rPr>
              <a:t>se ausenta</a:t>
            </a:r>
            <a:r>
              <a:rPr lang="pt-BR" sz="2400" dirty="0">
                <a:latin typeface="Arial" panose="020B0604020202020204" pitchFamily="34" charset="0"/>
                <a:cs typeface="Arial" panose="020B0604020202020204" pitchFamily="34" charset="0"/>
              </a:rPr>
              <a:t> ou tenta ausentar-se furtivamente; ou (b) insolvente, </a:t>
            </a:r>
            <a:r>
              <a:rPr lang="pt-BR" sz="2400" u="sng" dirty="0">
                <a:latin typeface="Arial" panose="020B0604020202020204" pitchFamily="34" charset="0"/>
                <a:cs typeface="Arial" panose="020B0604020202020204" pitchFamily="34" charset="0"/>
              </a:rPr>
              <a:t>tenta ou aliena bens</a:t>
            </a:r>
            <a:r>
              <a:rPr lang="pt-BR" sz="2400" dirty="0">
                <a:latin typeface="Arial" panose="020B0604020202020204" pitchFamily="34" charset="0"/>
                <a:cs typeface="Arial" panose="020B0604020202020204" pitchFamily="34" charset="0"/>
              </a:rPr>
              <a:t>; tenta ou contrai dívidas extraordinárias, tenta ou põe seus bens em nome de terceiros ou comete </a:t>
            </a:r>
            <a:r>
              <a:rPr lang="pt-BR" sz="2400" u="sng" dirty="0">
                <a:latin typeface="Arial" panose="020B0604020202020204" pitchFamily="34" charset="0"/>
                <a:cs typeface="Arial" panose="020B0604020202020204" pitchFamily="34" charset="0"/>
              </a:rPr>
              <a:t>qualquer outro ato com objetivo de lesar credores</a:t>
            </a:r>
            <a:r>
              <a:rPr lang="pt-BR" sz="2400" dirty="0">
                <a:latin typeface="Arial" panose="020B0604020202020204" pitchFamily="34" charset="0"/>
                <a:cs typeface="Arial" panose="020B0604020202020204" pitchFamily="34" charset="0"/>
              </a:rPr>
              <a:t>;</a:t>
            </a:r>
          </a:p>
          <a:p>
            <a:pPr algn="just">
              <a:defRPr/>
            </a:pPr>
            <a:r>
              <a:rPr lang="pt-BR" sz="2400" dirty="0">
                <a:latin typeface="Arial" panose="020B0604020202020204" pitchFamily="34" charset="0"/>
                <a:cs typeface="Arial" panose="020B0604020202020204" pitchFamily="34" charset="0"/>
              </a:rPr>
              <a:t>(iii) devedor, que possui </a:t>
            </a:r>
            <a:r>
              <a:rPr lang="pt-BR" sz="2400" u="sng" dirty="0">
                <a:latin typeface="Arial" panose="020B0604020202020204" pitchFamily="34" charset="0"/>
                <a:cs typeface="Arial" panose="020B0604020202020204" pitchFamily="34" charset="0"/>
              </a:rPr>
              <a:t>bens de raiz, tenta aliená-los</a:t>
            </a:r>
            <a:r>
              <a:rPr lang="pt-BR" sz="2400" dirty="0">
                <a:latin typeface="Arial" panose="020B0604020202020204" pitchFamily="34" charset="0"/>
                <a:cs typeface="Arial" panose="020B0604020202020204" pitchFamily="34" charset="0"/>
              </a:rPr>
              <a:t>, sem ficar com patrimônio suficiente para arcar com suas dívidas.</a:t>
            </a:r>
          </a:p>
        </p:txBody>
      </p:sp>
    </p:spTree>
    <p:extLst>
      <p:ext uri="{BB962C8B-B14F-4D97-AF65-F5344CB8AC3E}">
        <p14:creationId xmlns:p14="http://schemas.microsoft.com/office/powerpoint/2010/main" val="79077376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524315"/>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 o objetivo do arresto não é um bem específico, mas </a:t>
            </a:r>
            <a:r>
              <a:rPr lang="pt-BR" sz="2400" u="sng" dirty="0">
                <a:latin typeface="Arial" panose="020B0604020202020204" pitchFamily="34" charset="0"/>
                <a:cs typeface="Arial" panose="020B0604020202020204" pitchFamily="34" charset="0"/>
              </a:rPr>
              <a:t>qualquer bem</a:t>
            </a:r>
            <a:r>
              <a:rPr lang="pt-BR" sz="2400" dirty="0">
                <a:latin typeface="Arial" panose="020B0604020202020204" pitchFamily="34" charset="0"/>
                <a:cs typeface="Arial" panose="020B0604020202020204" pitchFamily="34" charset="0"/>
              </a:rPr>
              <a:t>, de modo a garantir a dívida do credor (qualquer bem, até o limite suficiente para garantir a dívida).</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dirty="0">
                <a:latin typeface="Arial" panose="020B0604020202020204" pitchFamily="34" charset="0"/>
                <a:cs typeface="Arial" panose="020B0604020202020204" pitchFamily="34" charset="0"/>
              </a:rPr>
              <a:t>- necessário, para a concessão do arresto (CPC73, art. 814): </a:t>
            </a:r>
          </a:p>
          <a:p>
            <a:pPr algn="just">
              <a:defRPr/>
            </a:pPr>
            <a:r>
              <a:rPr lang="pt-BR" sz="2400" dirty="0">
                <a:latin typeface="Arial" panose="020B0604020202020204" pitchFamily="34" charset="0"/>
                <a:cs typeface="Arial" panose="020B0604020202020204" pitchFamily="34" charset="0"/>
              </a:rPr>
              <a:t>(i) </a:t>
            </a:r>
            <a:r>
              <a:rPr lang="pt-BR" sz="2400" u="sng" dirty="0">
                <a:latin typeface="Arial" panose="020B0604020202020204" pitchFamily="34" charset="0"/>
                <a:cs typeface="Arial" panose="020B0604020202020204" pitchFamily="34" charset="0"/>
              </a:rPr>
              <a:t>prova literal da dívida</a:t>
            </a:r>
            <a:r>
              <a:rPr lang="pt-BR" sz="2400" dirty="0">
                <a:latin typeface="Arial" panose="020B0604020202020204" pitchFamily="34" charset="0"/>
                <a:cs typeface="Arial" panose="020B0604020202020204" pitchFamily="34" charset="0"/>
              </a:rPr>
              <a:t>, bem como (ii) </a:t>
            </a:r>
            <a:r>
              <a:rPr lang="pt-BR" sz="2400" u="sng" dirty="0">
                <a:latin typeface="Arial" panose="020B0604020202020204" pitchFamily="34" charset="0"/>
                <a:cs typeface="Arial" panose="020B0604020202020204" pitchFamily="34" charset="0"/>
              </a:rPr>
              <a:t>prova documental</a:t>
            </a:r>
            <a:r>
              <a:rPr lang="pt-BR" sz="2400" dirty="0">
                <a:latin typeface="Arial" panose="020B0604020202020204" pitchFamily="34" charset="0"/>
                <a:cs typeface="Arial" panose="020B0604020202020204" pitchFamily="34" charset="0"/>
              </a:rPr>
              <a:t> da existência de algum dos requisitos previstos no art. 813.</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E no NCPC? </a:t>
            </a:r>
          </a:p>
        </p:txBody>
      </p:sp>
    </p:spTree>
    <p:extLst>
      <p:ext uri="{BB962C8B-B14F-4D97-AF65-F5344CB8AC3E}">
        <p14:creationId xmlns:p14="http://schemas.microsoft.com/office/powerpoint/2010/main" val="26065529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154984"/>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 afirma a lei (CPC73, art. 814, p.u.) que a </a:t>
            </a:r>
            <a:r>
              <a:rPr lang="pt-BR" sz="2400" u="sng" dirty="0">
                <a:latin typeface="Arial" panose="020B0604020202020204" pitchFamily="34" charset="0"/>
                <a:cs typeface="Arial" panose="020B0604020202020204" pitchFamily="34" charset="0"/>
              </a:rPr>
              <a:t>sentença pendente de recurso</a:t>
            </a:r>
            <a:r>
              <a:rPr lang="pt-BR" sz="2400" dirty="0">
                <a:latin typeface="Arial" panose="020B0604020202020204" pitchFamily="34" charset="0"/>
                <a:cs typeface="Arial" panose="020B0604020202020204" pitchFamily="34" charset="0"/>
              </a:rPr>
              <a:t> equipara-se à prova literal da dívida.</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dirty="0">
                <a:latin typeface="Arial" panose="020B0604020202020204" pitchFamily="34" charset="0"/>
                <a:cs typeface="Arial" panose="020B0604020202020204" pitchFamily="34" charset="0"/>
              </a:rPr>
              <a:t>- existindo prova da dívida, mas não prova documental de presença de algum dos requisitos para o arresto, deve o juiz determinar a realização de </a:t>
            </a:r>
            <a:r>
              <a:rPr lang="pt-BR" sz="2400" u="sng" dirty="0">
                <a:latin typeface="Arial" panose="020B0604020202020204" pitchFamily="34" charset="0"/>
                <a:cs typeface="Arial" panose="020B0604020202020204" pitchFamily="34" charset="0"/>
              </a:rPr>
              <a:t>audiência de justificação prévia</a:t>
            </a:r>
            <a:r>
              <a:rPr lang="pt-BR" sz="2400" dirty="0">
                <a:latin typeface="Arial" panose="020B0604020202020204" pitchFamily="34" charset="0"/>
                <a:cs typeface="Arial" panose="020B0604020202020204" pitchFamily="34" charset="0"/>
              </a:rPr>
              <a:t> (CPC73, art. 815).</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E no NCPC?</a:t>
            </a:r>
          </a:p>
        </p:txBody>
      </p:sp>
    </p:spTree>
    <p:extLst>
      <p:ext uri="{BB962C8B-B14F-4D97-AF65-F5344CB8AC3E}">
        <p14:creationId xmlns:p14="http://schemas.microsoft.com/office/powerpoint/2010/main" val="21856409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154984"/>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 efetivado, o arresto tende a se transformar em </a:t>
            </a:r>
            <a:r>
              <a:rPr lang="pt-BR" sz="2400" u="sng" dirty="0">
                <a:latin typeface="Arial" panose="020B0604020202020204" pitchFamily="34" charset="0"/>
                <a:cs typeface="Arial" panose="020B0604020202020204" pitchFamily="34" charset="0"/>
              </a:rPr>
              <a:t>penhora</a:t>
            </a:r>
            <a:r>
              <a:rPr lang="pt-BR" sz="2400" dirty="0">
                <a:latin typeface="Arial" panose="020B0604020202020204" pitchFamily="34" charset="0"/>
                <a:cs typeface="Arial" panose="020B0604020202020204" pitchFamily="34" charset="0"/>
              </a:rPr>
              <a:t>, quando do ajuizamento do processo de execução (CPC73, art. 818). </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Assim, aplicam-se ao arresto as </a:t>
            </a:r>
            <a:r>
              <a:rPr lang="pt-BR" sz="2400" u="sng" dirty="0">
                <a:latin typeface="Arial" panose="020B0604020202020204" pitchFamily="34" charset="0"/>
                <a:cs typeface="Arial" panose="020B0604020202020204" pitchFamily="34" charset="0"/>
              </a:rPr>
              <a:t>regras referentes à penhora</a:t>
            </a:r>
            <a:r>
              <a:rPr lang="pt-BR" sz="2400" dirty="0">
                <a:latin typeface="Arial" panose="020B0604020202020204" pitchFamily="34" charset="0"/>
                <a:cs typeface="Arial" panose="020B0604020202020204" pitchFamily="34" charset="0"/>
              </a:rPr>
              <a:t> (CPC73, art. 821 – como, por exemplo, regras quanto à impenhorabilidade).</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 não se deve confundir a cautelar de arresto com o </a:t>
            </a:r>
            <a:r>
              <a:rPr lang="pt-BR" sz="2400" i="1" dirty="0">
                <a:latin typeface="Arial" panose="020B0604020202020204" pitchFamily="34" charset="0"/>
                <a:cs typeface="Arial" panose="020B0604020202020204" pitchFamily="34" charset="0"/>
              </a:rPr>
              <a:t>arresto executivo</a:t>
            </a:r>
            <a:r>
              <a:rPr lang="pt-BR" sz="2400" dirty="0">
                <a:latin typeface="Arial" panose="020B0604020202020204" pitchFamily="34" charset="0"/>
                <a:cs typeface="Arial" panose="020B0604020202020204" pitchFamily="34" charset="0"/>
              </a:rPr>
              <a:t>, que ocorre quando não se encontra o devedor (NCPC, art. 830).</a:t>
            </a:r>
          </a:p>
        </p:txBody>
      </p:sp>
    </p:spTree>
    <p:extLst>
      <p:ext uri="{BB962C8B-B14F-4D97-AF65-F5344CB8AC3E}">
        <p14:creationId xmlns:p14="http://schemas.microsoft.com/office/powerpoint/2010/main" val="21856409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2677656"/>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 concedido o arresto, pode o requerido </a:t>
            </a:r>
            <a:r>
              <a:rPr lang="pt-BR" sz="2400" u="sng" dirty="0">
                <a:latin typeface="Arial" panose="020B0604020202020204" pitchFamily="34" charset="0"/>
                <a:cs typeface="Arial" panose="020B0604020202020204" pitchFamily="34" charset="0"/>
              </a:rPr>
              <a:t>substituir o bem arrestado</a:t>
            </a:r>
            <a:r>
              <a:rPr lang="pt-BR" sz="2400" dirty="0">
                <a:latin typeface="Arial" panose="020B0604020202020204" pitchFamily="34" charset="0"/>
                <a:cs typeface="Arial" panose="020B0604020202020204" pitchFamily="34" charset="0"/>
              </a:rPr>
              <a:t> por dinheiro ou fiança (depósito em dinheiro, caução real ou fidejussória – CPC, art. 819).</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E no NCPC?</a:t>
            </a:r>
          </a:p>
          <a:p>
            <a:pPr algn="just">
              <a:defRPr/>
            </a:pP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07395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124480"/>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De forma sintética e simplificada, o arresto é </a:t>
            </a:r>
            <a:r>
              <a:rPr lang="pt-BR" sz="2400" u="sng" dirty="0">
                <a:latin typeface="Arial" panose="020B0604020202020204" pitchFamily="34" charset="0"/>
                <a:cs typeface="Arial" panose="020B0604020202020204" pitchFamily="34" charset="0"/>
              </a:rPr>
              <a:t>cautelar preparatória de futura execução de quantia certa</a:t>
            </a:r>
            <a:r>
              <a:rPr lang="pt-BR" sz="2400" dirty="0">
                <a:latin typeface="Arial" panose="020B0604020202020204" pitchFamily="34" charset="0"/>
                <a:cs typeface="Arial" panose="020B0604020202020204" pitchFamily="34" charset="0"/>
              </a:rPr>
              <a:t>, e é cabível quando houver:</a:t>
            </a:r>
          </a:p>
          <a:p>
            <a:pPr algn="just">
              <a:defRPr/>
            </a:pPr>
            <a:endParaRPr lang="pt-BR" sz="2400" dirty="0">
              <a:latin typeface="Arial" panose="020B0604020202020204" pitchFamily="34" charset="0"/>
              <a:cs typeface="Arial" panose="020B0604020202020204" pitchFamily="34" charset="0"/>
            </a:endParaRPr>
          </a:p>
          <a:p>
            <a:pPr algn="just">
              <a:buFont typeface="Arial" pitchFamily="34" charset="0"/>
              <a:buAutoNum type="romanLcParenBoth"/>
              <a:defRPr/>
            </a:pPr>
            <a:r>
              <a:rPr lang="pt-BR" sz="2400" dirty="0">
                <a:latin typeface="Arial" panose="020B0604020202020204" pitchFamily="34" charset="0"/>
                <a:cs typeface="Arial" panose="020B0604020202020204" pitchFamily="34" charset="0"/>
              </a:rPr>
              <a:t> de um lado, um </a:t>
            </a:r>
            <a:r>
              <a:rPr lang="pt-BR" sz="2400" i="1" dirty="0">
                <a:latin typeface="Arial" panose="020B0604020202020204" pitchFamily="34" charset="0"/>
                <a:cs typeface="Arial" panose="020B0604020202020204" pitchFamily="34" charset="0"/>
              </a:rPr>
              <a:t>credor qualificado</a:t>
            </a:r>
            <a:r>
              <a:rPr lang="pt-BR" sz="2400" dirty="0">
                <a:latin typeface="Arial" panose="020B0604020202020204" pitchFamily="34" charset="0"/>
                <a:cs typeface="Arial" panose="020B0604020202020204" pitchFamily="34" charset="0"/>
              </a:rPr>
              <a:t> (portador de título executivo, judicial ou extrajudicial);</a:t>
            </a:r>
          </a:p>
          <a:p>
            <a:pPr marL="571500" indent="-571500" algn="just" fontAlgn="auto">
              <a:spcAft>
                <a:spcPts val="0"/>
              </a:spcAft>
              <a:buFont typeface="Arial" pitchFamily="34" charset="0"/>
              <a:buAutoNum type="romanLcParenBoth"/>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(ii) do outro lado, um </a:t>
            </a:r>
            <a:r>
              <a:rPr lang="pt-BR" sz="2400" i="1" dirty="0">
                <a:latin typeface="Arial" panose="020B0604020202020204" pitchFamily="34" charset="0"/>
                <a:cs typeface="Arial" panose="020B0604020202020204" pitchFamily="34" charset="0"/>
              </a:rPr>
              <a:t>devedor desqualificado</a:t>
            </a:r>
            <a:r>
              <a:rPr lang="pt-BR" sz="2400" dirty="0">
                <a:latin typeface="Arial" panose="020B0604020202020204" pitchFamily="34" charset="0"/>
                <a:cs typeface="Arial" panose="020B0604020202020204" pitchFamily="34" charset="0"/>
              </a:rPr>
              <a:t> (que tenta se ausentar, contrair dívidas, alienar seu patrimônio etc.).</a:t>
            </a:r>
          </a:p>
          <a:p>
            <a:pPr algn="just">
              <a:defRPr/>
            </a:pPr>
            <a:endParaRPr lang="pt-BR" sz="500" dirty="0">
              <a:latin typeface="Arial" panose="020B0604020202020204" pitchFamily="34" charset="0"/>
              <a:cs typeface="Arial" panose="020B0604020202020204" pitchFamily="34" charset="0"/>
            </a:endParaRPr>
          </a:p>
          <a:p>
            <a:pPr algn="just">
              <a:defRPr/>
            </a:pPr>
            <a:r>
              <a:rPr lang="pt-BR" sz="2400" i="1" dirty="0">
                <a:latin typeface="Arial" panose="020B0604020202020204" pitchFamily="34" charset="0"/>
                <a:cs typeface="Arial" panose="020B0604020202020204" pitchFamily="34" charset="0"/>
              </a:rPr>
              <a:t>(expressões são de MISAEL MONTENEGRO FILHO)</a:t>
            </a:r>
          </a:p>
          <a:p>
            <a:pPr algn="just">
              <a:defRPr/>
            </a:pPr>
            <a:endParaRPr lang="pt-BR" sz="1000" i="1"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Boa solução para o NCPC?</a:t>
            </a:r>
          </a:p>
        </p:txBody>
      </p:sp>
    </p:spTree>
    <p:extLst>
      <p:ext uri="{BB962C8B-B14F-4D97-AF65-F5344CB8AC3E}">
        <p14:creationId xmlns:p14="http://schemas.microsoft.com/office/powerpoint/2010/main" val="21856409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047536"/>
          </a:xfrm>
          <a:prstGeom prst="rect">
            <a:avLst/>
          </a:prstGeom>
          <a:noFill/>
        </p:spPr>
        <p:txBody>
          <a:bodyPr wrap="square" rtlCol="0">
            <a:spAutoFit/>
          </a:bodyPr>
          <a:lstStyle/>
          <a:p>
            <a:pPr algn="just"/>
            <a:r>
              <a:rPr lang="pt-BR" sz="2400" dirty="0">
                <a:latin typeface="Arial" pitchFamily="34" charset="0"/>
                <a:cs typeface="Arial" pitchFamily="34" charset="0"/>
              </a:rPr>
              <a:t>Dúvidas:</a:t>
            </a:r>
          </a:p>
          <a:p>
            <a:pPr algn="just"/>
            <a:endParaRPr lang="pt-BR" sz="2400" dirty="0">
              <a:latin typeface="Arial" pitchFamily="34" charset="0"/>
              <a:cs typeface="Arial" pitchFamily="34" charset="0"/>
            </a:endParaRPr>
          </a:p>
          <a:p>
            <a:pPr algn="just">
              <a:defRPr/>
            </a:pPr>
            <a:r>
              <a:rPr lang="pt-BR" sz="2400" dirty="0">
                <a:latin typeface="Arial" pitchFamily="34" charset="0"/>
                <a:cs typeface="Arial" pitchFamily="34" charset="0"/>
              </a:rPr>
              <a:t>1) Se o arresto for preparatório, e a dívida for exigível após </a:t>
            </a:r>
            <a:r>
              <a:rPr lang="pt-BR" sz="2400" u="sng" dirty="0">
                <a:latin typeface="Arial" panose="020B0604020202020204" pitchFamily="34" charset="0"/>
                <a:cs typeface="Arial" panose="020B0604020202020204" pitchFamily="34" charset="0"/>
              </a:rPr>
              <a:t>mais de 30 dias</a:t>
            </a:r>
            <a:r>
              <a:rPr lang="pt-BR" sz="2400" dirty="0">
                <a:latin typeface="Arial" panose="020B0604020202020204" pitchFamily="34" charset="0"/>
                <a:cs typeface="Arial" panose="020B0604020202020204" pitchFamily="34" charset="0"/>
              </a:rPr>
              <a:t> da efetivação da cautelar, como fazer para que a medida não perca sua eficácia, tendo em vista a regra do art. 305 do CPC? (aditamento da petição inicial, para apresentar o “pedido principal”)</a:t>
            </a:r>
          </a:p>
          <a:p>
            <a:pPr algn="just">
              <a:defRPr/>
            </a:pPr>
            <a:r>
              <a:rPr lang="pt-BR" sz="1000" dirty="0">
                <a:latin typeface="Arial" panose="020B0604020202020204" pitchFamily="34" charset="0"/>
                <a:cs typeface="Arial" panose="020B0604020202020204" pitchFamily="34" charset="0"/>
              </a:rPr>
              <a:t> </a:t>
            </a:r>
          </a:p>
          <a:p>
            <a:pPr algn="just">
              <a:defRPr/>
            </a:pPr>
            <a:r>
              <a:rPr lang="pt-BR" sz="2400" i="1" dirty="0">
                <a:latin typeface="Arial" panose="020B0604020202020204" pitchFamily="34" charset="0"/>
                <a:cs typeface="Arial" panose="020B0604020202020204" pitchFamily="34" charset="0"/>
              </a:rPr>
              <a:t>Efetivado o arresto, tratando-se de medida preparatória, o entendimento é que o prazo para propor a ação principal é mesmo de 30 dias, porém contados após a dívida tornar-se exigível (cf. </a:t>
            </a:r>
            <a:r>
              <a:rPr lang="pt-BR" sz="2400" i="1" dirty="0" err="1">
                <a:latin typeface="Arial" panose="020B0604020202020204" pitchFamily="34" charset="0"/>
                <a:cs typeface="Arial" panose="020B0604020202020204" pitchFamily="34" charset="0"/>
              </a:rPr>
              <a:t>Theotonio</a:t>
            </a:r>
            <a:r>
              <a:rPr lang="pt-BR" sz="2400" i="1" dirty="0">
                <a:latin typeface="Arial" panose="020B0604020202020204" pitchFamily="34" charset="0"/>
                <a:cs typeface="Arial" panose="020B0604020202020204" pitchFamily="34" charset="0"/>
              </a:rPr>
              <a:t>, nota 2a ao art. 814 do CPC73).</a:t>
            </a: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41675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524315"/>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2) Não presentes os requisitos para a concessão do arresto, mas existindo outras situações de dano, qual serial a solução? </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i="1" dirty="0">
                <a:latin typeface="Arial" panose="020B0604020202020204" pitchFamily="34" charset="0"/>
                <a:cs typeface="Arial" panose="020B0604020202020204" pitchFamily="34" charset="0"/>
              </a:rPr>
              <a:t>No CPC73, cautelar inominada poderia ser utilizada.</a:t>
            </a:r>
          </a:p>
          <a:p>
            <a:pPr algn="just">
              <a:defRPr/>
            </a:pPr>
            <a:endParaRPr lang="pt-BR" sz="2400" i="1" dirty="0">
              <a:latin typeface="Arial" panose="020B0604020202020204" pitchFamily="34" charset="0"/>
              <a:cs typeface="Arial" panose="020B0604020202020204" pitchFamily="34" charset="0"/>
            </a:endParaRPr>
          </a:p>
          <a:p>
            <a:pPr algn="just">
              <a:defRPr/>
            </a:pPr>
            <a:r>
              <a:rPr lang="pt-BR" sz="2400" i="1" dirty="0">
                <a:latin typeface="Arial" panose="020B0604020202020204" pitchFamily="34" charset="0"/>
                <a:cs typeface="Arial" panose="020B0604020202020204" pitchFamily="34" charset="0"/>
              </a:rPr>
              <a:t>No NCPC. art. 301.  A tutela de urgência de natureza cautelar pode ser efetivada mediante arresto, sequestro, arrolamento de bens, registro de protesto contra alienação de bem e </a:t>
            </a:r>
            <a:r>
              <a:rPr lang="pt-BR" sz="2400" i="1" u="sng" dirty="0">
                <a:latin typeface="Arial" panose="020B0604020202020204" pitchFamily="34" charset="0"/>
                <a:cs typeface="Arial" panose="020B0604020202020204" pitchFamily="34" charset="0"/>
              </a:rPr>
              <a:t>qualquer outra medida idônea para asseguração do direito</a:t>
            </a:r>
            <a:r>
              <a:rPr lang="pt-BR" sz="24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240157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23220"/>
          </a:xfrm>
          <a:prstGeom prst="rect">
            <a:avLst/>
          </a:prstGeom>
          <a:noFill/>
        </p:spPr>
        <p:txBody>
          <a:bodyPr wrap="square" rtlCol="0">
            <a:spAutoFit/>
          </a:bodyPr>
          <a:lstStyle/>
          <a:p>
            <a:r>
              <a:rPr lang="pt-BR" sz="2800" dirty="0">
                <a:latin typeface="Arial" pitchFamily="34" charset="0"/>
                <a:cs typeface="Arial" pitchFamily="34" charset="0"/>
              </a:rPr>
              <a:t>2) SEQUESTRO</a:t>
            </a:r>
          </a:p>
        </p:txBody>
      </p:sp>
    </p:spTree>
    <p:extLst>
      <p:ext uri="{BB962C8B-B14F-4D97-AF65-F5344CB8AC3E}">
        <p14:creationId xmlns:p14="http://schemas.microsoft.com/office/powerpoint/2010/main" val="210681196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524315"/>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É cabível nas seguintes situações (CPC73, art. 822):</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dirty="0">
                <a:latin typeface="Arial" panose="020B0604020202020204" pitchFamily="34" charset="0"/>
                <a:cs typeface="Arial" panose="020B0604020202020204" pitchFamily="34" charset="0"/>
              </a:rPr>
              <a:t>(i) bens acerca dos quais há disputa de propriedade ou posse, com receio de dano;</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dirty="0">
                <a:latin typeface="Arial" panose="020B0604020202020204" pitchFamily="34" charset="0"/>
                <a:cs typeface="Arial" panose="020B0604020202020204" pitchFamily="34" charset="0"/>
              </a:rPr>
              <a:t>(ii) frutos e rendimentos de imóvel acerca do qual se discute a propriedade, se o réu, condenado a devolver, os dissipa;</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dirty="0">
                <a:latin typeface="Arial" panose="020B0604020202020204" pitchFamily="34" charset="0"/>
                <a:cs typeface="Arial" panose="020B0604020202020204" pitchFamily="34" charset="0"/>
              </a:rPr>
              <a:t>(iii) bens do casal, quando o cônjuge os estiver dilapidando.</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493538"/>
          </a:xfrm>
          <a:prstGeom prst="rect">
            <a:avLst/>
          </a:prstGeom>
          <a:noFill/>
        </p:spPr>
        <p:txBody>
          <a:bodyPr wrap="square" rtlCol="0">
            <a:spAutoFit/>
          </a:bodyPr>
          <a:lstStyle/>
          <a:p>
            <a:pPr algn="just"/>
            <a:r>
              <a:rPr lang="pt-BR" sz="2600" dirty="0">
                <a:latin typeface="Arial" pitchFamily="34" charset="0"/>
                <a:cs typeface="Arial" pitchFamily="34" charset="0"/>
              </a:rPr>
              <a:t>Roteiro da exposição:</a:t>
            </a:r>
          </a:p>
          <a:p>
            <a:pPr algn="just"/>
            <a:endParaRPr lang="pt-BR" sz="2600" dirty="0">
              <a:latin typeface="Arial" pitchFamily="34" charset="0"/>
              <a:cs typeface="Arial" pitchFamily="34" charset="0"/>
            </a:endParaRPr>
          </a:p>
          <a:p>
            <a:pPr algn="just"/>
            <a:r>
              <a:rPr lang="pt-BR" sz="2600" dirty="0">
                <a:latin typeface="Arial" pitchFamily="34" charset="0"/>
                <a:cs typeface="Arial" pitchFamily="34" charset="0"/>
              </a:rPr>
              <a:t>1) Processo cautelar e procedimentos cautelares no CPC/73. Novo sistema do NCPC</a:t>
            </a:r>
          </a:p>
          <a:p>
            <a:pPr algn="just"/>
            <a:r>
              <a:rPr lang="pt-BR" sz="2600" dirty="0">
                <a:latin typeface="Arial" pitchFamily="34" charset="0"/>
                <a:cs typeface="Arial" pitchFamily="34" charset="0"/>
              </a:rPr>
              <a:t>2) Arresto</a:t>
            </a:r>
          </a:p>
          <a:p>
            <a:pPr algn="just"/>
            <a:r>
              <a:rPr lang="pt-BR" sz="2600" dirty="0">
                <a:latin typeface="Arial" pitchFamily="34" charset="0"/>
                <a:cs typeface="Arial" pitchFamily="34" charset="0"/>
              </a:rPr>
              <a:t>3) Sequestro</a:t>
            </a:r>
          </a:p>
          <a:p>
            <a:pPr algn="just"/>
            <a:r>
              <a:rPr lang="pt-BR" sz="2600" dirty="0">
                <a:latin typeface="Arial" pitchFamily="34" charset="0"/>
                <a:cs typeface="Arial" pitchFamily="34" charset="0"/>
              </a:rPr>
              <a:t>4) Arrolamento</a:t>
            </a:r>
          </a:p>
          <a:p>
            <a:pPr algn="just"/>
            <a:r>
              <a:rPr lang="pt-BR" sz="2600" dirty="0">
                <a:latin typeface="Arial" pitchFamily="34" charset="0"/>
                <a:cs typeface="Arial" pitchFamily="34" charset="0"/>
              </a:rPr>
              <a:t>5) Protesto contra alienação</a:t>
            </a:r>
          </a:p>
          <a:p>
            <a:pPr algn="just"/>
            <a:r>
              <a:rPr lang="pt-BR" sz="2600" dirty="0">
                <a:latin typeface="Arial" pitchFamily="34" charset="0"/>
                <a:cs typeface="Arial" pitchFamily="34" charset="0"/>
              </a:rPr>
              <a:t>6) Discussão de casos</a:t>
            </a:r>
          </a:p>
          <a:p>
            <a:pPr algn="just"/>
            <a:endParaRPr lang="pt-BR" sz="2600" dirty="0">
              <a:latin typeface="Arial" pitchFamily="34" charset="0"/>
              <a:cs typeface="Arial" pitchFamily="34" charset="0"/>
            </a:endParaRPr>
          </a:p>
        </p:txBody>
      </p:sp>
    </p:spTree>
    <p:extLst>
      <p:ext uri="{BB962C8B-B14F-4D97-AF65-F5344CB8AC3E}">
        <p14:creationId xmlns:p14="http://schemas.microsoft.com/office/powerpoint/2010/main" val="9012707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047536"/>
          </a:xfrm>
          <a:prstGeom prst="rect">
            <a:avLst/>
          </a:prstGeom>
          <a:noFill/>
        </p:spPr>
        <p:txBody>
          <a:bodyPr wrap="square" rtlCol="0">
            <a:spAutoFit/>
          </a:bodyPr>
          <a:lstStyle/>
          <a:p>
            <a:pPr algn="just" fontAlgn="auto">
              <a:spcAft>
                <a:spcPts val="0"/>
              </a:spcAft>
              <a:buFont typeface="Arial" pitchFamily="34" charset="0"/>
              <a:buNone/>
              <a:defRPr/>
            </a:pPr>
            <a:r>
              <a:rPr lang="pt-BR" sz="2400" dirty="0">
                <a:latin typeface="Arial" panose="020B0604020202020204" pitchFamily="34" charset="0"/>
                <a:cs typeface="Arial" panose="020B0604020202020204" pitchFamily="34" charset="0"/>
              </a:rPr>
              <a:t>Em síntese, cabe sequestro (no CPC73) quando:</a:t>
            </a:r>
          </a:p>
          <a:p>
            <a:pPr algn="just" fontAlgn="auto">
              <a:spcAft>
                <a:spcPts val="0"/>
              </a:spcAft>
              <a:defRPr/>
            </a:pPr>
            <a:endParaRPr lang="pt-BR" sz="500" dirty="0">
              <a:latin typeface="Arial" panose="020B0604020202020204" pitchFamily="34" charset="0"/>
              <a:cs typeface="Arial" panose="020B0604020202020204" pitchFamily="34" charset="0"/>
            </a:endParaRPr>
          </a:p>
          <a:p>
            <a:pPr algn="just" fontAlgn="auto">
              <a:spcAft>
                <a:spcPts val="0"/>
              </a:spcAft>
              <a:defRPr/>
            </a:pPr>
            <a:r>
              <a:rPr lang="pt-BR" sz="2400" dirty="0">
                <a:latin typeface="Arial" panose="020B0604020202020204" pitchFamily="34" charset="0"/>
                <a:cs typeface="Arial" panose="020B0604020202020204" pitchFamily="34" charset="0"/>
              </a:rPr>
              <a:t>(i) houver dúvida ou </a:t>
            </a:r>
            <a:r>
              <a:rPr lang="pt-BR" sz="2400" i="1" dirty="0">
                <a:latin typeface="Arial" panose="020B0604020202020204" pitchFamily="34" charset="0"/>
                <a:cs typeface="Arial" panose="020B0604020202020204" pitchFamily="34" charset="0"/>
              </a:rPr>
              <a:t>discussão quanto à titularidade</a:t>
            </a:r>
            <a:r>
              <a:rPr lang="pt-BR" sz="2400" dirty="0">
                <a:latin typeface="Arial" panose="020B0604020202020204" pitchFamily="34" charset="0"/>
                <a:cs typeface="Arial" panose="020B0604020202020204" pitchFamily="34" charset="0"/>
              </a:rPr>
              <a:t> do bem;</a:t>
            </a:r>
          </a:p>
          <a:p>
            <a:pPr algn="just">
              <a:defRPr/>
            </a:pPr>
            <a:r>
              <a:rPr lang="pt-BR" sz="2400" dirty="0">
                <a:latin typeface="Arial" panose="020B0604020202020204" pitchFamily="34" charset="0"/>
                <a:cs typeface="Arial" panose="020B0604020202020204" pitchFamily="34" charset="0"/>
              </a:rPr>
              <a:t>(ii) houver </a:t>
            </a:r>
            <a:r>
              <a:rPr lang="pt-BR" sz="2400" i="1" dirty="0">
                <a:latin typeface="Arial" panose="020B0604020202020204" pitchFamily="34" charset="0"/>
                <a:cs typeface="Arial" panose="020B0604020202020204" pitchFamily="34" charset="0"/>
              </a:rPr>
              <a:t>risco de dano</a:t>
            </a:r>
            <a:r>
              <a:rPr lang="pt-BR" sz="2400" dirty="0">
                <a:latin typeface="Arial" panose="020B0604020202020204" pitchFamily="34" charset="0"/>
                <a:cs typeface="Arial" panose="020B0604020202020204" pitchFamily="34" charset="0"/>
              </a:rPr>
              <a:t> ou perecimento da coisa.</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dirty="0">
                <a:latin typeface="Arial" panose="020B0604020202020204" pitchFamily="34" charset="0"/>
                <a:cs typeface="Arial" panose="020B0604020202020204" pitchFamily="34" charset="0"/>
              </a:rPr>
              <a:t>- os requisitos são a disputa da posse ou propriedade de determinado bem (</a:t>
            </a:r>
            <a:r>
              <a:rPr lang="pt-BR" sz="2400" i="1" dirty="0">
                <a:latin typeface="Arial" panose="020B0604020202020204" pitchFamily="34" charset="0"/>
                <a:cs typeface="Arial" panose="020B0604020202020204" pitchFamily="34" charset="0"/>
              </a:rPr>
              <a:t>fumus boni juris</a:t>
            </a:r>
            <a:r>
              <a:rPr lang="pt-BR" sz="2400" dirty="0">
                <a:latin typeface="Arial" panose="020B0604020202020204" pitchFamily="34" charset="0"/>
                <a:cs typeface="Arial" panose="020B0604020202020204" pitchFamily="34" charset="0"/>
              </a:rPr>
              <a:t>) e o receio de danificação de tal bem (</a:t>
            </a:r>
            <a:r>
              <a:rPr lang="pt-BR" sz="2400" i="1" dirty="0">
                <a:latin typeface="Arial" panose="020B0604020202020204" pitchFamily="34" charset="0"/>
                <a:cs typeface="Arial" panose="020B0604020202020204" pitchFamily="34" charset="0"/>
              </a:rPr>
              <a:t>periculum in mora</a:t>
            </a:r>
            <a:r>
              <a:rPr lang="pt-BR" sz="2400" dirty="0">
                <a:latin typeface="Arial" panose="020B0604020202020204" pitchFamily="34" charset="0"/>
                <a:cs typeface="Arial" panose="020B0604020202020204" pitchFamily="34" charset="0"/>
              </a:rPr>
              <a:t>).</a:t>
            </a:r>
          </a:p>
          <a:p>
            <a:pPr algn="just">
              <a:defRPr/>
            </a:pPr>
            <a:endParaRPr lang="pt-BR" sz="5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 a titularidade do bem pode já estar sendo objeto de discussão (</a:t>
            </a:r>
            <a:r>
              <a:rPr lang="pt-BR" sz="2400" i="1" dirty="0">
                <a:latin typeface="Arial" panose="020B0604020202020204" pitchFamily="34" charset="0"/>
                <a:cs typeface="Arial" panose="020B0604020202020204" pitchFamily="34" charset="0"/>
              </a:rPr>
              <a:t>medida incidental</a:t>
            </a:r>
            <a:r>
              <a:rPr lang="pt-BR" sz="2400" dirty="0">
                <a:latin typeface="Arial" panose="020B0604020202020204" pitchFamily="34" charset="0"/>
                <a:cs typeface="Arial" panose="020B0604020202020204" pitchFamily="34" charset="0"/>
              </a:rPr>
              <a:t>) ou mesmo pode vir a ser discutida em futura demanda (</a:t>
            </a:r>
            <a:r>
              <a:rPr lang="pt-BR" sz="2400" i="1" dirty="0">
                <a:latin typeface="Arial" panose="020B0604020202020204" pitchFamily="34" charset="0"/>
                <a:cs typeface="Arial" panose="020B0604020202020204" pitchFamily="34" charset="0"/>
              </a:rPr>
              <a:t>medida preparatória</a:t>
            </a:r>
            <a:r>
              <a:rPr lang="pt-BR" sz="2400" dirty="0">
                <a:latin typeface="Arial" panose="020B0604020202020204" pitchFamily="34" charset="0"/>
                <a:cs typeface="Arial" panose="020B0604020202020204" pitchFamily="34" charset="0"/>
              </a:rPr>
              <a:t>).</a:t>
            </a:r>
            <a:endParaRPr lang="pt-BR" sz="2400" dirty="0"/>
          </a:p>
        </p:txBody>
      </p:sp>
    </p:spTree>
    <p:extLst>
      <p:ext uri="{BB962C8B-B14F-4D97-AF65-F5344CB8AC3E}">
        <p14:creationId xmlns:p14="http://schemas.microsoft.com/office/powerpoint/2010/main" val="18719399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154984"/>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 não há necessidade de prova literal da dívida, como no arresto, mas apenas da </a:t>
            </a:r>
            <a:r>
              <a:rPr lang="pt-BR" sz="2400" i="1" dirty="0">
                <a:latin typeface="Arial" panose="020B0604020202020204" pitchFamily="34" charset="0"/>
                <a:cs typeface="Arial" panose="020B0604020202020204" pitchFamily="34" charset="0"/>
              </a:rPr>
              <a:t>litigiosidade do bem, atrelada ao risco de perecimento</a:t>
            </a:r>
            <a:r>
              <a:rPr lang="pt-BR" sz="2400" dirty="0">
                <a:latin typeface="Arial" panose="020B0604020202020204" pitchFamily="34" charset="0"/>
                <a:cs typeface="Arial" panose="020B0604020202020204" pitchFamily="34" charset="0"/>
              </a:rPr>
              <a:t>.</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dirty="0">
                <a:latin typeface="Arial" panose="020B0604020202020204" pitchFamily="34" charset="0"/>
                <a:cs typeface="Arial" panose="020B0604020202020204" pitchFamily="34" charset="0"/>
              </a:rPr>
              <a:t>- assim, a distinção chave (no CPC73) diz respeito à </a:t>
            </a:r>
            <a:r>
              <a:rPr lang="pt-BR" sz="2400" u="sng" dirty="0">
                <a:latin typeface="Arial" panose="020B0604020202020204" pitchFamily="34" charset="0"/>
                <a:cs typeface="Arial" panose="020B0604020202020204" pitchFamily="34" charset="0"/>
              </a:rPr>
              <a:t>determinação ou indeterminação dos bens</a:t>
            </a:r>
            <a:r>
              <a:rPr lang="pt-BR" sz="2400" dirty="0">
                <a:latin typeface="Arial" panose="020B0604020202020204" pitchFamily="34" charset="0"/>
                <a:cs typeface="Arial" panose="020B0604020202020204" pitchFamily="34" charset="0"/>
              </a:rPr>
              <a:t> objeto da constrição: (i) o arresto dirige-se ao </a:t>
            </a:r>
            <a:r>
              <a:rPr lang="pt-BR" sz="2400" i="1" dirty="0">
                <a:latin typeface="Arial" panose="020B0604020202020204" pitchFamily="34" charset="0"/>
                <a:cs typeface="Arial" panose="020B0604020202020204" pitchFamily="34" charset="0"/>
              </a:rPr>
              <a:t>patrimônio do devedor em geral</a:t>
            </a:r>
            <a:r>
              <a:rPr lang="pt-BR" sz="2400" dirty="0">
                <a:latin typeface="Arial" panose="020B0604020202020204" pitchFamily="34" charset="0"/>
                <a:cs typeface="Arial" panose="020B0604020202020204" pitchFamily="34" charset="0"/>
              </a:rPr>
              <a:t>, razão pela qual não há porque determiná-los; (ii) já o sequestro dirige-se a </a:t>
            </a:r>
            <a:r>
              <a:rPr lang="pt-BR" sz="2400" i="1" dirty="0">
                <a:latin typeface="Arial" panose="020B0604020202020204" pitchFamily="34" charset="0"/>
                <a:cs typeface="Arial" panose="020B0604020202020204" pitchFamily="34" charset="0"/>
              </a:rPr>
              <a:t>bem específico, </a:t>
            </a:r>
            <a:r>
              <a:rPr lang="pt-BR" sz="2400" dirty="0">
                <a:latin typeface="Arial" panose="020B0604020202020204" pitchFamily="34" charset="0"/>
                <a:cs typeface="Arial" panose="020B0604020202020204" pitchFamily="34" charset="0"/>
              </a:rPr>
              <a:t>determinado.</a:t>
            </a:r>
          </a:p>
        </p:txBody>
      </p:sp>
    </p:spTree>
    <p:extLst>
      <p:ext uri="{BB962C8B-B14F-4D97-AF65-F5344CB8AC3E}">
        <p14:creationId xmlns:p14="http://schemas.microsoft.com/office/powerpoint/2010/main" val="18719399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985980"/>
          </a:xfrm>
          <a:prstGeom prst="rect">
            <a:avLst/>
          </a:prstGeom>
          <a:noFill/>
        </p:spPr>
        <p:txBody>
          <a:bodyPr wrap="square" rtlCol="0">
            <a:spAutoFit/>
          </a:bodyPr>
          <a:lstStyle/>
          <a:p>
            <a:pPr algn="just">
              <a:buFontTx/>
              <a:buChar char="-"/>
              <a:tabLst>
                <a:tab pos="0" algn="l"/>
              </a:tabLst>
              <a:defRPr/>
            </a:pPr>
            <a:r>
              <a:rPr lang="pt-BR" sz="2000" dirty="0">
                <a:latin typeface="Arial" panose="020B0604020202020204" pitchFamily="34" charset="0"/>
                <a:cs typeface="Arial" panose="020B0604020202020204" pitchFamily="34" charset="0"/>
              </a:rPr>
              <a:t> o </a:t>
            </a:r>
            <a:r>
              <a:rPr lang="pt-BR" sz="2400" dirty="0">
                <a:latin typeface="Arial" panose="020B0604020202020204" pitchFamily="34" charset="0"/>
                <a:cs typeface="Arial" panose="020B0604020202020204" pitchFamily="34" charset="0"/>
              </a:rPr>
              <a:t>juiz indicará o </a:t>
            </a:r>
            <a:r>
              <a:rPr lang="pt-BR" sz="2400" u="sng" dirty="0">
                <a:latin typeface="Arial" panose="020B0604020202020204" pitchFamily="34" charset="0"/>
                <a:cs typeface="Arial" panose="020B0604020202020204" pitchFamily="34" charset="0"/>
              </a:rPr>
              <a:t>depositário</a:t>
            </a:r>
            <a:r>
              <a:rPr lang="pt-BR" sz="2400" dirty="0">
                <a:latin typeface="Arial" panose="020B0604020202020204" pitchFamily="34" charset="0"/>
                <a:cs typeface="Arial" panose="020B0604020202020204" pitchFamily="34" charset="0"/>
              </a:rPr>
              <a:t> dos bens sequestrados (ou mesmo uma das partes – desde que mediante caução; CPC73, art. 824).</a:t>
            </a:r>
          </a:p>
          <a:p>
            <a:pPr algn="just">
              <a:buFontTx/>
              <a:buChar char="-"/>
              <a:tabLst>
                <a:tab pos="0" algn="l"/>
              </a:tabLst>
              <a:defRPr/>
            </a:pPr>
            <a:endParaRPr lang="pt-BR" sz="1000" dirty="0">
              <a:latin typeface="Arial" panose="020B0604020202020204" pitchFamily="34" charset="0"/>
              <a:cs typeface="Arial" panose="020B0604020202020204" pitchFamily="34" charset="0"/>
            </a:endParaRPr>
          </a:p>
          <a:p>
            <a:pPr algn="just">
              <a:tabLst>
                <a:tab pos="0" algn="l"/>
              </a:tabLst>
              <a:defRPr/>
            </a:pPr>
            <a:r>
              <a:rPr lang="pt-BR" sz="2400" dirty="0">
                <a:latin typeface="Arial" panose="020B0604020202020204" pitchFamily="34" charset="0"/>
                <a:cs typeface="Arial" panose="020B0604020202020204" pitchFamily="34" charset="0"/>
              </a:rPr>
              <a:t>- se o arresto busca garantir algum bem para a execução de quantia (se converte em penhora), no sequestro a finalidade é </a:t>
            </a:r>
            <a:r>
              <a:rPr lang="pt-BR" sz="2400" i="1" dirty="0">
                <a:latin typeface="Arial" panose="020B0604020202020204" pitchFamily="34" charset="0"/>
                <a:cs typeface="Arial" panose="020B0604020202020204" pitchFamily="34" charset="0"/>
              </a:rPr>
              <a:t>garantir o não perecimento do bem</a:t>
            </a:r>
            <a:r>
              <a:rPr lang="pt-BR" sz="2400" dirty="0">
                <a:latin typeface="Arial" panose="020B0604020202020204" pitchFamily="34" charset="0"/>
                <a:cs typeface="Arial" panose="020B0604020202020204" pitchFamily="34" charset="0"/>
              </a:rPr>
              <a:t>, para futura execução para entrega de coisa (se converte em </a:t>
            </a:r>
            <a:r>
              <a:rPr lang="pt-BR" sz="2400" i="1" dirty="0">
                <a:latin typeface="Arial" panose="020B0604020202020204" pitchFamily="34" charset="0"/>
                <a:cs typeface="Arial" panose="020B0604020202020204" pitchFamily="34" charset="0"/>
              </a:rPr>
              <a:t>depósito</a:t>
            </a:r>
            <a:r>
              <a:rPr lang="pt-BR" sz="2400" dirty="0">
                <a:latin typeface="Arial" panose="020B0604020202020204" pitchFamily="34" charset="0"/>
                <a:cs typeface="Arial" panose="020B0604020202020204" pitchFamily="34" charset="0"/>
              </a:rPr>
              <a:t>).</a:t>
            </a:r>
          </a:p>
          <a:p>
            <a:pPr algn="just">
              <a:tabLst>
                <a:tab pos="0" algn="l"/>
              </a:tabLst>
              <a:defRPr/>
            </a:pPr>
            <a:r>
              <a:rPr lang="pt-BR" sz="1000" dirty="0">
                <a:latin typeface="Arial" panose="020B0604020202020204" pitchFamily="34" charset="0"/>
                <a:cs typeface="Arial" panose="020B0604020202020204" pitchFamily="34" charset="0"/>
              </a:rPr>
              <a:t> </a:t>
            </a:r>
          </a:p>
          <a:p>
            <a:pPr algn="just">
              <a:tabLst>
                <a:tab pos="0" algn="l"/>
              </a:tabLst>
              <a:defRPr/>
            </a:pPr>
            <a:r>
              <a:rPr lang="pt-BR" sz="2400" dirty="0">
                <a:latin typeface="Arial" panose="020B0604020202020204" pitchFamily="34" charset="0"/>
                <a:cs typeface="Arial" panose="020B0604020202020204" pitchFamily="34" charset="0"/>
              </a:rPr>
              <a:t>- em relação ao procedimento, aplica-se ao sequestro, subsidiariamente, o do arresto (CPC73, art. 823).</a:t>
            </a:r>
          </a:p>
          <a:p>
            <a:pPr algn="just">
              <a:tabLst>
                <a:tab pos="0" algn="l"/>
              </a:tabLst>
              <a:defRPr/>
            </a:pPr>
            <a:endParaRPr lang="pt-BR" sz="1000" dirty="0">
              <a:latin typeface="Arial" panose="020B0604020202020204" pitchFamily="34" charset="0"/>
              <a:cs typeface="Arial" panose="020B0604020202020204" pitchFamily="34" charset="0"/>
            </a:endParaRPr>
          </a:p>
          <a:p>
            <a:pPr algn="just">
              <a:tabLst>
                <a:tab pos="0" algn="l"/>
              </a:tabLst>
              <a:defRPr/>
            </a:pPr>
            <a:r>
              <a:rPr lang="pt-BR" sz="2400" dirty="0">
                <a:latin typeface="Arial" panose="020B0604020202020204" pitchFamily="34" charset="0"/>
                <a:cs typeface="Arial" panose="020B0604020202020204" pitchFamily="34" charset="0"/>
              </a:rPr>
              <a:t>E no NCPC, qual o procedimento?</a:t>
            </a:r>
          </a:p>
        </p:txBody>
      </p:sp>
    </p:spTree>
    <p:extLst>
      <p:ext uri="{BB962C8B-B14F-4D97-AF65-F5344CB8AC3E}">
        <p14:creationId xmlns:p14="http://schemas.microsoft.com/office/powerpoint/2010/main" val="27764645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893647"/>
          </a:xfrm>
          <a:prstGeom prst="rect">
            <a:avLst/>
          </a:prstGeom>
          <a:noFill/>
        </p:spPr>
        <p:txBody>
          <a:bodyPr wrap="square" rtlCol="0">
            <a:spAutoFit/>
          </a:bodyPr>
          <a:lstStyle/>
          <a:p>
            <a:pPr algn="just"/>
            <a:r>
              <a:rPr lang="pt-BR" sz="2400" dirty="0">
                <a:latin typeface="Arial" pitchFamily="34" charset="0"/>
                <a:cs typeface="Arial" pitchFamily="34" charset="0"/>
              </a:rPr>
              <a:t>- o sequestro era (será também no NCPC?) muito frequente em casos de </a:t>
            </a:r>
            <a:r>
              <a:rPr lang="pt-BR" sz="2400" u="sng" dirty="0">
                <a:latin typeface="Arial" pitchFamily="34" charset="0"/>
                <a:cs typeface="Arial" pitchFamily="34" charset="0"/>
              </a:rPr>
              <a:t>direito de família</a:t>
            </a:r>
            <a:r>
              <a:rPr lang="pt-BR" sz="2400" dirty="0">
                <a:latin typeface="Arial" pitchFamily="34" charset="0"/>
                <a:cs typeface="Arial" pitchFamily="34" charset="0"/>
              </a:rPr>
              <a:t>, para </a:t>
            </a:r>
            <a:r>
              <a:rPr lang="pt-BR" sz="2400" i="1" dirty="0">
                <a:latin typeface="Arial" pitchFamily="34" charset="0"/>
                <a:cs typeface="Arial" pitchFamily="34" charset="0"/>
              </a:rPr>
              <a:t>evitar a dilapidação dos bens que guarnecem o imóvel em que o casal residia</a:t>
            </a:r>
            <a:r>
              <a:rPr lang="pt-BR" sz="2400" dirty="0">
                <a:latin typeface="Arial" pitchFamily="34" charset="0"/>
                <a:cs typeface="Arial" pitchFamily="34" charset="0"/>
              </a:rPr>
              <a:t>, se um dos cônjuges já deixou o local.</a:t>
            </a:r>
          </a:p>
          <a:p>
            <a:pPr algn="just"/>
            <a:endParaRPr lang="pt-BR" sz="2400" dirty="0">
              <a:latin typeface="Arial" pitchFamily="34" charset="0"/>
              <a:cs typeface="Arial" pitchFamily="34" charset="0"/>
            </a:endParaRPr>
          </a:p>
          <a:p>
            <a:pPr algn="just"/>
            <a:r>
              <a:rPr lang="pt-BR" sz="2400" dirty="0">
                <a:latin typeface="Arial" pitchFamily="34" charset="0"/>
                <a:cs typeface="Arial" pitchFamily="34" charset="0"/>
              </a:rPr>
              <a:t>- há ainda previsão de </a:t>
            </a:r>
            <a:r>
              <a:rPr lang="pt-BR" sz="2400" u="sng" dirty="0">
                <a:latin typeface="Arial" pitchFamily="34" charset="0"/>
                <a:cs typeface="Arial" pitchFamily="34" charset="0"/>
              </a:rPr>
              <a:t>sequestro na lei de improbidade administrativa</a:t>
            </a:r>
            <a:r>
              <a:rPr lang="pt-BR" sz="2400" dirty="0">
                <a:latin typeface="Arial" pitchFamily="34" charset="0"/>
                <a:cs typeface="Arial" pitchFamily="34" charset="0"/>
              </a:rPr>
              <a:t> (L. 8.429/92, art. 16), para “sequestro dos bens do agente ou terceiro que tenha enriquecido ilicitamente ou causado dano ao patrimônio público”, a ser concedido desde que haja “fundados indícios de responsabilidade”.</a:t>
            </a:r>
          </a:p>
        </p:txBody>
      </p:sp>
    </p:spTree>
    <p:extLst>
      <p:ext uri="{BB962C8B-B14F-4D97-AF65-F5344CB8AC3E}">
        <p14:creationId xmlns:p14="http://schemas.microsoft.com/office/powerpoint/2010/main" val="277646459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416868"/>
          </a:xfrm>
          <a:prstGeom prst="rect">
            <a:avLst/>
          </a:prstGeom>
          <a:noFill/>
        </p:spPr>
        <p:txBody>
          <a:bodyPr wrap="square" rtlCol="0">
            <a:spAutoFit/>
          </a:bodyPr>
          <a:lstStyle/>
          <a:p>
            <a:r>
              <a:rPr lang="pt-BR" sz="2400" dirty="0">
                <a:latin typeface="Arial" pitchFamily="34" charset="0"/>
                <a:cs typeface="Arial" pitchFamily="34" charset="0"/>
              </a:rPr>
              <a:t>Dúvidas</a:t>
            </a:r>
          </a:p>
          <a:p>
            <a:pPr algn="just">
              <a:defRPr/>
            </a:pPr>
            <a:r>
              <a:rPr lang="pt-BR" sz="2400" dirty="0">
                <a:latin typeface="Arial" pitchFamily="34" charset="0"/>
                <a:cs typeface="Arial" pitchFamily="34" charset="0"/>
              </a:rPr>
              <a:t>1) O sequestro previsto na L. 8.429/92 é realmente sequestro ou é arresto?</a:t>
            </a:r>
          </a:p>
          <a:p>
            <a:pPr algn="just">
              <a:defRPr/>
            </a:pPr>
            <a:r>
              <a:rPr lang="pt-BR" sz="1000" dirty="0">
                <a:latin typeface="Arial" panose="020B0604020202020204" pitchFamily="34" charset="0"/>
                <a:cs typeface="Arial" panose="020B0604020202020204" pitchFamily="34" charset="0"/>
              </a:rPr>
              <a:t> </a:t>
            </a:r>
          </a:p>
          <a:p>
            <a:pPr algn="just">
              <a:defRPr/>
            </a:pPr>
            <a:r>
              <a:rPr lang="pt-BR" sz="2400" i="1" dirty="0">
                <a:latin typeface="Arial" panose="020B0604020202020204" pitchFamily="34" charset="0"/>
                <a:cs typeface="Arial" panose="020B0604020202020204" pitchFamily="34" charset="0"/>
              </a:rPr>
              <a:t>AÇÃO CIVIL PÚBLICA. </a:t>
            </a:r>
            <a:r>
              <a:rPr lang="pt-BR" sz="2400" i="1" u="sng" dirty="0">
                <a:latin typeface="Arial" panose="020B0604020202020204" pitchFamily="34" charset="0"/>
                <a:cs typeface="Arial" panose="020B0604020202020204" pitchFamily="34" charset="0"/>
              </a:rPr>
              <a:t>SEQUESTRO. ARRESTO</a:t>
            </a:r>
            <a:r>
              <a:rPr lang="pt-BR" sz="2400" i="1" dirty="0">
                <a:latin typeface="Arial" panose="020B0604020202020204" pitchFamily="34" charset="0"/>
                <a:cs typeface="Arial" panose="020B0604020202020204" pitchFamily="34" charset="0"/>
              </a:rPr>
              <a:t>. BENS. O Ministério Público tem legitimidade para propor ação civil pública visando ao ressarcimento de dano ao erário. </a:t>
            </a:r>
            <a:r>
              <a:rPr lang="pt-BR" sz="2400" i="1" u="sng" dirty="0">
                <a:latin typeface="Arial" panose="020B0604020202020204" pitchFamily="34" charset="0"/>
                <a:cs typeface="Arial" panose="020B0604020202020204" pitchFamily="34" charset="0"/>
              </a:rPr>
              <a:t>Havendo fundados indícios de responsabilidade, poderá ser requerida a decretação do sequestro ou arresto dos bens resultantes do enriquecimento ilícito</a:t>
            </a:r>
            <a:r>
              <a:rPr lang="pt-BR" sz="2400" i="1" dirty="0">
                <a:latin typeface="Arial" panose="020B0604020202020204" pitchFamily="34" charset="0"/>
                <a:cs typeface="Arial" panose="020B0604020202020204" pitchFamily="34" charset="0"/>
              </a:rPr>
              <a:t>. Precedentes citados: (...) </a:t>
            </a:r>
            <a:r>
              <a:rPr lang="en-US" sz="2400" i="1" dirty="0">
                <a:latin typeface="Arial" panose="020B0604020202020204" pitchFamily="34" charset="0"/>
                <a:cs typeface="Arial" panose="020B0604020202020204" pitchFamily="34" charset="0"/>
              </a:rPr>
              <a:t>REsp 196.932-SP, Rel. </a:t>
            </a:r>
            <a:r>
              <a:rPr lang="pt-BR" sz="2400" i="1" dirty="0">
                <a:latin typeface="Arial" panose="020B0604020202020204" pitchFamily="34" charset="0"/>
                <a:cs typeface="Arial" panose="020B0604020202020204" pitchFamily="34" charset="0"/>
              </a:rPr>
              <a:t>Min. Garcia Vieira, julgado em 18/3/1999.</a:t>
            </a:r>
          </a:p>
          <a:p>
            <a:endParaRPr lang="pt-BR" sz="2400" dirty="0">
              <a:latin typeface="Arial" pitchFamily="34" charset="0"/>
              <a:cs typeface="Arial" pitchFamily="34" charset="0"/>
            </a:endParaRPr>
          </a:p>
        </p:txBody>
      </p:sp>
    </p:spTree>
    <p:extLst>
      <p:ext uri="{BB962C8B-B14F-4D97-AF65-F5344CB8AC3E}">
        <p14:creationId xmlns:p14="http://schemas.microsoft.com/office/powerpoint/2010/main" val="27764645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2677656"/>
          </a:xfrm>
          <a:prstGeom prst="rect">
            <a:avLst/>
          </a:prstGeom>
          <a:noFill/>
        </p:spPr>
        <p:txBody>
          <a:bodyPr wrap="square" rtlCol="0">
            <a:spAutoFit/>
          </a:bodyPr>
          <a:lstStyle/>
          <a:p>
            <a:pPr algn="just"/>
            <a:r>
              <a:rPr lang="pt-BR" sz="2400" dirty="0">
                <a:latin typeface="Arial" pitchFamily="34" charset="0"/>
                <a:cs typeface="Arial" pitchFamily="34" charset="0"/>
              </a:rPr>
              <a:t>2) Existe fungibilidade entre arresto e sequestro? </a:t>
            </a:r>
          </a:p>
          <a:p>
            <a:pPr algn="just"/>
            <a:endParaRPr lang="pt-BR" sz="2400" dirty="0">
              <a:latin typeface="Arial" pitchFamily="34" charset="0"/>
              <a:cs typeface="Arial" pitchFamily="34" charset="0"/>
            </a:endParaRPr>
          </a:p>
          <a:p>
            <a:pPr algn="just"/>
            <a:r>
              <a:rPr lang="pt-BR" sz="2400" i="1" dirty="0">
                <a:latin typeface="Arial" pitchFamily="34" charset="0"/>
                <a:cs typeface="Arial" pitchFamily="34" charset="0"/>
              </a:rPr>
              <a:t>No CPC73, usualmente se afirmava que não. Porém, em algumas situações específicas, a jurisprudência.</a:t>
            </a:r>
          </a:p>
          <a:p>
            <a:pPr algn="just"/>
            <a:endParaRPr lang="pt-BR" sz="2400" i="1" dirty="0">
              <a:latin typeface="Arial" pitchFamily="34" charset="0"/>
              <a:cs typeface="Arial" pitchFamily="34" charset="0"/>
            </a:endParaRPr>
          </a:p>
          <a:p>
            <a:pPr algn="just"/>
            <a:r>
              <a:rPr lang="pt-BR" sz="2400" dirty="0">
                <a:latin typeface="Arial" pitchFamily="34" charset="0"/>
                <a:cs typeface="Arial" pitchFamily="34" charset="0"/>
              </a:rPr>
              <a:t>E no NCPC?</a:t>
            </a:r>
          </a:p>
        </p:txBody>
      </p:sp>
    </p:spTree>
    <p:extLst>
      <p:ext uri="{BB962C8B-B14F-4D97-AF65-F5344CB8AC3E}">
        <p14:creationId xmlns:p14="http://schemas.microsoft.com/office/powerpoint/2010/main" val="27422293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047536"/>
          </a:xfrm>
          <a:prstGeom prst="rect">
            <a:avLst/>
          </a:prstGeom>
          <a:noFill/>
        </p:spPr>
        <p:txBody>
          <a:bodyPr wrap="square" rtlCol="0">
            <a:spAutoFit/>
          </a:bodyPr>
          <a:lstStyle/>
          <a:p>
            <a:pPr algn="just"/>
            <a:r>
              <a:rPr lang="pt-BR" altLang="pt-BR" sz="2300" dirty="0">
                <a:latin typeface="Arial" panose="020B0604020202020204" pitchFamily="34" charset="0"/>
                <a:cs typeface="Arial" panose="020B0604020202020204" pitchFamily="34" charset="0"/>
              </a:rPr>
              <a:t>AGRAVO DE INSTRUMENTO </a:t>
            </a:r>
            <a:r>
              <a:rPr lang="pt-BR" altLang="pt-BR" sz="2300" u="sng" dirty="0">
                <a:latin typeface="Arial" panose="020B0604020202020204" pitchFamily="34" charset="0"/>
                <a:cs typeface="Arial" panose="020B0604020202020204" pitchFamily="34" charset="0"/>
              </a:rPr>
              <a:t>ARRESTO LIMINAR DEFERIDA. IRRESIGNAÇÃO QUANTO À MEDIDA CAUTELAR UTILIZADA. REQUISITOS ATENDIDOS - PRINCÍPIO DA FUNGIBILIDADE</a:t>
            </a:r>
            <a:r>
              <a:rPr lang="pt-BR" altLang="pt-BR" sz="2300" dirty="0">
                <a:latin typeface="Arial" panose="020B0604020202020204" pitchFamily="34" charset="0"/>
                <a:cs typeface="Arial" panose="020B0604020202020204" pitchFamily="34" charset="0"/>
              </a:rPr>
              <a:t> - SOJA EM GRÃOS CÉDULA DE PRODUTO RURAL INADIMPLEMENTO – CASO FORTUITO E FORÇA MAIOR (...) </a:t>
            </a:r>
            <a:r>
              <a:rPr lang="pt-BR" altLang="pt-BR" sz="2300" u="sng" dirty="0">
                <a:latin typeface="Arial" panose="020B0604020202020204" pitchFamily="34" charset="0"/>
                <a:cs typeface="Arial" panose="020B0604020202020204" pitchFamily="34" charset="0"/>
              </a:rPr>
              <a:t>Presentes os requisitos legais tanto do </a:t>
            </a:r>
            <a:r>
              <a:rPr lang="pt-BR" altLang="pt-BR" sz="2300" i="1" u="sng" dirty="0">
                <a:latin typeface="Arial" panose="020B0604020202020204" pitchFamily="34" charset="0"/>
                <a:cs typeface="Arial" panose="020B0604020202020204" pitchFamily="34" charset="0"/>
              </a:rPr>
              <a:t>fumus boni iuris </a:t>
            </a:r>
            <a:r>
              <a:rPr lang="pt-BR" altLang="pt-BR" sz="2300" u="sng" dirty="0">
                <a:latin typeface="Arial" panose="020B0604020202020204" pitchFamily="34" charset="0"/>
                <a:cs typeface="Arial" panose="020B0604020202020204" pitchFamily="34" charset="0"/>
              </a:rPr>
              <a:t>como do </a:t>
            </a:r>
            <a:r>
              <a:rPr lang="pt-BR" altLang="pt-BR" sz="2300" i="1" u="sng" dirty="0">
                <a:latin typeface="Arial" panose="020B0604020202020204" pitchFamily="34" charset="0"/>
                <a:cs typeface="Arial" panose="020B0604020202020204" pitchFamily="34" charset="0"/>
              </a:rPr>
              <a:t>periculum in mor</a:t>
            </a:r>
            <a:r>
              <a:rPr lang="pt-BR" altLang="pt-BR" sz="2300" u="sng" dirty="0">
                <a:latin typeface="Arial" panose="020B0604020202020204" pitchFamily="34" charset="0"/>
                <a:cs typeface="Arial" panose="020B0604020202020204" pitchFamily="34" charset="0"/>
              </a:rPr>
              <a:t>a, é caso de deferimento da medida pleiteada. Ante a inexistência de incompatibilidade de procedimentos, o juiz pode aplicar da fungibilidade das cautelares, concedendo a medida que julgar conveniente para o caso</a:t>
            </a:r>
            <a:r>
              <a:rPr lang="pt-BR" altLang="pt-BR" sz="2300" dirty="0">
                <a:latin typeface="Arial" panose="020B0604020202020204" pitchFamily="34" charset="0"/>
                <a:cs typeface="Arial" panose="020B0604020202020204" pitchFamily="34" charset="0"/>
              </a:rPr>
              <a:t>. (...) (TJMT, AI 46041/2006, j. 11.09.06, rel. Des. ERNANI VIEIRA DE SOUZA, </a:t>
            </a:r>
            <a:r>
              <a:rPr lang="pt-BR" altLang="pt-BR" sz="2300" dirty="0" err="1">
                <a:latin typeface="Arial" panose="020B0604020202020204" pitchFamily="34" charset="0"/>
                <a:cs typeface="Arial" panose="020B0604020202020204" pitchFamily="34" charset="0"/>
              </a:rPr>
              <a:t>m.v</a:t>
            </a:r>
            <a:r>
              <a:rPr lang="pt-BR" altLang="pt-BR" sz="23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447451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23220"/>
          </a:xfrm>
          <a:prstGeom prst="rect">
            <a:avLst/>
          </a:prstGeom>
          <a:noFill/>
        </p:spPr>
        <p:txBody>
          <a:bodyPr wrap="square" rtlCol="0">
            <a:spAutoFit/>
          </a:bodyPr>
          <a:lstStyle/>
          <a:p>
            <a:r>
              <a:rPr lang="pt-BR" sz="2800" dirty="0">
                <a:latin typeface="Arial" pitchFamily="34" charset="0"/>
                <a:cs typeface="Arial" pitchFamily="34" charset="0"/>
              </a:rPr>
              <a:t>3) ARROLAMENTO DE BENS</a:t>
            </a:r>
          </a:p>
        </p:txBody>
      </p:sp>
    </p:spTree>
    <p:extLst>
      <p:ext uri="{BB962C8B-B14F-4D97-AF65-F5344CB8AC3E}">
        <p14:creationId xmlns:p14="http://schemas.microsoft.com/office/powerpoint/2010/main" val="207585614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262979"/>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É cabível para </a:t>
            </a:r>
            <a:r>
              <a:rPr lang="pt-BR" sz="2400" u="sng" dirty="0">
                <a:latin typeface="Arial" panose="020B0604020202020204" pitchFamily="34" charset="0"/>
                <a:cs typeface="Arial" panose="020B0604020202020204" pitchFamily="34" charset="0"/>
              </a:rPr>
              <a:t>constatar a existência de bens</a:t>
            </a:r>
            <a:r>
              <a:rPr lang="pt-BR" sz="2400" dirty="0">
                <a:latin typeface="Arial" panose="020B0604020202020204" pitchFamily="34" charset="0"/>
                <a:cs typeface="Arial" panose="020B0604020202020204" pitchFamily="34" charset="0"/>
              </a:rPr>
              <a:t>, bem como </a:t>
            </a:r>
            <a:r>
              <a:rPr lang="pt-BR" sz="2400" u="sng" dirty="0">
                <a:latin typeface="Arial" panose="020B0604020202020204" pitchFamily="34" charset="0"/>
                <a:cs typeface="Arial" panose="020B0604020202020204" pitchFamily="34" charset="0"/>
              </a:rPr>
              <a:t>depositar os mesmos</a:t>
            </a:r>
            <a:r>
              <a:rPr lang="pt-BR" sz="2400" dirty="0">
                <a:latin typeface="Arial" panose="020B0604020202020204" pitchFamily="34" charset="0"/>
                <a:cs typeface="Arial" panose="020B0604020202020204" pitchFamily="34" charset="0"/>
              </a:rPr>
              <a:t>, de modo a </a:t>
            </a:r>
            <a:r>
              <a:rPr lang="pt-BR" sz="2400" i="1" dirty="0">
                <a:latin typeface="Arial" panose="020B0604020202020204" pitchFamily="34" charset="0"/>
                <a:cs typeface="Arial" panose="020B0604020202020204" pitchFamily="34" charset="0"/>
              </a:rPr>
              <a:t>evitar extravio ou dissipação</a:t>
            </a:r>
            <a:r>
              <a:rPr lang="pt-BR" sz="2400" dirty="0">
                <a:latin typeface="Arial" panose="020B0604020202020204" pitchFamily="34" charset="0"/>
                <a:cs typeface="Arial" panose="020B0604020202020204" pitchFamily="34" charset="0"/>
              </a:rPr>
              <a:t> (conservação;  CPC73, art. 856).</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dirty="0">
                <a:latin typeface="Arial" panose="020B0604020202020204" pitchFamily="34" charset="0"/>
                <a:cs typeface="Arial" panose="020B0604020202020204" pitchFamily="34" charset="0"/>
              </a:rPr>
              <a:t>- utilizado especialmente em casos de </a:t>
            </a:r>
            <a:r>
              <a:rPr lang="pt-BR" sz="2400" u="sng" dirty="0">
                <a:latin typeface="Arial" panose="020B0604020202020204" pitchFamily="34" charset="0"/>
                <a:cs typeface="Arial" panose="020B0604020202020204" pitchFamily="34" charset="0"/>
              </a:rPr>
              <a:t>direito de família</a:t>
            </a:r>
            <a:r>
              <a:rPr lang="pt-BR" sz="2400" dirty="0">
                <a:latin typeface="Arial" panose="020B0604020202020204" pitchFamily="34" charset="0"/>
                <a:cs typeface="Arial" panose="020B0604020202020204" pitchFamily="34" charset="0"/>
              </a:rPr>
              <a:t> e </a:t>
            </a:r>
            <a:r>
              <a:rPr lang="pt-BR" sz="2400" u="sng" dirty="0">
                <a:latin typeface="Arial" panose="020B0604020202020204" pitchFamily="34" charset="0"/>
                <a:cs typeface="Arial" panose="020B0604020202020204" pitchFamily="34" charset="0"/>
              </a:rPr>
              <a:t>direito societário</a:t>
            </a:r>
            <a:r>
              <a:rPr lang="pt-BR" sz="2400" dirty="0">
                <a:latin typeface="Arial" panose="020B0604020202020204" pitchFamily="34" charset="0"/>
                <a:cs typeface="Arial" panose="020B0604020202020204" pitchFamily="34" charset="0"/>
              </a:rPr>
              <a:t>.</a:t>
            </a:r>
          </a:p>
          <a:p>
            <a:pPr algn="just">
              <a:buFontTx/>
              <a:buChar char="-"/>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 se o requerente tem </a:t>
            </a:r>
            <a:r>
              <a:rPr lang="pt-BR" sz="2400" i="1" dirty="0">
                <a:latin typeface="Arial" panose="020B0604020202020204" pitchFamily="34" charset="0"/>
                <a:cs typeface="Arial" panose="020B0604020202020204" pitchFamily="34" charset="0"/>
              </a:rPr>
              <a:t>ciência de qual bem pode ser dissipado</a:t>
            </a:r>
            <a:r>
              <a:rPr lang="pt-BR" sz="2400" dirty="0">
                <a:latin typeface="Arial" panose="020B0604020202020204" pitchFamily="34" charset="0"/>
                <a:cs typeface="Arial" panose="020B0604020202020204" pitchFamily="34" charset="0"/>
              </a:rPr>
              <a:t>, a </a:t>
            </a:r>
            <a:r>
              <a:rPr lang="pt-BR" sz="2400" u="sng" dirty="0">
                <a:latin typeface="Arial" panose="020B0604020202020204" pitchFamily="34" charset="0"/>
                <a:cs typeface="Arial" panose="020B0604020202020204" pitchFamily="34" charset="0"/>
              </a:rPr>
              <a:t>hipótese é de sequestro</a:t>
            </a:r>
            <a:r>
              <a:rPr lang="pt-BR" sz="2400" dirty="0">
                <a:latin typeface="Arial" panose="020B0604020202020204" pitchFamily="34" charset="0"/>
                <a:cs typeface="Arial" panose="020B0604020202020204" pitchFamily="34" charset="0"/>
              </a:rPr>
              <a:t>; </a:t>
            </a:r>
            <a:r>
              <a:rPr lang="pt-BR" sz="2400" i="1" dirty="0">
                <a:latin typeface="Arial" panose="020B0604020202020204" pitchFamily="34" charset="0"/>
                <a:cs typeface="Arial" panose="020B0604020202020204" pitchFamily="34" charset="0"/>
              </a:rPr>
              <a:t>se não sabe quantos ou quais bens existem</a:t>
            </a:r>
            <a:r>
              <a:rPr lang="pt-BR" sz="2400" dirty="0">
                <a:latin typeface="Arial" panose="020B0604020202020204" pitchFamily="34" charset="0"/>
                <a:cs typeface="Arial" panose="020B0604020202020204" pitchFamily="34" charset="0"/>
              </a:rPr>
              <a:t>, o caso é de </a:t>
            </a:r>
            <a:r>
              <a:rPr lang="pt-BR" sz="2400" u="sng" dirty="0">
                <a:latin typeface="Arial" panose="020B0604020202020204" pitchFamily="34" charset="0"/>
                <a:cs typeface="Arial" panose="020B0604020202020204" pitchFamily="34" charset="0"/>
              </a:rPr>
              <a:t>arrolamento</a:t>
            </a:r>
            <a:r>
              <a:rPr lang="pt-BR" sz="2400" dirty="0">
                <a:latin typeface="Arial" panose="020B0604020202020204" pitchFamily="34" charset="0"/>
                <a:cs typeface="Arial" panose="020B0604020202020204" pitchFamily="34" charset="0"/>
              </a:rPr>
              <a:t>.</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i="1" dirty="0">
                <a:latin typeface="Arial" pitchFamily="34" charset="0"/>
                <a:cs typeface="Arial" pitchFamily="34" charset="0"/>
              </a:rPr>
              <a:t>E no NCPC?</a:t>
            </a:r>
          </a:p>
        </p:txBody>
      </p:sp>
    </p:spTree>
    <p:extLst>
      <p:ext uri="{BB962C8B-B14F-4D97-AF65-F5344CB8AC3E}">
        <p14:creationId xmlns:p14="http://schemas.microsoft.com/office/powerpoint/2010/main" val="7447451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862870"/>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 o interesse do requerente pode decorrer de direito </a:t>
            </a:r>
            <a:r>
              <a:rPr lang="pt-BR" sz="2400" u="sng" dirty="0">
                <a:latin typeface="Arial" panose="020B0604020202020204" pitchFamily="34" charset="0"/>
                <a:cs typeface="Arial" panose="020B0604020202020204" pitchFamily="34" charset="0"/>
              </a:rPr>
              <a:t>já constituído</a:t>
            </a:r>
            <a:r>
              <a:rPr lang="pt-BR" sz="2400" dirty="0">
                <a:latin typeface="Arial" panose="020B0604020202020204" pitchFamily="34" charset="0"/>
                <a:cs typeface="Arial" panose="020B0604020202020204" pitchFamily="34" charset="0"/>
              </a:rPr>
              <a:t> ou de discussão que </a:t>
            </a:r>
            <a:r>
              <a:rPr lang="pt-BR" sz="2400" u="sng" dirty="0">
                <a:latin typeface="Arial" panose="020B0604020202020204" pitchFamily="34" charset="0"/>
                <a:cs typeface="Arial" panose="020B0604020202020204" pitchFamily="34" charset="0"/>
              </a:rPr>
              <a:t>ainda será travada</a:t>
            </a:r>
            <a:r>
              <a:rPr lang="pt-BR" sz="2400" dirty="0">
                <a:latin typeface="Arial" panose="020B0604020202020204" pitchFamily="34" charset="0"/>
                <a:cs typeface="Arial" panose="020B0604020202020204" pitchFamily="34" charset="0"/>
              </a:rPr>
              <a:t> em juízo (CPC73, art. 856, § 1º).</a:t>
            </a:r>
          </a:p>
          <a:p>
            <a:pPr algn="just">
              <a:defRPr/>
            </a:pPr>
            <a:r>
              <a:rPr lang="pt-BR" sz="1100" dirty="0">
                <a:latin typeface="Arial" panose="020B0604020202020204" pitchFamily="34" charset="0"/>
                <a:cs typeface="Arial" panose="020B0604020202020204" pitchFamily="34" charset="0"/>
              </a:rPr>
              <a:t> </a:t>
            </a:r>
          </a:p>
          <a:p>
            <a:pPr algn="just">
              <a:buFontTx/>
              <a:buChar char="-"/>
              <a:defRPr/>
            </a:pPr>
            <a:r>
              <a:rPr lang="pt-BR" sz="2400" dirty="0">
                <a:latin typeface="Arial" panose="020B0604020202020204" pitchFamily="34" charset="0"/>
                <a:cs typeface="Arial" panose="020B0604020202020204" pitchFamily="34" charset="0"/>
              </a:rPr>
              <a:t> deferida a medida, o </a:t>
            </a:r>
            <a:r>
              <a:rPr lang="pt-BR" sz="2400" u="sng" dirty="0">
                <a:latin typeface="Arial" panose="020B0604020202020204" pitchFamily="34" charset="0"/>
                <a:cs typeface="Arial" panose="020B0604020202020204" pitchFamily="34" charset="0"/>
              </a:rPr>
              <a:t>juiz nomeará depositário </a:t>
            </a:r>
            <a:r>
              <a:rPr lang="pt-BR" sz="2400" dirty="0">
                <a:latin typeface="Arial" panose="020B0604020202020204" pitchFamily="34" charset="0"/>
                <a:cs typeface="Arial" panose="020B0604020202020204" pitchFamily="34" charset="0"/>
              </a:rPr>
              <a:t>(CPC, at. 858), o qual lavrará auto, descrevendo </a:t>
            </a:r>
            <a:r>
              <a:rPr lang="pt-BR" sz="2400" i="1" dirty="0">
                <a:latin typeface="Arial" panose="020B0604020202020204" pitchFamily="34" charset="0"/>
                <a:cs typeface="Arial" panose="020B0604020202020204" pitchFamily="34" charset="0"/>
              </a:rPr>
              <a:t>minuciosamente todos os bens encontrados</a:t>
            </a:r>
            <a:r>
              <a:rPr lang="pt-BR" sz="2400" dirty="0">
                <a:latin typeface="Arial" panose="020B0604020202020204" pitchFamily="34" charset="0"/>
                <a:cs typeface="Arial" panose="020B0604020202020204" pitchFamily="34" charset="0"/>
              </a:rPr>
              <a:t>, registrando “quaisquer ocorrências que tenham interesse para a sua conservação” (CPC73, art. 859).</a:t>
            </a:r>
          </a:p>
          <a:p>
            <a:pPr algn="just">
              <a:buFontTx/>
              <a:buChar char="-"/>
              <a:defRPr/>
            </a:pPr>
            <a:endParaRPr lang="pt-BR" sz="1100" dirty="0">
              <a:latin typeface="Arial" panose="020B0604020202020204" pitchFamily="34" charset="0"/>
              <a:cs typeface="Arial" panose="020B0604020202020204" pitchFamily="34" charset="0"/>
            </a:endParaRPr>
          </a:p>
          <a:p>
            <a:pPr algn="just">
              <a:buFontTx/>
              <a:buChar char="-"/>
              <a:defRPr/>
            </a:pPr>
            <a:r>
              <a:rPr lang="pt-BR" sz="2400" dirty="0">
                <a:latin typeface="Arial" panose="020B0604020202020204" pitchFamily="34" charset="0"/>
                <a:cs typeface="Arial" panose="020B0604020202020204" pitchFamily="34" charset="0"/>
              </a:rPr>
              <a:t> não sendo possível concluir o arrolamento no dia em que foi iniciado, o local será </a:t>
            </a:r>
            <a:r>
              <a:rPr lang="pt-BR" sz="2400" u="sng" dirty="0">
                <a:latin typeface="Arial" panose="020B0604020202020204" pitchFamily="34" charset="0"/>
                <a:cs typeface="Arial" panose="020B0604020202020204" pitchFamily="34" charset="0"/>
              </a:rPr>
              <a:t>lacrado até a continuação da diligência</a:t>
            </a:r>
            <a:r>
              <a:rPr lang="pt-BR" sz="2400" dirty="0">
                <a:latin typeface="Arial" panose="020B0604020202020204" pitchFamily="34" charset="0"/>
                <a:cs typeface="Arial" panose="020B0604020202020204" pitchFamily="34" charset="0"/>
              </a:rPr>
              <a:t> (CPC73, art. 860).</a:t>
            </a:r>
          </a:p>
        </p:txBody>
      </p:sp>
    </p:spTree>
    <p:extLst>
      <p:ext uri="{BB962C8B-B14F-4D97-AF65-F5344CB8AC3E}">
        <p14:creationId xmlns:p14="http://schemas.microsoft.com/office/powerpoint/2010/main" val="74474510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1692771"/>
          </a:xfrm>
          <a:prstGeom prst="rect">
            <a:avLst/>
          </a:prstGeom>
          <a:noFill/>
        </p:spPr>
        <p:txBody>
          <a:bodyPr wrap="square" rtlCol="0">
            <a:spAutoFit/>
          </a:bodyPr>
          <a:lstStyle/>
          <a:p>
            <a:pPr algn="just">
              <a:spcBef>
                <a:spcPct val="0"/>
              </a:spcBef>
            </a:pPr>
            <a:r>
              <a:rPr lang="pt-BR" altLang="pt-BR" sz="2600" dirty="0">
                <a:latin typeface="Arial" panose="020B0604020202020204" pitchFamily="34" charset="0"/>
                <a:cs typeface="Arial" panose="020B0604020202020204" pitchFamily="34" charset="0"/>
              </a:rPr>
              <a:t>1) </a:t>
            </a:r>
            <a:r>
              <a:rPr lang="pt-BR" sz="2600" dirty="0">
                <a:latin typeface="Arial" pitchFamily="34" charset="0"/>
                <a:cs typeface="Arial" pitchFamily="34" charset="0"/>
              </a:rPr>
              <a:t>Processo cautelar e procedimentos cautelares no CPC/73. </a:t>
            </a:r>
          </a:p>
          <a:p>
            <a:pPr algn="just">
              <a:spcBef>
                <a:spcPct val="0"/>
              </a:spcBef>
            </a:pPr>
            <a:endParaRPr lang="pt-BR" sz="2600" dirty="0">
              <a:latin typeface="Arial" pitchFamily="34" charset="0"/>
              <a:cs typeface="Arial" pitchFamily="34" charset="0"/>
            </a:endParaRPr>
          </a:p>
          <a:p>
            <a:pPr algn="just">
              <a:spcBef>
                <a:spcPct val="0"/>
              </a:spcBef>
            </a:pPr>
            <a:r>
              <a:rPr lang="pt-BR" sz="2600" dirty="0">
                <a:latin typeface="Arial" pitchFamily="34" charset="0"/>
                <a:cs typeface="Arial" pitchFamily="34" charset="0"/>
              </a:rPr>
              <a:t>Novo sistema do NCPC</a:t>
            </a:r>
            <a:endParaRPr lang="pt-BR" altLang="pt-BR"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2707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262979"/>
          </a:xfrm>
          <a:prstGeom prst="rect">
            <a:avLst/>
          </a:prstGeom>
          <a:noFill/>
        </p:spPr>
        <p:txBody>
          <a:bodyPr wrap="square" rtlCol="0">
            <a:spAutoFit/>
          </a:bodyPr>
          <a:lstStyle/>
          <a:p>
            <a:r>
              <a:rPr lang="pt-BR" sz="2400" dirty="0">
                <a:latin typeface="Arial" pitchFamily="34" charset="0"/>
                <a:cs typeface="Arial" pitchFamily="34" charset="0"/>
              </a:rPr>
              <a:t>Dúvidas:</a:t>
            </a:r>
            <a:endParaRPr lang="pt-BR" sz="2400" dirty="0">
              <a:solidFill>
                <a:srgbClr val="FF0000"/>
              </a:solidFill>
              <a:latin typeface="Arial" pitchFamily="34" charset="0"/>
              <a:cs typeface="Arial" pitchFamily="34" charset="0"/>
            </a:endParaRPr>
          </a:p>
          <a:p>
            <a:endParaRPr lang="pt-BR" sz="2400" dirty="0">
              <a:latin typeface="Arial" pitchFamily="34" charset="0"/>
              <a:cs typeface="Arial" pitchFamily="34" charset="0"/>
            </a:endParaRPr>
          </a:p>
          <a:p>
            <a:pPr algn="just">
              <a:defRPr/>
            </a:pPr>
            <a:r>
              <a:rPr lang="pt-BR" sz="2400" dirty="0">
                <a:latin typeface="Arial" pitchFamily="34" charset="0"/>
                <a:cs typeface="Arial" pitchFamily="34" charset="0"/>
              </a:rPr>
              <a:t>1) Pode a cautelar de arrolamento ser utilizada no âmbito do direito sucessório?</a:t>
            </a:r>
          </a:p>
          <a:p>
            <a:pPr algn="just" fontAlgn="auto">
              <a:spcAft>
                <a:spcPts val="0"/>
              </a:spcAft>
              <a:buFont typeface="Arial" pitchFamily="34" charset="0"/>
              <a:buNone/>
              <a:defRPr/>
            </a:pPr>
            <a:r>
              <a:rPr lang="pt-BR" sz="2400" dirty="0">
                <a:latin typeface="Arial" pitchFamily="34" charset="0"/>
                <a:cs typeface="Arial" pitchFamily="34" charset="0"/>
              </a:rPr>
              <a:t> </a:t>
            </a:r>
          </a:p>
          <a:p>
            <a:pPr algn="just">
              <a:defRPr/>
            </a:pPr>
            <a:r>
              <a:rPr lang="pt-BR" sz="2400" i="1" u="sng" dirty="0">
                <a:latin typeface="Arial" panose="020B0604020202020204" pitchFamily="34" charset="0"/>
                <a:cs typeface="Arial" panose="020B0604020202020204" pitchFamily="34" charset="0"/>
              </a:rPr>
              <a:t>AÇÃO CAUTELAR DE ARROLAMENTO DE BENS, INCIDENTAL A AÇÃO DE NULIDADE DE PARTILHA INTENTADA POR HERDEIRA JUDICIALMENTE RECONHECIDA.</a:t>
            </a:r>
            <a:endParaRPr lang="pt-BR" sz="2400" i="1" dirty="0">
              <a:latin typeface="Arial" panose="020B0604020202020204" pitchFamily="34" charset="0"/>
              <a:cs typeface="Arial" panose="020B0604020202020204" pitchFamily="34" charset="0"/>
            </a:endParaRPr>
          </a:p>
          <a:p>
            <a:pPr algn="just">
              <a:defRPr/>
            </a:pPr>
            <a:r>
              <a:rPr lang="pt-BR" sz="2400" i="1" dirty="0">
                <a:latin typeface="Arial" panose="020B0604020202020204" pitchFamily="34" charset="0"/>
                <a:cs typeface="Arial" panose="020B0604020202020204" pitchFamily="34" charset="0"/>
              </a:rPr>
              <a:t>(...) </a:t>
            </a:r>
            <a:r>
              <a:rPr lang="pt-BR" sz="2400" i="1" u="sng" dirty="0">
                <a:latin typeface="Arial" panose="020B0604020202020204" pitchFamily="34" charset="0"/>
                <a:cs typeface="Arial" panose="020B0604020202020204" pitchFamily="34" charset="0"/>
              </a:rPr>
              <a:t>A MEEIRA E PARTE LEGITIMA NA AÇÃO CAUTELAR INCIDENTAL DE ARROLAMENTO DE BENS</a:t>
            </a:r>
            <a:r>
              <a:rPr lang="pt-BR" sz="2400" i="1" dirty="0">
                <a:latin typeface="Arial" panose="020B0604020202020204" pitchFamily="34" charset="0"/>
                <a:cs typeface="Arial" panose="020B0604020202020204" pitchFamily="34" charset="0"/>
              </a:rPr>
              <a:t>. (REsp 12.824/MS, Rel. Ministro  ATHOS CARNEIRO, QUARTA TURMA, julgado em 07.04.1992, DJ 04.05.1992 p. 5890)</a:t>
            </a:r>
          </a:p>
        </p:txBody>
      </p:sp>
    </p:spTree>
    <p:extLst>
      <p:ext uri="{BB962C8B-B14F-4D97-AF65-F5344CB8AC3E}">
        <p14:creationId xmlns:p14="http://schemas.microsoft.com/office/powerpoint/2010/main" val="51988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062924"/>
          </a:xfrm>
          <a:prstGeom prst="rect">
            <a:avLst/>
          </a:prstGeom>
          <a:noFill/>
        </p:spPr>
        <p:txBody>
          <a:bodyPr wrap="square" rtlCol="0">
            <a:spAutoFit/>
          </a:bodyPr>
          <a:lstStyle/>
          <a:p>
            <a:pPr algn="just">
              <a:buFont typeface="Arial" charset="0"/>
              <a:buNone/>
            </a:pPr>
            <a:r>
              <a:rPr lang="pt-BR" sz="2400" dirty="0">
                <a:latin typeface="Arial" pitchFamily="34" charset="0"/>
                <a:cs typeface="Arial" pitchFamily="34" charset="0"/>
              </a:rPr>
              <a:t>2) </a:t>
            </a:r>
            <a:r>
              <a:rPr lang="pt-BR" altLang="pt-BR" sz="2400" dirty="0">
                <a:latin typeface="Arial" panose="020B0604020202020204" pitchFamily="34" charset="0"/>
                <a:cs typeface="Arial" panose="020B0604020202020204" pitchFamily="34" charset="0"/>
              </a:rPr>
              <a:t>Pode ser arrolado bem impenhorável?</a:t>
            </a:r>
          </a:p>
          <a:p>
            <a:pPr algn="just">
              <a:buFont typeface="Arial" charset="0"/>
              <a:buNone/>
            </a:pPr>
            <a:r>
              <a:rPr lang="pt-BR" altLang="pt-BR" sz="1100" dirty="0">
                <a:latin typeface="Arial" panose="020B0604020202020204" pitchFamily="34" charset="0"/>
                <a:cs typeface="Arial" panose="020B0604020202020204" pitchFamily="34" charset="0"/>
              </a:rPr>
              <a:t> </a:t>
            </a:r>
          </a:p>
          <a:p>
            <a:pPr algn="just">
              <a:buFont typeface="Arial" charset="0"/>
              <a:buNone/>
            </a:pPr>
            <a:r>
              <a:rPr lang="pt-BR" altLang="pt-BR" sz="2400" i="1" dirty="0">
                <a:latin typeface="Arial" panose="020B0604020202020204" pitchFamily="34" charset="0"/>
                <a:cs typeface="Arial" panose="020B0604020202020204" pitchFamily="34" charset="0"/>
              </a:rPr>
              <a:t>(...) A medida cautelar de arrolamento se constitui em procedimento que visa à conservação de bens ameaçados de dissipação. </a:t>
            </a:r>
            <a:r>
              <a:rPr lang="pt-BR" altLang="pt-BR" sz="2400" i="1" u="sng" dirty="0">
                <a:latin typeface="Arial" panose="020B0604020202020204" pitchFamily="34" charset="0"/>
                <a:cs typeface="Arial" panose="020B0604020202020204" pitchFamily="34" charset="0"/>
              </a:rPr>
              <a:t>Não há, porém, constrição do patrimônio, mas simples inventário </a:t>
            </a:r>
            <a:r>
              <a:rPr lang="pt-BR" altLang="pt-BR" sz="2400" i="1" dirty="0">
                <a:latin typeface="Arial" panose="020B0604020202020204" pitchFamily="34" charset="0"/>
                <a:cs typeface="Arial" panose="020B0604020202020204" pitchFamily="34" charset="0"/>
              </a:rPr>
              <a:t>dos bens do devedor. Nesse contexto, </a:t>
            </a:r>
            <a:r>
              <a:rPr lang="pt-BR" altLang="pt-BR" sz="2400" i="1" u="sng" dirty="0">
                <a:latin typeface="Arial" panose="020B0604020202020204" pitchFamily="34" charset="0"/>
                <a:cs typeface="Arial" panose="020B0604020202020204" pitchFamily="34" charset="0"/>
              </a:rPr>
              <a:t>é prematura a invocação de impenhorabilidade de alguns dos bens elencados</a:t>
            </a:r>
            <a:r>
              <a:rPr lang="pt-BR" altLang="pt-BR" sz="2400" i="1" dirty="0">
                <a:latin typeface="Arial" panose="020B0604020202020204" pitchFamily="34" charset="0"/>
                <a:cs typeface="Arial" panose="020B0604020202020204" pitchFamily="34" charset="0"/>
              </a:rPr>
              <a:t>, questão a ser apresentada na fase de execução, se a isto se chegar.</a:t>
            </a:r>
          </a:p>
          <a:p>
            <a:pPr algn="just">
              <a:buFont typeface="Arial" charset="0"/>
              <a:buNone/>
            </a:pPr>
            <a:r>
              <a:rPr lang="pt-BR" altLang="pt-BR" sz="2400" i="1" dirty="0">
                <a:latin typeface="Arial" panose="020B0604020202020204" pitchFamily="34" charset="0"/>
                <a:cs typeface="Arial" panose="020B0604020202020204" pitchFamily="34" charset="0"/>
              </a:rPr>
              <a:t>(REsp 686.394/RJ, Rel. Ministro  FERNANDO GONÇALVES, QUARTA TURMA, julgado em 23/06/2009, DJe 01/07/2009)</a:t>
            </a:r>
          </a:p>
        </p:txBody>
      </p:sp>
    </p:spTree>
    <p:extLst>
      <p:ext uri="{BB962C8B-B14F-4D97-AF65-F5344CB8AC3E}">
        <p14:creationId xmlns:p14="http://schemas.microsoft.com/office/powerpoint/2010/main" val="360466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954107"/>
          </a:xfrm>
          <a:prstGeom prst="rect">
            <a:avLst/>
          </a:prstGeom>
          <a:noFill/>
        </p:spPr>
        <p:txBody>
          <a:bodyPr wrap="square" rtlCol="0">
            <a:spAutoFit/>
          </a:bodyPr>
          <a:lstStyle/>
          <a:p>
            <a:r>
              <a:rPr lang="pt-BR" sz="2800" dirty="0">
                <a:latin typeface="Arial" pitchFamily="34" charset="0"/>
                <a:cs typeface="Arial" pitchFamily="34" charset="0"/>
              </a:rPr>
              <a:t>4) PROTESTO CONTRA ALIENAÇÃO DE BENS</a:t>
            </a:r>
          </a:p>
        </p:txBody>
      </p:sp>
    </p:spTree>
    <p:extLst>
      <p:ext uri="{BB962C8B-B14F-4D97-AF65-F5344CB8AC3E}">
        <p14:creationId xmlns:p14="http://schemas.microsoft.com/office/powerpoint/2010/main" val="204011104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632311"/>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Jurisdição voluntária</a:t>
            </a:r>
          </a:p>
          <a:p>
            <a:pPr algn="just">
              <a:defRPr/>
            </a:pPr>
            <a:r>
              <a:rPr lang="pt-BR" sz="2400" dirty="0">
                <a:latin typeface="Arial" panose="020B0604020202020204" pitchFamily="34" charset="0"/>
                <a:cs typeface="Arial" panose="020B0604020202020204" pitchFamily="34" charset="0"/>
              </a:rPr>
              <a:t>Da Notificação e da Interpelação</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i="1" dirty="0">
                <a:latin typeface="Arial" panose="020B0604020202020204" pitchFamily="34" charset="0"/>
                <a:cs typeface="Arial" panose="020B0604020202020204" pitchFamily="34" charset="0"/>
              </a:rPr>
              <a:t>Art. 726. Quem tiver interesse em manifestar formalmente sua vontade a outrem sobre assunto juridicamente relevante poderá notificar pessoas participantes da mesma relação jurídica para dar-lhes ciência de seu propósito.</a:t>
            </a:r>
          </a:p>
          <a:p>
            <a:pPr algn="just">
              <a:defRPr/>
            </a:pPr>
            <a:endParaRPr lang="pt-BR" sz="2400" i="1" dirty="0">
              <a:latin typeface="Arial" panose="020B0604020202020204" pitchFamily="34" charset="0"/>
              <a:cs typeface="Arial" panose="020B0604020202020204" pitchFamily="34" charset="0"/>
            </a:endParaRPr>
          </a:p>
          <a:p>
            <a:pPr algn="just">
              <a:defRPr/>
            </a:pPr>
            <a:r>
              <a:rPr lang="pt-BR" sz="2400" i="1" dirty="0">
                <a:latin typeface="Arial" panose="020B0604020202020204" pitchFamily="34" charset="0"/>
                <a:cs typeface="Arial" panose="020B0604020202020204" pitchFamily="34" charset="0"/>
              </a:rPr>
              <a:t>§ 1º Se a pretensão for a de </a:t>
            </a:r>
            <a:r>
              <a:rPr lang="pt-BR" sz="2400" i="1" u="sng" dirty="0">
                <a:latin typeface="Arial" panose="020B0604020202020204" pitchFamily="34" charset="0"/>
                <a:cs typeface="Arial" panose="020B0604020202020204" pitchFamily="34" charset="0"/>
              </a:rPr>
              <a:t>dar conhecimento geral ao público</a:t>
            </a:r>
            <a:r>
              <a:rPr lang="pt-BR" sz="2400" i="1" dirty="0">
                <a:latin typeface="Arial" panose="020B0604020202020204" pitchFamily="34" charset="0"/>
                <a:cs typeface="Arial" panose="020B0604020202020204" pitchFamily="34" charset="0"/>
              </a:rPr>
              <a:t>, mediante </a:t>
            </a:r>
            <a:r>
              <a:rPr lang="pt-BR" sz="2400" i="1" u="sng" dirty="0">
                <a:latin typeface="Arial" panose="020B0604020202020204" pitchFamily="34" charset="0"/>
                <a:cs typeface="Arial" panose="020B0604020202020204" pitchFamily="34" charset="0"/>
              </a:rPr>
              <a:t>edital</a:t>
            </a:r>
            <a:r>
              <a:rPr lang="pt-BR" sz="2400" i="1" dirty="0">
                <a:latin typeface="Arial" panose="020B0604020202020204" pitchFamily="34" charset="0"/>
                <a:cs typeface="Arial" panose="020B0604020202020204" pitchFamily="34" charset="0"/>
              </a:rPr>
              <a:t>, o juiz só a deferirá </a:t>
            </a:r>
            <a:r>
              <a:rPr lang="pt-BR" sz="2400" i="1" u="sng" dirty="0">
                <a:latin typeface="Arial" panose="020B0604020202020204" pitchFamily="34" charset="0"/>
                <a:cs typeface="Arial" panose="020B0604020202020204" pitchFamily="34" charset="0"/>
              </a:rPr>
              <a:t>se a tiver por fundada e necessária ao resguardo de direito</a:t>
            </a:r>
            <a:r>
              <a:rPr lang="pt-BR" sz="2400" i="1" dirty="0">
                <a:latin typeface="Arial" panose="020B0604020202020204" pitchFamily="34" charset="0"/>
                <a:cs typeface="Arial" panose="020B0604020202020204" pitchFamily="34" charset="0"/>
              </a:rPr>
              <a:t>.</a:t>
            </a:r>
          </a:p>
          <a:p>
            <a:pPr algn="just">
              <a:defRPr/>
            </a:pPr>
            <a:endParaRPr lang="pt-BR" sz="2400" i="1" dirty="0">
              <a:latin typeface="Arial" panose="020B0604020202020204" pitchFamily="34" charset="0"/>
              <a:cs typeface="Arial" panose="020B0604020202020204" pitchFamily="34" charset="0"/>
            </a:endParaRPr>
          </a:p>
          <a:p>
            <a:pPr algn="just">
              <a:defRPr/>
            </a:pPr>
            <a:endParaRPr lang="pt-BR" sz="2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4318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1268760"/>
            <a:ext cx="8094267" cy="5078313"/>
          </a:xfrm>
          <a:prstGeom prst="rect">
            <a:avLst/>
          </a:prstGeom>
          <a:noFill/>
        </p:spPr>
        <p:txBody>
          <a:bodyPr wrap="square" rtlCol="0">
            <a:spAutoFit/>
          </a:bodyPr>
          <a:lstStyle/>
          <a:p>
            <a:pPr algn="just">
              <a:defRPr/>
            </a:pPr>
            <a:r>
              <a:rPr lang="pt-BR" sz="2700" dirty="0">
                <a:latin typeface="Arial" panose="020B0604020202020204" pitchFamily="34" charset="0"/>
                <a:cs typeface="Arial" panose="020B0604020202020204" pitchFamily="34" charset="0"/>
              </a:rPr>
              <a:t>É possível que a notificação não seja endereçada apenas ao requerido, mas </a:t>
            </a:r>
            <a:r>
              <a:rPr lang="pt-BR" sz="2700" u="sng" dirty="0">
                <a:latin typeface="Arial" panose="020B0604020202020204" pitchFamily="34" charset="0"/>
                <a:cs typeface="Arial" panose="020B0604020202020204" pitchFamily="34" charset="0"/>
              </a:rPr>
              <a:t>ao público em geral</a:t>
            </a:r>
            <a:r>
              <a:rPr lang="pt-BR" sz="2700" dirty="0">
                <a:latin typeface="Arial" panose="020B0604020202020204" pitchFamily="34" charset="0"/>
                <a:cs typeface="Arial" panose="020B0604020202020204" pitchFamily="34" charset="0"/>
              </a:rPr>
              <a:t>, de modo a dar ciência a terceiros. </a:t>
            </a:r>
          </a:p>
          <a:p>
            <a:pPr algn="just">
              <a:defRPr/>
            </a:pPr>
            <a:endParaRPr lang="pt-BR" sz="2700" dirty="0">
              <a:latin typeface="Arial" panose="020B0604020202020204" pitchFamily="34" charset="0"/>
              <a:cs typeface="Arial" panose="020B0604020202020204" pitchFamily="34" charset="0"/>
            </a:endParaRPr>
          </a:p>
          <a:p>
            <a:pPr algn="just">
              <a:defRPr/>
            </a:pPr>
            <a:r>
              <a:rPr lang="pt-BR" sz="2700" dirty="0">
                <a:latin typeface="Arial" panose="020B0604020202020204" pitchFamily="34" charset="0"/>
                <a:cs typeface="Arial" panose="020B0604020202020204" pitchFamily="34" charset="0"/>
              </a:rPr>
              <a:t>Exemplo típico: “protesto contra alienação de bens”. </a:t>
            </a:r>
          </a:p>
          <a:p>
            <a:pPr algn="just">
              <a:defRPr/>
            </a:pPr>
            <a:r>
              <a:rPr lang="pt-BR" sz="2700" dirty="0">
                <a:latin typeface="Arial" panose="020B0604020202020204" pitchFamily="34" charset="0"/>
                <a:cs typeface="Arial" panose="020B0604020202020204" pitchFamily="34" charset="0"/>
              </a:rPr>
              <a:t>Herdeiros ou sócios litigando entre si e, para evitar que haja a alienação de determinado bem, requer-se este protesto e que seja averbado no registro de imóveis a informação de que existe litígio quanto à titularidade do bem – exatamente para que terceiro não alegue desconhecimento quanto ao fato.</a:t>
            </a:r>
          </a:p>
        </p:txBody>
      </p:sp>
    </p:spTree>
    <p:extLst>
      <p:ext uri="{BB962C8B-B14F-4D97-AF65-F5344CB8AC3E}">
        <p14:creationId xmlns:p14="http://schemas.microsoft.com/office/powerpoint/2010/main" val="562018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1268760"/>
            <a:ext cx="8094267" cy="4832092"/>
          </a:xfrm>
          <a:prstGeom prst="rect">
            <a:avLst/>
          </a:prstGeom>
          <a:noFill/>
        </p:spPr>
        <p:txBody>
          <a:bodyPr wrap="square" rtlCol="0">
            <a:spAutoFit/>
          </a:bodyPr>
          <a:lstStyle/>
          <a:p>
            <a:pPr algn="just">
              <a:defRPr/>
            </a:pPr>
            <a:r>
              <a:rPr lang="pt-BR" sz="2200" dirty="0">
                <a:latin typeface="Arial" panose="020B0604020202020204" pitchFamily="34" charset="0"/>
                <a:cs typeface="Arial" panose="020B0604020202020204" pitchFamily="34" charset="0"/>
              </a:rPr>
              <a:t>Vale destacar que este protesto </a:t>
            </a:r>
            <a:r>
              <a:rPr lang="pt-BR" sz="2200" u="sng" dirty="0">
                <a:latin typeface="Arial" panose="020B0604020202020204" pitchFamily="34" charset="0"/>
                <a:cs typeface="Arial" panose="020B0604020202020204" pitchFamily="34" charset="0"/>
              </a:rPr>
              <a:t>não é uma constrição judicial</a:t>
            </a:r>
            <a:r>
              <a:rPr lang="pt-BR" sz="2200" dirty="0">
                <a:latin typeface="Arial" panose="020B0604020202020204" pitchFamily="34" charset="0"/>
                <a:cs typeface="Arial" panose="020B0604020202020204" pitchFamily="34" charset="0"/>
              </a:rPr>
              <a:t> que impeça a alienação do bem. Eventual negociação poderá ser realizada – contudo, o terceiro não poderá alegar desconhecimento acerca do fato mencionado pelo requerente.</a:t>
            </a:r>
          </a:p>
          <a:p>
            <a:pPr algn="just">
              <a:defRPr/>
            </a:pPr>
            <a:endParaRPr lang="pt-BR" sz="2200" dirty="0">
              <a:latin typeface="Arial" panose="020B0604020202020204" pitchFamily="34" charset="0"/>
              <a:cs typeface="Arial" panose="020B0604020202020204" pitchFamily="34" charset="0"/>
            </a:endParaRPr>
          </a:p>
          <a:p>
            <a:pPr algn="just">
              <a:defRPr/>
            </a:pPr>
            <a:r>
              <a:rPr lang="pt-BR" sz="2200" dirty="0">
                <a:latin typeface="Arial" panose="020B0604020202020204" pitchFamily="34" charset="0"/>
                <a:cs typeface="Arial" panose="020B0604020202020204" pitchFamily="34" charset="0"/>
              </a:rPr>
              <a:t>Será necessária a prévia manifestação do requerido e o juiz eventualmente poderá indeferir a medida.</a:t>
            </a:r>
          </a:p>
          <a:p>
            <a:pPr algn="just">
              <a:defRPr/>
            </a:pPr>
            <a:endParaRPr lang="pt-BR" sz="2200" dirty="0">
              <a:latin typeface="Arial" panose="020B0604020202020204" pitchFamily="34" charset="0"/>
              <a:cs typeface="Arial" panose="020B0604020202020204" pitchFamily="34" charset="0"/>
            </a:endParaRPr>
          </a:p>
          <a:p>
            <a:pPr algn="just">
              <a:defRPr/>
            </a:pPr>
            <a:r>
              <a:rPr lang="pt-BR" sz="2200" i="1" dirty="0">
                <a:latin typeface="Arial" panose="020B0604020202020204" pitchFamily="34" charset="0"/>
                <a:cs typeface="Arial" panose="020B0604020202020204" pitchFamily="34" charset="0"/>
              </a:rPr>
              <a:t>Art. 728.  O requerido será previamente ouvido antes do deferimento da notificação ou do respectivo edital:</a:t>
            </a:r>
          </a:p>
          <a:p>
            <a:pPr algn="just">
              <a:defRPr/>
            </a:pPr>
            <a:r>
              <a:rPr lang="pt-BR" sz="2200" i="1" dirty="0">
                <a:latin typeface="Arial" panose="020B0604020202020204" pitchFamily="34" charset="0"/>
                <a:cs typeface="Arial" panose="020B0604020202020204" pitchFamily="34" charset="0"/>
              </a:rPr>
              <a:t>I - se houver suspeita de que o requerente, por meio da notificação ou do edital, pretende alcançar fim ilícito;</a:t>
            </a:r>
          </a:p>
          <a:p>
            <a:pPr algn="just">
              <a:defRPr/>
            </a:pPr>
            <a:r>
              <a:rPr lang="pt-BR" sz="2200" i="1" u="sng" dirty="0">
                <a:latin typeface="Arial" panose="020B0604020202020204" pitchFamily="34" charset="0"/>
                <a:cs typeface="Arial" panose="020B0604020202020204" pitchFamily="34" charset="0"/>
              </a:rPr>
              <a:t>II - se tiver sido requerida a averbação da notificação em registro público</a:t>
            </a:r>
            <a:r>
              <a:rPr lang="pt-BR" sz="22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940754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1268760"/>
            <a:ext cx="8094267" cy="4154984"/>
          </a:xfrm>
          <a:prstGeom prst="rect">
            <a:avLst/>
          </a:prstGeom>
          <a:noFill/>
        </p:spPr>
        <p:txBody>
          <a:bodyPr wrap="square" rtlCol="0">
            <a:spAutoFit/>
          </a:bodyPr>
          <a:lstStyle/>
          <a:p>
            <a:pPr algn="just">
              <a:defRPr/>
            </a:pPr>
            <a:r>
              <a:rPr lang="pt-BR" sz="2200" dirty="0">
                <a:latin typeface="Arial" panose="020B0604020202020204" pitchFamily="34" charset="0"/>
                <a:cs typeface="Arial" panose="020B0604020202020204" pitchFamily="34" charset="0"/>
              </a:rPr>
              <a:t>À luz do sistema anterior a jurisprudência firmou a existência de </a:t>
            </a:r>
            <a:r>
              <a:rPr lang="pt-BR" sz="2200" u="sng" dirty="0">
                <a:latin typeface="Arial" panose="020B0604020202020204" pitchFamily="34" charset="0"/>
                <a:cs typeface="Arial" panose="020B0604020202020204" pitchFamily="34" charset="0"/>
              </a:rPr>
              <a:t>dois requisitos</a:t>
            </a:r>
            <a:r>
              <a:rPr lang="pt-BR" sz="2200" dirty="0">
                <a:latin typeface="Arial" panose="020B0604020202020204" pitchFamily="34" charset="0"/>
                <a:cs typeface="Arial" panose="020B0604020202020204" pitchFamily="34" charset="0"/>
              </a:rPr>
              <a:t> para a efetivação do protesto contra alienação de bens: </a:t>
            </a:r>
          </a:p>
          <a:p>
            <a:pPr algn="just">
              <a:defRPr/>
            </a:pPr>
            <a:endParaRPr lang="pt-BR" sz="2200" dirty="0">
              <a:latin typeface="Arial" panose="020B0604020202020204" pitchFamily="34" charset="0"/>
              <a:cs typeface="Arial" panose="020B0604020202020204" pitchFamily="34" charset="0"/>
            </a:endParaRPr>
          </a:p>
          <a:p>
            <a:pPr algn="just">
              <a:defRPr/>
            </a:pPr>
            <a:r>
              <a:rPr lang="pt-BR" sz="2200" dirty="0">
                <a:latin typeface="Arial" panose="020B0604020202020204" pitchFamily="34" charset="0"/>
                <a:cs typeface="Arial" panose="020B0604020202020204" pitchFamily="34" charset="0"/>
              </a:rPr>
              <a:t>(i) legítimo interesse do requerente, no sentido de necessidade da medida e </a:t>
            </a:r>
          </a:p>
          <a:p>
            <a:pPr algn="just">
              <a:defRPr/>
            </a:pPr>
            <a:endParaRPr lang="pt-BR" sz="2200" dirty="0">
              <a:latin typeface="Arial" panose="020B0604020202020204" pitchFamily="34" charset="0"/>
              <a:cs typeface="Arial" panose="020B0604020202020204" pitchFamily="34" charset="0"/>
            </a:endParaRPr>
          </a:p>
          <a:p>
            <a:pPr algn="just">
              <a:defRPr/>
            </a:pPr>
            <a:r>
              <a:rPr lang="pt-BR" sz="2200" dirty="0">
                <a:latin typeface="Arial" panose="020B0604020202020204" pitchFamily="34" charset="0"/>
                <a:cs typeface="Arial" panose="020B0604020202020204" pitchFamily="34" charset="0"/>
              </a:rPr>
              <a:t>(</a:t>
            </a:r>
            <a:r>
              <a:rPr lang="pt-BR" sz="2200" dirty="0" err="1">
                <a:latin typeface="Arial" panose="020B0604020202020204" pitchFamily="34" charset="0"/>
                <a:cs typeface="Arial" panose="020B0604020202020204" pitchFamily="34" charset="0"/>
              </a:rPr>
              <a:t>ii</a:t>
            </a:r>
            <a:r>
              <a:rPr lang="pt-BR" sz="2200" dirty="0">
                <a:latin typeface="Arial" panose="020B0604020202020204" pitchFamily="34" charset="0"/>
                <a:cs typeface="Arial" panose="020B0604020202020204" pitchFamily="34" charset="0"/>
              </a:rPr>
              <a:t>) não nocividade da medida, no sentido de não obstar a alienação do bem. </a:t>
            </a:r>
          </a:p>
          <a:p>
            <a:pPr algn="just">
              <a:defRPr/>
            </a:pPr>
            <a:endParaRPr lang="pt-BR" sz="2200" dirty="0">
              <a:latin typeface="Arial" panose="020B0604020202020204" pitchFamily="34" charset="0"/>
              <a:cs typeface="Arial" panose="020B0604020202020204" pitchFamily="34" charset="0"/>
            </a:endParaRPr>
          </a:p>
          <a:p>
            <a:pPr algn="just">
              <a:defRPr/>
            </a:pPr>
            <a:r>
              <a:rPr lang="pt-BR" sz="2200" dirty="0">
                <a:latin typeface="Arial" panose="020B0604020202020204" pitchFamily="34" charset="0"/>
                <a:cs typeface="Arial" panose="020B0604020202020204" pitchFamily="34" charset="0"/>
              </a:rPr>
              <a:t>É de se concluir que estes requisitos seguem à luz do CPC/2015.</a:t>
            </a:r>
          </a:p>
        </p:txBody>
      </p:sp>
    </p:spTree>
    <p:extLst>
      <p:ext uri="{BB962C8B-B14F-4D97-AF65-F5344CB8AC3E}">
        <p14:creationId xmlns:p14="http://schemas.microsoft.com/office/powerpoint/2010/main" val="35650131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764704"/>
            <a:ext cx="8022259" cy="5940088"/>
          </a:xfrm>
          <a:prstGeom prst="rect">
            <a:avLst/>
          </a:prstGeom>
          <a:noFill/>
        </p:spPr>
        <p:txBody>
          <a:bodyPr wrap="square" rtlCol="0">
            <a:spAutoFit/>
          </a:bodyPr>
          <a:lstStyle/>
          <a:p>
            <a:pPr algn="just">
              <a:defRPr/>
            </a:pPr>
            <a:r>
              <a:rPr lang="pt-BR" sz="2000" i="1" dirty="0">
                <a:latin typeface="Arial" pitchFamily="34" charset="0"/>
                <a:cs typeface="Arial" pitchFamily="34" charset="0"/>
              </a:rPr>
              <a:t>AGRAVO REGIMENTAL EM RECURSO ORDINÁRIO EM MANDADO DE SEGURANÇA. AÇÃO CAUTELAR DE PROTESTO DE ALIENAÇÃO DE BENS. ART. 869 DO CPC. PODER GERAL DE CAUTELA. ART. 798 DO CPC. LEGÍTIMO INTERESSE E NÃO NOCIVIDADE. REQUISITOS AUTORIZADORES SATISFEITOS. AGRAVO REGIMENTAL NÃO PROVIDO. 1. O protesto contra a alienação de bens, calcado no art. 869 do Código de Processo Civil, reclama a presença de dois requisitos: legítimo interesse e não </a:t>
            </a:r>
            <a:r>
              <a:rPr lang="pt-BR" sz="2000" i="1" dirty="0" err="1">
                <a:latin typeface="Arial" pitchFamily="34" charset="0"/>
                <a:cs typeface="Arial" pitchFamily="34" charset="0"/>
              </a:rPr>
              <a:t>prejudicialidade</a:t>
            </a:r>
            <a:r>
              <a:rPr lang="pt-BR" sz="2000" i="1" dirty="0">
                <a:latin typeface="Arial" pitchFamily="34" charset="0"/>
                <a:cs typeface="Arial" pitchFamily="34" charset="0"/>
              </a:rPr>
              <a:t> efetiva da medida. 2. "O primeiro requisito - legítimo interesse - se traduz na necessidade ou utilidade da medida para assegurar ao promovente o fim colimado. Assim, devem ser sumariamente indeferidos por falta de legítimo interesse os protestos formulados por quem não demonstra vínculo com a relação jurídica invocada ou que se mostrem desnecessários frente aos próprios fatos descritos na petição inicial. O segundo requisito - não-nocividade da medida - exige que o protesto não atente contra a liberdade de contratar ou de agir juridicamente, ou seja, o seu deferimento não deve dar causa a dúvidas e incertezas que possam impedir a formação de contrato ou a realização de negócio lícito. </a:t>
            </a:r>
          </a:p>
        </p:txBody>
      </p:sp>
    </p:spTree>
    <p:extLst>
      <p:ext uri="{BB962C8B-B14F-4D97-AF65-F5344CB8AC3E}">
        <p14:creationId xmlns:p14="http://schemas.microsoft.com/office/powerpoint/2010/main" val="3972950515"/>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836712"/>
            <a:ext cx="8022259" cy="5940088"/>
          </a:xfrm>
          <a:prstGeom prst="rect">
            <a:avLst/>
          </a:prstGeom>
          <a:noFill/>
        </p:spPr>
        <p:txBody>
          <a:bodyPr wrap="square" rtlCol="0">
            <a:spAutoFit/>
          </a:bodyPr>
          <a:lstStyle/>
          <a:p>
            <a:pPr algn="just">
              <a:defRPr/>
            </a:pPr>
            <a:r>
              <a:rPr lang="pt-BR" sz="2000" i="1" dirty="0">
                <a:latin typeface="Arial" pitchFamily="34" charset="0"/>
                <a:cs typeface="Arial" pitchFamily="34" charset="0"/>
              </a:rPr>
              <a:t>Esse impedimento, porém, é de natureza psicológica, porque o protesto não tem a força de direito de impedir qualquer negócio jurídico. Na prática, portanto, </a:t>
            </a:r>
            <a:r>
              <a:rPr lang="pt-BR" sz="2000" i="1" u="sng" dirty="0">
                <a:latin typeface="Arial" pitchFamily="34" charset="0"/>
                <a:cs typeface="Arial" pitchFamily="34" charset="0"/>
              </a:rPr>
              <a:t>o Juiz deve tolher o uso abusivo da medida, como meio de suscitar suspeitas infundadas ou exageradas sobre o bem ou direito objeto do protesto</a:t>
            </a:r>
            <a:r>
              <a:rPr lang="pt-BR" sz="2000" i="1" dirty="0">
                <a:latin typeface="Arial" pitchFamily="34" charset="0"/>
                <a:cs typeface="Arial" pitchFamily="34" charset="0"/>
              </a:rPr>
              <a:t>, a ponto de afastar indevidamente o possível interesse de terceiros em firmar negócio jurídico envolvendo o mencionado bem ou direito". (...) 3. Ademais, esta Corte pacificou o entendimento quanto à </a:t>
            </a:r>
            <a:r>
              <a:rPr lang="pt-BR" sz="2000" i="1" u="sng" dirty="0">
                <a:latin typeface="Arial" pitchFamily="34" charset="0"/>
                <a:cs typeface="Arial" pitchFamily="34" charset="0"/>
              </a:rPr>
              <a:t>legalidade do protesto contra alienação de imóvel</a:t>
            </a:r>
            <a:r>
              <a:rPr lang="pt-BR" sz="2000" i="1" dirty="0">
                <a:latin typeface="Arial" pitchFamily="34" charset="0"/>
                <a:cs typeface="Arial" pitchFamily="34" charset="0"/>
              </a:rPr>
              <a:t>, (...) que uniformizou a jurisprudência no sentido de se permitir a averbação dentro dos limites do poder geral de cautela do juiz. 4. Na espécie, o protesto foi postulado como forma de preservar parte do patrimônio dos impetrantes a fim de garantir o cumprimento de eventual condenação em outra ação judicial, sob o argumento de que os impetrantes estavam procurando alienar ou mesmo transferir bens de sua titularidade a terceiros. Desse modo, ressoa inequívoco o legítimo interesse e a não nocividade da medida. 5. Agravo regimental não provido. (</a:t>
            </a:r>
            <a:r>
              <a:rPr lang="pt-BR" sz="2000" i="1" dirty="0" err="1">
                <a:latin typeface="Arial" pitchFamily="34" charset="0"/>
                <a:cs typeface="Arial" pitchFamily="34" charset="0"/>
              </a:rPr>
              <a:t>AgRg</a:t>
            </a:r>
            <a:r>
              <a:rPr lang="pt-BR" sz="2000" i="1" dirty="0">
                <a:latin typeface="Arial" pitchFamily="34" charset="0"/>
                <a:cs typeface="Arial" pitchFamily="34" charset="0"/>
              </a:rPr>
              <a:t> no RMS 48.140/GO, Rel. Ministro LUIS FELIPE SALOMÃO, QUARTA TURMA, julgado em 03/12/2015, </a:t>
            </a:r>
            <a:r>
              <a:rPr lang="pt-BR" sz="2000" i="1" dirty="0" err="1">
                <a:latin typeface="Arial" pitchFamily="34" charset="0"/>
                <a:cs typeface="Arial" pitchFamily="34" charset="0"/>
              </a:rPr>
              <a:t>DJe</a:t>
            </a:r>
            <a:r>
              <a:rPr lang="pt-BR" sz="2000" i="1" dirty="0">
                <a:latin typeface="Arial" pitchFamily="34" charset="0"/>
                <a:cs typeface="Arial" pitchFamily="34" charset="0"/>
              </a:rPr>
              <a:t> 11/12/2015)</a:t>
            </a:r>
          </a:p>
        </p:txBody>
      </p:sp>
    </p:spTree>
    <p:extLst>
      <p:ext uri="{BB962C8B-B14F-4D97-AF65-F5344CB8AC3E}">
        <p14:creationId xmlns:p14="http://schemas.microsoft.com/office/powerpoint/2010/main" val="4096490780"/>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23220"/>
          </a:xfrm>
          <a:prstGeom prst="rect">
            <a:avLst/>
          </a:prstGeom>
          <a:noFill/>
        </p:spPr>
        <p:txBody>
          <a:bodyPr wrap="square" rtlCol="0">
            <a:spAutoFit/>
          </a:bodyPr>
          <a:lstStyle/>
          <a:p>
            <a:r>
              <a:rPr lang="pt-BR" sz="2800" dirty="0">
                <a:latin typeface="Arial" pitchFamily="34" charset="0"/>
                <a:cs typeface="Arial" pitchFamily="34" charset="0"/>
              </a:rPr>
              <a:t>5) QUESTÕES PARA DEBATE</a:t>
            </a:r>
          </a:p>
        </p:txBody>
      </p:sp>
    </p:spTree>
    <p:extLst>
      <p:ext uri="{BB962C8B-B14F-4D97-AF65-F5344CB8AC3E}">
        <p14:creationId xmlns:p14="http://schemas.microsoft.com/office/powerpoint/2010/main" val="425869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524315"/>
          </a:xfrm>
          <a:prstGeom prst="rect">
            <a:avLst/>
          </a:prstGeom>
          <a:noFill/>
        </p:spPr>
        <p:txBody>
          <a:bodyPr wrap="square" rtlCol="0">
            <a:spAutoFit/>
          </a:bodyPr>
          <a:lstStyle/>
          <a:p>
            <a:pPr algn="just">
              <a:spcBef>
                <a:spcPct val="0"/>
              </a:spcBef>
            </a:pPr>
            <a:r>
              <a:rPr lang="pt-BR" altLang="pt-BR" sz="2400" b="1" dirty="0">
                <a:latin typeface="Arial" panose="020B0604020202020204" pitchFamily="34" charset="0"/>
                <a:cs typeface="Arial" panose="020B0604020202020204" pitchFamily="34" charset="0"/>
              </a:rPr>
              <a:t>Processo cautelar</a:t>
            </a:r>
            <a:r>
              <a:rPr lang="pt-BR" altLang="pt-BR" sz="2400" dirty="0">
                <a:latin typeface="Arial" panose="020B0604020202020204" pitchFamily="34" charset="0"/>
                <a:cs typeface="Arial" panose="020B0604020202020204" pitchFamily="34" charset="0"/>
              </a:rPr>
              <a:t> no CPC73</a:t>
            </a:r>
          </a:p>
          <a:p>
            <a:pPr algn="just">
              <a:spcBef>
                <a:spcPct val="0"/>
              </a:spcBef>
            </a:pPr>
            <a:endParaRPr lang="pt-BR" altLang="pt-BR" sz="2400" dirty="0">
              <a:latin typeface="Arial" panose="020B0604020202020204" pitchFamily="34" charset="0"/>
              <a:cs typeface="Arial" panose="020B0604020202020204" pitchFamily="34" charset="0"/>
            </a:endParaRPr>
          </a:p>
          <a:p>
            <a:pPr algn="just">
              <a:spcBef>
                <a:spcPct val="0"/>
              </a:spcBef>
            </a:pPr>
            <a:r>
              <a:rPr lang="pt-BR" altLang="pt-BR" sz="2400" dirty="0">
                <a:latin typeface="Arial" panose="020B0604020202020204" pitchFamily="34" charset="0"/>
                <a:cs typeface="Arial" panose="020B0604020202020204" pitchFamily="34" charset="0"/>
              </a:rPr>
              <a:t>Livro III do CPC</a:t>
            </a:r>
          </a:p>
          <a:p>
            <a:pPr algn="just">
              <a:spcBef>
                <a:spcPct val="0"/>
              </a:spcBef>
            </a:pPr>
            <a:r>
              <a:rPr lang="pt-BR" altLang="pt-BR" sz="2400" dirty="0">
                <a:latin typeface="Arial" panose="020B0604020202020204" pitchFamily="34" charset="0"/>
                <a:cs typeface="Arial" panose="020B0604020202020204" pitchFamily="34" charset="0"/>
              </a:rPr>
              <a:t> </a:t>
            </a:r>
          </a:p>
          <a:p>
            <a:pPr algn="just">
              <a:spcBef>
                <a:spcPct val="0"/>
              </a:spcBef>
            </a:pPr>
            <a:r>
              <a:rPr lang="pt-BR" altLang="pt-BR" sz="2400" dirty="0">
                <a:latin typeface="Arial" panose="020B0604020202020204" pitchFamily="34" charset="0"/>
                <a:cs typeface="Arial" panose="020B0604020202020204" pitchFamily="34" charset="0"/>
              </a:rPr>
              <a:t>Cautelar (tutela acautelatória): crise de urgência, apresenta caráter de proteção, visa a </a:t>
            </a:r>
            <a:r>
              <a:rPr lang="pt-BR" altLang="pt-BR" sz="2400" u="sng" dirty="0">
                <a:latin typeface="Arial" panose="020B0604020202020204" pitchFamily="34" charset="0"/>
                <a:cs typeface="Arial" panose="020B0604020202020204" pitchFamily="34" charset="0"/>
              </a:rPr>
              <a:t>garantir / resguardar</a:t>
            </a:r>
            <a:r>
              <a:rPr lang="pt-BR" altLang="pt-BR" sz="2400" dirty="0">
                <a:latin typeface="Arial" panose="020B0604020202020204" pitchFamily="34" charset="0"/>
                <a:cs typeface="Arial" panose="020B0604020202020204" pitchFamily="34" charset="0"/>
              </a:rPr>
              <a:t> o sucesso do processo principal (conhecimento ou execução).</a:t>
            </a:r>
          </a:p>
          <a:p>
            <a:pPr algn="just">
              <a:spcBef>
                <a:spcPct val="0"/>
              </a:spcBef>
            </a:pPr>
            <a:r>
              <a:rPr lang="pt-BR" altLang="pt-BR" sz="2400" dirty="0">
                <a:latin typeface="Arial" panose="020B0604020202020204" pitchFamily="34" charset="0"/>
                <a:cs typeface="Arial" panose="020B0604020202020204" pitchFamily="34" charset="0"/>
              </a:rPr>
              <a:t> </a:t>
            </a:r>
          </a:p>
          <a:p>
            <a:pPr algn="just">
              <a:spcBef>
                <a:spcPct val="0"/>
              </a:spcBef>
            </a:pPr>
            <a:r>
              <a:rPr lang="pt-BR" altLang="pt-BR" sz="2400" dirty="0">
                <a:latin typeface="Arial" panose="020B0604020202020204" pitchFamily="34" charset="0"/>
                <a:cs typeface="Arial" panose="020B0604020202020204" pitchFamily="34" charset="0"/>
              </a:rPr>
              <a:t>Depende de uma situação de urgência (</a:t>
            </a:r>
            <a:r>
              <a:rPr lang="pt-BR" altLang="pt-BR" sz="2400" i="1" dirty="0">
                <a:latin typeface="Arial" panose="020B0604020202020204" pitchFamily="34" charset="0"/>
                <a:cs typeface="Arial" panose="020B0604020202020204" pitchFamily="34" charset="0"/>
              </a:rPr>
              <a:t>periculum in mora</a:t>
            </a:r>
            <a:r>
              <a:rPr lang="pt-BR" altLang="pt-BR" sz="2400" dirty="0">
                <a:latin typeface="Arial" panose="020B0604020202020204" pitchFamily="34" charset="0"/>
                <a:cs typeface="Arial" panose="020B0604020202020204" pitchFamily="34" charset="0"/>
              </a:rPr>
              <a:t>) e de boa aparência do direito (</a:t>
            </a:r>
            <a:r>
              <a:rPr lang="pt-BR" altLang="pt-BR" sz="2400" i="1" dirty="0">
                <a:latin typeface="Arial" panose="020B0604020202020204" pitchFamily="34" charset="0"/>
                <a:cs typeface="Arial" panose="020B0604020202020204" pitchFamily="34" charset="0"/>
              </a:rPr>
              <a:t>fumus boni juris</a:t>
            </a:r>
            <a:r>
              <a:rPr lang="pt-BR" altLang="pt-B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16253206"/>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339923"/>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1) “A” vendeu a “B” veículo, a ser pago em 15 parcelas mensais. “B” já está na posse do veículo, mas não pagou as prestações de forma adequada, razão pela qual “A” pretende ingressar com ação de rescisão contratual, com a devolução do bem. “A” recebe informações de que “B” está disputando “rachas” com o referido veículo, e que por pouco já não ocorreram acidentes. Qual a medida judicial cabível?</a:t>
            </a:r>
          </a:p>
          <a:p>
            <a:pPr algn="just">
              <a:defRPr/>
            </a:pPr>
            <a:r>
              <a:rPr lang="pt-BR" sz="500" dirty="0">
                <a:latin typeface="Arial" panose="020B0604020202020204" pitchFamily="34" charset="0"/>
                <a:cs typeface="Arial" panose="020B0604020202020204" pitchFamily="34" charset="0"/>
              </a:rPr>
              <a:t> </a:t>
            </a:r>
          </a:p>
          <a:p>
            <a:pPr algn="just">
              <a:defRPr/>
            </a:pPr>
            <a:r>
              <a:rPr lang="pt-BR" sz="2300" i="1" dirty="0">
                <a:latin typeface="Arial" panose="020B0604020202020204" pitchFamily="34" charset="0"/>
                <a:cs typeface="Arial" panose="020B0604020202020204" pitchFamily="34" charset="0"/>
              </a:rPr>
              <a:t>Cautelar de sequestro, para que o bem não venha a perecer, diante do risco de dano em um dos “rachas”. Será uma cautelar preparatória, tendo em vista que ainda não houve ajuizamento de medida para rescindir o contrato.</a:t>
            </a:r>
            <a:endParaRPr lang="pt-BR" sz="2300" dirty="0">
              <a:latin typeface="Arial" pitchFamily="34" charset="0"/>
              <a:cs typeface="Arial" pitchFamily="34" charset="0"/>
            </a:endParaRPr>
          </a:p>
        </p:txBody>
      </p:sp>
    </p:spTree>
    <p:extLst>
      <p:ext uri="{BB962C8B-B14F-4D97-AF65-F5344CB8AC3E}">
        <p14:creationId xmlns:p14="http://schemas.microsoft.com/office/powerpoint/2010/main" val="278582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893647"/>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2) </a:t>
            </a:r>
            <a:r>
              <a:rPr lang="pt-BR" sz="2400" dirty="0" err="1">
                <a:latin typeface="Arial" panose="020B0604020202020204" pitchFamily="34" charset="0"/>
                <a:cs typeface="Arial" panose="020B0604020202020204" pitchFamily="34" charset="0"/>
              </a:rPr>
              <a:t>Tício</a:t>
            </a:r>
            <a:r>
              <a:rPr lang="pt-BR" sz="2400" dirty="0">
                <a:latin typeface="Arial" panose="020B0604020202020204" pitchFamily="34" charset="0"/>
                <a:cs typeface="Arial" panose="020B0604020202020204" pitchFamily="34" charset="0"/>
              </a:rPr>
              <a:t> é portador de nota promissória que vencerá em 6 meses. Caio, seu devedor, coloca à venda seus dois únicos imóveis, conforme anúncios publicados em jornal local. Qual a medida judicial a ser proposta? Quando a ação principal deverá ser proposta?</a:t>
            </a:r>
          </a:p>
          <a:p>
            <a:pPr algn="just">
              <a:defRPr/>
            </a:pPr>
            <a:r>
              <a:rPr lang="pt-BR" sz="2400" dirty="0">
                <a:latin typeface="Arial" panose="020B0604020202020204" pitchFamily="34" charset="0"/>
                <a:cs typeface="Arial" panose="020B0604020202020204" pitchFamily="34" charset="0"/>
              </a:rPr>
              <a:t> </a:t>
            </a:r>
          </a:p>
          <a:p>
            <a:pPr algn="just">
              <a:defRPr/>
            </a:pPr>
            <a:r>
              <a:rPr lang="pt-BR" sz="2400" i="1" dirty="0">
                <a:latin typeface="Arial" panose="020B0604020202020204" pitchFamily="34" charset="0"/>
                <a:cs typeface="Arial" panose="020B0604020202020204" pitchFamily="34" charset="0"/>
              </a:rPr>
              <a:t>Cautelar de arresto</a:t>
            </a:r>
            <a:r>
              <a:rPr lang="pt-BR" sz="2400" dirty="0">
                <a:latin typeface="Arial" panose="020B0604020202020204" pitchFamily="34" charset="0"/>
                <a:cs typeface="Arial" panose="020B0604020202020204" pitchFamily="34" charset="0"/>
              </a:rPr>
              <a:t>, </a:t>
            </a:r>
            <a:r>
              <a:rPr lang="pt-BR" sz="2400" i="1" dirty="0">
                <a:latin typeface="Arial" panose="020B0604020202020204" pitchFamily="34" charset="0"/>
                <a:cs typeface="Arial" panose="020B0604020202020204" pitchFamily="34" charset="0"/>
              </a:rPr>
              <a:t>pois a NP é prova literal da dívida e a tentativa de venda dos bens e hipótese de perigo da demora (CPC73, art. 813, III). </a:t>
            </a:r>
            <a:endParaRPr lang="pt-BR" sz="2400" dirty="0">
              <a:latin typeface="Arial" panose="020B0604020202020204" pitchFamily="34" charset="0"/>
              <a:cs typeface="Arial" panose="020B0604020202020204" pitchFamily="34" charset="0"/>
            </a:endParaRPr>
          </a:p>
          <a:p>
            <a:pPr algn="just">
              <a:defRPr/>
            </a:pPr>
            <a:r>
              <a:rPr lang="pt-BR" sz="2400" i="1" dirty="0">
                <a:latin typeface="Arial" panose="020B0604020202020204" pitchFamily="34" charset="0"/>
                <a:cs typeface="Arial" panose="020B0604020202020204" pitchFamily="34" charset="0"/>
              </a:rPr>
              <a:t>Segundo a jurisprudência, a execução deverá ser proposta em até 30 dias (NCPC, art. 308) contados do vencimento do título.</a:t>
            </a:r>
          </a:p>
        </p:txBody>
      </p:sp>
    </p:spTree>
    <p:extLst>
      <p:ext uri="{BB962C8B-B14F-4D97-AF65-F5344CB8AC3E}">
        <p14:creationId xmlns:p14="http://schemas.microsoft.com/office/powerpoint/2010/main" val="1867470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154984"/>
          </a:xfrm>
          <a:prstGeom prst="rect">
            <a:avLst/>
          </a:prstGeom>
          <a:noFill/>
        </p:spPr>
        <p:txBody>
          <a:bodyPr wrap="square" rtlCol="0">
            <a:spAutoFit/>
          </a:bodyPr>
          <a:lstStyle/>
          <a:p>
            <a:pPr algn="just"/>
            <a:r>
              <a:rPr lang="pt-BR" sz="2400" dirty="0">
                <a:latin typeface="Arial" pitchFamily="34" charset="0"/>
                <a:cs typeface="Arial" pitchFamily="34" charset="0"/>
              </a:rPr>
              <a:t>3) Capitu e Bentinho estão se separando. Capitu fica na casa situada na cidade. Bentinho muda-se para a casa de campo do casal. Uma das empregadas da casa de campo informa Capitu que Bentinho está retirando vários livros e objetos de arte da grande biblioteca lá existente. Capitu não tem ciência de qual é o acervo da biblioteca Qual a medida judicial a ser proposta?</a:t>
            </a:r>
          </a:p>
          <a:p>
            <a:pPr algn="just"/>
            <a:r>
              <a:rPr lang="pt-BR" sz="2400" dirty="0">
                <a:latin typeface="Arial" pitchFamily="34" charset="0"/>
                <a:cs typeface="Arial" pitchFamily="34" charset="0"/>
              </a:rPr>
              <a:t> </a:t>
            </a:r>
          </a:p>
          <a:p>
            <a:pPr algn="just"/>
            <a:r>
              <a:rPr lang="pt-BR" sz="2400" dirty="0">
                <a:latin typeface="Arial" pitchFamily="34" charset="0"/>
                <a:cs typeface="Arial" pitchFamily="34" charset="0"/>
              </a:rPr>
              <a:t>E se Capitu tivesse ciência exata dos bens, a resposta seria a mesma?</a:t>
            </a:r>
            <a:endParaRPr lang="pt-BR" sz="2400" i="1" dirty="0">
              <a:latin typeface="Arial" pitchFamily="34" charset="0"/>
              <a:cs typeface="Arial" pitchFamily="34" charset="0"/>
            </a:endParaRPr>
          </a:p>
        </p:txBody>
      </p:sp>
    </p:spTree>
    <p:extLst>
      <p:ext uri="{BB962C8B-B14F-4D97-AF65-F5344CB8AC3E}">
        <p14:creationId xmlns:p14="http://schemas.microsoft.com/office/powerpoint/2010/main" val="36065164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3785652"/>
          </a:xfrm>
          <a:prstGeom prst="rect">
            <a:avLst/>
          </a:prstGeom>
          <a:noFill/>
        </p:spPr>
        <p:txBody>
          <a:bodyPr wrap="square" rtlCol="0">
            <a:spAutoFit/>
          </a:bodyPr>
          <a:lstStyle/>
          <a:p>
            <a:pPr algn="just"/>
            <a:r>
              <a:rPr lang="pt-BR" sz="2400" dirty="0">
                <a:latin typeface="Arial" pitchFamily="34" charset="0"/>
                <a:cs typeface="Arial" pitchFamily="34" charset="0"/>
              </a:rPr>
              <a:t>3) Capitu e Bentinho.</a:t>
            </a:r>
          </a:p>
          <a:p>
            <a:pPr algn="just"/>
            <a:r>
              <a:rPr lang="pt-BR" sz="2400" dirty="0">
                <a:latin typeface="Arial" pitchFamily="34" charset="0"/>
                <a:cs typeface="Arial" pitchFamily="34" charset="0"/>
              </a:rPr>
              <a:t> </a:t>
            </a:r>
          </a:p>
          <a:p>
            <a:pPr algn="just"/>
            <a:r>
              <a:rPr lang="pt-BR" sz="2400" i="1" dirty="0">
                <a:latin typeface="Arial" pitchFamily="34" charset="0"/>
                <a:cs typeface="Arial" pitchFamily="34" charset="0"/>
              </a:rPr>
              <a:t>Cautelar de arrolamento de bens (CPC73, art. 855), para que se constate quais livros e objetos de arte existem em tal biblioteca e também para que haja o depósito dos mesmos, até final discussão, na separação, acerca da titularidade de tais bens.</a:t>
            </a:r>
          </a:p>
          <a:p>
            <a:pPr algn="just"/>
            <a:r>
              <a:rPr lang="pt-BR" sz="2400" i="1" dirty="0">
                <a:latin typeface="Arial" pitchFamily="34" charset="0"/>
                <a:cs typeface="Arial" pitchFamily="34" charset="0"/>
              </a:rPr>
              <a:t>Se Capitu tivesse ciência dos bens, a hipótese seria de sequestro (CPC73, art. 822, III).</a:t>
            </a:r>
          </a:p>
        </p:txBody>
      </p:sp>
    </p:spTree>
    <p:extLst>
      <p:ext uri="{BB962C8B-B14F-4D97-AF65-F5344CB8AC3E}">
        <p14:creationId xmlns:p14="http://schemas.microsoft.com/office/powerpoint/2010/main" val="25663612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3785652"/>
          </a:xfrm>
          <a:prstGeom prst="rect">
            <a:avLst/>
          </a:prstGeom>
          <a:noFill/>
        </p:spPr>
        <p:txBody>
          <a:bodyPr wrap="square" rtlCol="0">
            <a:spAutoFit/>
          </a:bodyPr>
          <a:lstStyle/>
          <a:p>
            <a:pPr algn="just"/>
            <a:r>
              <a:rPr lang="pt-BR" sz="2400" dirty="0">
                <a:latin typeface="Arial" pitchFamily="34" charset="0"/>
                <a:cs typeface="Arial" pitchFamily="34" charset="0"/>
              </a:rPr>
              <a:t>4) Atropelamento. Vítima ajuíza ação condenatória contra o motorista. Réu providencia a transferência de seu patrimônio aos familiares, de modo a permanecer sem patrimônio capaz de garantir o pagamento de eventual indenização.</a:t>
            </a:r>
          </a:p>
          <a:p>
            <a:pPr algn="just"/>
            <a:r>
              <a:rPr lang="pt-BR" sz="2400" i="1" dirty="0">
                <a:latin typeface="Arial" pitchFamily="34" charset="0"/>
                <a:cs typeface="Arial" pitchFamily="34" charset="0"/>
              </a:rPr>
              <a:t> </a:t>
            </a:r>
          </a:p>
          <a:p>
            <a:pPr algn="just"/>
            <a:r>
              <a:rPr lang="pt-BR" sz="2400" dirty="0">
                <a:latin typeface="Arial" pitchFamily="34" charset="0"/>
                <a:cs typeface="Arial" pitchFamily="34" charset="0"/>
              </a:rPr>
              <a:t>Imagine a mesma hipótese, mas considere que a alienação foi feita após a prolação de sentença de procedência.</a:t>
            </a:r>
          </a:p>
          <a:p>
            <a:pPr algn="just"/>
            <a:r>
              <a:rPr lang="pt-BR" sz="2400" i="1" dirty="0">
                <a:latin typeface="Arial" pitchFamily="34" charset="0"/>
                <a:cs typeface="Arial" pitchFamily="34" charset="0"/>
              </a:rPr>
              <a:t> </a:t>
            </a:r>
          </a:p>
        </p:txBody>
      </p:sp>
    </p:spTree>
    <p:extLst>
      <p:ext uri="{BB962C8B-B14F-4D97-AF65-F5344CB8AC3E}">
        <p14:creationId xmlns:p14="http://schemas.microsoft.com/office/powerpoint/2010/main" val="151468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970591"/>
          </a:xfrm>
          <a:prstGeom prst="rect">
            <a:avLst/>
          </a:prstGeom>
          <a:noFill/>
        </p:spPr>
        <p:txBody>
          <a:bodyPr wrap="square" rtlCol="0">
            <a:spAutoFit/>
          </a:bodyPr>
          <a:lstStyle/>
          <a:p>
            <a:pPr algn="just"/>
            <a:r>
              <a:rPr lang="pt-BR" sz="2400" dirty="0">
                <a:latin typeface="Arial" pitchFamily="34" charset="0"/>
                <a:cs typeface="Arial" pitchFamily="34" charset="0"/>
              </a:rPr>
              <a:t>4) Atropelamento. </a:t>
            </a:r>
            <a:r>
              <a:rPr lang="pt-BR" sz="2400" i="1" dirty="0">
                <a:latin typeface="Arial" pitchFamily="34" charset="0"/>
                <a:cs typeface="Arial" pitchFamily="34" charset="0"/>
              </a:rPr>
              <a:t> </a:t>
            </a:r>
          </a:p>
          <a:p>
            <a:pPr algn="just"/>
            <a:endParaRPr lang="pt-BR" sz="500" i="1" dirty="0">
              <a:latin typeface="Arial" pitchFamily="34" charset="0"/>
              <a:cs typeface="Arial" pitchFamily="34" charset="0"/>
            </a:endParaRPr>
          </a:p>
          <a:p>
            <a:pPr algn="just"/>
            <a:r>
              <a:rPr lang="pt-BR" sz="2400" i="1" dirty="0">
                <a:latin typeface="Arial" pitchFamily="34" charset="0"/>
                <a:cs typeface="Arial" pitchFamily="34" charset="0"/>
              </a:rPr>
              <a:t>Como não há “prova literal da dívida líquida e certa” (CPC73, 814, I), não se mostra possível a utilização do arresto. A solução seria uma cautelar inominada (diante de fumus e periculum).</a:t>
            </a:r>
          </a:p>
          <a:p>
            <a:pPr algn="just">
              <a:defRPr/>
            </a:pPr>
            <a:r>
              <a:rPr lang="pt-BR" sz="2400" i="1" dirty="0">
                <a:latin typeface="Arial" pitchFamily="34" charset="0"/>
                <a:cs typeface="Arial" pitchFamily="34" charset="0"/>
              </a:rPr>
              <a:t>Após a citação, se a venda levar o devedor à insolvência, há fraude contra credores, tratando-se de alienação ineficaz (NCPC, 792).</a:t>
            </a:r>
            <a:endParaRPr lang="pt-BR" sz="2400" dirty="0">
              <a:latin typeface="Arial" panose="020B0604020202020204" pitchFamily="34" charset="0"/>
              <a:cs typeface="Arial" panose="020B0604020202020204" pitchFamily="34" charset="0"/>
            </a:endParaRPr>
          </a:p>
          <a:p>
            <a:pPr algn="just">
              <a:defRPr/>
            </a:pPr>
            <a:r>
              <a:rPr lang="pt-BR" sz="2400" i="1" dirty="0">
                <a:latin typeface="Arial" panose="020B0604020202020204" pitchFamily="34" charset="0"/>
                <a:cs typeface="Arial" panose="020B0604020202020204" pitchFamily="34" charset="0"/>
              </a:rPr>
              <a:t>Pelo outro lado, se já houver sentença quando tem início a alienação dos bens, aí já se mostra possível o arresto, tendo em vista que o art. 814, p.u. (CPC73) considera a sentença (mesmo ilíquida) equiparável à prova literal da dívida.</a:t>
            </a:r>
          </a:p>
        </p:txBody>
      </p:sp>
    </p:spTree>
    <p:extLst>
      <p:ext uri="{BB962C8B-B14F-4D97-AF65-F5344CB8AC3E}">
        <p14:creationId xmlns:p14="http://schemas.microsoft.com/office/powerpoint/2010/main" val="224138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154984"/>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5) Supermercado situado em Barueri utiliza os serviços prestados por escritório contábil situado em Osasco, que possui diversos clientes na região.</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O escritório aplicou um golpe, nos últimos dois anos. Os valores referentes ao pagamento de tributos municipais eram recebidos, mas tal quantia não era revertida aos cofres públicos. Era entregue aos clientes uma guia com autenticação mecânica falsificada.</a:t>
            </a:r>
          </a:p>
        </p:txBody>
      </p:sp>
    </p:spTree>
    <p:extLst>
      <p:ext uri="{BB962C8B-B14F-4D97-AF65-F5344CB8AC3E}">
        <p14:creationId xmlns:p14="http://schemas.microsoft.com/office/powerpoint/2010/main" val="1609061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985980"/>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5) A fraude foi descoberta em relação a outro cliente do escritório, e já há inquérito policial para apurar o ocorrido, em Osasco – mas ainda não há processo criminal.</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Constatou-se que o escritório praticamente não tem patrimônio, mas que houve considerável evolução patrimonial dos sócios, nos últimos anos – provavelmente fruto da referida fraude.</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Na condição de advogado do supermercado – também lesado – o que fazer para </a:t>
            </a:r>
            <a:r>
              <a:rPr lang="pt-BR" sz="2400" u="sng" dirty="0">
                <a:latin typeface="Arial" panose="020B0604020202020204" pitchFamily="34" charset="0"/>
                <a:cs typeface="Arial" panose="020B0604020202020204" pitchFamily="34" charset="0"/>
              </a:rPr>
              <a:t>evitar que os bens em nome dos sócios sejam vendidos</a:t>
            </a:r>
            <a:r>
              <a:rPr lang="pt-B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072420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401479"/>
          </a:xfrm>
          <a:prstGeom prst="rect">
            <a:avLst/>
          </a:prstGeom>
          <a:noFill/>
        </p:spPr>
        <p:txBody>
          <a:bodyPr wrap="square" rtlCol="0">
            <a:spAutoFit/>
          </a:bodyPr>
          <a:lstStyle/>
          <a:p>
            <a:pPr algn="just"/>
            <a:r>
              <a:rPr lang="pt-BR" sz="2300" i="1" dirty="0">
                <a:latin typeface="Arial" pitchFamily="34" charset="0"/>
                <a:cs typeface="Arial" pitchFamily="34" charset="0"/>
              </a:rPr>
              <a:t>(i) Como não há, no momento, “prova literal  da dívida líquida e certa” (CPC73, art. 814, I), </a:t>
            </a:r>
            <a:r>
              <a:rPr lang="pt-BR" sz="2300" i="1" u="sng" dirty="0">
                <a:latin typeface="Arial" pitchFamily="34" charset="0"/>
                <a:cs typeface="Arial" pitchFamily="34" charset="0"/>
              </a:rPr>
              <a:t>não é possível a utilização do arresto</a:t>
            </a:r>
            <a:r>
              <a:rPr lang="pt-BR" sz="2300" i="1" dirty="0">
                <a:latin typeface="Arial" pitchFamily="34" charset="0"/>
                <a:cs typeface="Arial" pitchFamily="34" charset="0"/>
              </a:rPr>
              <a:t>.</a:t>
            </a:r>
          </a:p>
          <a:p>
            <a:pPr algn="just"/>
            <a:endParaRPr lang="pt-BR" sz="2300" i="1" dirty="0">
              <a:latin typeface="Arial" pitchFamily="34" charset="0"/>
              <a:cs typeface="Arial" pitchFamily="34" charset="0"/>
            </a:endParaRPr>
          </a:p>
          <a:p>
            <a:pPr algn="just"/>
            <a:r>
              <a:rPr lang="pt-BR" sz="2300" i="1" dirty="0">
                <a:latin typeface="Arial" pitchFamily="34" charset="0"/>
                <a:cs typeface="Arial" pitchFamily="34" charset="0"/>
              </a:rPr>
              <a:t>(ii) Outra solução seria o ajuizamento de </a:t>
            </a:r>
            <a:r>
              <a:rPr lang="pt-BR" sz="2300" i="1" u="sng" dirty="0">
                <a:latin typeface="Arial" pitchFamily="34" charset="0"/>
                <a:cs typeface="Arial" pitchFamily="34" charset="0"/>
              </a:rPr>
              <a:t>sequestro</a:t>
            </a:r>
            <a:r>
              <a:rPr lang="pt-BR" sz="2300" i="1" dirty="0">
                <a:latin typeface="Arial" pitchFamily="34" charset="0"/>
                <a:cs typeface="Arial" pitchFamily="34" charset="0"/>
              </a:rPr>
              <a:t>, desde que se faça uma interpretação ampla do art. 822, I do CPC73, já que </a:t>
            </a:r>
            <a:r>
              <a:rPr lang="pt-BR" sz="2300" i="1" u="sng" dirty="0">
                <a:latin typeface="Arial" pitchFamily="34" charset="0"/>
                <a:cs typeface="Arial" pitchFamily="34" charset="0"/>
              </a:rPr>
              <a:t>não há</a:t>
            </a:r>
            <a:r>
              <a:rPr lang="pt-BR" sz="2300" i="1" dirty="0">
                <a:latin typeface="Arial" pitchFamily="34" charset="0"/>
                <a:cs typeface="Arial" pitchFamily="34" charset="0"/>
              </a:rPr>
              <a:t>, no caso, disputa de “propriedade ou posse” dos bens, com “fundado receio de rixas ou danificações”.</a:t>
            </a:r>
          </a:p>
          <a:p>
            <a:pPr algn="just"/>
            <a:endParaRPr lang="pt-BR" sz="2300" i="1" dirty="0">
              <a:latin typeface="Arial" pitchFamily="34" charset="0"/>
              <a:cs typeface="Arial" pitchFamily="34" charset="0"/>
            </a:endParaRPr>
          </a:p>
          <a:p>
            <a:pPr algn="just"/>
            <a:r>
              <a:rPr lang="pt-BR" sz="2300" i="1" dirty="0">
                <a:latin typeface="Arial" pitchFamily="34" charset="0"/>
                <a:cs typeface="Arial" pitchFamily="34" charset="0"/>
              </a:rPr>
              <a:t>(iii) Cautelar de arrolamento de bens (NCPC, art. 855). Porém, não há’ doutrina ou jurisprudência.</a:t>
            </a:r>
          </a:p>
          <a:p>
            <a:pPr algn="just"/>
            <a:endParaRPr lang="pt-BR" sz="2300" i="1" dirty="0">
              <a:latin typeface="Arial" pitchFamily="34" charset="0"/>
              <a:cs typeface="Arial" pitchFamily="34" charset="0"/>
            </a:endParaRPr>
          </a:p>
          <a:p>
            <a:pPr algn="just"/>
            <a:r>
              <a:rPr lang="pt-BR" sz="2300" i="1" dirty="0">
                <a:latin typeface="Arial" pitchFamily="34" charset="0"/>
                <a:cs typeface="Arial" pitchFamily="34" charset="0"/>
              </a:rPr>
              <a:t>(iv) Resta a utilização de </a:t>
            </a:r>
            <a:r>
              <a:rPr lang="pt-BR" sz="2300" i="1" u="sng" dirty="0">
                <a:latin typeface="Arial" pitchFamily="34" charset="0"/>
                <a:cs typeface="Arial" pitchFamily="34" charset="0"/>
              </a:rPr>
              <a:t>cautelar inominada</a:t>
            </a:r>
            <a:r>
              <a:rPr lang="pt-BR" sz="2300" i="1" dirty="0">
                <a:latin typeface="Arial" pitchFamily="34" charset="0"/>
                <a:cs typeface="Arial" pitchFamily="34" charset="0"/>
              </a:rPr>
              <a:t>.</a:t>
            </a:r>
          </a:p>
          <a:p>
            <a:pPr algn="just"/>
            <a:endParaRPr lang="pt-BR" sz="2300" i="1" dirty="0">
              <a:latin typeface="Arial" pitchFamily="34" charset="0"/>
              <a:cs typeface="Arial" pitchFamily="34" charset="0"/>
            </a:endParaRPr>
          </a:p>
        </p:txBody>
      </p:sp>
    </p:spTree>
    <p:extLst>
      <p:ext uri="{BB962C8B-B14F-4D97-AF65-F5344CB8AC3E}">
        <p14:creationId xmlns:p14="http://schemas.microsoft.com/office/powerpoint/2010/main" val="389675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5047536"/>
          </a:xfrm>
          <a:prstGeom prst="rect">
            <a:avLst/>
          </a:prstGeom>
          <a:noFill/>
        </p:spPr>
        <p:txBody>
          <a:bodyPr wrap="square" rtlCol="0">
            <a:spAutoFit/>
          </a:bodyPr>
          <a:lstStyle/>
          <a:p>
            <a:pPr algn="just"/>
            <a:r>
              <a:rPr lang="pt-BR" sz="2400" i="1" dirty="0">
                <a:latin typeface="Arial" pitchFamily="34" charset="0"/>
                <a:cs typeface="Arial" pitchFamily="34" charset="0"/>
              </a:rPr>
              <a:t>OU: </a:t>
            </a:r>
            <a:r>
              <a:rPr lang="pt-BR" sz="2400" i="1" u="sng" dirty="0">
                <a:latin typeface="Arial" pitchFamily="34" charset="0"/>
                <a:cs typeface="Arial" pitchFamily="34" charset="0"/>
              </a:rPr>
              <a:t>sequestro</a:t>
            </a:r>
            <a:r>
              <a:rPr lang="pt-BR" sz="2400" i="1" dirty="0">
                <a:latin typeface="Arial" pitchFamily="34" charset="0"/>
                <a:cs typeface="Arial" pitchFamily="34" charset="0"/>
              </a:rPr>
              <a:t>, previsto especificamente no art. 125 e seguintes do </a:t>
            </a:r>
            <a:r>
              <a:rPr lang="pt-BR" sz="2400" i="1" u="sng" dirty="0">
                <a:latin typeface="Arial" pitchFamily="34" charset="0"/>
                <a:cs typeface="Arial" pitchFamily="34" charset="0"/>
              </a:rPr>
              <a:t>CPP</a:t>
            </a:r>
            <a:r>
              <a:rPr lang="pt-BR" sz="2400" i="1" dirty="0">
                <a:latin typeface="Arial" pitchFamily="34" charset="0"/>
                <a:cs typeface="Arial" pitchFamily="34" charset="0"/>
              </a:rPr>
              <a:t>.</a:t>
            </a:r>
          </a:p>
          <a:p>
            <a:pPr algn="just"/>
            <a:endParaRPr lang="pt-BR" sz="1000" dirty="0">
              <a:latin typeface="Arial" pitchFamily="34" charset="0"/>
              <a:cs typeface="Arial" pitchFamily="34" charset="0"/>
            </a:endParaRPr>
          </a:p>
          <a:p>
            <a:pPr algn="just">
              <a:defRPr/>
            </a:pPr>
            <a:r>
              <a:rPr lang="pt-BR" sz="2200" dirty="0">
                <a:latin typeface="Arial" pitchFamily="34" charset="0"/>
                <a:cs typeface="Arial" pitchFamily="34" charset="0"/>
              </a:rPr>
              <a:t>Art. 125.  Caberá o sequestro dos bens imóveis, adquiridos pelo indiciado com os proventos da infração, ainda que já tenham sido transferidos a terceiro.</a:t>
            </a:r>
          </a:p>
          <a:p>
            <a:pPr algn="just">
              <a:defRPr/>
            </a:pPr>
            <a:r>
              <a:rPr lang="pt-BR" sz="2200" dirty="0">
                <a:latin typeface="Arial" pitchFamily="34" charset="0"/>
                <a:cs typeface="Arial" pitchFamily="34" charset="0"/>
              </a:rPr>
              <a:t>Art. 126.  Para a decretação do sequestro, bastará a existência de indícios veementes da proveniência ilícita dos bens.</a:t>
            </a:r>
          </a:p>
          <a:p>
            <a:pPr algn="just">
              <a:defRPr/>
            </a:pPr>
            <a:r>
              <a:rPr lang="pt-BR" sz="2200" dirty="0">
                <a:latin typeface="Arial" pitchFamily="34" charset="0"/>
                <a:cs typeface="Arial" pitchFamily="34" charset="0"/>
              </a:rPr>
              <a:t>Art. 127.  O juiz, de ofício, a requerimento do Ministério Público ou do ofendido, ou mediante representação da autoridade policial, poderá ordenar o sequestro, em qualquer fase do processo ou ainda antes de oferecida a denúncia ou queixa.</a:t>
            </a:r>
          </a:p>
        </p:txBody>
      </p:sp>
    </p:spTree>
    <p:extLst>
      <p:ext uri="{BB962C8B-B14F-4D97-AF65-F5344CB8AC3E}">
        <p14:creationId xmlns:p14="http://schemas.microsoft.com/office/powerpoint/2010/main" val="25035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154984"/>
          </a:xfrm>
          <a:prstGeom prst="rect">
            <a:avLst/>
          </a:prstGeom>
          <a:noFill/>
        </p:spPr>
        <p:txBody>
          <a:bodyPr wrap="square" rtlCol="0">
            <a:spAutoFit/>
          </a:bodyPr>
          <a:lstStyle/>
          <a:p>
            <a:pPr algn="just"/>
            <a:r>
              <a:rPr lang="pt-BR" sz="2400" b="1" dirty="0">
                <a:latin typeface="Arial" pitchFamily="34" charset="0"/>
                <a:cs typeface="Arial" pitchFamily="34" charset="0"/>
              </a:rPr>
              <a:t>Procedimentos</a:t>
            </a:r>
            <a:r>
              <a:rPr lang="pt-BR" sz="2400" dirty="0">
                <a:latin typeface="Arial" pitchFamily="34" charset="0"/>
                <a:cs typeface="Arial" pitchFamily="34" charset="0"/>
              </a:rPr>
              <a:t> no processo cautelar</a:t>
            </a:r>
          </a:p>
          <a:p>
            <a:pPr algn="just"/>
            <a:endParaRPr lang="pt-BR" sz="2400" dirty="0"/>
          </a:p>
          <a:p>
            <a:pPr algn="just"/>
            <a:r>
              <a:rPr lang="pt-BR" sz="2400" dirty="0">
                <a:latin typeface="Arial" panose="020B0604020202020204" pitchFamily="34" charset="0"/>
                <a:cs typeface="Arial" panose="020B0604020202020204" pitchFamily="34" charset="0"/>
              </a:rPr>
              <a:t>Existem medidas previstas no próprio Código (</a:t>
            </a:r>
            <a:r>
              <a:rPr lang="pt-BR" sz="2400" u="sng" dirty="0">
                <a:latin typeface="Arial" panose="020B0604020202020204" pitchFamily="34" charset="0"/>
                <a:cs typeface="Arial" panose="020B0604020202020204" pitchFamily="34" charset="0"/>
              </a:rPr>
              <a:t>nominadas</a:t>
            </a:r>
            <a:r>
              <a:rPr lang="pt-BR" sz="2400" dirty="0">
                <a:latin typeface="Arial" panose="020B0604020202020204" pitchFamily="34" charset="0"/>
                <a:cs typeface="Arial" panose="020B0604020202020204" pitchFamily="34" charset="0"/>
              </a:rPr>
              <a:t>), que trazem procedimentos específicos.</a:t>
            </a:r>
          </a:p>
          <a:p>
            <a:pPr algn="just"/>
            <a:endParaRPr lang="pt-BR" sz="2400" dirty="0">
              <a:latin typeface="Arial" panose="020B0604020202020204" pitchFamily="34" charset="0"/>
              <a:cs typeface="Arial" panose="020B0604020202020204" pitchFamily="34" charset="0"/>
            </a:endParaRPr>
          </a:p>
          <a:p>
            <a:pPr algn="just"/>
            <a:r>
              <a:rPr lang="pt-BR" sz="2400" dirty="0">
                <a:latin typeface="Arial" panose="020B0604020202020204" pitchFamily="34" charset="0"/>
                <a:cs typeface="Arial" panose="020B0604020202020204" pitchFamily="34" charset="0"/>
              </a:rPr>
              <a:t>Mas também é admitida a concessão de cautelares não previstas em lei, desde que existentes o </a:t>
            </a:r>
            <a:r>
              <a:rPr lang="pt-BR" sz="2400" i="1" dirty="0">
                <a:latin typeface="Arial" panose="020B0604020202020204" pitchFamily="34" charset="0"/>
                <a:cs typeface="Arial" panose="020B0604020202020204" pitchFamily="34" charset="0"/>
              </a:rPr>
              <a:t>periculum in mora</a:t>
            </a:r>
            <a:r>
              <a:rPr lang="pt-BR" sz="2400" dirty="0">
                <a:latin typeface="Arial" panose="020B0604020202020204" pitchFamily="34" charset="0"/>
                <a:cs typeface="Arial" panose="020B0604020202020204" pitchFamily="34" charset="0"/>
              </a:rPr>
              <a:t> e o </a:t>
            </a:r>
            <a:r>
              <a:rPr lang="pt-BR" sz="2400" i="1" dirty="0">
                <a:latin typeface="Arial" panose="020B0604020202020204" pitchFamily="34" charset="0"/>
                <a:cs typeface="Arial" panose="020B0604020202020204" pitchFamily="34" charset="0"/>
              </a:rPr>
              <a:t>fumus boni juris</a:t>
            </a:r>
            <a:r>
              <a:rPr lang="pt-BR" sz="2400" dirty="0">
                <a:latin typeface="Arial" panose="020B0604020202020204" pitchFamily="34" charset="0"/>
                <a:cs typeface="Arial" panose="020B0604020202020204" pitchFamily="34" charset="0"/>
              </a:rPr>
              <a:t> (cautelares </a:t>
            </a:r>
            <a:r>
              <a:rPr lang="pt-BR" sz="2400" u="sng" dirty="0">
                <a:latin typeface="Arial" panose="020B0604020202020204" pitchFamily="34" charset="0"/>
                <a:cs typeface="Arial" panose="020B0604020202020204" pitchFamily="34" charset="0"/>
              </a:rPr>
              <a:t>inominadas</a:t>
            </a:r>
            <a:r>
              <a:rPr lang="pt-BR" sz="2400" dirty="0">
                <a:latin typeface="Arial" panose="020B0604020202020204" pitchFamily="34" charset="0"/>
                <a:cs typeface="Arial" panose="020B0604020202020204" pitchFamily="34" charset="0"/>
              </a:rPr>
              <a:t> – CPC73, art. 798: poder geral de cautela).</a:t>
            </a:r>
            <a:endParaRPr lang="pt-BR" sz="2400" u="sng" dirty="0">
              <a:latin typeface="Arial" pitchFamily="34" charset="0"/>
              <a:cs typeface="Arial" pitchFamily="34" charset="0"/>
            </a:endParaRP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124744"/>
            <a:ext cx="6984776" cy="1569660"/>
          </a:xfrm>
          <a:prstGeom prst="rect">
            <a:avLst/>
          </a:prstGeom>
          <a:noFill/>
        </p:spPr>
        <p:txBody>
          <a:bodyPr wrap="square" rtlCol="0">
            <a:spAutoFit/>
          </a:bodyPr>
          <a:lstStyle/>
          <a:p>
            <a:pPr algn="just"/>
            <a:r>
              <a:rPr lang="pt-BR" sz="2400" i="1" dirty="0">
                <a:latin typeface="Arial" pitchFamily="34" charset="0"/>
                <a:cs typeface="Arial" pitchFamily="34" charset="0"/>
              </a:rPr>
              <a:t>Poderia ser utilizada desde logo a própria </a:t>
            </a:r>
            <a:r>
              <a:rPr lang="pt-BR" sz="2400" i="1" u="sng" dirty="0">
                <a:latin typeface="Arial" pitchFamily="34" charset="0"/>
                <a:cs typeface="Arial" pitchFamily="34" charset="0"/>
              </a:rPr>
              <a:t>ação principal</a:t>
            </a:r>
            <a:r>
              <a:rPr lang="pt-BR" sz="2400" i="1" dirty="0">
                <a:latin typeface="Arial" pitchFamily="34" charset="0"/>
                <a:cs typeface="Arial" pitchFamily="34" charset="0"/>
              </a:rPr>
              <a:t> (“cobrança”, condenatória), com a formulação de pedido de </a:t>
            </a:r>
            <a:r>
              <a:rPr lang="pt-BR" sz="2400" i="1" u="sng" dirty="0">
                <a:latin typeface="Arial" pitchFamily="34" charset="0"/>
                <a:cs typeface="Arial" pitchFamily="34" charset="0"/>
              </a:rPr>
              <a:t>antecipação dos efeitos da tutela.</a:t>
            </a:r>
          </a:p>
        </p:txBody>
      </p:sp>
    </p:spTree>
    <p:extLst>
      <p:ext uri="{BB962C8B-B14F-4D97-AF65-F5344CB8AC3E}">
        <p14:creationId xmlns:p14="http://schemas.microsoft.com/office/powerpoint/2010/main" val="3877057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1569660"/>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6) Se for deferido o protesto contra alienação de bens, como impugnar essa decisão?</a:t>
            </a: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Cabe recurso?</a:t>
            </a:r>
          </a:p>
        </p:txBody>
      </p:sp>
    </p:spTree>
    <p:extLst>
      <p:ext uri="{BB962C8B-B14F-4D97-AF65-F5344CB8AC3E}">
        <p14:creationId xmlns:p14="http://schemas.microsoft.com/office/powerpoint/2010/main" val="154090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339650"/>
          </a:xfrm>
          <a:prstGeom prst="rect">
            <a:avLst/>
          </a:prstGeom>
          <a:noFill/>
        </p:spPr>
        <p:txBody>
          <a:bodyPr wrap="square" rtlCol="0">
            <a:spAutoFit/>
          </a:bodyPr>
          <a:lstStyle/>
          <a:p>
            <a:pPr algn="just"/>
            <a:r>
              <a:rPr lang="pt-BR" sz="2300" i="1" dirty="0">
                <a:latin typeface="Arial" pitchFamily="34" charset="0"/>
                <a:cs typeface="Arial" pitchFamily="34" charset="0"/>
              </a:rPr>
              <a:t>RECURSO CABÍVEL. MS. PROTESTO. ALIENAÇÃO DE BENS. </a:t>
            </a:r>
            <a:r>
              <a:rPr lang="pt-BR" sz="2300" i="1" u="sng" dirty="0">
                <a:latin typeface="Arial" pitchFamily="34" charset="0"/>
                <a:cs typeface="Arial" pitchFamily="34" charset="0"/>
              </a:rPr>
              <a:t>O ato do juiz que determina a averbação</a:t>
            </a:r>
            <a:r>
              <a:rPr lang="pt-BR" sz="2300" i="1" dirty="0">
                <a:latin typeface="Arial" pitchFamily="34" charset="0"/>
                <a:cs typeface="Arial" pitchFamily="34" charset="0"/>
              </a:rPr>
              <a:t>, no registro de imóveis, </a:t>
            </a:r>
            <a:r>
              <a:rPr lang="pt-BR" sz="2300" i="1" u="sng" dirty="0">
                <a:latin typeface="Arial" pitchFamily="34" charset="0"/>
                <a:cs typeface="Arial" pitchFamily="34" charset="0"/>
              </a:rPr>
              <a:t>do protesto contra alienação de bens</a:t>
            </a:r>
            <a:r>
              <a:rPr lang="pt-BR" sz="2300" i="1" dirty="0">
                <a:latin typeface="Arial" pitchFamily="34" charset="0"/>
                <a:cs typeface="Arial" pitchFamily="34" charset="0"/>
              </a:rPr>
              <a:t>, por ser uma restrição ao exercício de direitos</a:t>
            </a:r>
            <a:r>
              <a:rPr lang="pt-BR" sz="2300" i="1" u="sng" dirty="0">
                <a:latin typeface="Arial" pitchFamily="34" charset="0"/>
                <a:cs typeface="Arial" pitchFamily="34" charset="0"/>
              </a:rPr>
              <a:t>, deve ser atacado via mandado de segurança</a:t>
            </a:r>
            <a:r>
              <a:rPr lang="pt-BR" sz="2300" i="1" dirty="0">
                <a:latin typeface="Arial" pitchFamily="34" charset="0"/>
                <a:cs typeface="Arial" pitchFamily="34" charset="0"/>
              </a:rPr>
              <a:t>, mormente, ao entendimento de que, pelo art. 869 do CPC, in </a:t>
            </a:r>
            <a:r>
              <a:rPr lang="pt-BR" sz="2300" i="1" dirty="0" err="1">
                <a:latin typeface="Arial" pitchFamily="34" charset="0"/>
                <a:cs typeface="Arial" pitchFamily="34" charset="0"/>
              </a:rPr>
              <a:t>casu</a:t>
            </a:r>
            <a:r>
              <a:rPr lang="pt-BR" sz="2300" i="1" dirty="0">
                <a:latin typeface="Arial" pitchFamily="34" charset="0"/>
                <a:cs typeface="Arial" pitchFamily="34" charset="0"/>
              </a:rPr>
              <a:t>, o referido protesto deveria ter sido indeferido liminarmente pelo juiz. Precedente citado: RMS 11.088-RJ, DJ 14/2/2000. RMS 16.406-SP, Rel. Min. Humberto Gomes de Barros, julgado em 12/8/2003.</a:t>
            </a:r>
          </a:p>
          <a:p>
            <a:pPr algn="just"/>
            <a:r>
              <a:rPr lang="pt-BR" sz="2300" i="1" dirty="0">
                <a:latin typeface="Arial" pitchFamily="34" charset="0"/>
                <a:cs typeface="Arial" pitchFamily="34" charset="0"/>
              </a:rPr>
              <a:t>(STJ, informativo 179)</a:t>
            </a:r>
          </a:p>
        </p:txBody>
      </p:sp>
    </p:spTree>
    <p:extLst>
      <p:ext uri="{BB962C8B-B14F-4D97-AF65-F5344CB8AC3E}">
        <p14:creationId xmlns:p14="http://schemas.microsoft.com/office/powerpoint/2010/main" val="370575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385816"/>
          </a:xfrm>
          <a:prstGeom prst="rect">
            <a:avLst/>
          </a:prstGeom>
          <a:noFill/>
        </p:spPr>
        <p:txBody>
          <a:bodyPr wrap="square" rtlCol="0">
            <a:spAutoFit/>
          </a:bodyPr>
          <a:lstStyle/>
          <a:p>
            <a:pPr algn="just">
              <a:defRPr/>
            </a:pPr>
            <a:r>
              <a:rPr lang="pt-BR" sz="2400" dirty="0">
                <a:latin typeface="Arial" panose="020B0604020202020204" pitchFamily="34" charset="0"/>
                <a:cs typeface="Arial" panose="020B0604020202020204" pitchFamily="34" charset="0"/>
              </a:rPr>
              <a:t>Em síntese:</a:t>
            </a:r>
          </a:p>
          <a:p>
            <a:pPr algn="just">
              <a:defRPr/>
            </a:pPr>
            <a:endParaRPr lang="pt-BR" sz="10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(i) cautelares </a:t>
            </a:r>
            <a:r>
              <a:rPr lang="pt-BR" sz="2400" i="1" dirty="0">
                <a:latin typeface="Arial" panose="020B0604020202020204" pitchFamily="34" charset="0"/>
                <a:cs typeface="Arial" panose="020B0604020202020204" pitchFamily="34" charset="0"/>
              </a:rPr>
              <a:t>inominadas</a:t>
            </a:r>
            <a:r>
              <a:rPr lang="pt-BR" sz="2400" dirty="0">
                <a:latin typeface="Arial" panose="020B0604020202020204" pitchFamily="34" charset="0"/>
                <a:cs typeface="Arial" panose="020B0604020202020204" pitchFamily="34" charset="0"/>
              </a:rPr>
              <a:t>: não estão especificamente previstas no CPC, mas, desde que presentes os requisitos, pode o juiz concedê-las, com base em seu poder geral de cautela (cautelar para sustar protesto).</a:t>
            </a:r>
          </a:p>
          <a:p>
            <a:pPr algn="just">
              <a:defRPr/>
            </a:pPr>
            <a:endParaRPr lang="pt-BR" sz="5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(ii) cautelares </a:t>
            </a:r>
            <a:r>
              <a:rPr lang="pt-BR" sz="2400" i="1" dirty="0">
                <a:latin typeface="Arial" panose="020B0604020202020204" pitchFamily="34" charset="0"/>
                <a:cs typeface="Arial" panose="020B0604020202020204" pitchFamily="34" charset="0"/>
              </a:rPr>
              <a:t>nominadas</a:t>
            </a:r>
            <a:r>
              <a:rPr lang="pt-BR" sz="2400" dirty="0">
                <a:latin typeface="Arial" panose="020B0604020202020204" pitchFamily="34" charset="0"/>
                <a:cs typeface="Arial" panose="020B0604020202020204" pitchFamily="34" charset="0"/>
              </a:rPr>
              <a:t>: são as cautelares especificamente previstas no CPC73, em que há hipótese de cabimento já </a:t>
            </a:r>
            <a:r>
              <a:rPr lang="pt-BR" sz="2400" u="sng" dirty="0">
                <a:latin typeface="Arial" panose="020B0604020202020204" pitchFamily="34" charset="0"/>
                <a:cs typeface="Arial" panose="020B0604020202020204" pitchFamily="34" charset="0"/>
              </a:rPr>
              <a:t>imaginada pelo legislador</a:t>
            </a:r>
            <a:r>
              <a:rPr lang="pt-BR" sz="2400" dirty="0">
                <a:latin typeface="Arial" panose="020B0604020202020204" pitchFamily="34" charset="0"/>
                <a:cs typeface="Arial" panose="020B0604020202020204" pitchFamily="34" charset="0"/>
              </a:rPr>
              <a:t>. Arresto e sequestro – dentre outras – são clássicos exemplos de cautelares nominadas.</a:t>
            </a:r>
          </a:p>
        </p:txBody>
      </p:sp>
    </p:spTree>
    <p:extLst>
      <p:ext uri="{BB962C8B-B14F-4D97-AF65-F5344CB8AC3E}">
        <p14:creationId xmlns:p14="http://schemas.microsoft.com/office/powerpoint/2010/main" val="11092453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585871"/>
          </a:xfrm>
          <a:prstGeom prst="rect">
            <a:avLst/>
          </a:prstGeom>
          <a:noFill/>
        </p:spPr>
        <p:txBody>
          <a:bodyPr wrap="square" rtlCol="0">
            <a:spAutoFit/>
          </a:bodyPr>
          <a:lstStyle/>
          <a:p>
            <a:pPr algn="just"/>
            <a:r>
              <a:rPr lang="pt-BR" sz="2500" dirty="0">
                <a:latin typeface="Arial" pitchFamily="34" charset="0"/>
                <a:cs typeface="Arial" pitchFamily="34" charset="0"/>
              </a:rPr>
              <a:t>E o processo cautelar no NCPC?</a:t>
            </a:r>
          </a:p>
          <a:p>
            <a:pPr algn="just"/>
            <a:br>
              <a:rPr lang="pt-BR" sz="2500" dirty="0">
                <a:latin typeface="Arial" pitchFamily="34" charset="0"/>
                <a:cs typeface="Arial" pitchFamily="34" charset="0"/>
              </a:rPr>
            </a:br>
            <a:r>
              <a:rPr lang="pt-BR" sz="2500" dirty="0">
                <a:latin typeface="Arial" pitchFamily="34" charset="0"/>
                <a:cs typeface="Arial" pitchFamily="34" charset="0"/>
              </a:rPr>
              <a:t>Extinto.</a:t>
            </a:r>
          </a:p>
          <a:p>
            <a:pPr algn="just"/>
            <a:endParaRPr lang="pt-BR" sz="2500" dirty="0">
              <a:latin typeface="Arial" pitchFamily="34" charset="0"/>
              <a:cs typeface="Arial" pitchFamily="34" charset="0"/>
            </a:endParaRPr>
          </a:p>
          <a:p>
            <a:pPr algn="just"/>
            <a:r>
              <a:rPr lang="pt-BR" sz="2400" b="1" dirty="0">
                <a:latin typeface="Arial" pitchFamily="34" charset="0"/>
                <a:cs typeface="Arial" pitchFamily="34" charset="0"/>
              </a:rPr>
              <a:t>PARTE GERAL </a:t>
            </a:r>
          </a:p>
          <a:p>
            <a:pPr algn="just"/>
            <a:r>
              <a:rPr lang="pt-BR" sz="2400" dirty="0">
                <a:latin typeface="Arial" pitchFamily="34" charset="0"/>
                <a:cs typeface="Arial" pitchFamily="34" charset="0"/>
              </a:rPr>
              <a:t>LIVRO I - DAS NORMAS PROCESSUAIS CIVIS</a:t>
            </a:r>
          </a:p>
          <a:p>
            <a:pPr algn="just"/>
            <a:r>
              <a:rPr lang="pt-BR" sz="2400" dirty="0">
                <a:latin typeface="Arial" pitchFamily="34" charset="0"/>
                <a:cs typeface="Arial" pitchFamily="34" charset="0"/>
              </a:rPr>
              <a:t>LIVRO II - DA FUNÇÃO JURISDICIONAL</a:t>
            </a:r>
          </a:p>
          <a:p>
            <a:pPr algn="just"/>
            <a:r>
              <a:rPr lang="pt-BR" sz="2400" dirty="0">
                <a:latin typeface="Arial" pitchFamily="34" charset="0"/>
                <a:cs typeface="Arial" pitchFamily="34" charset="0"/>
              </a:rPr>
              <a:t>LIVRO III - DOS SUJEITOS DO PROCESSO</a:t>
            </a:r>
          </a:p>
          <a:p>
            <a:pPr algn="just"/>
            <a:r>
              <a:rPr lang="pt-BR" sz="2400" dirty="0">
                <a:latin typeface="Arial" pitchFamily="34" charset="0"/>
                <a:cs typeface="Arial" pitchFamily="34" charset="0"/>
              </a:rPr>
              <a:t>LIVRO IV - DOS ATOS PROCESSUAIS</a:t>
            </a:r>
          </a:p>
          <a:p>
            <a:pPr algn="just"/>
            <a:r>
              <a:rPr lang="pt-BR" sz="2400" u="sng" dirty="0">
                <a:latin typeface="Arial" pitchFamily="34" charset="0"/>
                <a:cs typeface="Arial" pitchFamily="34" charset="0"/>
              </a:rPr>
              <a:t>LIVRO V - DA TUTELA PROVISÓRIA</a:t>
            </a:r>
          </a:p>
          <a:p>
            <a:pPr algn="just"/>
            <a:r>
              <a:rPr lang="pt-BR" sz="2400" dirty="0">
                <a:latin typeface="Arial" pitchFamily="34" charset="0"/>
                <a:cs typeface="Arial" pitchFamily="34" charset="0"/>
              </a:rPr>
              <a:t>LIVRO VI - FORMAÇÃO, SUSPENSÃO E EXTINÇÃO DO PROCESSO</a:t>
            </a:r>
          </a:p>
        </p:txBody>
      </p:sp>
    </p:spTree>
    <p:extLst>
      <p:ext uri="{BB962C8B-B14F-4D97-AF65-F5344CB8AC3E}">
        <p14:creationId xmlns:p14="http://schemas.microsoft.com/office/powerpoint/2010/main" val="11092453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893647"/>
          </a:xfrm>
          <a:prstGeom prst="rect">
            <a:avLst/>
          </a:prstGeom>
          <a:noFill/>
        </p:spPr>
        <p:txBody>
          <a:bodyPr wrap="square" rtlCol="0">
            <a:spAutoFit/>
          </a:bodyPr>
          <a:lstStyle/>
          <a:p>
            <a:pPr algn="just">
              <a:spcBef>
                <a:spcPct val="0"/>
              </a:spcBef>
            </a:pPr>
            <a:r>
              <a:rPr lang="pt-BR" altLang="pt-BR" sz="2400" b="1" dirty="0">
                <a:latin typeface="Arial" panose="020B0604020202020204" pitchFamily="34" charset="0"/>
                <a:cs typeface="Arial" panose="020B0604020202020204" pitchFamily="34" charset="0"/>
              </a:rPr>
              <a:t>PARTE ESPECIAL (art. 318)</a:t>
            </a:r>
          </a:p>
          <a:p>
            <a:pPr algn="just">
              <a:spcBef>
                <a:spcPct val="0"/>
              </a:spcBef>
            </a:pPr>
            <a:r>
              <a:rPr lang="pt-BR" altLang="pt-BR" sz="2400" dirty="0">
                <a:latin typeface="Arial" panose="020B0604020202020204" pitchFamily="34" charset="0"/>
                <a:cs typeface="Arial" panose="020B0604020202020204" pitchFamily="34" charset="0"/>
              </a:rPr>
              <a:t>LIVRO I </a:t>
            </a:r>
          </a:p>
          <a:p>
            <a:pPr algn="just">
              <a:spcBef>
                <a:spcPct val="0"/>
              </a:spcBef>
            </a:pPr>
            <a:r>
              <a:rPr lang="pt-BR" altLang="pt-BR" sz="2400" dirty="0">
                <a:latin typeface="Arial" panose="020B0604020202020204" pitchFamily="34" charset="0"/>
                <a:cs typeface="Arial" panose="020B0604020202020204" pitchFamily="34" charset="0"/>
              </a:rPr>
              <a:t>DO PROCESSO DE CONHECIMENTO E DO CUMPRIMENTO DE SENTENÇA</a:t>
            </a:r>
          </a:p>
          <a:p>
            <a:pPr algn="just">
              <a:spcBef>
                <a:spcPct val="0"/>
              </a:spcBef>
            </a:pPr>
            <a:r>
              <a:rPr lang="pt-BR" altLang="pt-BR" sz="2400" dirty="0">
                <a:latin typeface="Arial" panose="020B0604020202020204" pitchFamily="34" charset="0"/>
                <a:cs typeface="Arial" panose="020B0604020202020204" pitchFamily="34" charset="0"/>
              </a:rPr>
              <a:t>LIVRO II </a:t>
            </a:r>
          </a:p>
          <a:p>
            <a:pPr algn="just">
              <a:spcBef>
                <a:spcPct val="0"/>
              </a:spcBef>
            </a:pPr>
            <a:r>
              <a:rPr lang="pt-BR" altLang="pt-BR" sz="2400" dirty="0">
                <a:latin typeface="Arial" panose="020B0604020202020204" pitchFamily="34" charset="0"/>
                <a:cs typeface="Arial" panose="020B0604020202020204" pitchFamily="34" charset="0"/>
              </a:rPr>
              <a:t>DO PROCESSO DE EXECUÇÃO</a:t>
            </a:r>
          </a:p>
          <a:p>
            <a:pPr algn="just">
              <a:spcBef>
                <a:spcPct val="0"/>
              </a:spcBef>
            </a:pPr>
            <a:r>
              <a:rPr lang="pt-BR" altLang="pt-BR" sz="2400" dirty="0">
                <a:latin typeface="Arial" panose="020B0604020202020204" pitchFamily="34" charset="0"/>
                <a:cs typeface="Arial" panose="020B0604020202020204" pitchFamily="34" charset="0"/>
              </a:rPr>
              <a:t>LIVRO III </a:t>
            </a:r>
          </a:p>
          <a:p>
            <a:pPr algn="just">
              <a:spcBef>
                <a:spcPct val="0"/>
              </a:spcBef>
            </a:pPr>
            <a:r>
              <a:rPr lang="pt-BR" altLang="pt-BR" sz="2400" dirty="0">
                <a:latin typeface="Arial" panose="020B0604020202020204" pitchFamily="34" charset="0"/>
                <a:cs typeface="Arial" panose="020B0604020202020204" pitchFamily="34" charset="0"/>
              </a:rPr>
              <a:t>DOS PROCESSOS NOS TRIBUNAIS E DOS MEIOS DE IMPUGNAÇÃO DAS DECISÕES JUDICIAIS</a:t>
            </a:r>
          </a:p>
          <a:p>
            <a:pPr algn="just">
              <a:spcBef>
                <a:spcPct val="0"/>
              </a:spcBef>
            </a:pPr>
            <a:r>
              <a:rPr lang="pt-BR" altLang="pt-BR" sz="2400" dirty="0">
                <a:latin typeface="Arial" panose="020B0604020202020204" pitchFamily="34" charset="0"/>
                <a:cs typeface="Arial" panose="020B0604020202020204" pitchFamily="34" charset="0"/>
              </a:rPr>
              <a:t> </a:t>
            </a:r>
          </a:p>
          <a:p>
            <a:pPr algn="just">
              <a:spcBef>
                <a:spcPct val="0"/>
              </a:spcBef>
            </a:pPr>
            <a:r>
              <a:rPr lang="pt-BR" altLang="pt-BR" sz="2400" b="1" dirty="0">
                <a:latin typeface="Arial" panose="020B0604020202020204" pitchFamily="34" charset="0"/>
                <a:cs typeface="Arial" panose="020B0604020202020204" pitchFamily="34" charset="0"/>
              </a:rPr>
              <a:t>LIVRO COMPLEMENTAR</a:t>
            </a:r>
          </a:p>
          <a:p>
            <a:pPr algn="just">
              <a:spcBef>
                <a:spcPct val="0"/>
              </a:spcBef>
            </a:pPr>
            <a:r>
              <a:rPr lang="pt-BR" altLang="pt-BR" sz="2400" b="1" dirty="0">
                <a:latin typeface="Arial" panose="020B0604020202020204" pitchFamily="34" charset="0"/>
                <a:cs typeface="Arial" panose="020B0604020202020204" pitchFamily="34" charset="0"/>
              </a:rPr>
              <a:t>DAS DISPOSIÇÕES FINAIS E TRANSITÓRIAS</a:t>
            </a:r>
            <a:endParaRPr lang="pt-BR" alt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27077"/>
      </p:ext>
    </p:extLst>
  </p:cSld>
  <p:clrMapOvr>
    <a:masterClrMapping/>
  </p:clrMapOvr>
  <p:transition/>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7074</TotalTime>
  <Words>4742</Words>
  <Application>Microsoft Office PowerPoint</Application>
  <PresentationFormat>Apresentação na tela (4:3)</PresentationFormat>
  <Paragraphs>378</Paragraphs>
  <Slides>62</Slides>
  <Notes>2</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62</vt:i4>
      </vt:variant>
    </vt:vector>
  </HeadingPairs>
  <TitlesOfParts>
    <vt:vector size="66" baseType="lpstr">
      <vt:lpstr>Arial</vt:lpstr>
      <vt:lpstr>Calibri</vt:lpstr>
      <vt:lpstr>Myriad Pro</vt:lpstr>
      <vt:lpstr>Tema do Office</vt:lpstr>
      <vt:lpstr>Arresto, sequestro  e arrolamento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Campanha de Divulgação Pós Graduação</dc:title>
  <dc:creator>marketing</dc:creator>
  <cp:lastModifiedBy>daniel delgado</cp:lastModifiedBy>
  <cp:revision>195</cp:revision>
  <dcterms:created xsi:type="dcterms:W3CDTF">2012-10-26T18:35:06Z</dcterms:created>
  <dcterms:modified xsi:type="dcterms:W3CDTF">2020-08-09T23:34:24Z</dcterms:modified>
</cp:coreProperties>
</file>